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711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62" r:id="rId7"/>
  </p:sldIdLst>
  <p:sldSz cx="9144000" cy="5143500" type="screen16x9"/>
  <p:notesSz cx="6858000" cy="9144000"/>
  <p:embeddedFontLst>
    <p:embeddedFont>
      <p:font typeface="Verizon NHG DS" charset="0"/>
      <p:regular r:id="rId9"/>
      <p:bold r:id="rId10"/>
      <p:italic r:id="rId11"/>
      <p:bold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Verizon NHG TX" charset="0"/>
      <p:regular r:id="rId17"/>
      <p:bold r:id="rId18"/>
      <p:italic r:id="rId19"/>
      <p:boldItalic r:id="rId20"/>
    </p:embeddedFont>
    <p:embeddedFont>
      <p:font typeface="Segoe UI Emoji" pitchFamily="34" charset="0"/>
      <p:regular r:id="rId21"/>
    </p:embeddedFont>
    <p:embeddedFont>
      <p:font typeface="BankGothic Md BT" pitchFamily="34" charset="0"/>
      <p:regular r:id="rId22"/>
    </p:embeddedFont>
    <p:embeddedFont>
      <p:font typeface="Algerian" pitchFamily="8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8959"/>
    <p:restoredTop sz="94697"/>
  </p:normalViewPr>
  <p:slideViewPr>
    <p:cSldViewPr snapToGrid="0">
      <p:cViewPr varScale="1">
        <p:scale>
          <a:sx n="87" d="100"/>
          <a:sy n="87" d="100"/>
        </p:scale>
        <p:origin x="-55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ce514d7eb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dce514d7eb_2_156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59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28" name="Google Shape;228;g1dce514d7eb_2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Verizon NHG TX"/>
                <a:ea typeface="Verizon NHG TX"/>
                <a:cs typeface="Verizon NHG TX"/>
                <a:sym typeface="Verizon NHG TX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ce70e3e6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1dce70e3e6e_0_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dce70e3e6e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ce70e3e6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dce70e3e6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ce70e3e6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dce70e3e6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9146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ce70e3e6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dce70e3e6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ce70e3e6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dce70e3e6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5CB-C539-48B7-A073-F2628CAA75B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5CB-C539-48B7-A073-F2628CAA75B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5CB-C539-48B7-A073-F2628CAA75B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Cover">
  <p:cSld name="01 Cov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57200" y="463073"/>
            <a:ext cx="6271846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  <a:defRPr sz="6000" b="1" i="0"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TX"/>
              <a:buNone/>
              <a:defRPr sz="2400" b="0" i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sz="2000" b="1"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Statement">
  <p:cSld name="13 Statem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Agenda">
  <p:cSld name="06 Agenda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D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DS"/>
              <a:buAutoNum type="arabicPeriod"/>
              <a:defRPr sz="1600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5CB-C539-48B7-A073-F2628CAA75B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5CB-C539-48B7-A073-F2628CAA75B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5CB-C539-48B7-A073-F2628CAA75B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5CB-C539-48B7-A073-F2628CAA75B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5CB-C539-48B7-A073-F2628CAA75B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5CB-C539-48B7-A073-F2628CAA75B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5CB-C539-48B7-A073-F2628CAA75B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5CB-C539-48B7-A073-F2628CAA75B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D5CB-C539-48B7-A073-F2628CAA75B8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>
            <a:spLocks noGrp="1"/>
          </p:cNvSpPr>
          <p:nvPr>
            <p:ph type="ctrTitle"/>
          </p:nvPr>
        </p:nvSpPr>
        <p:spPr>
          <a:xfrm>
            <a:off x="457200" y="459900"/>
            <a:ext cx="80016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</a:pPr>
            <a:r>
              <a:rPr lang="en" dirty="0"/>
              <a:t>Securing an application in the cloud </a:t>
            </a:r>
            <a:endParaRPr/>
          </a:p>
        </p:txBody>
      </p:sp>
      <p:sp>
        <p:nvSpPr>
          <p:cNvPr id="3" name="Oval Callout 2"/>
          <p:cNvSpPr/>
          <p:nvPr/>
        </p:nvSpPr>
        <p:spPr>
          <a:xfrm>
            <a:off x="2666999" y="1959427"/>
            <a:ext cx="3048000" cy="17961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Callout 3"/>
          <p:cNvSpPr/>
          <p:nvPr/>
        </p:nvSpPr>
        <p:spPr>
          <a:xfrm>
            <a:off x="1665514" y="3042557"/>
            <a:ext cx="3429000" cy="1752600"/>
          </a:xfrm>
          <a:prstGeom prst="cloud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57199" y="2895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DS"/>
              <a:buNone/>
            </a:pPr>
            <a:r>
              <a:rPr lang="en" sz="6000"/>
              <a:t>Levels of security </a:t>
            </a:r>
            <a:endParaRPr sz="6000"/>
          </a:p>
        </p:txBody>
      </p:sp>
      <p:sp>
        <p:nvSpPr>
          <p:cNvPr id="245" name="Google Shape;245;p4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238" name="Google Shape;238;p47"/>
          <p:cNvSpPr txBox="1"/>
          <p:nvPr/>
        </p:nvSpPr>
        <p:spPr>
          <a:xfrm>
            <a:off x="457200" y="1594597"/>
            <a:ext cx="39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solidFill>
                  <a:srgbClr val="000000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1</a:t>
            </a:r>
            <a:endParaRPr/>
          </a:p>
        </p:txBody>
      </p:sp>
      <p:sp>
        <p:nvSpPr>
          <p:cNvPr id="239" name="Google Shape;239;p47"/>
          <p:cNvSpPr txBox="1"/>
          <p:nvPr/>
        </p:nvSpPr>
        <p:spPr>
          <a:xfrm>
            <a:off x="1219200" y="1850549"/>
            <a:ext cx="63246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izon NHG TX"/>
              <a:buNone/>
            </a:pPr>
            <a:r>
              <a:rPr lang="en" b="1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Network security: </a:t>
            </a:r>
            <a:r>
              <a:rPr lang="en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Secure traffic to the application using firewall rules, traffic encryption, avoiding </a:t>
            </a:r>
            <a:r>
              <a:rPr lang="en" dirty="0" err="1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DDos</a:t>
            </a:r>
            <a:r>
              <a:rPr lang="en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attacks, etc.</a:t>
            </a:r>
            <a:endParaRPr dirty="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40" name="Google Shape;240;p47"/>
          <p:cNvSpPr txBox="1"/>
          <p:nvPr/>
        </p:nvSpPr>
        <p:spPr>
          <a:xfrm>
            <a:off x="442899" y="2579780"/>
            <a:ext cx="39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solidFill>
                  <a:srgbClr val="000000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2</a:t>
            </a:r>
            <a:endParaRPr/>
          </a:p>
        </p:txBody>
      </p:sp>
      <p:sp>
        <p:nvSpPr>
          <p:cNvPr id="241" name="Google Shape;241;p47"/>
          <p:cNvSpPr txBox="1"/>
          <p:nvPr/>
        </p:nvSpPr>
        <p:spPr>
          <a:xfrm>
            <a:off x="1219200" y="2653771"/>
            <a:ext cx="6324600" cy="85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4864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Application security: </a:t>
            </a:r>
            <a:r>
              <a:rPr lang="en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Secure application or API by allowing/denying traffic based on authentication/authorization of the user and following principle of least-privilege; input validation</a:t>
            </a:r>
            <a:endParaRPr b="1" dirty="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42" name="Google Shape;242;p47"/>
          <p:cNvSpPr txBox="1"/>
          <p:nvPr/>
        </p:nvSpPr>
        <p:spPr>
          <a:xfrm>
            <a:off x="457200" y="3595443"/>
            <a:ext cx="39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solidFill>
                  <a:srgbClr val="000000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3</a:t>
            </a:r>
            <a:endParaRPr/>
          </a:p>
        </p:txBody>
      </p:sp>
      <p:sp>
        <p:nvSpPr>
          <p:cNvPr id="243" name="Google Shape;243;p47"/>
          <p:cNvSpPr txBox="1"/>
          <p:nvPr/>
        </p:nvSpPr>
        <p:spPr>
          <a:xfrm>
            <a:off x="1219200" y="3722469"/>
            <a:ext cx="632460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4864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Data security: </a:t>
            </a:r>
            <a:r>
              <a:rPr lang="en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Involves data encryption at rest and in transit; data access management; data availability</a:t>
            </a:r>
            <a:endParaRPr b="1" dirty="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44" name="Google Shape;244;p47"/>
          <p:cNvSpPr txBox="1"/>
          <p:nvPr/>
        </p:nvSpPr>
        <p:spPr>
          <a:xfrm>
            <a:off x="328175" y="1079200"/>
            <a:ext cx="8358600" cy="66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54864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Securing an application in the cloud involves a multi-level approach, including:</a:t>
            </a:r>
            <a:endParaRPr sz="1600" dirty="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1" name="Cloud Callout 10"/>
          <p:cNvSpPr/>
          <p:nvPr/>
        </p:nvSpPr>
        <p:spPr>
          <a:xfrm rot="604704">
            <a:off x="6783574" y="-137736"/>
            <a:ext cx="2595478" cy="1408435"/>
          </a:xfrm>
          <a:prstGeom prst="cloud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Security</a:t>
            </a:r>
            <a:endParaRPr dirty="0"/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1"/>
          </p:nvPr>
        </p:nvSpPr>
        <p:spPr>
          <a:xfrm>
            <a:off x="0" y="1270142"/>
            <a:ext cx="8686800" cy="3873358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熋홀ĕ餻煖"/>
                <a:ea typeface="Segoe UI Emoji" pitchFamily="34" charset="0"/>
              </a:rPr>
              <a:t>Implement Firewall Rules:  Utilize a firewall to control inbound and outbound traffic to the application. Configure firewall rules to allow only necessary protocols, ports, and IP addresses while blocking unauthorized access.</a:t>
            </a:r>
            <a:endParaRPr lang="en-US" sz="1400" dirty="0" smtClean="0">
              <a:latin typeface="熋홀ĕ餻煖"/>
              <a:ea typeface="Segoe UI Emoji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1400" dirty="0" smtClean="0">
                <a:latin typeface="熋홀ĕ餻煖"/>
                <a:ea typeface="Segoe UI Emoji" pitchFamily="34" charset="0"/>
              </a:rPr>
              <a:t>Distributed Denial of Service: (</a:t>
            </a:r>
            <a:r>
              <a:rPr lang="en-US" sz="1400" dirty="0" err="1" smtClean="0">
                <a:latin typeface="熋홀ĕ餻煖"/>
                <a:ea typeface="Segoe UI Emoji" pitchFamily="34" charset="0"/>
              </a:rPr>
              <a:t>DDoS</a:t>
            </a:r>
            <a:r>
              <a:rPr lang="en-US" sz="1400" dirty="0" smtClean="0">
                <a:latin typeface="熋홀ĕ餻煖"/>
                <a:ea typeface="Segoe UI Emoji" pitchFamily="34" charset="0"/>
              </a:rPr>
              <a:t>) attacks can disrupt application availability. Employ </a:t>
            </a:r>
            <a:r>
              <a:rPr lang="en-US" sz="1400" dirty="0" err="1" smtClean="0">
                <a:latin typeface="熋홀ĕ餻煖"/>
                <a:ea typeface="Segoe UI Emoji" pitchFamily="34" charset="0"/>
              </a:rPr>
              <a:t>DDoS</a:t>
            </a:r>
            <a:r>
              <a:rPr lang="en-US" sz="1400" dirty="0" smtClean="0">
                <a:latin typeface="熋홀ĕ餻煖"/>
                <a:ea typeface="Segoe UI Emoji" pitchFamily="34" charset="0"/>
              </a:rPr>
              <a:t> mitigation techniques to minimize the impact.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400" dirty="0" err="1" smtClean="0">
                <a:latin typeface="熋홀ĕ餻煖"/>
                <a:ea typeface="Segoe UI Emoji" pitchFamily="34" charset="0"/>
              </a:rPr>
              <a:t>DDoS</a:t>
            </a:r>
            <a:r>
              <a:rPr lang="en-US" sz="1400" dirty="0" smtClean="0">
                <a:latin typeface="熋홀ĕ餻煖"/>
                <a:ea typeface="Segoe UI Emoji" pitchFamily="34" charset="0"/>
              </a:rPr>
              <a:t> Protection Services: Utilize </a:t>
            </a:r>
            <a:r>
              <a:rPr lang="en-US" sz="1400" dirty="0" err="1" smtClean="0">
                <a:latin typeface="熋홀ĕ餻煖"/>
                <a:ea typeface="Segoe UI Emoji" pitchFamily="34" charset="0"/>
              </a:rPr>
              <a:t>DDoS</a:t>
            </a:r>
            <a:r>
              <a:rPr lang="en-US" sz="1400" dirty="0" smtClean="0">
                <a:latin typeface="熋홀ĕ餻煖"/>
                <a:ea typeface="Segoe UI Emoji" pitchFamily="34" charset="0"/>
              </a:rPr>
              <a:t> protection services that can detect and filter malicious traffic, ensuring that legitimate traffic reaches the application.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400" dirty="0" smtClean="0">
                <a:latin typeface="熋홀ĕ餻煖"/>
                <a:ea typeface="Segoe UI Emoji" pitchFamily="34" charset="0"/>
              </a:rPr>
              <a:t>Load Balancing:  Distribute incoming traffic across multiple servers using load balancers. This helps to handle sudden traffic surges and minimize the impact of </a:t>
            </a:r>
            <a:r>
              <a:rPr lang="en-US" sz="1400" dirty="0" err="1" smtClean="0">
                <a:latin typeface="熋홀ĕ餻煖"/>
                <a:ea typeface="Segoe UI Emoji" pitchFamily="34" charset="0"/>
              </a:rPr>
              <a:t>DDoS</a:t>
            </a:r>
            <a:r>
              <a:rPr lang="en-US" sz="1400" dirty="0" smtClean="0">
                <a:latin typeface="熋홀ĕ餻煖"/>
                <a:ea typeface="Segoe UI Emoji" pitchFamily="34" charset="0"/>
              </a:rPr>
              <a:t> attacks by distributing the load.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400" dirty="0" smtClean="0">
                <a:latin typeface="熋홀ĕ餻煖"/>
                <a:ea typeface="Segoe UI Emoji" pitchFamily="34" charset="0"/>
              </a:rPr>
              <a:t>Continuous monitoring of network traffic, system logs, and application behavior is crucial to identify and respond to potential security threats promptly.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Segoe UI Emoji" pitchFamily="34" charset="0"/>
              <a:ea typeface="Segoe UI Emoji" pitchFamily="34" charset="0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endParaRPr dirty="0">
              <a:latin typeface="Segoe UI Emoji" pitchFamily="34" charset="0"/>
              <a:ea typeface="Segoe UI Emoji" pitchFamily="34" charset="0"/>
            </a:endParaRPr>
          </a:p>
        </p:txBody>
      </p:sp>
      <p:sp>
        <p:nvSpPr>
          <p:cNvPr id="286" name="Google Shape;286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/>
          </a:p>
        </p:txBody>
      </p:sp>
      <p:sp>
        <p:nvSpPr>
          <p:cNvPr id="5" name="Cloud Callout 4"/>
          <p:cNvSpPr/>
          <p:nvPr/>
        </p:nvSpPr>
        <p:spPr>
          <a:xfrm rot="604704">
            <a:off x="6783574" y="-137736"/>
            <a:ext cx="2595478" cy="1408435"/>
          </a:xfrm>
          <a:prstGeom prst="cloud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 rot="604704">
            <a:off x="3331998" y="4439282"/>
            <a:ext cx="2595478" cy="1408435"/>
          </a:xfrm>
          <a:prstGeom prst="cloud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Security</a:t>
            </a:r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application has proper authentication and authorization policies defined to allow/deny a user</a:t>
            </a:r>
            <a:endParaRPr b="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all the artifacts related to the application are properly scanned, e.g., scanning container images for vulnerabilities</a:t>
            </a:r>
            <a:endParaRPr b="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Follow principle of least-privilege to give minimum required access to the user accessing the application or process running the service</a:t>
            </a:r>
            <a:endParaRPr b="0" dirty="0"/>
          </a:p>
        </p:txBody>
      </p:sp>
      <p:sp>
        <p:nvSpPr>
          <p:cNvPr id="286" name="Google Shape;286;p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  <p:sp>
        <p:nvSpPr>
          <p:cNvPr id="5" name="Cloud Callout 4"/>
          <p:cNvSpPr/>
          <p:nvPr/>
        </p:nvSpPr>
        <p:spPr>
          <a:xfrm rot="604704">
            <a:off x="6783574" y="-137736"/>
            <a:ext cx="2595478" cy="1408435"/>
          </a:xfrm>
          <a:prstGeom prst="cloud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 rot="604704">
            <a:off x="1199203" y="4009721"/>
            <a:ext cx="2595478" cy="1408435"/>
          </a:xfrm>
          <a:prstGeom prst="cloud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850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Security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data is encrypted while at rest (i.e., data is stored in the databases or file systems, etc.) and  while in transit using secure protocol like HTTPS.</a:t>
            </a:r>
            <a:endParaRPr b="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that proper IAM policies are in place to access the application data</a:t>
            </a:r>
            <a:endParaRPr b="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to have a proper vault solution to store keys/secrets/certificates related the application</a:t>
            </a:r>
            <a:endParaRPr b="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to take regular backups of the data stored in the DB/file systems, etc.</a:t>
            </a:r>
            <a:endParaRPr b="0" dirty="0"/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b="0" dirty="0"/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93" name="Google Shape;293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>
            <a:spLocks noGrp="1"/>
          </p:cNvSpPr>
          <p:nvPr>
            <p:ph type="body" idx="1"/>
          </p:nvPr>
        </p:nvSpPr>
        <p:spPr>
          <a:xfrm>
            <a:off x="1345915" y="544286"/>
            <a:ext cx="6267236" cy="4452256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ctr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endParaRPr lang="en-US" dirty="0" smtClean="0"/>
          </a:p>
          <a:p>
            <a:pPr marL="457200" lvl="0" indent="-330200" algn="ctr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endParaRPr lang="en-US" dirty="0" smtClean="0"/>
          </a:p>
          <a:p>
            <a:pPr marL="457200" lvl="0" indent="-330200" algn="ctr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2000" dirty="0" smtClean="0">
                <a:latin typeface="BankGothic Md BT" pitchFamily="34" charset="0"/>
              </a:rPr>
              <a:t>Thank You    </a:t>
            </a:r>
          </a:p>
          <a:p>
            <a:pPr marL="457200" lvl="0" indent="-330200" algn="ctr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2000" b="0" dirty="0" err="1" smtClean="0">
                <a:latin typeface="Algerian" pitchFamily="82" charset="0"/>
              </a:rPr>
              <a:t>Abhishek</a:t>
            </a:r>
            <a:r>
              <a:rPr lang="en-US" sz="2000" b="0" dirty="0" smtClean="0">
                <a:latin typeface="Algerian" pitchFamily="82" charset="0"/>
              </a:rPr>
              <a:t>  </a:t>
            </a:r>
            <a:r>
              <a:rPr lang="en-US" sz="2000" b="0" dirty="0" err="1" smtClean="0">
                <a:latin typeface="Algerian" pitchFamily="82" charset="0"/>
              </a:rPr>
              <a:t>Mishra</a:t>
            </a:r>
            <a:endParaRPr sz="2000" b="0" dirty="0">
              <a:latin typeface="Algerian" pitchFamily="8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93" name="Google Shape;293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/>
          </a:p>
        </p:txBody>
      </p:sp>
      <p:sp>
        <p:nvSpPr>
          <p:cNvPr id="4" name="Cloud Callout 3"/>
          <p:cNvSpPr/>
          <p:nvPr/>
        </p:nvSpPr>
        <p:spPr>
          <a:xfrm rot="604704">
            <a:off x="8556617" y="216232"/>
            <a:ext cx="2595478" cy="1408435"/>
          </a:xfrm>
          <a:prstGeom prst="cloud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 rot="604704">
            <a:off x="-869879" y="-130302"/>
            <a:ext cx="2595478" cy="1408435"/>
          </a:xfrm>
          <a:prstGeom prst="cloud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 rot="604704">
            <a:off x="1579673" y="4009487"/>
            <a:ext cx="2595478" cy="1408435"/>
          </a:xfrm>
          <a:prstGeom prst="cloud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 rot="604704">
            <a:off x="7017750" y="2650069"/>
            <a:ext cx="2595478" cy="1408435"/>
          </a:xfrm>
          <a:prstGeom prst="cloud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 rot="604704">
            <a:off x="-923511" y="1745493"/>
            <a:ext cx="2595478" cy="1408435"/>
          </a:xfrm>
          <a:prstGeom prst="cloud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376</Words>
  <Application>Microsoft Macintosh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Verizon NHG DS</vt:lpstr>
      <vt:lpstr>Calibri</vt:lpstr>
      <vt:lpstr>Verizon NHG TX</vt:lpstr>
      <vt:lpstr>熋홀ĕ餻煖</vt:lpstr>
      <vt:lpstr>Segoe UI Emoji</vt:lpstr>
      <vt:lpstr>BankGothic Md BT</vt:lpstr>
      <vt:lpstr>Algerian</vt:lpstr>
      <vt:lpstr>Office Theme</vt:lpstr>
      <vt:lpstr>Securing an application in the cloud </vt:lpstr>
      <vt:lpstr>Levels of security </vt:lpstr>
      <vt:lpstr>Network Security</vt:lpstr>
      <vt:lpstr>Application Security</vt:lpstr>
      <vt:lpstr>Data Security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an application in the cloud</dc:title>
  <dc:creator>ABHIWORLD</dc:creator>
  <cp:lastModifiedBy>pc</cp:lastModifiedBy>
  <cp:revision>10</cp:revision>
  <dcterms:modified xsi:type="dcterms:W3CDTF">2023-09-22T15:15:28Z</dcterms:modified>
</cp:coreProperties>
</file>