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350" r:id="rId5"/>
    <p:sldId id="352" r:id="rId6"/>
    <p:sldId id="361" r:id="rId7"/>
    <p:sldId id="380" r:id="rId8"/>
    <p:sldId id="370" r:id="rId9"/>
    <p:sldId id="371" r:id="rId10"/>
    <p:sldId id="372" r:id="rId11"/>
    <p:sldId id="381" r:id="rId12"/>
    <p:sldId id="382" r:id="rId13"/>
    <p:sldId id="383" r:id="rId14"/>
    <p:sldId id="373" r:id="rId15"/>
    <p:sldId id="384" r:id="rId16"/>
    <p:sldId id="385" r:id="rId17"/>
    <p:sldId id="374" r:id="rId18"/>
    <p:sldId id="364" r:id="rId19"/>
    <p:sldId id="379" r:id="rId20"/>
    <p:sldId id="378" r:id="rId21"/>
    <p:sldId id="3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Muneet</a:t>
            </a:r>
            <a:r>
              <a:rPr lang="en-US">
                <a:cs typeface="Calibri"/>
              </a:rPr>
              <a:t> - Talk about the Source of the data where we got it from? What is it about? How many variables and observations ? </a:t>
            </a:r>
          </a:p>
          <a:p>
            <a:endParaRPr lang="en-US">
              <a:cs typeface="Calibri"/>
            </a:endParaRPr>
          </a:p>
          <a:p>
            <a:r>
              <a:rPr lang="en-US">
                <a:cs typeface="Calibri"/>
              </a:rPr>
              <a:t>Brandon – what are the features (variables) of the dataset ? List 2-3 demographic variables – Gender, marital status, location. Then insurance and policy details variables 2-3 of them. The key </a:t>
            </a:r>
            <a:r>
              <a:rPr lang="en-US"/>
              <a:t>characteristics, dataset is complete, a lot of variety present and data is rich. Additionally tell that the null values are possible in the income variable and those are listed as 0.</a:t>
            </a:r>
            <a:endParaRPr lang="en-US">
              <a:cs typeface="Calibri"/>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17122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have conducted an Impact study (No Prediction or ML techniques)</a:t>
            </a:r>
            <a:br>
              <a:rPr lang="en-US">
                <a:cs typeface="+mn-lt"/>
              </a:rPr>
            </a:br>
            <a:r>
              <a:rPr lang="en-US">
                <a:cs typeface="Calibri"/>
              </a:rPr>
              <a:t>Checked Effects of certain variables on CLV (These variables will be important whenever we want to conduct a study on CLV in Automotive Insurance) </a:t>
            </a:r>
            <a:br>
              <a:rPr lang="en-US">
                <a:cs typeface="+mn-lt"/>
              </a:rPr>
            </a:br>
            <a:r>
              <a:rPr lang="en-US">
                <a:cs typeface="Calibri"/>
              </a:rPr>
              <a:t> </a:t>
            </a:r>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152953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Brandon – clv is positively skewed and when we plot scatter plots to see the correlation......</a:t>
            </a:r>
          </a:p>
          <a:p>
            <a:endParaRPr lang="en-US">
              <a:cs typeface="Calibri"/>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380360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Brandon - </a:t>
            </a:r>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431071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Muneet</a:t>
            </a:r>
            <a:r>
              <a:rPr lang="en-US">
                <a:cs typeface="Calibri"/>
              </a:rPr>
              <a:t> - Talk about how we did EDA for all the different Categorical variables and their effects on the CLV. We then concluded what variables have what kind of effects on the CLV value. Here, then read the slide.</a:t>
            </a:r>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1687413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Read the slide</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36966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here that just like these three evaluations, we checked for all the different categorical values to understand the dependance of CLV on these variables. Read the slide</a:t>
            </a:r>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2980898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Helvetica Neue"/>
              </a:rPr>
              <a:t>Variance inflation factor (VIF) is a measure of the amount of multicollinearity in a set of multiple regression variables</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174177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Breusch-Pagan test</a:t>
            </a:r>
            <a:r>
              <a:rPr lang="en-US">
                <a:cs typeface="Calibri"/>
              </a:rPr>
              <a:t> </a:t>
            </a:r>
            <a:r>
              <a:rPr lang="hi-IN"/>
              <a:t> </a:t>
            </a:r>
            <a:r>
              <a:rPr lang="hi-IN" err="1"/>
              <a:t>indicates</a:t>
            </a:r>
            <a:r>
              <a:rPr lang="hi-IN"/>
              <a:t> </a:t>
            </a:r>
            <a:r>
              <a:rPr lang="hi-IN" err="1"/>
              <a:t>heteroscedasticity</a:t>
            </a:r>
            <a:r>
              <a:rPr lang="hi-IN"/>
              <a:t> </a:t>
            </a:r>
            <a:r>
              <a:rPr lang="hi-IN" err="1"/>
              <a:t>is</a:t>
            </a:r>
            <a:r>
              <a:rPr lang="hi-IN"/>
              <a:t> </a:t>
            </a:r>
            <a:r>
              <a:rPr lang="hi-IN" err="1"/>
              <a:t>present</a:t>
            </a:r>
            <a:r>
              <a:rPr lang="hi-IN"/>
              <a:t> &amp; </a:t>
            </a:r>
            <a:r>
              <a:rPr lang="en-US"/>
              <a:t>MLR.5 Homoskedasticity assumption is not satisfied</a:t>
            </a:r>
            <a:r>
              <a:rPr lang="hi-IN"/>
              <a:t>.</a:t>
            </a:r>
            <a:endParaRPr lang="en-US">
              <a:cs typeface="Calibri"/>
            </a:endParaRPr>
          </a:p>
          <a:p>
            <a:r>
              <a:rPr lang="hi-IN"/>
              <a:t> </a:t>
            </a:r>
            <a:br>
              <a:rPr lang="hi-IN" b="1" i="0">
                <a:effectLst/>
                <a:latin typeface="Helvetica Neue"/>
              </a:rPr>
            </a:br>
            <a:r>
              <a:rPr lang="hi-IN" b="1" i="0">
                <a:solidFill>
                  <a:srgbClr val="000000"/>
                </a:solidFill>
                <a:effectLst/>
                <a:latin typeface="Helvetica Neue"/>
              </a:rPr>
              <a:t>N</a:t>
            </a:r>
            <a:r>
              <a:rPr lang="en-US" b="1" i="0" err="1">
                <a:solidFill>
                  <a:srgbClr val="000000"/>
                </a:solidFill>
                <a:effectLst/>
                <a:latin typeface="Helvetica Neue"/>
              </a:rPr>
              <a:t>ull</a:t>
            </a:r>
            <a:r>
              <a:rPr lang="en-US" b="1" i="0">
                <a:solidFill>
                  <a:srgbClr val="000000"/>
                </a:solidFill>
                <a:effectLst/>
                <a:latin typeface="Helvetica Neue"/>
              </a:rPr>
              <a:t> Hypothesis</a:t>
            </a:r>
            <a:r>
              <a:rPr lang="en-US" b="0" i="0">
                <a:solidFill>
                  <a:srgbClr val="000000"/>
                </a:solidFill>
                <a:effectLst/>
                <a:latin typeface="Helvetica Neue"/>
              </a:rPr>
              <a:t> - Homoscedasticity is present in Residuals.</a:t>
            </a:r>
            <a:endParaRPr lang="en-US">
              <a:cs typeface="Calibri"/>
            </a:endParaRPr>
          </a:p>
          <a:p>
            <a:r>
              <a:rPr lang="en-US" b="1" i="0">
                <a:solidFill>
                  <a:srgbClr val="000000"/>
                </a:solidFill>
                <a:effectLst/>
                <a:latin typeface="Helvetica Neue"/>
              </a:rPr>
              <a:t>Alternate hypothesis</a:t>
            </a:r>
            <a:r>
              <a:rPr lang="en-US" b="0" i="0">
                <a:solidFill>
                  <a:srgbClr val="000000"/>
                </a:solidFill>
                <a:effectLst/>
                <a:latin typeface="Helvetica Neue"/>
              </a:rPr>
              <a:t> - Heteroskedasticity is </a:t>
            </a:r>
            <a:r>
              <a:rPr lang="en-US">
                <a:solidFill>
                  <a:srgbClr val="000000"/>
                </a:solidFill>
                <a:latin typeface="Helvetica Neue"/>
              </a:rPr>
              <a:t>NOT present</a:t>
            </a:r>
            <a:r>
              <a:rPr lang="en-US" b="0" i="0">
                <a:solidFill>
                  <a:srgbClr val="000000"/>
                </a:solidFill>
                <a:effectLst/>
                <a:latin typeface="Helvetica Neue"/>
              </a:rPr>
              <a:t> in residuals.</a:t>
            </a:r>
          </a:p>
          <a:p>
            <a:endParaRPr lang="en-US">
              <a:solidFill>
                <a:srgbClr val="000000"/>
              </a:solidFill>
              <a:latin typeface="Helvetica Neue"/>
            </a:endParaRPr>
          </a:p>
          <a:p>
            <a:r>
              <a:rPr lang="hi-IN" b="0" i="0" err="1">
                <a:solidFill>
                  <a:srgbClr val="374151"/>
                </a:solidFill>
                <a:effectLst/>
                <a:latin typeface="Söhne"/>
              </a:rPr>
              <a:t>White</a:t>
            </a:r>
            <a:r>
              <a:rPr lang="hi-IN" b="0" i="0">
                <a:solidFill>
                  <a:srgbClr val="374151"/>
                </a:solidFill>
                <a:effectLst/>
                <a:latin typeface="Söhne"/>
              </a:rPr>
              <a:t> Standard </a:t>
            </a:r>
            <a:r>
              <a:rPr lang="hi-IN" b="0" i="0" err="1">
                <a:solidFill>
                  <a:srgbClr val="374151"/>
                </a:solidFill>
                <a:effectLst/>
                <a:latin typeface="Söhne"/>
              </a:rPr>
              <a:t>Errors</a:t>
            </a:r>
            <a:r>
              <a:rPr lang="hi-IN" b="0" i="0">
                <a:solidFill>
                  <a:srgbClr val="374151"/>
                </a:solidFill>
                <a:effectLst/>
                <a:latin typeface="Söhne"/>
              </a:rPr>
              <a:t> </a:t>
            </a:r>
            <a:r>
              <a:rPr lang="hi-IN" b="0" i="0" err="1">
                <a:solidFill>
                  <a:srgbClr val="374151"/>
                </a:solidFill>
                <a:effectLst/>
                <a:latin typeface="Söhne"/>
              </a:rPr>
              <a:t>Method</a:t>
            </a:r>
            <a:r>
              <a:rPr lang="hi-IN" b="0" i="0">
                <a:solidFill>
                  <a:srgbClr val="374151"/>
                </a:solidFill>
                <a:effectLst/>
                <a:latin typeface="Söhne"/>
              </a:rPr>
              <a:t> (</a:t>
            </a:r>
            <a:r>
              <a:rPr lang="hi-IN" b="0" i="0" err="1">
                <a:solidFill>
                  <a:srgbClr val="374151"/>
                </a:solidFill>
                <a:effectLst/>
                <a:latin typeface="Söhne"/>
              </a:rPr>
              <a:t>Economist</a:t>
            </a:r>
            <a:r>
              <a:rPr lang="hi-IN" b="0" i="0">
                <a:solidFill>
                  <a:srgbClr val="374151"/>
                </a:solidFill>
                <a:effectLst/>
                <a:latin typeface="Söhne"/>
              </a:rPr>
              <a:t> </a:t>
            </a:r>
            <a:r>
              <a:rPr lang="hi-IN" b="0" i="0" err="1">
                <a:solidFill>
                  <a:srgbClr val="374151"/>
                </a:solidFill>
                <a:effectLst/>
                <a:latin typeface="Söhne"/>
              </a:rPr>
              <a:t>Halbert</a:t>
            </a:r>
            <a:r>
              <a:rPr lang="hi-IN" b="0" i="0">
                <a:solidFill>
                  <a:srgbClr val="374151"/>
                </a:solidFill>
                <a:effectLst/>
                <a:latin typeface="Söhne"/>
              </a:rPr>
              <a:t> </a:t>
            </a:r>
            <a:r>
              <a:rPr lang="hi-IN" b="0" i="0" err="1">
                <a:solidFill>
                  <a:srgbClr val="374151"/>
                </a:solidFill>
                <a:effectLst/>
                <a:latin typeface="Söhne"/>
              </a:rPr>
              <a:t>White</a:t>
            </a:r>
            <a:r>
              <a:rPr lang="hi-IN" b="0" i="0">
                <a:solidFill>
                  <a:srgbClr val="374151"/>
                </a:solidFill>
                <a:effectLst/>
                <a:latin typeface="Söhne"/>
              </a:rPr>
              <a:t>) - </a:t>
            </a:r>
            <a:r>
              <a:rPr lang="hi-IN" b="0" i="0" err="1">
                <a:solidFill>
                  <a:srgbClr val="374151"/>
                </a:solidFill>
                <a:effectLst/>
                <a:latin typeface="Söhne"/>
              </a:rPr>
              <a:t>Allows</a:t>
            </a:r>
            <a:r>
              <a:rPr lang="hi-IN" b="0" i="0">
                <a:solidFill>
                  <a:srgbClr val="374151"/>
                </a:solidFill>
                <a:effectLst/>
                <a:latin typeface="Söhne"/>
              </a:rPr>
              <a:t> </a:t>
            </a:r>
            <a:r>
              <a:rPr lang="hi-IN" b="0" i="0" err="1">
                <a:solidFill>
                  <a:srgbClr val="374151"/>
                </a:solidFill>
                <a:effectLst/>
                <a:latin typeface="Söhne"/>
              </a:rPr>
              <a:t>us</a:t>
            </a:r>
            <a:r>
              <a:rPr lang="hi-IN" b="0" i="0">
                <a:solidFill>
                  <a:srgbClr val="374151"/>
                </a:solidFill>
                <a:effectLst/>
                <a:latin typeface="Söhne"/>
              </a:rPr>
              <a:t> </a:t>
            </a:r>
            <a:r>
              <a:rPr lang="en-US" b="0" i="0">
                <a:solidFill>
                  <a:srgbClr val="374151"/>
                </a:solidFill>
                <a:effectLst/>
                <a:latin typeface="Söhne"/>
              </a:rPr>
              <a:t>to make more reliable inferences from the regression analysis without having to transform the data or model to achieve homoscedasticity.</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4235916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Kolmogorov-Smirnov (K-S) test</a:t>
            </a:r>
            <a:r>
              <a:rPr lang="hi-IN" b="0" i="0">
                <a:solidFill>
                  <a:srgbClr val="374151"/>
                </a:solidFill>
                <a:effectLst/>
                <a:latin typeface="Söhne"/>
              </a:rPr>
              <a:t>:</a:t>
            </a:r>
            <a:r>
              <a:rPr lang="hi-IN">
                <a:solidFill>
                  <a:srgbClr val="374151"/>
                </a:solidFill>
                <a:latin typeface="Söhne"/>
              </a:rPr>
              <a:t> </a:t>
            </a:r>
            <a:endParaRPr lang="hi-IN" b="0" i="0">
              <a:solidFill>
                <a:srgbClr val="374151"/>
              </a:solidFill>
              <a:effectLst/>
              <a:latin typeface="Söhne"/>
            </a:endParaRPr>
          </a:p>
          <a:p>
            <a:pPr algn="l"/>
            <a:r>
              <a:rPr lang="hi-IN" b="1" i="0">
                <a:solidFill>
                  <a:srgbClr val="000000"/>
                </a:solidFill>
                <a:effectLst/>
                <a:latin typeface="Helvetica Neue"/>
              </a:rPr>
              <a:t>N</a:t>
            </a:r>
            <a:r>
              <a:rPr lang="en-US" b="1" i="0" err="1">
                <a:solidFill>
                  <a:srgbClr val="000000"/>
                </a:solidFill>
                <a:effectLst/>
                <a:latin typeface="Helvetica Neue"/>
              </a:rPr>
              <a:t>ull</a:t>
            </a:r>
            <a:r>
              <a:rPr lang="en-US" b="1" i="0">
                <a:solidFill>
                  <a:srgbClr val="000000"/>
                </a:solidFill>
                <a:effectLst/>
                <a:latin typeface="Helvetica Neue"/>
              </a:rPr>
              <a:t> Hypothesis</a:t>
            </a:r>
            <a:r>
              <a:rPr lang="en-US" b="0" i="0">
                <a:solidFill>
                  <a:srgbClr val="000000"/>
                </a:solidFill>
                <a:effectLst/>
                <a:latin typeface="Helvetica Neue"/>
              </a:rPr>
              <a:t> - </a:t>
            </a:r>
            <a:r>
              <a:rPr lang="hi-IN" b="0" i="0">
                <a:solidFill>
                  <a:srgbClr val="000000"/>
                </a:solidFill>
                <a:effectLst/>
                <a:latin typeface="Helvetica Neue"/>
              </a:rPr>
              <a:t>Normality </a:t>
            </a:r>
            <a:r>
              <a:rPr lang="en-US" b="0" i="0">
                <a:solidFill>
                  <a:srgbClr val="000000"/>
                </a:solidFill>
                <a:effectLst/>
                <a:latin typeface="Helvetica Neue"/>
              </a:rPr>
              <a:t>is present in Residuals.</a:t>
            </a:r>
          </a:p>
          <a:p>
            <a:r>
              <a:rPr lang="en-US" b="1" i="0">
                <a:solidFill>
                  <a:srgbClr val="000000"/>
                </a:solidFill>
                <a:effectLst/>
                <a:latin typeface="Helvetica Neue"/>
              </a:rPr>
              <a:t>Alternate hypothesis</a:t>
            </a:r>
            <a:r>
              <a:rPr lang="en-US" b="0" i="0">
                <a:solidFill>
                  <a:srgbClr val="000000"/>
                </a:solidFill>
                <a:effectLst/>
                <a:latin typeface="Helvetica Neue"/>
              </a:rPr>
              <a:t> - </a:t>
            </a:r>
            <a:r>
              <a:rPr lang="hi-IN" b="0" i="0">
                <a:solidFill>
                  <a:srgbClr val="000000"/>
                </a:solidFill>
                <a:effectLst/>
                <a:latin typeface="Helvetica Neue"/>
              </a:rPr>
              <a:t>Normality</a:t>
            </a:r>
            <a:r>
              <a:rPr lang="en-US" b="0" i="0">
                <a:solidFill>
                  <a:srgbClr val="000000"/>
                </a:solidFill>
                <a:effectLst/>
                <a:latin typeface="Helvetica Neue"/>
              </a:rPr>
              <a:t> is </a:t>
            </a:r>
            <a:r>
              <a:rPr lang="en-US">
                <a:solidFill>
                  <a:srgbClr val="000000"/>
                </a:solidFill>
                <a:latin typeface="Helvetica Neue"/>
              </a:rPr>
              <a:t>NOT present</a:t>
            </a:r>
            <a:r>
              <a:rPr lang="en-US" b="0" i="0">
                <a:solidFill>
                  <a:srgbClr val="000000"/>
                </a:solidFill>
                <a:effectLst/>
                <a:latin typeface="Helvetica Neue"/>
              </a:rPr>
              <a:t> in residuals.</a:t>
            </a:r>
          </a:p>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3929758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14, 2024</a:t>
            </a:fld>
            <a:endParaRPr lang="en-US">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ranja7/vehicle-insurance-customer-data/data"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162650" y="675193"/>
            <a:ext cx="8695975" cy="1959190"/>
          </a:xfrm>
        </p:spPr>
        <p:txBody>
          <a:bodyPr/>
          <a:lstStyle/>
          <a:p>
            <a:r>
              <a:rPr lang="en-US" sz="4800">
                <a:latin typeface="Calibri Light"/>
                <a:ea typeface="Calibri"/>
                <a:cs typeface="Calibri"/>
              </a:rPr>
              <a:t>Factors Affecting Customer Lifetime Value (CLV) of an Automobile Insurance Company</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668399"/>
          </a:xfrm>
        </p:spPr>
        <p:txBody>
          <a:bodyPr/>
          <a:lstStyle/>
          <a:p>
            <a:r>
              <a:rPr lang="en-US" sz="2400" dirty="0">
                <a:latin typeface="+mj-lt"/>
              </a:rPr>
              <a:t>Applied Econometrics and Time Series Analysis – Group 2 </a:t>
            </a:r>
          </a:p>
          <a:p>
            <a:endParaRPr lang="en-US" sz="2400" dirty="0">
              <a:latin typeface="+mj-lt"/>
            </a:endParaRPr>
          </a:p>
        </p:txBody>
      </p:sp>
      <p:sp>
        <p:nvSpPr>
          <p:cNvPr id="4" name="Text Placeholder 2">
            <a:extLst>
              <a:ext uri="{FF2B5EF4-FFF2-40B4-BE49-F238E27FC236}">
                <a16:creationId xmlns:a16="http://schemas.microsoft.com/office/drawing/2014/main" id="{E120086B-0AE4-50BF-A899-1F769345E466}"/>
              </a:ext>
            </a:extLst>
          </p:cNvPr>
          <p:cNvSpPr txBox="1">
            <a:spLocks/>
          </p:cNvSpPr>
          <p:nvPr/>
        </p:nvSpPr>
        <p:spPr>
          <a:xfrm>
            <a:off x="6367055" y="5352176"/>
            <a:ext cx="2567220" cy="1363211"/>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latin typeface="+mj-lt"/>
            </a:endParaRPr>
          </a:p>
          <a:p>
            <a:endParaRPr lang="en-US" sz="2500"/>
          </a:p>
          <a:p>
            <a:endParaRPr lang="en-US"/>
          </a:p>
        </p:txBody>
      </p:sp>
      <p:sp>
        <p:nvSpPr>
          <p:cNvPr id="6" name="Text Placeholder 2">
            <a:extLst>
              <a:ext uri="{FF2B5EF4-FFF2-40B4-BE49-F238E27FC236}">
                <a16:creationId xmlns:a16="http://schemas.microsoft.com/office/drawing/2014/main" id="{3606EF66-008C-3269-D5A0-D8CA016C6D69}"/>
              </a:ext>
            </a:extLst>
          </p:cNvPr>
          <p:cNvSpPr txBox="1">
            <a:spLocks/>
          </p:cNvSpPr>
          <p:nvPr/>
        </p:nvSpPr>
        <p:spPr>
          <a:xfrm>
            <a:off x="5824946" y="5486400"/>
            <a:ext cx="2567220" cy="1363211"/>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latin typeface="+mj-lt"/>
            </a:endParaRPr>
          </a:p>
          <a:p>
            <a:endParaRPr lang="en-US" sz="2500"/>
          </a:p>
          <a:p>
            <a:endParaRPr lang="en-US"/>
          </a:p>
        </p:txBody>
      </p:sp>
      <p:sp>
        <p:nvSpPr>
          <p:cNvPr id="7" name="Text Placeholder 19">
            <a:extLst>
              <a:ext uri="{FF2B5EF4-FFF2-40B4-BE49-F238E27FC236}">
                <a16:creationId xmlns:a16="http://schemas.microsoft.com/office/drawing/2014/main" id="{AB4A737A-EADD-AC26-BA20-6DD2C4B6FBA4}"/>
              </a:ext>
            </a:extLst>
          </p:cNvPr>
          <p:cNvSpPr txBox="1">
            <a:spLocks/>
          </p:cNvSpPr>
          <p:nvPr/>
        </p:nvSpPr>
        <p:spPr>
          <a:xfrm>
            <a:off x="6367055" y="5352176"/>
            <a:ext cx="4296256" cy="1363210"/>
          </a:xfrm>
          <a:prstGeom prst="rect">
            <a:avLst/>
          </a:prstGeom>
        </p:spPr>
        <p:txBody>
          <a:bodyPr vert="horz" lIns="0" tIns="0" rIns="0" bIns="0" rtlCol="0" anchor="t">
            <a:noAutofit/>
          </a:bodyPr>
          <a:lstStyle>
            <a:defPPr>
              <a:defRPr lang="en-US"/>
            </a:defPPr>
            <a:lvl1pPr marL="342900" indent="-342900">
              <a:lnSpc>
                <a:spcPct val="100000"/>
              </a:lnSpc>
              <a:spcBef>
                <a:spcPts val="1000"/>
              </a:spcBef>
              <a:buFont typeface="Arial" panose="020B0604020202020204" pitchFamily="34" charset="0"/>
              <a:buAutoNum type="arabicPeriod"/>
              <a:defRPr sz="1400" b="0" i="0">
                <a:solidFill>
                  <a:schemeClr val="bg1"/>
                </a:solidFill>
              </a:defRPr>
            </a:lvl1pPr>
            <a:lvl2pPr marL="685800" indent="-228600">
              <a:lnSpc>
                <a:spcPct val="90000"/>
              </a:lnSpc>
              <a:spcBef>
                <a:spcPts val="500"/>
              </a:spcBef>
              <a:buFont typeface="Arial" panose="020B0604020202020204" pitchFamily="34" charset="0"/>
              <a:buChar char="•"/>
              <a:defRPr sz="4000" b="0" i="0">
                <a:solidFill>
                  <a:schemeClr val="bg1"/>
                </a:solidFill>
              </a:defRPr>
            </a:lvl2pPr>
            <a:lvl3pPr marL="1143000" indent="-228600">
              <a:lnSpc>
                <a:spcPct val="90000"/>
              </a:lnSpc>
              <a:spcBef>
                <a:spcPts val="500"/>
              </a:spcBef>
              <a:buFont typeface="Arial" panose="020B0604020202020204" pitchFamily="34" charset="0"/>
              <a:buChar char="•"/>
              <a:defRPr sz="4000" b="0" i="0">
                <a:solidFill>
                  <a:schemeClr val="bg1"/>
                </a:solidFill>
              </a:defRPr>
            </a:lvl3pPr>
            <a:lvl4pPr marL="1600200" indent="-228600">
              <a:lnSpc>
                <a:spcPct val="90000"/>
              </a:lnSpc>
              <a:spcBef>
                <a:spcPts val="500"/>
              </a:spcBef>
              <a:buFont typeface="Arial" panose="020B0604020202020204" pitchFamily="34" charset="0"/>
              <a:buChar char="•"/>
              <a:defRPr sz="4000" b="0" i="0">
                <a:solidFill>
                  <a:schemeClr val="bg1"/>
                </a:solidFill>
              </a:defRPr>
            </a:lvl4pPr>
            <a:lvl5pPr marL="2057400" indent="-228600">
              <a:lnSpc>
                <a:spcPct val="90000"/>
              </a:lnSpc>
              <a:spcBef>
                <a:spcPts val="500"/>
              </a:spcBef>
              <a:buFont typeface="Arial" panose="020B0604020202020204" pitchFamily="34" charset="0"/>
              <a:buChar char="•"/>
              <a:defRPr sz="4000" b="0" i="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sz="2400" b="1" dirty="0">
                <a:ea typeface="+mn-lt"/>
                <a:cs typeface="+mn-lt"/>
              </a:rPr>
              <a:t>1.    Abhilash Nautiyal</a:t>
            </a:r>
            <a:endParaRPr lang="en-US" sz="2400" dirty="0">
              <a:ea typeface="+mn-lt"/>
              <a:cs typeface="+mn-lt"/>
            </a:endParaRPr>
          </a:p>
          <a:p>
            <a:pPr marL="0" indent="0">
              <a:buNone/>
            </a:pPr>
            <a:r>
              <a:rPr lang="en-US" sz="2400" b="1" dirty="0"/>
              <a:t>2.    Jalal-U-Din Kadernani</a:t>
            </a:r>
            <a:endParaRPr lang="en-US" sz="2400" dirty="0"/>
          </a:p>
          <a:p>
            <a:endParaRPr lang="en-US" sz="2400" b="1" dirty="0"/>
          </a:p>
          <a:p>
            <a:endParaRPr lang="en-US" sz="2400" b="1"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Data</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10</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3"/>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11" name="TextBox 10">
            <a:extLst>
              <a:ext uri="{FF2B5EF4-FFF2-40B4-BE49-F238E27FC236}">
                <a16:creationId xmlns:a16="http://schemas.microsoft.com/office/drawing/2014/main" id="{A535F887-4D39-866E-7141-99867E171D77}"/>
              </a:ext>
            </a:extLst>
          </p:cNvPr>
          <p:cNvSpPr txBox="1"/>
          <p:nvPr/>
        </p:nvSpPr>
        <p:spPr>
          <a:xfrm>
            <a:off x="827128" y="2520460"/>
            <a:ext cx="50800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chemeClr val="bg1"/>
                </a:solidFill>
                <a:latin typeface="Times New Roman"/>
                <a:cs typeface="Times New Roman"/>
              </a:rPr>
              <a:t>Effect of Policy Type on Customer Lifetime Value (CLV)</a:t>
            </a:r>
            <a:endParaRPr lang="en-US" b="1">
              <a:solidFill>
                <a:schemeClr val="bg1"/>
              </a:solidFill>
              <a:latin typeface="Times New Roman"/>
              <a:cs typeface="Times New Roman"/>
            </a:endParaRPr>
          </a:p>
          <a:p>
            <a:endParaRPr lang="en-GB"/>
          </a:p>
        </p:txBody>
      </p:sp>
      <p:sp>
        <p:nvSpPr>
          <p:cNvPr id="13" name="TextBox 12">
            <a:extLst>
              <a:ext uri="{FF2B5EF4-FFF2-40B4-BE49-F238E27FC236}">
                <a16:creationId xmlns:a16="http://schemas.microsoft.com/office/drawing/2014/main" id="{E4D33C9E-6D60-E2AD-FB91-0A313AD12FDB}"/>
              </a:ext>
            </a:extLst>
          </p:cNvPr>
          <p:cNvSpPr txBox="1"/>
          <p:nvPr/>
        </p:nvSpPr>
        <p:spPr>
          <a:xfrm>
            <a:off x="6643076" y="6128564"/>
            <a:ext cx="4311487"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Policy Type</a:t>
            </a:r>
            <a:endParaRPr lang="en-US"/>
          </a:p>
        </p:txBody>
      </p:sp>
      <p:sp>
        <p:nvSpPr>
          <p:cNvPr id="15" name="TextBox 14">
            <a:extLst>
              <a:ext uri="{FF2B5EF4-FFF2-40B4-BE49-F238E27FC236}">
                <a16:creationId xmlns:a16="http://schemas.microsoft.com/office/drawing/2014/main" id="{C580927B-B658-2DB3-DD0D-7629C551A647}"/>
              </a:ext>
            </a:extLst>
          </p:cNvPr>
          <p:cNvSpPr txBox="1"/>
          <p:nvPr/>
        </p:nvSpPr>
        <p:spPr>
          <a:xfrm>
            <a:off x="5978769" y="1966871"/>
            <a:ext cx="442871" cy="39858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7" name="TextBox 16">
            <a:extLst>
              <a:ext uri="{FF2B5EF4-FFF2-40B4-BE49-F238E27FC236}">
                <a16:creationId xmlns:a16="http://schemas.microsoft.com/office/drawing/2014/main" id="{2817407B-29DB-B163-38E4-48B042F33719}"/>
              </a:ext>
            </a:extLst>
          </p:cNvPr>
          <p:cNvSpPr txBox="1"/>
          <p:nvPr/>
        </p:nvSpPr>
        <p:spPr>
          <a:xfrm rot="-5400000">
            <a:off x="3875127" y="3868615"/>
            <a:ext cx="4650153"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CLV in Percentage</a:t>
            </a:r>
          </a:p>
        </p:txBody>
      </p:sp>
      <p:sp>
        <p:nvSpPr>
          <p:cNvPr id="18" name="TextBox 17">
            <a:extLst>
              <a:ext uri="{FF2B5EF4-FFF2-40B4-BE49-F238E27FC236}">
                <a16:creationId xmlns:a16="http://schemas.microsoft.com/office/drawing/2014/main" id="{C01ADBDE-F6EB-1C65-DEB6-A33E3FE44EF7}"/>
              </a:ext>
            </a:extLst>
          </p:cNvPr>
          <p:cNvSpPr txBox="1"/>
          <p:nvPr/>
        </p:nvSpPr>
        <p:spPr>
          <a:xfrm>
            <a:off x="6851487" y="1224410"/>
            <a:ext cx="1224410" cy="646331"/>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Corporate Auto</a:t>
            </a:r>
            <a:endParaRPr lang="en-US"/>
          </a:p>
        </p:txBody>
      </p:sp>
      <p:sp>
        <p:nvSpPr>
          <p:cNvPr id="19" name="TextBox 18">
            <a:extLst>
              <a:ext uri="{FF2B5EF4-FFF2-40B4-BE49-F238E27FC236}">
                <a16:creationId xmlns:a16="http://schemas.microsoft.com/office/drawing/2014/main" id="{69F8FCB0-A91A-31F1-0D07-319E1C4D591F}"/>
              </a:ext>
            </a:extLst>
          </p:cNvPr>
          <p:cNvSpPr txBox="1"/>
          <p:nvPr/>
        </p:nvSpPr>
        <p:spPr>
          <a:xfrm>
            <a:off x="9717128" y="1224411"/>
            <a:ext cx="1094153" cy="646331"/>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Special Auto</a:t>
            </a:r>
          </a:p>
        </p:txBody>
      </p:sp>
      <p:sp>
        <p:nvSpPr>
          <p:cNvPr id="20" name="TextBox 19">
            <a:extLst>
              <a:ext uri="{FF2B5EF4-FFF2-40B4-BE49-F238E27FC236}">
                <a16:creationId xmlns:a16="http://schemas.microsoft.com/office/drawing/2014/main" id="{D8EB8C01-F637-39C3-D8EC-A1D48C2E149B}"/>
              </a:ext>
            </a:extLst>
          </p:cNvPr>
          <p:cNvSpPr txBox="1"/>
          <p:nvPr/>
        </p:nvSpPr>
        <p:spPr>
          <a:xfrm>
            <a:off x="1057682" y="3630246"/>
            <a:ext cx="461889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600">
                <a:solidFill>
                  <a:srgbClr val="000000"/>
                </a:solidFill>
                <a:latin typeface="Times New Roman"/>
                <a:cs typeface="Times New Roman"/>
              </a:rPr>
              <a:t>Customers having their own Personal Policy are more valuable to the company than Corporate and Special Insurance policy holders.</a:t>
            </a:r>
          </a:p>
          <a:p>
            <a:endParaRPr lang="en-US" sz="1600">
              <a:solidFill>
                <a:srgbClr val="000000"/>
              </a:solidFill>
              <a:latin typeface="Times New Roman"/>
              <a:cs typeface="Times New Roman"/>
            </a:endParaRPr>
          </a:p>
        </p:txBody>
      </p:sp>
      <p:pic>
        <p:nvPicPr>
          <p:cNvPr id="2" name="Picture 1" descr="A green and red bar graph&#10;&#10;Description automatically generated">
            <a:extLst>
              <a:ext uri="{FF2B5EF4-FFF2-40B4-BE49-F238E27FC236}">
                <a16:creationId xmlns:a16="http://schemas.microsoft.com/office/drawing/2014/main" id="{AEF9FA31-5281-0628-D50F-6CC1D7F15A93}"/>
              </a:ext>
            </a:extLst>
          </p:cNvPr>
          <p:cNvPicPr>
            <a:picLocks noChangeAspect="1"/>
          </p:cNvPicPr>
          <p:nvPr/>
        </p:nvPicPr>
        <p:blipFill>
          <a:blip r:embed="rId4"/>
          <a:stretch>
            <a:fillRect/>
          </a:stretch>
        </p:blipFill>
        <p:spPr>
          <a:xfrm>
            <a:off x="6682193" y="1895883"/>
            <a:ext cx="4376535" cy="4127825"/>
          </a:xfrm>
          <a:prstGeom prst="rect">
            <a:avLst/>
          </a:prstGeom>
        </p:spPr>
      </p:pic>
      <p:sp>
        <p:nvSpPr>
          <p:cNvPr id="4" name="TextBox 3">
            <a:extLst>
              <a:ext uri="{FF2B5EF4-FFF2-40B4-BE49-F238E27FC236}">
                <a16:creationId xmlns:a16="http://schemas.microsoft.com/office/drawing/2014/main" id="{76A3CBE3-7E34-8EEF-572F-E87247A61A3B}"/>
              </a:ext>
            </a:extLst>
          </p:cNvPr>
          <p:cNvSpPr txBox="1"/>
          <p:nvPr/>
        </p:nvSpPr>
        <p:spPr>
          <a:xfrm>
            <a:off x="8362461" y="1224411"/>
            <a:ext cx="1094153" cy="646331"/>
          </a:xfrm>
          <a:prstGeom prst="rect">
            <a:avLst/>
          </a:prstGeom>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err="1"/>
              <a:t>PersonalAuto</a:t>
            </a:r>
          </a:p>
        </p:txBody>
      </p:sp>
      <p:pic>
        <p:nvPicPr>
          <p:cNvPr id="5" name="Picture 4" descr="A close-up of a company&amp;#39;s policy&#10;&#10;Description automatically generated">
            <a:extLst>
              <a:ext uri="{FF2B5EF4-FFF2-40B4-BE49-F238E27FC236}">
                <a16:creationId xmlns:a16="http://schemas.microsoft.com/office/drawing/2014/main" id="{5E36CD61-AED4-56AD-7851-BA4AAF73AC8F}"/>
              </a:ext>
            </a:extLst>
          </p:cNvPr>
          <p:cNvPicPr>
            <a:picLocks noChangeAspect="1"/>
          </p:cNvPicPr>
          <p:nvPr/>
        </p:nvPicPr>
        <p:blipFill>
          <a:blip r:embed="rId5"/>
          <a:stretch>
            <a:fillRect/>
          </a:stretch>
        </p:blipFill>
        <p:spPr>
          <a:xfrm>
            <a:off x="11057792" y="3629351"/>
            <a:ext cx="633698" cy="719504"/>
          </a:xfrm>
          <a:prstGeom prst="rect">
            <a:avLst/>
          </a:prstGeom>
        </p:spPr>
      </p:pic>
    </p:spTree>
    <p:extLst>
      <p:ext uri="{BB962C8B-B14F-4D97-AF65-F5344CB8AC3E}">
        <p14:creationId xmlns:p14="http://schemas.microsoft.com/office/powerpoint/2010/main" val="46670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745151" y="473744"/>
            <a:ext cx="4941477" cy="562225"/>
          </a:xfrm>
        </p:spPr>
        <p:txBody>
          <a:bodyPr>
            <a:normAutofit fontScale="90000"/>
          </a:bodyPr>
          <a:lstStyle/>
          <a:p>
            <a:r>
              <a:rPr lang="en-US"/>
              <a:t>Empirical Method</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11</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3"/>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5" name="Text Placeholder 3">
            <a:extLst>
              <a:ext uri="{FF2B5EF4-FFF2-40B4-BE49-F238E27FC236}">
                <a16:creationId xmlns:a16="http://schemas.microsoft.com/office/drawing/2014/main" id="{18B131ED-4C7F-A577-6D93-07AF11C68DF9}"/>
              </a:ext>
            </a:extLst>
          </p:cNvPr>
          <p:cNvSpPr txBox="1">
            <a:spLocks/>
          </p:cNvSpPr>
          <p:nvPr/>
        </p:nvSpPr>
        <p:spPr>
          <a:xfrm>
            <a:off x="6439164" y="1245239"/>
            <a:ext cx="5350920" cy="2539649"/>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a:solidFill>
                  <a:srgbClr val="404040"/>
                </a:solidFill>
                <a:latin typeface="Century Gothic"/>
              </a:rPr>
              <a:t>Assumption MLR.1. Linear in Parameters -</a:t>
            </a:r>
            <a:r>
              <a:rPr lang="en-US"/>
              <a:t> satisfied by the relationship of the independent variables to the dependent variables. </a:t>
            </a:r>
            <a:endParaRPr lang="en-US" sz="1800"/>
          </a:p>
          <a:p>
            <a:pPr algn="just"/>
            <a:r>
              <a:rPr lang="en-US" sz="1800" b="1">
                <a:solidFill>
                  <a:srgbClr val="404040"/>
                </a:solidFill>
                <a:latin typeface="Century Gothic"/>
              </a:rPr>
              <a:t>Assumption MLR.2. Random Sampling </a:t>
            </a:r>
            <a:r>
              <a:rPr lang="en-US">
                <a:solidFill>
                  <a:srgbClr val="000000"/>
                </a:solidFill>
                <a:latin typeface="Franklin Gothic Book"/>
              </a:rPr>
              <a:t>is</a:t>
            </a:r>
            <a:r>
              <a:rPr lang="en-US"/>
              <a:t> satisfied by virtue of the data source and its cross-sectional nature.</a:t>
            </a:r>
          </a:p>
          <a:p>
            <a:pPr algn="just"/>
            <a:r>
              <a:rPr lang="en-US" sz="1800" b="1">
                <a:solidFill>
                  <a:srgbClr val="404040"/>
                </a:solidFill>
                <a:latin typeface="Century Gothic"/>
              </a:rPr>
              <a:t>Assumption MLR.3. No Perfect Collinearity </a:t>
            </a:r>
            <a:r>
              <a:rPr lang="en-US">
                <a:solidFill>
                  <a:srgbClr val="000000"/>
                </a:solidFill>
                <a:latin typeface="Franklin Gothic Book"/>
              </a:rPr>
              <a:t>is</a:t>
            </a:r>
            <a:r>
              <a:rPr lang="en-US"/>
              <a:t> satisfied, no perfect collinearity.</a:t>
            </a:r>
          </a:p>
        </p:txBody>
      </p:sp>
      <p:pic>
        <p:nvPicPr>
          <p:cNvPr id="6" name="Picture 5" descr="A computer screen shot of a number of numbers&#10;&#10;Description automatically generated">
            <a:extLst>
              <a:ext uri="{FF2B5EF4-FFF2-40B4-BE49-F238E27FC236}">
                <a16:creationId xmlns:a16="http://schemas.microsoft.com/office/drawing/2014/main" id="{946840D4-F93E-81F8-2E33-22E5D4D6851B}"/>
              </a:ext>
            </a:extLst>
          </p:cNvPr>
          <p:cNvPicPr>
            <a:picLocks noChangeAspect="1"/>
          </p:cNvPicPr>
          <p:nvPr/>
        </p:nvPicPr>
        <p:blipFill>
          <a:blip r:embed="rId4"/>
          <a:stretch>
            <a:fillRect/>
          </a:stretch>
        </p:blipFill>
        <p:spPr>
          <a:xfrm>
            <a:off x="3894959" y="3474871"/>
            <a:ext cx="7782910" cy="1297151"/>
          </a:xfrm>
          <a:prstGeom prst="rect">
            <a:avLst/>
          </a:prstGeom>
        </p:spPr>
      </p:pic>
      <p:pic>
        <p:nvPicPr>
          <p:cNvPr id="9" name="Picture 8" descr="A close-up of numbers&#10;&#10;Description automatically generated">
            <a:extLst>
              <a:ext uri="{FF2B5EF4-FFF2-40B4-BE49-F238E27FC236}">
                <a16:creationId xmlns:a16="http://schemas.microsoft.com/office/drawing/2014/main" id="{EBD913D1-73CE-64CA-0768-F643AEECE1B1}"/>
              </a:ext>
            </a:extLst>
          </p:cNvPr>
          <p:cNvPicPr>
            <a:picLocks noChangeAspect="1"/>
          </p:cNvPicPr>
          <p:nvPr/>
        </p:nvPicPr>
        <p:blipFill>
          <a:blip r:embed="rId5"/>
          <a:stretch>
            <a:fillRect/>
          </a:stretch>
        </p:blipFill>
        <p:spPr>
          <a:xfrm>
            <a:off x="3894959" y="5458280"/>
            <a:ext cx="7450082" cy="655254"/>
          </a:xfrm>
          <a:prstGeom prst="rect">
            <a:avLst/>
          </a:prstGeom>
        </p:spPr>
      </p:pic>
      <p:sp>
        <p:nvSpPr>
          <p:cNvPr id="11" name="Text Placeholder 3">
            <a:extLst>
              <a:ext uri="{FF2B5EF4-FFF2-40B4-BE49-F238E27FC236}">
                <a16:creationId xmlns:a16="http://schemas.microsoft.com/office/drawing/2014/main" id="{D7FD5879-5BE5-731C-1A5E-B150AE2ABDDC}"/>
              </a:ext>
            </a:extLst>
          </p:cNvPr>
          <p:cNvSpPr txBox="1">
            <a:spLocks/>
          </p:cNvSpPr>
          <p:nvPr/>
        </p:nvSpPr>
        <p:spPr>
          <a:xfrm>
            <a:off x="3891825" y="5026897"/>
            <a:ext cx="5703396" cy="435063"/>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t>Variance Inflation Factor (VIF), all values are less than 5.</a:t>
            </a:r>
          </a:p>
        </p:txBody>
      </p:sp>
      <p:pic>
        <p:nvPicPr>
          <p:cNvPr id="2" name="Picture 1" descr="A green rectangle on a white background&#10;&#10;Description automatically generated">
            <a:extLst>
              <a:ext uri="{FF2B5EF4-FFF2-40B4-BE49-F238E27FC236}">
                <a16:creationId xmlns:a16="http://schemas.microsoft.com/office/drawing/2014/main" id="{AB6F3825-4973-78B9-AC28-90B9DDC8BD74}"/>
              </a:ext>
            </a:extLst>
          </p:cNvPr>
          <p:cNvPicPr>
            <a:picLocks noChangeAspect="1"/>
          </p:cNvPicPr>
          <p:nvPr/>
        </p:nvPicPr>
        <p:blipFill>
          <a:blip r:embed="rId6"/>
          <a:stretch>
            <a:fillRect/>
          </a:stretch>
        </p:blipFill>
        <p:spPr>
          <a:xfrm>
            <a:off x="825230" y="1109149"/>
            <a:ext cx="2743200" cy="489233"/>
          </a:xfrm>
          <a:prstGeom prst="rect">
            <a:avLst/>
          </a:prstGeom>
        </p:spPr>
      </p:pic>
      <p:sp>
        <p:nvSpPr>
          <p:cNvPr id="10" name="Rectangle 9">
            <a:extLst>
              <a:ext uri="{FF2B5EF4-FFF2-40B4-BE49-F238E27FC236}">
                <a16:creationId xmlns:a16="http://schemas.microsoft.com/office/drawing/2014/main" id="{29398068-4AFD-A8C2-8EC2-FE420A42E7CE}"/>
              </a:ext>
            </a:extLst>
          </p:cNvPr>
          <p:cNvSpPr/>
          <p:nvPr/>
        </p:nvSpPr>
        <p:spPr>
          <a:xfrm>
            <a:off x="714983" y="1719363"/>
            <a:ext cx="3266872" cy="72957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719076" y="1712771"/>
                <a:ext cx="5223156" cy="1576809"/>
              </a:xfrm>
            </p:spPr>
            <p:txBody>
              <a:bodyPr vert="horz" lIns="0" tIns="0" rIns="0" bIns="0" rtlCol="0" anchor="t">
                <a:noAutofit/>
              </a:bodyPr>
              <a:lstStyle/>
              <a:p>
                <a:r>
                  <a:rPr lang="en-US"/>
                  <a:t>Empirical Method: </a:t>
                </a:r>
                <a:r>
                  <a:rPr lang="en-US" b="1"/>
                  <a:t>Multiple Linear Regression</a:t>
                </a:r>
              </a:p>
              <a:p>
                <a:r>
                  <a:rPr lang="en-US"/>
                  <a:t>Regression Equation:</a:t>
                </a:r>
              </a:p>
              <a:p>
                <a:pPr/>
                <a14:m>
                  <m:oMathPara xmlns:m="http://schemas.openxmlformats.org/officeDocument/2006/math">
                    <m:oMathParaPr>
                      <m:jc m:val="centerGroup"/>
                    </m:oMathParaPr>
                    <m:oMath xmlns:m="http://schemas.openxmlformats.org/officeDocument/2006/math">
                      <m:r>
                        <a:rPr lang="en-US" sz="1800" b="0" i="1" kern="100" smtClean="0">
                          <a:effectLst/>
                          <a:latin typeface="Cambria Math" panose="02040503050406030204" pitchFamily="18" charset="0"/>
                          <a:ea typeface="MS Mincho" panose="02020609040205080304" pitchFamily="49" charset="-128"/>
                          <a:cs typeface="Mangal" panose="02040503050203030202" pitchFamily="18" charset="0"/>
                        </a:rPr>
                        <m:t>𝐶𝐿𝑉</m:t>
                      </m:r>
                      <m:r>
                        <a:rPr lang="en-US" sz="1800" i="1" kern="100" smtClean="0">
                          <a:effectLst/>
                          <a:latin typeface="Cambria Math" panose="02040503050406030204" pitchFamily="18" charset="0"/>
                          <a:ea typeface="MS Mincho" panose="02020609040205080304" pitchFamily="49" charset="-128"/>
                          <a:cs typeface="Mangal" panose="02040503050203030202" pitchFamily="18" charset="0"/>
                        </a:rPr>
                        <m:t>=</m:t>
                      </m:r>
                      <m:sSub>
                        <m:sSubPr>
                          <m:ctrlPr>
                            <a:rPr lang="en-US" sz="1800" i="1" kern="100">
                              <a:effectLst/>
                              <a:latin typeface="Cambria Math" panose="02040503050406030204" pitchFamily="18" charset="0"/>
                              <a:ea typeface="MS Mincho" panose="02020609040205080304" pitchFamily="49" charset="-128"/>
                              <a:cs typeface="Mangal" panose="02040503050203030202" pitchFamily="18" charset="0"/>
                            </a:rPr>
                          </m:ctrlPr>
                        </m:sSubPr>
                        <m:e>
                          <m:r>
                            <a:rPr lang="en-US" sz="1800" i="1" kern="100">
                              <a:effectLst/>
                              <a:latin typeface="Cambria Math" panose="02040503050406030204" pitchFamily="18" charset="0"/>
                              <a:ea typeface="MS Mincho" panose="02020609040205080304" pitchFamily="49" charset="-128"/>
                              <a:cs typeface="Mangal" panose="02040503050203030202" pitchFamily="18" charset="0"/>
                            </a:rPr>
                            <m:t>𝛽</m:t>
                          </m:r>
                        </m:e>
                        <m:sub>
                          <m:r>
                            <a:rPr lang="en-US" sz="1800" i="1" kern="100">
                              <a:effectLst/>
                              <a:latin typeface="Cambria Math" panose="02040503050406030204" pitchFamily="18" charset="0"/>
                              <a:ea typeface="MS Mincho" panose="02020609040205080304" pitchFamily="49" charset="-128"/>
                              <a:cs typeface="Mangal" panose="02040503050203030202" pitchFamily="18" charset="0"/>
                            </a:rPr>
                            <m:t>0</m:t>
                          </m:r>
                        </m:sub>
                      </m:sSub>
                      <m:r>
                        <a:rPr lang="en-US" sz="1800" i="1" kern="100">
                          <a:effectLst/>
                          <a:latin typeface="Cambria Math" panose="02040503050406030204" pitchFamily="18" charset="0"/>
                          <a:ea typeface="MS Mincho" panose="02020609040205080304" pitchFamily="49" charset="-128"/>
                          <a:cs typeface="Mangal" panose="02040503050203030202" pitchFamily="18" charset="0"/>
                        </a:rPr>
                        <m:t>+</m:t>
                      </m:r>
                      <m:sSub>
                        <m:sSubPr>
                          <m:ctrlPr>
                            <a:rPr lang="en-US" sz="1800" i="1" kern="100">
                              <a:effectLst/>
                              <a:latin typeface="Cambria Math" panose="02040503050406030204" pitchFamily="18" charset="0"/>
                              <a:ea typeface="MS Mincho" panose="02020609040205080304" pitchFamily="49" charset="-128"/>
                              <a:cs typeface="Mangal" panose="02040503050203030202" pitchFamily="18" charset="0"/>
                            </a:rPr>
                          </m:ctrlPr>
                        </m:sSubPr>
                        <m:e>
                          <m:r>
                            <a:rPr lang="en-US" sz="1800" i="1" kern="100">
                              <a:effectLst/>
                              <a:latin typeface="Cambria Math" panose="02040503050406030204" pitchFamily="18" charset="0"/>
                              <a:ea typeface="MS Mincho" panose="02020609040205080304" pitchFamily="49" charset="-128"/>
                              <a:cs typeface="Mangal" panose="02040503050203030202" pitchFamily="18" charset="0"/>
                            </a:rPr>
                            <m:t>𝛽</m:t>
                          </m:r>
                        </m:e>
                        <m:sub>
                          <m:r>
                            <a:rPr lang="en-US" sz="1800" i="1" kern="100">
                              <a:effectLst/>
                              <a:latin typeface="Cambria Math" panose="02040503050406030204" pitchFamily="18" charset="0"/>
                              <a:ea typeface="MS Mincho" panose="02020609040205080304" pitchFamily="49" charset="-128"/>
                              <a:cs typeface="Mangal" panose="02040503050203030202" pitchFamily="18" charset="0"/>
                            </a:rPr>
                            <m:t>1</m:t>
                          </m:r>
                        </m:sub>
                      </m:sSub>
                      <m:r>
                        <a:rPr lang="en-US" sz="1800" b="0" i="1" kern="100" smtClean="0">
                          <a:effectLst/>
                          <a:latin typeface="Cambria Math" panose="02040503050406030204" pitchFamily="18" charset="0"/>
                          <a:ea typeface="MS Mincho" panose="02020609040205080304" pitchFamily="49" charset="-128"/>
                          <a:cs typeface="Mangal" panose="02040503050203030202" pitchFamily="18" charset="0"/>
                        </a:rPr>
                        <m:t> </m:t>
                      </m:r>
                      <m:r>
                        <a:rPr lang="en-US" sz="1800" b="0" i="1" kern="100" smtClean="0">
                          <a:effectLst/>
                          <a:latin typeface="Cambria Math" panose="02040503050406030204" pitchFamily="18" charset="0"/>
                          <a:ea typeface="MS Mincho" panose="02020609040205080304" pitchFamily="49" charset="-128"/>
                          <a:cs typeface="Mangal" panose="02040503050203030202" pitchFamily="18" charset="0"/>
                        </a:rPr>
                        <m:t>𝑀𝑃𝐴</m:t>
                      </m:r>
                      <m:r>
                        <a:rPr lang="en-US" sz="1800" i="1" kern="100">
                          <a:effectLst/>
                          <a:latin typeface="Cambria Math" panose="02040503050406030204" pitchFamily="18" charset="0"/>
                          <a:ea typeface="MS Mincho" panose="02020609040205080304" pitchFamily="49" charset="-128"/>
                          <a:cs typeface="Mangal" panose="02040503050203030202" pitchFamily="18" charset="0"/>
                        </a:rPr>
                        <m:t>+</m:t>
                      </m:r>
                      <m:sSub>
                        <m:sSubPr>
                          <m:ctrlPr>
                            <a:rPr lang="en-US" sz="1800" i="1" kern="100">
                              <a:effectLst/>
                              <a:latin typeface="Cambria Math" panose="02040503050406030204" pitchFamily="18" charset="0"/>
                              <a:ea typeface="MS Mincho" panose="02020609040205080304" pitchFamily="49" charset="-128"/>
                              <a:cs typeface="Mangal" panose="02040503050203030202" pitchFamily="18" charset="0"/>
                            </a:rPr>
                          </m:ctrlPr>
                        </m:sSubPr>
                        <m:e>
                          <m:r>
                            <a:rPr lang="en-US" sz="1800" i="1" kern="100">
                              <a:effectLst/>
                              <a:latin typeface="Cambria Math" panose="02040503050406030204" pitchFamily="18" charset="0"/>
                              <a:ea typeface="MS Mincho" panose="02020609040205080304" pitchFamily="49" charset="-128"/>
                              <a:cs typeface="Mangal" panose="02040503050203030202" pitchFamily="18" charset="0"/>
                            </a:rPr>
                            <m:t>𝛽</m:t>
                          </m:r>
                        </m:e>
                        <m:sub>
                          <m:r>
                            <a:rPr lang="en-US" sz="1800" i="1" kern="100">
                              <a:effectLst/>
                              <a:latin typeface="Cambria Math" panose="02040503050406030204" pitchFamily="18" charset="0"/>
                              <a:ea typeface="MS Mincho" panose="02020609040205080304" pitchFamily="49" charset="-128"/>
                              <a:cs typeface="Mangal" panose="02040503050203030202" pitchFamily="18" charset="0"/>
                            </a:rPr>
                            <m:t>2</m:t>
                          </m:r>
                        </m:sub>
                      </m:sSub>
                      <m:r>
                        <a:rPr lang="en-US" sz="1800" b="0" i="1" kern="100" smtClean="0">
                          <a:effectLst/>
                          <a:latin typeface="Cambria Math" panose="02040503050406030204" pitchFamily="18" charset="0"/>
                          <a:ea typeface="MS Mincho" panose="02020609040205080304" pitchFamily="49" charset="-128"/>
                          <a:cs typeface="Mangal" panose="02040503050203030202" pitchFamily="18" charset="0"/>
                        </a:rPr>
                        <m:t> </m:t>
                      </m:r>
                      <m:r>
                        <a:rPr lang="en-US" sz="1800" b="0" i="1" kern="100" smtClean="0">
                          <a:effectLst/>
                          <a:latin typeface="Cambria Math" panose="02040503050406030204" pitchFamily="18" charset="0"/>
                          <a:ea typeface="MS Mincho" panose="02020609040205080304" pitchFamily="49" charset="-128"/>
                          <a:cs typeface="Mangal" panose="02040503050203030202" pitchFamily="18" charset="0"/>
                        </a:rPr>
                        <m:t>𝑁𝑜𝑂𝐶</m:t>
                      </m:r>
                      <m:r>
                        <a:rPr lang="en-US" sz="1800" i="1" kern="100">
                          <a:effectLst/>
                          <a:latin typeface="Cambria Math" panose="02040503050406030204" pitchFamily="18" charset="0"/>
                          <a:ea typeface="MS Mincho" panose="02020609040205080304" pitchFamily="49" charset="-128"/>
                          <a:cs typeface="Mangal" panose="02040503050203030202" pitchFamily="18" charset="0"/>
                        </a:rPr>
                        <m:t>+</m:t>
                      </m:r>
                      <m:sSub>
                        <m:sSubPr>
                          <m:ctrlPr>
                            <a:rPr lang="en-US" sz="1800" i="1" kern="100">
                              <a:effectLst/>
                              <a:latin typeface="Cambria Math" panose="02040503050406030204" pitchFamily="18" charset="0"/>
                              <a:ea typeface="MS Mincho" panose="02020609040205080304" pitchFamily="49" charset="-128"/>
                              <a:cs typeface="Mangal" panose="02040503050203030202" pitchFamily="18" charset="0"/>
                            </a:rPr>
                          </m:ctrlPr>
                        </m:sSubPr>
                        <m:e>
                          <m:r>
                            <a:rPr lang="en-US" sz="1800" i="1" kern="100">
                              <a:effectLst/>
                              <a:latin typeface="Cambria Math" panose="02040503050406030204" pitchFamily="18" charset="0"/>
                              <a:ea typeface="MS Mincho" panose="02020609040205080304" pitchFamily="49" charset="-128"/>
                              <a:cs typeface="Mangal" panose="02040503050203030202" pitchFamily="18" charset="0"/>
                            </a:rPr>
                            <m:t>𝛽</m:t>
                          </m:r>
                        </m:e>
                        <m:sub>
                          <m:r>
                            <a:rPr lang="en-US" sz="1800" i="1" kern="100">
                              <a:effectLst/>
                              <a:latin typeface="Cambria Math" panose="02040503050406030204" pitchFamily="18" charset="0"/>
                              <a:ea typeface="MS Mincho" panose="02020609040205080304" pitchFamily="49" charset="-128"/>
                              <a:cs typeface="Mangal" panose="02040503050203030202" pitchFamily="18" charset="0"/>
                            </a:rPr>
                            <m:t>3</m:t>
                          </m:r>
                        </m:sub>
                      </m:sSub>
                      <m:r>
                        <a:rPr lang="en-US" sz="1800" b="0" i="1" kern="100" smtClean="0">
                          <a:effectLst/>
                          <a:latin typeface="Cambria Math" panose="02040503050406030204" pitchFamily="18" charset="0"/>
                          <a:ea typeface="MS Mincho" panose="02020609040205080304" pitchFamily="49" charset="-128"/>
                          <a:cs typeface="Mangal" panose="02040503050203030202" pitchFamily="18" charset="0"/>
                        </a:rPr>
                        <m:t> </m:t>
                      </m:r>
                      <m:r>
                        <a:rPr lang="en-US" sz="1800" b="0" i="1" kern="100" smtClean="0">
                          <a:effectLst/>
                          <a:latin typeface="Cambria Math" panose="02040503050406030204" pitchFamily="18" charset="0"/>
                          <a:ea typeface="MS Mincho" panose="02020609040205080304" pitchFamily="49" charset="-128"/>
                          <a:cs typeface="Mangal" panose="02040503050203030202" pitchFamily="18" charset="0"/>
                        </a:rPr>
                        <m:t>𝑁𝑜𝑃</m:t>
                      </m:r>
                      <m:r>
                        <a:rPr lang="en-US" sz="1800" i="1" kern="100">
                          <a:effectLst/>
                          <a:latin typeface="Cambria Math" panose="02040503050406030204" pitchFamily="18" charset="0"/>
                          <a:ea typeface="MS Mincho" panose="02020609040205080304" pitchFamily="49" charset="-128"/>
                          <a:cs typeface="Mangal" panose="02040503050203030202" pitchFamily="18" charset="0"/>
                        </a:rPr>
                        <m:t>+</m:t>
                      </m:r>
                      <m:sSub>
                        <m:sSubPr>
                          <m:ctrlPr>
                            <a:rPr lang="en-US" sz="1800" i="1" kern="100">
                              <a:latin typeface="Cambria Math" panose="02040503050406030204" pitchFamily="18" charset="0"/>
                              <a:ea typeface="MS Mincho" panose="02020609040205080304" pitchFamily="49" charset="-128"/>
                              <a:cs typeface="Mangal" panose="02040503050203030202" pitchFamily="18" charset="0"/>
                            </a:rPr>
                          </m:ctrlPr>
                        </m:sSubPr>
                        <m:e>
                          <m:r>
                            <a:rPr lang="en-US" sz="1800" i="1" kern="100">
                              <a:latin typeface="Cambria Math" panose="02040503050406030204" pitchFamily="18" charset="0"/>
                              <a:ea typeface="MS Mincho" panose="02020609040205080304" pitchFamily="49" charset="-128"/>
                              <a:cs typeface="Mangal" panose="02040503050203030202" pitchFamily="18" charset="0"/>
                            </a:rPr>
                            <m:t>𝛽</m:t>
                          </m:r>
                        </m:e>
                        <m:sub>
                          <m:r>
                            <a:rPr lang="en-US" sz="1800" b="0" i="1" kern="100" smtClean="0">
                              <a:latin typeface="Cambria Math" panose="02040503050406030204" pitchFamily="18" charset="0"/>
                              <a:ea typeface="MS Mincho" panose="02020609040205080304" pitchFamily="49" charset="-128"/>
                              <a:cs typeface="Mangal" panose="02040503050203030202" pitchFamily="18" charset="0"/>
                            </a:rPr>
                            <m:t>4</m:t>
                          </m:r>
                        </m:sub>
                      </m:sSub>
                      <m:r>
                        <a:rPr lang="en-US" sz="1800" b="0" i="1" kern="100" smtClean="0">
                          <a:latin typeface="Cambria Math" panose="02040503050406030204" pitchFamily="18" charset="0"/>
                          <a:ea typeface="MS Mincho" panose="02020609040205080304" pitchFamily="49" charset="-128"/>
                          <a:cs typeface="Mangal" panose="02040503050203030202" pitchFamily="18" charset="0"/>
                        </a:rPr>
                        <m:t> </m:t>
                      </m:r>
                      <m:r>
                        <a:rPr lang="en-US" sz="1800" b="0" i="1" kern="100" smtClean="0">
                          <a:latin typeface="Cambria Math" panose="02040503050406030204" pitchFamily="18" charset="0"/>
                          <a:ea typeface="MS Mincho" panose="02020609040205080304" pitchFamily="49" charset="-128"/>
                          <a:cs typeface="Mangal" panose="02040503050203030202" pitchFamily="18" charset="0"/>
                        </a:rPr>
                        <m:t>𝑇𝐶𝐴</m:t>
                      </m:r>
                      <m:r>
                        <a:rPr lang="en-US" sz="1800" b="0" i="1" kern="100" smtClean="0">
                          <a:effectLst/>
                          <a:latin typeface="Cambria Math" panose="02040503050406030204" pitchFamily="18" charset="0"/>
                          <a:ea typeface="MS Mincho" panose="02020609040205080304" pitchFamily="49" charset="-128"/>
                          <a:cs typeface="Mangal" panose="02040503050203030202" pitchFamily="18" charset="0"/>
                        </a:rPr>
                        <m:t>+ </m:t>
                      </m:r>
                      <m:r>
                        <a:rPr lang="en-US" sz="1800" i="1" kern="100">
                          <a:effectLst/>
                          <a:latin typeface="Cambria Math" panose="02040503050406030204" pitchFamily="18" charset="0"/>
                          <a:ea typeface="MS Mincho" panose="02020609040205080304" pitchFamily="49" charset="-128"/>
                          <a:cs typeface="Mangal" panose="02040503050203030202" pitchFamily="18" charset="0"/>
                        </a:rPr>
                        <m:t>𝑢</m:t>
                      </m:r>
                    </m:oMath>
                  </m:oMathPara>
                </a14:m>
                <a:endParaRPr lang="en-US" sz="1800" kern="100">
                  <a:effectLst/>
                  <a:latin typeface="Calibri" panose="020F0502020204030204" pitchFamily="34" charset="0"/>
                  <a:ea typeface="Calibri" panose="020F0502020204030204" pitchFamily="34" charset="0"/>
                  <a:cs typeface="Mangal" panose="02040503050203030202" pitchFamily="18" charset="0"/>
                </a:endParaRPr>
              </a:p>
              <a:p>
                <a:endParaRPr lang="en-US"/>
              </a:p>
              <a:p>
                <a:endParaRPr lang="en-US"/>
              </a:p>
            </p:txBody>
          </p:sp>
        </mc:Choice>
        <mc:Fallback xmlns="">
          <p:sp>
            <p:nvSpPr>
              <p:cNvPr id="4" name="Text Placeholder 3">
                <a:extLst>
                  <a:ext uri="{FF2B5EF4-FFF2-40B4-BE49-F238E27FC236}">
                    <a16:creationId xmlns:a16="http://schemas.microsoft.com/office/drawing/2014/main" id="{A17F80A9-6337-524E-AC61-32C5AFEE8E6D}"/>
                  </a:ext>
                </a:extLst>
              </p:cNvPr>
              <p:cNvSpPr>
                <a:spLocks noGrp="1" noRot="1" noChangeAspect="1" noMove="1" noResize="1" noEditPoints="1" noAdjustHandles="1" noChangeArrowheads="1" noChangeShapeType="1" noTextEdit="1"/>
              </p:cNvSpPr>
              <p:nvPr>
                <p:ph type="body" sz="quarter" idx="11"/>
              </p:nvPr>
            </p:nvSpPr>
            <p:spPr>
              <a:xfrm>
                <a:off x="719076" y="1712771"/>
                <a:ext cx="5223156" cy="1576809"/>
              </a:xfrm>
              <a:blipFill>
                <a:blip r:embed="rId7"/>
                <a:stretch>
                  <a:fillRect l="-2450" t="-4247"/>
                </a:stretch>
              </a:blipFill>
            </p:spPr>
            <p:txBody>
              <a:bodyPr/>
              <a:lstStyle/>
              <a:p>
                <a:r>
                  <a:rPr lang="en-US">
                    <a:noFill/>
                  </a:rPr>
                  <a:t> </a:t>
                </a:r>
              </a:p>
            </p:txBody>
          </p:sp>
        </mc:Fallback>
      </mc:AlternateContent>
    </p:spTree>
    <p:extLst>
      <p:ext uri="{BB962C8B-B14F-4D97-AF65-F5344CB8AC3E}">
        <p14:creationId xmlns:p14="http://schemas.microsoft.com/office/powerpoint/2010/main" val="255808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Empirical Method</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026" y="2098295"/>
            <a:ext cx="4768642" cy="727086"/>
          </a:xfrm>
        </p:spPr>
        <p:txBody>
          <a:bodyPr vert="horz" lIns="0" tIns="0" rIns="0" bIns="0" rtlCol="0" anchor="t">
            <a:noAutofit/>
          </a:bodyPr>
          <a:lstStyle/>
          <a:p>
            <a:r>
              <a:rPr lang="en-US" sz="1800"/>
              <a:t>MLR.4 is reasonably satisfied to have zero conditional mean of the residuals.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12</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3"/>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5" name="Text Placeholder 3">
            <a:extLst>
              <a:ext uri="{FF2B5EF4-FFF2-40B4-BE49-F238E27FC236}">
                <a16:creationId xmlns:a16="http://schemas.microsoft.com/office/drawing/2014/main" id="{18B131ED-4C7F-A577-6D93-07AF11C68DF9}"/>
              </a:ext>
            </a:extLst>
          </p:cNvPr>
          <p:cNvSpPr txBox="1">
            <a:spLocks/>
          </p:cNvSpPr>
          <p:nvPr/>
        </p:nvSpPr>
        <p:spPr>
          <a:xfrm>
            <a:off x="6370515" y="1895867"/>
            <a:ext cx="5047260" cy="634649"/>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t>Theorem 1 applies with assumptions MLR.1 through MLR.4 satisfied.</a:t>
            </a:r>
            <a:r>
              <a:rPr lang="hi-IN" sz="1800" b="1"/>
              <a:t> OLS </a:t>
            </a:r>
            <a:r>
              <a:rPr lang="hi-IN" sz="1800" b="1" err="1"/>
              <a:t>estimators</a:t>
            </a:r>
            <a:r>
              <a:rPr lang="hi-IN" sz="1800" b="1"/>
              <a:t> </a:t>
            </a:r>
            <a:r>
              <a:rPr lang="hi-IN" sz="1800" b="1" err="1"/>
              <a:t>are</a:t>
            </a:r>
            <a:r>
              <a:rPr lang="hi-IN" sz="1800" b="1"/>
              <a:t> </a:t>
            </a:r>
            <a:r>
              <a:rPr lang="hi-IN" sz="1800" b="1" err="1"/>
              <a:t>unbiased</a:t>
            </a:r>
            <a:r>
              <a:rPr lang="hi-IN" sz="1800" b="1"/>
              <a:t>.</a:t>
            </a:r>
            <a:endParaRPr lang="en-US" sz="1800" b="1"/>
          </a:p>
        </p:txBody>
      </p:sp>
      <p:pic>
        <p:nvPicPr>
          <p:cNvPr id="2" name="Picture 1" descr="A graph of a number of values&#10;&#10;Description automatically generated">
            <a:extLst>
              <a:ext uri="{FF2B5EF4-FFF2-40B4-BE49-F238E27FC236}">
                <a16:creationId xmlns:a16="http://schemas.microsoft.com/office/drawing/2014/main" id="{A36B48F0-E6BC-034C-C2CE-6172967A67E4}"/>
              </a:ext>
            </a:extLst>
          </p:cNvPr>
          <p:cNvPicPr>
            <a:picLocks noChangeAspect="1"/>
          </p:cNvPicPr>
          <p:nvPr/>
        </p:nvPicPr>
        <p:blipFill>
          <a:blip r:embed="rId4"/>
          <a:stretch>
            <a:fillRect/>
          </a:stretch>
        </p:blipFill>
        <p:spPr>
          <a:xfrm>
            <a:off x="981744" y="2962043"/>
            <a:ext cx="4713231" cy="3206530"/>
          </a:xfrm>
          <a:prstGeom prst="rect">
            <a:avLst/>
          </a:prstGeom>
        </p:spPr>
      </p:pic>
      <p:sp>
        <p:nvSpPr>
          <p:cNvPr id="6" name="Text Placeholder 3">
            <a:extLst>
              <a:ext uri="{FF2B5EF4-FFF2-40B4-BE49-F238E27FC236}">
                <a16:creationId xmlns:a16="http://schemas.microsoft.com/office/drawing/2014/main" id="{D1E5E041-0B43-5B95-6411-377BA1047290}"/>
              </a:ext>
            </a:extLst>
          </p:cNvPr>
          <p:cNvSpPr txBox="1">
            <a:spLocks/>
          </p:cNvSpPr>
          <p:nvPr/>
        </p:nvSpPr>
        <p:spPr>
          <a:xfrm>
            <a:off x="6402941" y="2828672"/>
            <a:ext cx="4971747" cy="560066"/>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Breusch-Pagan test</a:t>
            </a:r>
            <a:r>
              <a:rPr lang="hi-IN" sz="1800"/>
              <a:t> </a:t>
            </a:r>
            <a:r>
              <a:rPr lang="hi-IN" sz="1800" err="1"/>
              <a:t>indicates</a:t>
            </a:r>
            <a:r>
              <a:rPr lang="hi-IN" sz="1800"/>
              <a:t> </a:t>
            </a:r>
            <a:r>
              <a:rPr lang="hi-IN" sz="1800" err="1"/>
              <a:t>heteroscedasticity</a:t>
            </a:r>
            <a:r>
              <a:rPr lang="hi-IN" sz="1800"/>
              <a:t> </a:t>
            </a:r>
            <a:r>
              <a:rPr lang="hi-IN" sz="1800" err="1"/>
              <a:t>is</a:t>
            </a:r>
            <a:r>
              <a:rPr lang="hi-IN" sz="1800"/>
              <a:t> </a:t>
            </a:r>
            <a:r>
              <a:rPr lang="hi-IN" sz="1800" err="1"/>
              <a:t>present</a:t>
            </a:r>
            <a:r>
              <a:rPr lang="hi-IN" sz="1800"/>
              <a:t> &amp; </a:t>
            </a:r>
            <a:r>
              <a:rPr lang="en-US" sz="1800"/>
              <a:t>MLR.5 Homoskedasticity assumption is not satisfied</a:t>
            </a:r>
            <a:r>
              <a:rPr lang="hi-IN" sz="1800"/>
              <a:t>.</a:t>
            </a:r>
            <a:endParaRPr lang="en-US" sz="1800"/>
          </a:p>
          <a:p>
            <a:endParaRPr lang="en-US" sz="1800"/>
          </a:p>
        </p:txBody>
      </p:sp>
      <p:pic>
        <p:nvPicPr>
          <p:cNvPr id="13" name="Picture 12">
            <a:extLst>
              <a:ext uri="{FF2B5EF4-FFF2-40B4-BE49-F238E27FC236}">
                <a16:creationId xmlns:a16="http://schemas.microsoft.com/office/drawing/2014/main" id="{06492E92-EC70-B7DF-A732-34A836FECF38}"/>
              </a:ext>
            </a:extLst>
          </p:cNvPr>
          <p:cNvPicPr>
            <a:picLocks noChangeAspect="1"/>
          </p:cNvPicPr>
          <p:nvPr/>
        </p:nvPicPr>
        <p:blipFill>
          <a:blip r:embed="rId5"/>
          <a:stretch>
            <a:fillRect/>
          </a:stretch>
        </p:blipFill>
        <p:spPr>
          <a:xfrm>
            <a:off x="6457027" y="3659646"/>
            <a:ext cx="4444633" cy="1145271"/>
          </a:xfrm>
          <a:prstGeom prst="rect">
            <a:avLst/>
          </a:prstGeom>
        </p:spPr>
      </p:pic>
      <p:sp>
        <p:nvSpPr>
          <p:cNvPr id="15" name="Text Placeholder 3">
            <a:extLst>
              <a:ext uri="{FF2B5EF4-FFF2-40B4-BE49-F238E27FC236}">
                <a16:creationId xmlns:a16="http://schemas.microsoft.com/office/drawing/2014/main" id="{5E662FC4-F229-45D3-6929-9EA5A37AF038}"/>
              </a:ext>
            </a:extLst>
          </p:cNvPr>
          <p:cNvSpPr txBox="1">
            <a:spLocks/>
          </p:cNvSpPr>
          <p:nvPr/>
        </p:nvSpPr>
        <p:spPr>
          <a:xfrm>
            <a:off x="6370514" y="4998699"/>
            <a:ext cx="5490522" cy="1581172"/>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i-IN" sz="1800" err="1"/>
              <a:t>We</a:t>
            </a:r>
            <a:r>
              <a:rPr lang="hi-IN" sz="1800"/>
              <a:t> </a:t>
            </a:r>
            <a:r>
              <a:rPr lang="hi-IN" sz="1800" err="1"/>
              <a:t>adjusted</a:t>
            </a:r>
            <a:r>
              <a:rPr lang="hi-IN" sz="1800"/>
              <a:t> </a:t>
            </a:r>
            <a:r>
              <a:rPr lang="hi-IN" sz="1800" err="1"/>
              <a:t>our</a:t>
            </a:r>
            <a:r>
              <a:rPr lang="hi-IN" sz="1800"/>
              <a:t> </a:t>
            </a:r>
            <a:r>
              <a:rPr lang="hi-IN" sz="1800" err="1"/>
              <a:t>standard</a:t>
            </a:r>
            <a:r>
              <a:rPr lang="hi-IN" sz="1800"/>
              <a:t> </a:t>
            </a:r>
            <a:r>
              <a:rPr lang="hi-IN" sz="1800" err="1"/>
              <a:t>errors</a:t>
            </a:r>
            <a:r>
              <a:rPr lang="hi-IN" sz="1800"/>
              <a:t> </a:t>
            </a:r>
            <a:r>
              <a:rPr lang="hi-IN" sz="1800" err="1"/>
              <a:t>to</a:t>
            </a:r>
            <a:r>
              <a:rPr lang="hi-IN" sz="1800"/>
              <a:t> </a:t>
            </a:r>
            <a:r>
              <a:rPr lang="hi-IN" sz="1800" err="1"/>
              <a:t>remain</a:t>
            </a:r>
            <a:r>
              <a:rPr lang="hi-IN" sz="1800"/>
              <a:t> </a:t>
            </a:r>
            <a:r>
              <a:rPr lang="hi-IN" sz="1800" err="1"/>
              <a:t>robust</a:t>
            </a:r>
            <a:r>
              <a:rPr lang="hi-IN" sz="1800"/>
              <a:t> </a:t>
            </a:r>
            <a:r>
              <a:rPr lang="hi-IN" sz="1800" err="1"/>
              <a:t>against</a:t>
            </a:r>
            <a:r>
              <a:rPr lang="hi-IN" sz="1800"/>
              <a:t> </a:t>
            </a:r>
            <a:r>
              <a:rPr lang="hi-IN" sz="1800" err="1"/>
              <a:t>heteroscedasticity</a:t>
            </a:r>
            <a:r>
              <a:rPr lang="hi-IN" sz="1800"/>
              <a:t> </a:t>
            </a:r>
            <a:r>
              <a:rPr lang="hi-IN" sz="1800" err="1"/>
              <a:t>using</a:t>
            </a:r>
            <a:r>
              <a:rPr lang="hi-IN" sz="1800"/>
              <a:t> </a:t>
            </a:r>
            <a:r>
              <a:rPr lang="hi-IN" sz="1800" err="1"/>
              <a:t>the</a:t>
            </a:r>
            <a:r>
              <a:rPr lang="hi-IN" sz="1800"/>
              <a:t> </a:t>
            </a:r>
            <a:r>
              <a:rPr lang="en-US" sz="1800" b="1">
                <a:cs typeface="+mn-lt"/>
              </a:rPr>
              <a:t>heteroskedasticity-robust standard errors</a:t>
            </a:r>
            <a:r>
              <a:rPr lang="hi-IN" sz="1800" b="1"/>
              <a:t> </a:t>
            </a:r>
            <a:r>
              <a:rPr lang="hi-IN" sz="1800" b="1" err="1"/>
              <a:t>method</a:t>
            </a:r>
            <a:r>
              <a:rPr lang="hi-IN" sz="1800"/>
              <a:t>, </a:t>
            </a:r>
          </a:p>
          <a:p>
            <a:r>
              <a:rPr lang="hi-IN" sz="1800" err="1"/>
              <a:t>This</a:t>
            </a:r>
            <a:r>
              <a:rPr lang="hi-IN" sz="1800"/>
              <a:t> </a:t>
            </a:r>
            <a:r>
              <a:rPr lang="hi-IN" sz="1800" err="1"/>
              <a:t>method</a:t>
            </a:r>
            <a:r>
              <a:rPr lang="hi-IN" sz="1800"/>
              <a:t> </a:t>
            </a:r>
            <a:r>
              <a:rPr lang="hi-IN" sz="1800" err="1"/>
              <a:t>is</a:t>
            </a:r>
            <a:r>
              <a:rPr lang="hi-IN" sz="1800"/>
              <a:t> </a:t>
            </a:r>
            <a:r>
              <a:rPr lang="hi-IN" sz="1800" err="1"/>
              <a:t>also</a:t>
            </a:r>
            <a:r>
              <a:rPr lang="hi-IN" sz="1800"/>
              <a:t> </a:t>
            </a:r>
            <a:r>
              <a:rPr lang="hi-IN" sz="1800" err="1"/>
              <a:t>known</a:t>
            </a:r>
            <a:r>
              <a:rPr lang="hi-IN" sz="1800"/>
              <a:t> </a:t>
            </a:r>
            <a:r>
              <a:rPr lang="hi-IN" sz="1800" err="1"/>
              <a:t>as</a:t>
            </a:r>
            <a:r>
              <a:rPr lang="hi-IN" sz="1800"/>
              <a:t> </a:t>
            </a:r>
            <a:r>
              <a:rPr lang="en-US" sz="1800" b="1"/>
              <a:t>White Standard Errors Method </a:t>
            </a:r>
            <a:r>
              <a:rPr lang="en-US" sz="1800"/>
              <a:t>(Economist Halbert White</a:t>
            </a:r>
            <a:r>
              <a:rPr lang="hi-IN" sz="1800"/>
              <a:t>).</a:t>
            </a:r>
            <a:r>
              <a:rPr lang="en-US" sz="1800"/>
              <a:t> </a:t>
            </a:r>
          </a:p>
        </p:txBody>
      </p:sp>
    </p:spTree>
    <p:extLst>
      <p:ext uri="{BB962C8B-B14F-4D97-AF65-F5344CB8AC3E}">
        <p14:creationId xmlns:p14="http://schemas.microsoft.com/office/powerpoint/2010/main" val="106314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Empirical Method</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025" y="2045133"/>
            <a:ext cx="10667600" cy="569195"/>
          </a:xfrm>
        </p:spPr>
        <p:txBody>
          <a:bodyPr vert="horz" lIns="0" tIns="0" rIns="0" bIns="0" rtlCol="0" anchor="t">
            <a:noAutofit/>
          </a:bodyPr>
          <a:lstStyle/>
          <a:p>
            <a:r>
              <a:rPr lang="en-US"/>
              <a:t>MLR.</a:t>
            </a:r>
            <a:r>
              <a:rPr lang="hi-IN" sz="1400"/>
              <a:t>6</a:t>
            </a:r>
            <a:r>
              <a:rPr lang="hi-IN"/>
              <a:t> Normality assumption</a:t>
            </a:r>
            <a:r>
              <a:rPr lang="en-US"/>
              <a:t> is</a:t>
            </a:r>
            <a:r>
              <a:rPr lang="hi-IN"/>
              <a:t> not satisfied because our histogram is positively skewed and distribution of residuals is not symmetric and deviating from the expected normal distribution.</a:t>
            </a:r>
            <a:endParaRPr lang="en-US"/>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13</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3"/>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5" name="Text Placeholder 3">
            <a:extLst>
              <a:ext uri="{FF2B5EF4-FFF2-40B4-BE49-F238E27FC236}">
                <a16:creationId xmlns:a16="http://schemas.microsoft.com/office/drawing/2014/main" id="{18B131ED-4C7F-A577-6D93-07AF11C68DF9}"/>
              </a:ext>
            </a:extLst>
          </p:cNvPr>
          <p:cNvSpPr txBox="1">
            <a:spLocks/>
          </p:cNvSpPr>
          <p:nvPr/>
        </p:nvSpPr>
        <p:spPr>
          <a:xfrm>
            <a:off x="7175732" y="2876365"/>
            <a:ext cx="4669693" cy="2116135"/>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i-IN"/>
              <a:t>Large sample size (9134 records) makes CLT applicable reducing the effect on regression estimators.</a:t>
            </a:r>
          </a:p>
          <a:p>
            <a:r>
              <a:rPr lang="hi-IN"/>
              <a:t>To achieve normality, we can remove the outliers which is approximately 10% (1035 records) of our dataset or use a more robust regression technique.</a:t>
            </a:r>
          </a:p>
          <a:p>
            <a:endParaRPr lang="hi-IN"/>
          </a:p>
          <a:p>
            <a:endParaRPr lang="en-US"/>
          </a:p>
        </p:txBody>
      </p:sp>
      <p:sp>
        <p:nvSpPr>
          <p:cNvPr id="6" name="Text Placeholder 3">
            <a:extLst>
              <a:ext uri="{FF2B5EF4-FFF2-40B4-BE49-F238E27FC236}">
                <a16:creationId xmlns:a16="http://schemas.microsoft.com/office/drawing/2014/main" id="{D1E5E041-0B43-5B95-6411-377BA1047290}"/>
              </a:ext>
            </a:extLst>
          </p:cNvPr>
          <p:cNvSpPr txBox="1">
            <a:spLocks/>
          </p:cNvSpPr>
          <p:nvPr/>
        </p:nvSpPr>
        <p:spPr>
          <a:xfrm>
            <a:off x="6370515" y="2946615"/>
            <a:ext cx="4669693" cy="560066"/>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10" name="Picture 9">
            <a:extLst>
              <a:ext uri="{FF2B5EF4-FFF2-40B4-BE49-F238E27FC236}">
                <a16:creationId xmlns:a16="http://schemas.microsoft.com/office/drawing/2014/main" id="{E690660C-DCF7-19C1-5C6C-7601A41BED76}"/>
              </a:ext>
            </a:extLst>
          </p:cNvPr>
          <p:cNvPicPr>
            <a:picLocks noChangeAspect="1"/>
          </p:cNvPicPr>
          <p:nvPr/>
        </p:nvPicPr>
        <p:blipFill>
          <a:blip r:embed="rId4"/>
          <a:stretch>
            <a:fillRect/>
          </a:stretch>
        </p:blipFill>
        <p:spPr>
          <a:xfrm>
            <a:off x="962484" y="2671503"/>
            <a:ext cx="2686226" cy="2705929"/>
          </a:xfrm>
          <a:prstGeom prst="rect">
            <a:avLst/>
          </a:prstGeom>
        </p:spPr>
      </p:pic>
      <p:pic>
        <p:nvPicPr>
          <p:cNvPr id="15" name="Picture 14">
            <a:extLst>
              <a:ext uri="{FF2B5EF4-FFF2-40B4-BE49-F238E27FC236}">
                <a16:creationId xmlns:a16="http://schemas.microsoft.com/office/drawing/2014/main" id="{85C60687-0EFA-4469-8B94-1CC426F1B2B5}"/>
              </a:ext>
            </a:extLst>
          </p:cNvPr>
          <p:cNvPicPr>
            <a:picLocks noChangeAspect="1"/>
          </p:cNvPicPr>
          <p:nvPr/>
        </p:nvPicPr>
        <p:blipFill>
          <a:blip r:embed="rId5"/>
          <a:stretch>
            <a:fillRect/>
          </a:stretch>
        </p:blipFill>
        <p:spPr>
          <a:xfrm>
            <a:off x="4082302" y="2614328"/>
            <a:ext cx="2782731" cy="2700886"/>
          </a:xfrm>
          <a:prstGeom prst="rect">
            <a:avLst/>
          </a:prstGeom>
        </p:spPr>
      </p:pic>
    </p:spTree>
    <p:extLst>
      <p:ext uri="{BB962C8B-B14F-4D97-AF65-F5344CB8AC3E}">
        <p14:creationId xmlns:p14="http://schemas.microsoft.com/office/powerpoint/2010/main" val="214252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Empirical Method</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570990" y="4521169"/>
                <a:ext cx="6809447" cy="954107"/>
              </a:xfrm>
            </p:spPr>
            <p:txBody>
              <a:bodyPr/>
              <a:lstStyle/>
              <a:p>
                <a:r>
                  <a:rPr lang="hi-IN" b="1" dirty="0"/>
                  <a:t>Final </a:t>
                </a:r>
                <a:r>
                  <a:rPr lang="en-US" b="1" dirty="0"/>
                  <a:t>Estimated Equation:</a:t>
                </a:r>
              </a:p>
              <a:p>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𝑪𝑳𝑽</m:t>
                        </m:r>
                      </m:e>
                    </m:acc>
                  </m:oMath>
                </a14:m>
                <a:r>
                  <a:rPr lang="en-US" b="1" dirty="0"/>
                  <a:t> = 433.96 + 84.22 MPA – 237.18 </a:t>
                </a:r>
                <a:r>
                  <a:rPr lang="en-US" b="1" dirty="0" err="1"/>
                  <a:t>NoOC</a:t>
                </a:r>
                <a:r>
                  <a:rPr lang="en-US" b="1" dirty="0"/>
                  <a:t> + 76.59NoP – 0.96 TCA</a:t>
                </a:r>
              </a:p>
              <a:p>
                <a:endParaRPr lang="en-US" dirty="0"/>
              </a:p>
            </p:txBody>
          </p:sp>
        </mc:Choice>
        <mc:Fallback xmlns="">
          <p:sp>
            <p:nvSpPr>
              <p:cNvPr id="4" name="Text Placeholder 3">
                <a:extLst>
                  <a:ext uri="{FF2B5EF4-FFF2-40B4-BE49-F238E27FC236}">
                    <a16:creationId xmlns:a16="http://schemas.microsoft.com/office/drawing/2014/main" id="{A17F80A9-6337-524E-AC61-32C5AFEE8E6D}"/>
                  </a:ext>
                </a:extLst>
              </p:cNvPr>
              <p:cNvSpPr>
                <a:spLocks noGrp="1" noRot="1" noChangeAspect="1" noMove="1" noResize="1" noEditPoints="1" noAdjustHandles="1" noChangeArrowheads="1" noChangeShapeType="1" noTextEdit="1"/>
              </p:cNvSpPr>
              <p:nvPr>
                <p:ph type="body" sz="quarter" idx="11"/>
              </p:nvPr>
            </p:nvSpPr>
            <p:spPr>
              <a:xfrm>
                <a:off x="1570990" y="4521169"/>
                <a:ext cx="6809447" cy="954107"/>
              </a:xfrm>
              <a:blipFill>
                <a:blip r:embed="rId2"/>
                <a:stretch>
                  <a:fillRect l="-1880" t="-7051"/>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14</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3"/>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2" name="TextBox 1">
            <a:extLst>
              <a:ext uri="{FF2B5EF4-FFF2-40B4-BE49-F238E27FC236}">
                <a16:creationId xmlns:a16="http://schemas.microsoft.com/office/drawing/2014/main" id="{A3DB14C0-012D-A2B2-3EC2-825B28DE6EC1}"/>
              </a:ext>
            </a:extLst>
          </p:cNvPr>
          <p:cNvSpPr txBox="1"/>
          <p:nvPr/>
        </p:nvSpPr>
        <p:spPr>
          <a:xfrm>
            <a:off x="2079103" y="5135498"/>
            <a:ext cx="680944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i="1" dirty="0">
                <a:solidFill>
                  <a:srgbClr val="000000"/>
                </a:solidFill>
                <a:cs typeface="Calibri"/>
              </a:rPr>
              <a:t>(262.24)         (3.64)               (61.71)                  (14.62)            (0.38)</a:t>
            </a:r>
          </a:p>
          <a:p>
            <a:pPr algn="just"/>
            <a:endParaRPr lang="en-US" sz="1400" b="1" i="1" dirty="0">
              <a:solidFill>
                <a:srgbClr val="000000"/>
              </a:solidFill>
              <a:cs typeface="Calibri"/>
            </a:endParaRPr>
          </a:p>
          <a:p>
            <a:pPr algn="just"/>
            <a:r>
              <a:rPr lang="en-US" sz="1400" b="1" i="1" dirty="0">
                <a:solidFill>
                  <a:srgbClr val="000000"/>
                </a:solidFill>
                <a:cs typeface="Calibri"/>
              </a:rPr>
              <a:t>n = 9134,   R-squared = 0.1597,   Adjusted R-squared = 0.1593.</a:t>
            </a:r>
          </a:p>
        </p:txBody>
      </p:sp>
      <p:sp>
        <p:nvSpPr>
          <p:cNvPr id="5" name="TextBox 4">
            <a:extLst>
              <a:ext uri="{FF2B5EF4-FFF2-40B4-BE49-F238E27FC236}">
                <a16:creationId xmlns:a16="http://schemas.microsoft.com/office/drawing/2014/main" id="{6904A834-DBCB-2EA4-45A0-27BFA22F59B1}"/>
              </a:ext>
            </a:extLst>
          </p:cNvPr>
          <p:cNvSpPr txBox="1"/>
          <p:nvPr/>
        </p:nvSpPr>
        <p:spPr>
          <a:xfrm>
            <a:off x="8556059" y="4920055"/>
            <a:ext cx="2965731" cy="954107"/>
          </a:xfrm>
          <a:prstGeom prst="rect">
            <a:avLst/>
          </a:prstGeom>
          <a:noFill/>
          <a:ln w="28575">
            <a:solidFill>
              <a:schemeClr val="tx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dirty="0">
                <a:solidFill>
                  <a:srgbClr val="000000"/>
                </a:solidFill>
                <a:cs typeface="Calibri"/>
              </a:rPr>
              <a:t>MPA = Monthly Premium Auto</a:t>
            </a:r>
            <a:endParaRPr lang="en-US" dirty="0"/>
          </a:p>
          <a:p>
            <a:pPr algn="just"/>
            <a:r>
              <a:rPr lang="en-US" sz="1400" b="1" dirty="0" err="1">
                <a:solidFill>
                  <a:srgbClr val="000000"/>
                </a:solidFill>
                <a:cs typeface="Calibri"/>
              </a:rPr>
              <a:t>NoOC</a:t>
            </a:r>
            <a:r>
              <a:rPr lang="en-US" sz="1400" b="1" dirty="0">
                <a:solidFill>
                  <a:srgbClr val="000000"/>
                </a:solidFill>
                <a:cs typeface="Calibri"/>
              </a:rPr>
              <a:t> = Number of Open Complaints</a:t>
            </a:r>
          </a:p>
          <a:p>
            <a:pPr algn="just"/>
            <a:r>
              <a:rPr lang="en-US" sz="1400" b="1" dirty="0" err="1">
                <a:solidFill>
                  <a:srgbClr val="000000"/>
                </a:solidFill>
                <a:cs typeface="Calibri"/>
              </a:rPr>
              <a:t>NoP</a:t>
            </a:r>
            <a:r>
              <a:rPr lang="en-US" sz="1400" b="1" dirty="0">
                <a:solidFill>
                  <a:srgbClr val="000000"/>
                </a:solidFill>
                <a:cs typeface="Calibri"/>
              </a:rPr>
              <a:t> = Number of Policies</a:t>
            </a:r>
          </a:p>
          <a:p>
            <a:pPr algn="just"/>
            <a:r>
              <a:rPr lang="en-US" sz="1400" b="1" dirty="0">
                <a:solidFill>
                  <a:srgbClr val="000000"/>
                </a:solidFill>
                <a:cs typeface="Calibri"/>
              </a:rPr>
              <a:t>TCA = Total Claim Amount</a:t>
            </a:r>
          </a:p>
        </p:txBody>
      </p:sp>
      <p:pic>
        <p:nvPicPr>
          <p:cNvPr id="9" name="Picture 8">
            <a:extLst>
              <a:ext uri="{FF2B5EF4-FFF2-40B4-BE49-F238E27FC236}">
                <a16:creationId xmlns:a16="http://schemas.microsoft.com/office/drawing/2014/main" id="{C7BF1EF2-B726-2366-DC19-891839A0CE2F}"/>
              </a:ext>
            </a:extLst>
          </p:cNvPr>
          <p:cNvPicPr>
            <a:picLocks noChangeAspect="1"/>
          </p:cNvPicPr>
          <p:nvPr/>
        </p:nvPicPr>
        <p:blipFill>
          <a:blip r:embed="rId4"/>
          <a:stretch>
            <a:fillRect/>
          </a:stretch>
        </p:blipFill>
        <p:spPr>
          <a:xfrm>
            <a:off x="906873" y="2301252"/>
            <a:ext cx="4782217" cy="2133898"/>
          </a:xfrm>
          <a:prstGeom prst="rect">
            <a:avLst/>
          </a:prstGeom>
        </p:spPr>
      </p:pic>
      <p:pic>
        <p:nvPicPr>
          <p:cNvPr id="11" name="Picture 10">
            <a:extLst>
              <a:ext uri="{FF2B5EF4-FFF2-40B4-BE49-F238E27FC236}">
                <a16:creationId xmlns:a16="http://schemas.microsoft.com/office/drawing/2014/main" id="{6AB96A0E-3612-ACC8-FB4D-78C9A1AF747C}"/>
              </a:ext>
            </a:extLst>
          </p:cNvPr>
          <p:cNvPicPr>
            <a:picLocks noChangeAspect="1"/>
          </p:cNvPicPr>
          <p:nvPr/>
        </p:nvPicPr>
        <p:blipFill>
          <a:blip r:embed="rId5"/>
          <a:stretch>
            <a:fillRect/>
          </a:stretch>
        </p:blipFill>
        <p:spPr>
          <a:xfrm>
            <a:off x="6967219" y="2673076"/>
            <a:ext cx="4563112" cy="1743318"/>
          </a:xfrm>
          <a:prstGeom prst="rect">
            <a:avLst/>
          </a:prstGeom>
        </p:spPr>
      </p:pic>
      <p:sp>
        <p:nvSpPr>
          <p:cNvPr id="13" name="TextBox 12">
            <a:extLst>
              <a:ext uri="{FF2B5EF4-FFF2-40B4-BE49-F238E27FC236}">
                <a16:creationId xmlns:a16="http://schemas.microsoft.com/office/drawing/2014/main" id="{4A589407-24BD-5309-08F0-6CC00C4E2581}"/>
              </a:ext>
            </a:extLst>
          </p:cNvPr>
          <p:cNvSpPr txBox="1"/>
          <p:nvPr/>
        </p:nvSpPr>
        <p:spPr>
          <a:xfrm>
            <a:off x="6236217" y="1951622"/>
            <a:ext cx="57305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hi-IN" sz="1400" b="1">
                <a:solidFill>
                  <a:srgbClr val="000000"/>
                </a:solidFill>
                <a:cs typeface="Calibri"/>
              </a:rPr>
              <a:t>After adjusting for standard errors using the White Standard Error Method </a:t>
            </a:r>
            <a:endParaRPr lang="en-US" sz="1400" b="1">
              <a:solidFill>
                <a:srgbClr val="000000"/>
              </a:solidFill>
              <a:cs typeface="Calibri"/>
            </a:endParaRPr>
          </a:p>
        </p:txBody>
      </p:sp>
      <p:sp>
        <p:nvSpPr>
          <p:cNvPr id="18" name="TextBox 17">
            <a:extLst>
              <a:ext uri="{FF2B5EF4-FFF2-40B4-BE49-F238E27FC236}">
                <a16:creationId xmlns:a16="http://schemas.microsoft.com/office/drawing/2014/main" id="{A87BE38B-414C-01FD-1FF3-F714165591B9}"/>
              </a:ext>
            </a:extLst>
          </p:cNvPr>
          <p:cNvSpPr txBox="1"/>
          <p:nvPr/>
        </p:nvSpPr>
        <p:spPr>
          <a:xfrm>
            <a:off x="866775" y="1987500"/>
            <a:ext cx="29146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hi-IN" sz="1400" b="1">
                <a:solidFill>
                  <a:srgbClr val="000000"/>
                </a:solidFill>
                <a:cs typeface="Calibri"/>
              </a:rPr>
              <a:t>Initial Regression Run</a:t>
            </a:r>
            <a:endParaRPr lang="en-US" sz="1400" b="1">
              <a:solidFill>
                <a:srgbClr val="000000"/>
              </a:solidFill>
              <a:cs typeface="Calibri"/>
            </a:endParaRPr>
          </a:p>
        </p:txBody>
      </p:sp>
      <p:sp>
        <p:nvSpPr>
          <p:cNvPr id="10" name="Arrow: Down 9">
            <a:extLst>
              <a:ext uri="{FF2B5EF4-FFF2-40B4-BE49-F238E27FC236}">
                <a16:creationId xmlns:a16="http://schemas.microsoft.com/office/drawing/2014/main" id="{0E094EA6-9115-6FDA-95D3-1C6F44028789}"/>
              </a:ext>
            </a:extLst>
          </p:cNvPr>
          <p:cNvSpPr/>
          <p:nvPr/>
        </p:nvSpPr>
        <p:spPr>
          <a:xfrm>
            <a:off x="9569301" y="2258976"/>
            <a:ext cx="248093" cy="363278"/>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79F88BF-3A67-A60B-5DAA-6D2DAA88E87A}"/>
              </a:ext>
            </a:extLst>
          </p:cNvPr>
          <p:cNvSpPr txBox="1"/>
          <p:nvPr/>
        </p:nvSpPr>
        <p:spPr>
          <a:xfrm>
            <a:off x="3349255" y="2390996"/>
            <a:ext cx="809403" cy="1041990"/>
          </a:xfrm>
          <a:prstGeom prst="rect">
            <a:avLst/>
          </a:prstGeom>
          <a:noFill/>
          <a:ln w="12700">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59996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a:t>Results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890898" y="2761675"/>
            <a:ext cx="4820558" cy="268259"/>
          </a:xfrm>
        </p:spPr>
        <p:txBody>
          <a:bodyPr/>
          <a:lstStyle/>
          <a:p>
            <a:r>
              <a:rPr lang="en-US"/>
              <a:t>Statistical Inference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893711" y="3260453"/>
            <a:ext cx="5297551" cy="2525168"/>
          </a:xfrm>
        </p:spPr>
        <p:txBody>
          <a:bodyPr vert="horz" lIns="91440" tIns="45720" rIns="91440" bIns="45720" rtlCol="0" anchor="t">
            <a:noAutofit/>
          </a:bodyPr>
          <a:lstStyle/>
          <a:p>
            <a:pPr algn="just"/>
            <a:r>
              <a:rPr lang="en-US" sz="1400">
                <a:ea typeface="+mn-lt"/>
                <a:cs typeface="+mn-lt"/>
              </a:rPr>
              <a:t>In all analyzed cases, the p-values were found to be extremely small (</a:t>
            </a:r>
            <a:r>
              <a:rPr lang="en-US" sz="1400" i="1">
                <a:ea typeface="+mn-lt"/>
                <a:cs typeface="+mn-lt"/>
              </a:rPr>
              <a:t>p</a:t>
            </a:r>
            <a:r>
              <a:rPr lang="en-US" sz="1400">
                <a:ea typeface="+mn-lt"/>
                <a:cs typeface="+mn-lt"/>
              </a:rPr>
              <a:t>&lt;0.001), providing robust evidence against the null hypothesis. </a:t>
            </a:r>
            <a:endParaRPr lang="hi-IN" sz="1400">
              <a:ea typeface="+mn-lt"/>
              <a:cs typeface="+mn-lt"/>
            </a:endParaRPr>
          </a:p>
          <a:p>
            <a:pPr algn="just"/>
            <a:r>
              <a:rPr lang="en-US" sz="1400">
                <a:ea typeface="+mn-lt"/>
                <a:cs typeface="+mn-lt"/>
              </a:rPr>
              <a:t>This indicates a high level of statistical significance and supports the conclusion that there are meaningful and substantial effects in our data. </a:t>
            </a:r>
            <a:endParaRPr lang="hi-IN" sz="1400">
              <a:ea typeface="+mn-lt"/>
              <a:cs typeface="+mn-lt"/>
            </a:endParaRPr>
          </a:p>
          <a:p>
            <a:pPr algn="just"/>
            <a:r>
              <a:rPr lang="en-US" sz="1400">
                <a:ea typeface="+mn-lt"/>
                <a:cs typeface="+mn-lt"/>
              </a:rPr>
              <a:t>As such, </a:t>
            </a:r>
            <a:r>
              <a:rPr lang="en-US" sz="1400" b="1">
                <a:ea typeface="+mn-lt"/>
                <a:cs typeface="+mn-lt"/>
              </a:rPr>
              <a:t>we reject the null hypothesis in favor of the alternative hypothesis</a:t>
            </a:r>
            <a:r>
              <a:rPr lang="hi-IN" sz="1400" b="1">
                <a:ea typeface="+mn-lt"/>
                <a:cs typeface="+mn-lt"/>
              </a:rPr>
              <a:t> </a:t>
            </a:r>
            <a:r>
              <a:rPr lang="hi-IN" sz="1400" b="1" err="1">
                <a:ea typeface="+mn-lt"/>
                <a:cs typeface="+mn-lt"/>
              </a:rPr>
              <a:t>at</a:t>
            </a:r>
            <a:r>
              <a:rPr lang="hi-IN" sz="1400" b="1">
                <a:ea typeface="+mn-lt"/>
                <a:cs typeface="+mn-lt"/>
              </a:rPr>
              <a:t> 1% </a:t>
            </a:r>
            <a:r>
              <a:rPr lang="hi-IN" sz="1400" b="1" err="1">
                <a:ea typeface="+mn-lt"/>
                <a:cs typeface="+mn-lt"/>
              </a:rPr>
              <a:t>significance</a:t>
            </a:r>
            <a:r>
              <a:rPr lang="hi-IN" sz="1400" b="1">
                <a:ea typeface="+mn-lt"/>
                <a:cs typeface="+mn-lt"/>
              </a:rPr>
              <a:t> </a:t>
            </a:r>
            <a:r>
              <a:rPr lang="hi-IN" sz="1400" b="1" err="1">
                <a:ea typeface="+mn-lt"/>
                <a:cs typeface="+mn-lt"/>
              </a:rPr>
              <a:t>level</a:t>
            </a:r>
            <a:r>
              <a:rPr lang="en-US" sz="1400">
                <a:ea typeface="+mn-lt"/>
                <a:cs typeface="+mn-lt"/>
              </a:rPr>
              <a:t>, affirming the validity of our findings.</a:t>
            </a:r>
            <a:endParaRPr lang="en-US"/>
          </a:p>
          <a:p>
            <a:pPr algn="just"/>
            <a:endParaRPr lang="en-US" sz="140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15</a:t>
            </a:fld>
            <a:endParaRPr lang="en-US"/>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 name="Group 2">
            <a:extLst>
              <a:ext uri="{FF2B5EF4-FFF2-40B4-BE49-F238E27FC236}">
                <a16:creationId xmlns:a16="http://schemas.microsoft.com/office/drawing/2014/main" id="{E4D53A4D-7D52-4E9D-91A9-CAF0A0FA731C}"/>
              </a:ext>
            </a:extLst>
          </p:cNvPr>
          <p:cNvGrpSpPr/>
          <p:nvPr/>
        </p:nvGrpSpPr>
        <p:grpSpPr>
          <a:xfrm>
            <a:off x="1450907" y="6275045"/>
            <a:ext cx="2721044" cy="304826"/>
            <a:chOff x="1450907" y="6275045"/>
            <a:chExt cx="2721044" cy="304826"/>
          </a:xfrm>
        </p:grpSpPr>
        <p:pic>
          <p:nvPicPr>
            <p:cNvPr id="6" name="Picture 5">
              <a:extLst>
                <a:ext uri="{FF2B5EF4-FFF2-40B4-BE49-F238E27FC236}">
                  <a16:creationId xmlns:a16="http://schemas.microsoft.com/office/drawing/2014/main" id="{26420B58-7AEE-E7B9-1935-2A299FAE0B63}"/>
                </a:ext>
              </a:extLst>
            </p:cNvPr>
            <p:cNvPicPr>
              <a:picLocks noChangeAspect="1"/>
            </p:cNvPicPr>
            <p:nvPr/>
          </p:nvPicPr>
          <p:blipFill>
            <a:blip r:embed="rId2"/>
            <a:stretch>
              <a:fillRect/>
            </a:stretch>
          </p:blipFill>
          <p:spPr>
            <a:xfrm>
              <a:off x="1450907" y="6275045"/>
              <a:ext cx="1585097" cy="304826"/>
            </a:xfrm>
            <a:prstGeom prst="rect">
              <a:avLst/>
            </a:prstGeom>
          </p:spPr>
        </p:pic>
        <p:sp>
          <p:nvSpPr>
            <p:cNvPr id="7" name="Date Placeholder 3">
              <a:extLst>
                <a:ext uri="{FF2B5EF4-FFF2-40B4-BE49-F238E27FC236}">
                  <a16:creationId xmlns:a16="http://schemas.microsoft.com/office/drawing/2014/main" id="{4A1C0E40-CB34-1050-8C14-F316F8521B10}"/>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4" name="TextBox 3">
            <a:extLst>
              <a:ext uri="{FF2B5EF4-FFF2-40B4-BE49-F238E27FC236}">
                <a16:creationId xmlns:a16="http://schemas.microsoft.com/office/drawing/2014/main" id="{CCC89317-7136-B240-0193-5AE5D2A8BD00}"/>
              </a:ext>
            </a:extLst>
          </p:cNvPr>
          <p:cNvSpPr txBox="1"/>
          <p:nvPr/>
        </p:nvSpPr>
        <p:spPr>
          <a:xfrm>
            <a:off x="978619" y="1975257"/>
            <a:ext cx="74472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000000"/>
                </a:solidFill>
                <a:cs typeface="Segoe UI"/>
              </a:rPr>
              <a:t>​</a:t>
            </a:r>
          </a:p>
          <a:p>
            <a:r>
              <a:rPr lang="en-US" sz="1600" b="1">
                <a:solidFill>
                  <a:srgbClr val="000000"/>
                </a:solidFill>
                <a:cs typeface="Segoe UI"/>
              </a:rPr>
              <a:t>CLV =  433.96  +  84.22 MPA  -  237.18NoOC  +  76.59NoP  -  0.96TCA</a:t>
            </a:r>
          </a:p>
        </p:txBody>
      </p:sp>
      <p:pic>
        <p:nvPicPr>
          <p:cNvPr id="8" name="Picture 7" descr="A screenshot of a computer&#10;&#10;Description automatically generated">
            <a:extLst>
              <a:ext uri="{FF2B5EF4-FFF2-40B4-BE49-F238E27FC236}">
                <a16:creationId xmlns:a16="http://schemas.microsoft.com/office/drawing/2014/main" id="{CB38F105-8DCE-542C-241B-DE1A2CFAB9AB}"/>
              </a:ext>
            </a:extLst>
          </p:cNvPr>
          <p:cNvPicPr>
            <a:picLocks noChangeAspect="1"/>
          </p:cNvPicPr>
          <p:nvPr/>
        </p:nvPicPr>
        <p:blipFill rotWithShape="1">
          <a:blip r:embed="rId3"/>
          <a:srcRect l="9211" t="31076" r="41667" b="10564"/>
          <a:stretch/>
        </p:blipFill>
        <p:spPr>
          <a:xfrm>
            <a:off x="6322547" y="2845387"/>
            <a:ext cx="5375170" cy="2546754"/>
          </a:xfrm>
          <a:prstGeom prst="rect">
            <a:avLst/>
          </a:prstGeom>
        </p:spPr>
      </p:pic>
    </p:spTree>
    <p:extLst>
      <p:ext uri="{BB962C8B-B14F-4D97-AF65-F5344CB8AC3E}">
        <p14:creationId xmlns:p14="http://schemas.microsoft.com/office/powerpoint/2010/main" val="64384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a:t>Results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64595" y="2068286"/>
            <a:ext cx="4040415" cy="388487"/>
          </a:xfrm>
        </p:spPr>
        <p:txBody>
          <a:bodyPr/>
          <a:lstStyle/>
          <a:p>
            <a:r>
              <a:rPr lang="en-US"/>
              <a:t>Economical Inference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64023" y="2684506"/>
            <a:ext cx="9679825" cy="3121823"/>
          </a:xfrm>
        </p:spPr>
        <p:txBody>
          <a:bodyPr vert="horz" lIns="91440" tIns="45720" rIns="91440" bIns="45720" rtlCol="0" anchor="t">
            <a:noAutofit/>
          </a:bodyPr>
          <a:lstStyle/>
          <a:p>
            <a:pPr marL="171450" indent="-171450" algn="just">
              <a:buChar char="•"/>
            </a:pPr>
            <a:r>
              <a:rPr lang="en-IN" b="1" err="1">
                <a:latin typeface="Franklin Gothic Book"/>
                <a:cs typeface="Times New Roman"/>
              </a:rPr>
              <a:t>MonthlyPremiumAuto</a:t>
            </a:r>
            <a:r>
              <a:rPr lang="en-IN" b="1">
                <a:latin typeface="Franklin Gothic Book"/>
                <a:cs typeface="Times New Roman"/>
              </a:rPr>
              <a:t> </a:t>
            </a:r>
            <a:r>
              <a:rPr lang="en-IN">
                <a:latin typeface="Franklin Gothic Book"/>
                <a:cs typeface="Times New Roman"/>
              </a:rPr>
              <a:t>: One unit increase in </a:t>
            </a:r>
            <a:r>
              <a:rPr lang="en-IN" err="1">
                <a:latin typeface="Franklin Gothic Book"/>
                <a:cs typeface="Times New Roman"/>
              </a:rPr>
              <a:t>MonthlyPremiumAuto</a:t>
            </a:r>
            <a:r>
              <a:rPr lang="en-IN">
                <a:latin typeface="Franklin Gothic Book"/>
                <a:cs typeface="Times New Roman"/>
              </a:rPr>
              <a:t> will increase CLV by </a:t>
            </a:r>
            <a:r>
              <a:rPr lang="en-US" b="1">
                <a:ea typeface="+mn-lt"/>
                <a:cs typeface="+mn-lt"/>
              </a:rPr>
              <a:t>84.22. </a:t>
            </a:r>
            <a:r>
              <a:rPr lang="en-US">
                <a:ea typeface="+mn-lt"/>
                <a:cs typeface="+mn-lt"/>
              </a:rPr>
              <a:t>Companies offering competitive monthly premiums tend to foster customer loyalty by providing cost-effective and value-driven insurance solutions.</a:t>
            </a:r>
            <a:endParaRPr lang="en-US"/>
          </a:p>
          <a:p>
            <a:pPr marL="171450" indent="-171450" algn="just">
              <a:buChar char="•"/>
            </a:pPr>
            <a:r>
              <a:rPr lang="en-IN" b="1" err="1">
                <a:latin typeface="Franklin Gothic Book"/>
                <a:cs typeface="Times New Roman"/>
              </a:rPr>
              <a:t>NumberofOpenComplaints</a:t>
            </a:r>
            <a:r>
              <a:rPr lang="en-IN">
                <a:latin typeface="Franklin Gothic Book"/>
                <a:cs typeface="Times New Roman"/>
              </a:rPr>
              <a:t> : One unit increase in </a:t>
            </a:r>
            <a:r>
              <a:rPr lang="en-IN" err="1">
                <a:latin typeface="Franklin Gothic Book"/>
                <a:cs typeface="Times New Roman"/>
              </a:rPr>
              <a:t>NumberofOpenComplaints</a:t>
            </a:r>
            <a:r>
              <a:rPr lang="en-IN">
                <a:latin typeface="Franklin Gothic Book"/>
                <a:cs typeface="Times New Roman"/>
              </a:rPr>
              <a:t> will </a:t>
            </a:r>
            <a:r>
              <a:rPr lang="hi-IN" err="1">
                <a:latin typeface="Franklin Gothic Book"/>
                <a:cs typeface="Times New Roman"/>
              </a:rPr>
              <a:t>significantly</a:t>
            </a:r>
            <a:r>
              <a:rPr lang="hi-IN">
                <a:latin typeface="Franklin Gothic Book"/>
                <a:cs typeface="Times New Roman"/>
              </a:rPr>
              <a:t> </a:t>
            </a:r>
            <a:r>
              <a:rPr lang="en-IN">
                <a:latin typeface="Franklin Gothic Book"/>
                <a:cs typeface="Times New Roman"/>
              </a:rPr>
              <a:t>decrease CLV by </a:t>
            </a:r>
            <a:r>
              <a:rPr lang="en-US" b="1">
                <a:ea typeface="+mn-lt"/>
                <a:cs typeface="+mn-lt"/>
              </a:rPr>
              <a:t>237.18. </a:t>
            </a:r>
            <a:r>
              <a:rPr lang="en-US">
                <a:ea typeface="+mn-lt"/>
                <a:cs typeface="+mn-lt"/>
              </a:rPr>
              <a:t>Companies with fewer customer complaints are more likely to maintain loyalty, reflecting a commitment to service quality and customer satisfaction in the insurance industry</a:t>
            </a:r>
            <a:r>
              <a:rPr lang="en-US" sz="1400">
                <a:ea typeface="+mn-lt"/>
                <a:cs typeface="+mn-lt"/>
              </a:rPr>
              <a:t>.</a:t>
            </a:r>
            <a:endParaRPr lang="en-US"/>
          </a:p>
          <a:p>
            <a:pPr marL="171450" indent="-171450" algn="just">
              <a:buChar char="•"/>
            </a:pPr>
            <a:r>
              <a:rPr lang="en-IN" b="1" err="1">
                <a:latin typeface="Franklin Gothic Book"/>
                <a:cs typeface="Times New Roman"/>
              </a:rPr>
              <a:t>NumberofPolicies</a:t>
            </a:r>
            <a:r>
              <a:rPr lang="en-IN">
                <a:latin typeface="Franklin Gothic Book"/>
                <a:cs typeface="Times New Roman"/>
              </a:rPr>
              <a:t> :</a:t>
            </a:r>
            <a:r>
              <a:rPr lang="hi-IN">
                <a:latin typeface="Franklin Gothic Book"/>
                <a:cs typeface="Times New Roman"/>
              </a:rPr>
              <a:t> </a:t>
            </a:r>
            <a:r>
              <a:rPr lang="en-IN">
                <a:latin typeface="Franklin Gothic Book"/>
                <a:cs typeface="Times New Roman"/>
              </a:rPr>
              <a:t>One unit increase in </a:t>
            </a:r>
            <a:r>
              <a:rPr lang="en-IN" err="1">
                <a:latin typeface="Franklin Gothic Book"/>
                <a:cs typeface="Times New Roman"/>
              </a:rPr>
              <a:t>NumberofPolicies</a:t>
            </a:r>
            <a:r>
              <a:rPr lang="en-IN">
                <a:latin typeface="Franklin Gothic Book"/>
                <a:cs typeface="Times New Roman"/>
              </a:rPr>
              <a:t> will increase CLV by </a:t>
            </a:r>
            <a:r>
              <a:rPr lang="en-US" b="1">
                <a:ea typeface="+mn-lt"/>
                <a:cs typeface="+mn-lt"/>
              </a:rPr>
              <a:t>76.59</a:t>
            </a:r>
            <a:r>
              <a:rPr lang="hi-IN" b="1">
                <a:ea typeface="+mn-lt"/>
                <a:cs typeface="+mn-lt"/>
              </a:rPr>
              <a:t>. </a:t>
            </a:r>
            <a:r>
              <a:rPr lang="hi-IN" err="1">
                <a:ea typeface="+mn-lt"/>
                <a:cs typeface="+mn-lt"/>
              </a:rPr>
              <a:t>The</a:t>
            </a:r>
            <a:r>
              <a:rPr lang="hi-IN">
                <a:ea typeface="+mn-lt"/>
                <a:cs typeface="+mn-lt"/>
              </a:rPr>
              <a:t> </a:t>
            </a:r>
            <a:r>
              <a:rPr lang="hi-IN" err="1">
                <a:ea typeface="+mn-lt"/>
                <a:cs typeface="+mn-lt"/>
              </a:rPr>
              <a:t>Company</a:t>
            </a:r>
            <a:r>
              <a:rPr lang="hi-IN">
                <a:ea typeface="+mn-lt"/>
                <a:cs typeface="+mn-lt"/>
              </a:rPr>
              <a:t> </a:t>
            </a:r>
            <a:r>
              <a:rPr lang="hi-IN" err="1">
                <a:ea typeface="+mn-lt"/>
                <a:cs typeface="+mn-lt"/>
              </a:rPr>
              <a:t>offering</a:t>
            </a:r>
            <a:r>
              <a:rPr lang="hi-IN">
                <a:ea typeface="+mn-lt"/>
                <a:cs typeface="+mn-lt"/>
              </a:rPr>
              <a:t> </a:t>
            </a:r>
            <a:r>
              <a:rPr lang="hi-IN" err="1">
                <a:ea typeface="+mn-lt"/>
                <a:cs typeface="+mn-lt"/>
              </a:rPr>
              <a:t>more</a:t>
            </a:r>
            <a:r>
              <a:rPr lang="hi-IN">
                <a:ea typeface="+mn-lt"/>
                <a:cs typeface="+mn-lt"/>
              </a:rPr>
              <a:t> </a:t>
            </a:r>
            <a:r>
              <a:rPr lang="hi-IN" err="1">
                <a:ea typeface="+mn-lt"/>
                <a:cs typeface="+mn-lt"/>
              </a:rPr>
              <a:t>number</a:t>
            </a:r>
            <a:r>
              <a:rPr lang="hi-IN">
                <a:ea typeface="+mn-lt"/>
                <a:cs typeface="+mn-lt"/>
              </a:rPr>
              <a:t> </a:t>
            </a:r>
            <a:r>
              <a:rPr lang="hi-IN" err="1">
                <a:ea typeface="+mn-lt"/>
                <a:cs typeface="+mn-lt"/>
              </a:rPr>
              <a:t>of</a:t>
            </a:r>
            <a:r>
              <a:rPr lang="hi-IN">
                <a:ea typeface="+mn-lt"/>
                <a:cs typeface="+mn-lt"/>
              </a:rPr>
              <a:t> </a:t>
            </a:r>
            <a:r>
              <a:rPr lang="hi-IN" err="1">
                <a:ea typeface="+mn-lt"/>
                <a:cs typeface="+mn-lt"/>
              </a:rPr>
              <a:t>policy</a:t>
            </a:r>
            <a:r>
              <a:rPr lang="hi-IN">
                <a:ea typeface="+mn-lt"/>
                <a:cs typeface="+mn-lt"/>
              </a:rPr>
              <a:t> </a:t>
            </a:r>
            <a:r>
              <a:rPr lang="hi-IN" err="1">
                <a:ea typeface="+mn-lt"/>
                <a:cs typeface="+mn-lt"/>
              </a:rPr>
              <a:t>types</a:t>
            </a:r>
            <a:r>
              <a:rPr lang="hi-IN">
                <a:ea typeface="+mn-lt"/>
                <a:cs typeface="+mn-lt"/>
              </a:rPr>
              <a:t> </a:t>
            </a:r>
            <a:r>
              <a:rPr lang="hi-IN" err="1">
                <a:ea typeface="+mn-lt"/>
                <a:cs typeface="+mn-lt"/>
              </a:rPr>
              <a:t>will</a:t>
            </a:r>
            <a:r>
              <a:rPr lang="hi-IN">
                <a:ea typeface="+mn-lt"/>
                <a:cs typeface="+mn-lt"/>
              </a:rPr>
              <a:t> </a:t>
            </a:r>
            <a:r>
              <a:rPr lang="hi-IN" err="1">
                <a:ea typeface="+mn-lt"/>
                <a:cs typeface="+mn-lt"/>
              </a:rPr>
              <a:t>attract</a:t>
            </a:r>
            <a:r>
              <a:rPr lang="hi-IN">
                <a:ea typeface="+mn-lt"/>
                <a:cs typeface="+mn-lt"/>
              </a:rPr>
              <a:t> </a:t>
            </a:r>
            <a:r>
              <a:rPr lang="hi-IN" err="1">
                <a:ea typeface="+mn-lt"/>
                <a:cs typeface="+mn-lt"/>
              </a:rPr>
              <a:t>customers</a:t>
            </a:r>
            <a:r>
              <a:rPr lang="hi-IN">
                <a:ea typeface="+mn-lt"/>
                <a:cs typeface="+mn-lt"/>
              </a:rPr>
              <a:t> </a:t>
            </a:r>
            <a:r>
              <a:rPr lang="hi-IN" err="1">
                <a:ea typeface="+mn-lt"/>
                <a:cs typeface="+mn-lt"/>
              </a:rPr>
              <a:t>for</a:t>
            </a:r>
            <a:r>
              <a:rPr lang="hi-IN">
                <a:ea typeface="+mn-lt"/>
                <a:cs typeface="+mn-lt"/>
              </a:rPr>
              <a:t> a </a:t>
            </a:r>
            <a:r>
              <a:rPr lang="hi-IN" err="1">
                <a:ea typeface="+mn-lt"/>
                <a:cs typeface="+mn-lt"/>
              </a:rPr>
              <a:t>long</a:t>
            </a:r>
            <a:r>
              <a:rPr lang="hi-IN">
                <a:ea typeface="+mn-lt"/>
                <a:cs typeface="+mn-lt"/>
              </a:rPr>
              <a:t> </a:t>
            </a:r>
            <a:r>
              <a:rPr lang="hi-IN" err="1">
                <a:ea typeface="+mn-lt"/>
                <a:cs typeface="+mn-lt"/>
              </a:rPr>
              <a:t>period</a:t>
            </a:r>
            <a:r>
              <a:rPr lang="hi-IN">
                <a:ea typeface="+mn-lt"/>
                <a:cs typeface="+mn-lt"/>
              </a:rPr>
              <a:t> </a:t>
            </a:r>
            <a:r>
              <a:rPr lang="hi-IN" err="1">
                <a:ea typeface="+mn-lt"/>
                <a:cs typeface="+mn-lt"/>
              </a:rPr>
              <a:t>of</a:t>
            </a:r>
            <a:r>
              <a:rPr lang="hi-IN">
                <a:ea typeface="+mn-lt"/>
                <a:cs typeface="+mn-lt"/>
              </a:rPr>
              <a:t> </a:t>
            </a:r>
            <a:r>
              <a:rPr lang="hi-IN" err="1">
                <a:ea typeface="+mn-lt"/>
                <a:cs typeface="+mn-lt"/>
              </a:rPr>
              <a:t>time</a:t>
            </a:r>
            <a:r>
              <a:rPr lang="hi-IN">
                <a:ea typeface="+mn-lt"/>
                <a:cs typeface="+mn-lt"/>
              </a:rPr>
              <a:t>.</a:t>
            </a:r>
          </a:p>
          <a:p>
            <a:pPr marL="171450" indent="-171450" algn="just">
              <a:buChar char="•"/>
            </a:pPr>
            <a:r>
              <a:rPr lang="en-IN" b="1" err="1">
                <a:latin typeface="Franklin Gothic Book"/>
                <a:cs typeface="Times New Roman"/>
              </a:rPr>
              <a:t>TotalClaimAmount</a:t>
            </a:r>
            <a:r>
              <a:rPr lang="en-IN">
                <a:latin typeface="Franklin Gothic Book"/>
                <a:cs typeface="Times New Roman"/>
              </a:rPr>
              <a:t> : One unit increase in </a:t>
            </a:r>
            <a:r>
              <a:rPr lang="en-IN" err="1">
                <a:latin typeface="Franklin Gothic Book"/>
                <a:cs typeface="Times New Roman"/>
              </a:rPr>
              <a:t>TotalClaimAmount</a:t>
            </a:r>
            <a:r>
              <a:rPr lang="en-IN">
                <a:latin typeface="Franklin Gothic Book"/>
                <a:cs typeface="Times New Roman"/>
              </a:rPr>
              <a:t> will decrease</a:t>
            </a:r>
            <a:r>
              <a:rPr lang="hi-IN">
                <a:latin typeface="Franklin Gothic Book"/>
                <a:cs typeface="Times New Roman"/>
              </a:rPr>
              <a:t> CLV</a:t>
            </a:r>
            <a:r>
              <a:rPr lang="en-IN">
                <a:latin typeface="Franklin Gothic Book"/>
                <a:cs typeface="Times New Roman"/>
              </a:rPr>
              <a:t> by</a:t>
            </a:r>
            <a:r>
              <a:rPr lang="en-IN">
                <a:latin typeface="Franklin Gothic Book"/>
                <a:ea typeface="+mn-lt"/>
                <a:cs typeface="Times New Roman"/>
              </a:rPr>
              <a:t> </a:t>
            </a:r>
            <a:r>
              <a:rPr lang="en-US" b="1">
                <a:ea typeface="+mn-lt"/>
                <a:cs typeface="+mn-lt"/>
              </a:rPr>
              <a:t>0.96.</a:t>
            </a:r>
            <a:r>
              <a:rPr lang="hi-IN" b="1">
                <a:ea typeface="+mn-lt"/>
                <a:cs typeface="+mn-lt"/>
              </a:rPr>
              <a:t> </a:t>
            </a:r>
            <a:r>
              <a:rPr lang="en-US">
                <a:ea typeface="+mn-lt"/>
                <a:cs typeface="+mn-lt"/>
              </a:rPr>
              <a:t>Companies with lower total claim amounts are more likely to retain customer loyalty, as reduced claim costs signal both cost-effectiveness and efficient risk management.</a:t>
            </a:r>
            <a:endParaRPr lang="en-IN"/>
          </a:p>
          <a:p>
            <a:pPr algn="just"/>
            <a:endParaRPr lang="en-US" b="1"/>
          </a:p>
          <a:p>
            <a:pPr algn="just"/>
            <a:endParaRPr lang="en-IN"/>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16</a:t>
            </a:fld>
            <a:endParaRPr lang="en-US"/>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 name="Group 2">
            <a:extLst>
              <a:ext uri="{FF2B5EF4-FFF2-40B4-BE49-F238E27FC236}">
                <a16:creationId xmlns:a16="http://schemas.microsoft.com/office/drawing/2014/main" id="{E4D53A4D-7D52-4E9D-91A9-CAF0A0FA731C}"/>
              </a:ext>
            </a:extLst>
          </p:cNvPr>
          <p:cNvGrpSpPr/>
          <p:nvPr/>
        </p:nvGrpSpPr>
        <p:grpSpPr>
          <a:xfrm>
            <a:off x="1450907" y="6275045"/>
            <a:ext cx="2721044" cy="304826"/>
            <a:chOff x="1450907" y="6275045"/>
            <a:chExt cx="2721044" cy="304826"/>
          </a:xfrm>
        </p:grpSpPr>
        <p:pic>
          <p:nvPicPr>
            <p:cNvPr id="6" name="Picture 5">
              <a:extLst>
                <a:ext uri="{FF2B5EF4-FFF2-40B4-BE49-F238E27FC236}">
                  <a16:creationId xmlns:a16="http://schemas.microsoft.com/office/drawing/2014/main" id="{26420B58-7AEE-E7B9-1935-2A299FAE0B63}"/>
                </a:ext>
              </a:extLst>
            </p:cNvPr>
            <p:cNvPicPr>
              <a:picLocks noChangeAspect="1"/>
            </p:cNvPicPr>
            <p:nvPr/>
          </p:nvPicPr>
          <p:blipFill>
            <a:blip r:embed="rId2"/>
            <a:stretch>
              <a:fillRect/>
            </a:stretch>
          </p:blipFill>
          <p:spPr>
            <a:xfrm>
              <a:off x="1450907" y="6275045"/>
              <a:ext cx="1585097" cy="304826"/>
            </a:xfrm>
            <a:prstGeom prst="rect">
              <a:avLst/>
            </a:prstGeom>
          </p:spPr>
        </p:pic>
        <p:sp>
          <p:nvSpPr>
            <p:cNvPr id="7" name="Date Placeholder 3">
              <a:extLst>
                <a:ext uri="{FF2B5EF4-FFF2-40B4-BE49-F238E27FC236}">
                  <a16:creationId xmlns:a16="http://schemas.microsoft.com/office/drawing/2014/main" id="{4A1C0E40-CB34-1050-8C14-F316F8521B10}"/>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Tree>
    <p:extLst>
      <p:ext uri="{BB962C8B-B14F-4D97-AF65-F5344CB8AC3E}">
        <p14:creationId xmlns:p14="http://schemas.microsoft.com/office/powerpoint/2010/main" val="92612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51928" y="512691"/>
            <a:ext cx="4953572" cy="798339"/>
          </a:xfrm>
        </p:spPr>
        <p:txBody>
          <a:bodyPr/>
          <a:lstStyle/>
          <a:p>
            <a:r>
              <a:rPr lang="en-US"/>
              <a:t>Conclusion</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25918" y="2656904"/>
            <a:ext cx="4834194" cy="2970173"/>
          </a:xfrm>
        </p:spPr>
        <p:txBody>
          <a:bodyPr vert="horz" lIns="91440" tIns="45720" rIns="91440" bIns="45720" rtlCol="0" anchor="t">
            <a:noAutofit/>
          </a:bodyPr>
          <a:lstStyle/>
          <a:p>
            <a:r>
              <a:rPr lang="en-US" sz="1400">
                <a:ea typeface="+mn-lt"/>
                <a:cs typeface="+mn-lt"/>
              </a:rPr>
              <a:t>The R-squared (0.1597) in our model shows 15.97% of variance explained. </a:t>
            </a:r>
          </a:p>
          <a:p>
            <a:pPr algn="just"/>
            <a:r>
              <a:rPr lang="en-US" sz="1400">
                <a:ea typeface="+mn-lt"/>
                <a:cs typeface="+mn-lt"/>
              </a:rPr>
              <a:t>The adjusted R-squared (0.1593) indicates modest improvement with added predictors. This moderate explanatory power emphasizes the complexity of predicting insurance dynamics.</a:t>
            </a:r>
          </a:p>
          <a:p>
            <a:r>
              <a:rPr lang="en-US" sz="1400"/>
              <a:t>A very small difference in our R-squared vs Adjusted R-squared indicates the select variables are strong predictors of CLV. </a:t>
            </a:r>
            <a:endParaRPr lang="hi-IN" sz="1400"/>
          </a:p>
          <a:p>
            <a:r>
              <a:rPr lang="en-US" sz="1400"/>
              <a:t>For further studies, a</a:t>
            </a:r>
            <a:r>
              <a:rPr lang="hi-IN" sz="1400"/>
              <a:t>dvance machine learning techniques like random forest and xgboost could be used to improve R-squared and provide a more robust model automatically treating outliers.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6399647" y="1753810"/>
            <a:ext cx="4838700" cy="424772"/>
          </a:xfrm>
        </p:spPr>
        <p:txBody>
          <a:bodyPr vert="horz" lIns="91440" tIns="45720" rIns="91440" bIns="45720" rtlCol="0" anchor="t">
            <a:noAutofit/>
          </a:bodyPr>
          <a:lstStyle/>
          <a:p>
            <a:r>
              <a:rPr lang="en-US"/>
              <a:t>Further Observations</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a:xfrm>
            <a:off x="6399647" y="2269857"/>
            <a:ext cx="4838700" cy="3356221"/>
          </a:xfrm>
        </p:spPr>
        <p:txBody>
          <a:bodyPr vert="horz" lIns="91440" tIns="45720" rIns="91440" bIns="45720" rtlCol="0" anchor="t">
            <a:noAutofit/>
          </a:bodyPr>
          <a:lstStyle/>
          <a:p>
            <a:pPr algn="just"/>
            <a:r>
              <a:rPr lang="en-IN" sz="1050" b="1"/>
              <a:t>Targeted Customer Segmentation:</a:t>
            </a:r>
            <a:endParaRPr lang="en-US" sz="1050" b="1"/>
          </a:p>
          <a:p>
            <a:pPr algn="just"/>
            <a:r>
              <a:rPr lang="en-IN" sz="1050"/>
              <a:t>Focusing on educated, married, employed customers residing in urban areas with mid-size vehicles is recommended to increase CLV. This segment demonstrates higher value, suggesting that tailored marketing efforts towards this demographic could yield enhanced customer loyalty and profitability.</a:t>
            </a:r>
            <a:endParaRPr lang="en-US" sz="1050"/>
          </a:p>
          <a:p>
            <a:pPr algn="just"/>
            <a:r>
              <a:rPr lang="en-IN" sz="1050" b="1"/>
              <a:t>Resolution of Customer Complaints and Claim Management: </a:t>
            </a:r>
          </a:p>
          <a:p>
            <a:pPr algn="just"/>
            <a:r>
              <a:rPr lang="en-IN" sz="1050"/>
              <a:t>Addressing customer complaints promptly and effectively is crucial. Failure to resolve open complaints and manage claim amounts in a timely manner can significantly decrease CLV. Proactive measures to enhance customer satisfaction in these areas are imperative to sustain and grow long-term customer value.</a:t>
            </a:r>
          </a:p>
          <a:p>
            <a:pPr algn="just"/>
            <a:r>
              <a:rPr lang="en-IN" sz="1050" b="1"/>
              <a:t>Coverage Type and Policy Type:</a:t>
            </a:r>
          </a:p>
          <a:p>
            <a:pPr algn="just"/>
            <a:r>
              <a:rPr lang="en-IN" sz="1050"/>
              <a:t>The analysis reveals that customers taking basic coverage type are larger than the customers choosing Extended and Premium type coverage, hence focusing on customers with basic coverage type are more valuable to the company. </a:t>
            </a:r>
          </a:p>
          <a:p>
            <a:pPr algn="just"/>
            <a:r>
              <a:rPr lang="en-IN" sz="1050"/>
              <a:t>Also, customers choosing personal auto policy type are of high value to the company compared to Corporate Auto and Special Auto policy types.</a:t>
            </a:r>
          </a:p>
          <a:p>
            <a:pPr algn="just"/>
            <a:endParaRPr lang="en-IN" sz="1050" b="1"/>
          </a:p>
          <a:p>
            <a:pPr algn="just"/>
            <a:endParaRPr lang="en-IN" sz="1050">
              <a:latin typeface="Franklin Gothic Book"/>
              <a:cs typeface="Times New Roman"/>
            </a:endParaRPr>
          </a:p>
          <a:p>
            <a:pPr algn="just"/>
            <a:endParaRPr lang="en-IN" sz="1200">
              <a:latin typeface="Times New Roman"/>
              <a:cs typeface="Times New Roman"/>
            </a:endParaRPr>
          </a:p>
          <a:p>
            <a:endParaRPr lang="en-US"/>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17</a:t>
            </a:fld>
            <a:endParaRPr lang="en-US"/>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 name="Group 2">
            <a:extLst>
              <a:ext uri="{FF2B5EF4-FFF2-40B4-BE49-F238E27FC236}">
                <a16:creationId xmlns:a16="http://schemas.microsoft.com/office/drawing/2014/main" id="{E4D53A4D-7D52-4E9D-91A9-CAF0A0FA731C}"/>
              </a:ext>
            </a:extLst>
          </p:cNvPr>
          <p:cNvGrpSpPr/>
          <p:nvPr/>
        </p:nvGrpSpPr>
        <p:grpSpPr>
          <a:xfrm>
            <a:off x="1450907" y="6275045"/>
            <a:ext cx="2721044" cy="304826"/>
            <a:chOff x="1450907" y="6275045"/>
            <a:chExt cx="2721044" cy="304826"/>
          </a:xfrm>
        </p:grpSpPr>
        <p:pic>
          <p:nvPicPr>
            <p:cNvPr id="6" name="Picture 5">
              <a:extLst>
                <a:ext uri="{FF2B5EF4-FFF2-40B4-BE49-F238E27FC236}">
                  <a16:creationId xmlns:a16="http://schemas.microsoft.com/office/drawing/2014/main" id="{26420B58-7AEE-E7B9-1935-2A299FAE0B63}"/>
                </a:ext>
              </a:extLst>
            </p:cNvPr>
            <p:cNvPicPr>
              <a:picLocks noChangeAspect="1"/>
            </p:cNvPicPr>
            <p:nvPr/>
          </p:nvPicPr>
          <p:blipFill>
            <a:blip r:embed="rId3"/>
            <a:stretch>
              <a:fillRect/>
            </a:stretch>
          </p:blipFill>
          <p:spPr>
            <a:xfrm>
              <a:off x="1450907" y="6275045"/>
              <a:ext cx="1585097" cy="304826"/>
            </a:xfrm>
            <a:prstGeom prst="rect">
              <a:avLst/>
            </a:prstGeom>
          </p:spPr>
        </p:pic>
        <p:sp>
          <p:nvSpPr>
            <p:cNvPr id="7" name="Date Placeholder 3">
              <a:extLst>
                <a:ext uri="{FF2B5EF4-FFF2-40B4-BE49-F238E27FC236}">
                  <a16:creationId xmlns:a16="http://schemas.microsoft.com/office/drawing/2014/main" id="{4A1C0E40-CB34-1050-8C14-F316F8521B10}"/>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8" name="Text Placeholder 7">
            <a:extLst>
              <a:ext uri="{FF2B5EF4-FFF2-40B4-BE49-F238E27FC236}">
                <a16:creationId xmlns:a16="http://schemas.microsoft.com/office/drawing/2014/main" id="{77F93804-92AF-8324-8A72-2247308FCF6E}"/>
              </a:ext>
            </a:extLst>
          </p:cNvPr>
          <p:cNvSpPr>
            <a:spLocks noGrp="1"/>
          </p:cNvSpPr>
          <p:nvPr>
            <p:ph type="body" sz="quarter" idx="12"/>
          </p:nvPr>
        </p:nvSpPr>
        <p:spPr>
          <a:xfrm>
            <a:off x="923105" y="2080381"/>
            <a:ext cx="4832653" cy="521534"/>
          </a:xfrm>
        </p:spPr>
        <p:txBody>
          <a:bodyPr/>
          <a:lstStyle/>
          <a:p>
            <a:r>
              <a:rPr lang="en-US"/>
              <a:t>R-squared</a:t>
            </a:r>
          </a:p>
        </p:txBody>
      </p:sp>
    </p:spTree>
    <p:extLst>
      <p:ext uri="{BB962C8B-B14F-4D97-AF65-F5344CB8AC3E}">
        <p14:creationId xmlns:p14="http://schemas.microsoft.com/office/powerpoint/2010/main" val="1630043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lstStyle/>
          <a:p>
            <a:br>
              <a:rPr lang="en-US"/>
            </a:br>
            <a:endParaRPr lang="en-US"/>
          </a:p>
        </p:txBody>
      </p:sp>
      <p:sp>
        <p:nvSpPr>
          <p:cNvPr id="3" name="Rectangle 2">
            <a:extLst>
              <a:ext uri="{FF2B5EF4-FFF2-40B4-BE49-F238E27FC236}">
                <a16:creationId xmlns:a16="http://schemas.microsoft.com/office/drawing/2014/main" id="{C11EAC5A-9392-16A5-408A-0A5036F79141}"/>
              </a:ext>
            </a:extLst>
          </p:cNvPr>
          <p:cNvSpPr/>
          <p:nvPr/>
        </p:nvSpPr>
        <p:spPr>
          <a:xfrm>
            <a:off x="877078" y="1156996"/>
            <a:ext cx="1129004" cy="102636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B87691-5604-2A4D-68A8-A8E8387B6CBE}"/>
              </a:ext>
            </a:extLst>
          </p:cNvPr>
          <p:cNvSpPr txBox="1">
            <a:spLocks/>
          </p:cNvSpPr>
          <p:nvPr/>
        </p:nvSpPr>
        <p:spPr>
          <a:xfrm>
            <a:off x="1805603" y="2911123"/>
            <a:ext cx="4292502" cy="1029614"/>
          </a:xfrm>
          <a:prstGeom prst="rect">
            <a:avLst/>
          </a:prstGeom>
          <a:ln>
            <a:noFill/>
          </a:ln>
        </p:spPr>
        <p:txBody>
          <a:bodyPr vert="horz" lIns="0" tIns="0" rIns="0" bIns="0" rtlCol="0" anchor="t" anchorCtr="0">
            <a:normAutofit lnSpcReduction="10000"/>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a:latin typeface="Calibri Light"/>
                <a:ea typeface="Calibri Light"/>
                <a:cs typeface="Calibri Light"/>
              </a:rPr>
              <a:t>Thank You!</a:t>
            </a:r>
          </a:p>
        </p:txBody>
      </p:sp>
    </p:spTree>
    <p:extLst>
      <p:ext uri="{BB962C8B-B14F-4D97-AF65-F5344CB8AC3E}">
        <p14:creationId xmlns:p14="http://schemas.microsoft.com/office/powerpoint/2010/main" val="420603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a:t>1. Introduction</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971550" y="4551533"/>
            <a:ext cx="2128157" cy="205837"/>
          </a:xfrm>
        </p:spPr>
        <p:txBody>
          <a:bodyPr/>
          <a:lstStyle/>
          <a:p>
            <a:r>
              <a:rPr lang="en-US"/>
              <a:t>3. Data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3663042" y="4522803"/>
            <a:ext cx="2260482" cy="205837"/>
          </a:xfrm>
        </p:spPr>
        <p:txBody>
          <a:bodyPr/>
          <a:lstStyle/>
          <a:p>
            <a:r>
              <a:rPr lang="en-US"/>
              <a:t>4. Empirical Method</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6381075" y="5131299"/>
            <a:ext cx="2128157" cy="369332"/>
          </a:xfrm>
        </p:spPr>
        <p:txBody>
          <a:bodyPr/>
          <a:lstStyle/>
          <a:p>
            <a:pPr marL="342900" indent="-342900">
              <a:buAutoNum type="arabicPeriod"/>
            </a:pPr>
            <a:r>
              <a:rPr lang="en-US"/>
              <a:t>Statistical Inference</a:t>
            </a:r>
          </a:p>
          <a:p>
            <a:pPr marL="342900" indent="-342900">
              <a:buAutoNum type="arabicPeriod"/>
            </a:pPr>
            <a:r>
              <a:rPr lang="en-US"/>
              <a:t>Economical Inference</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6381075" y="4522803"/>
            <a:ext cx="2128157" cy="205837"/>
          </a:xfrm>
        </p:spPr>
        <p:txBody>
          <a:bodyPr/>
          <a:lstStyle/>
          <a:p>
            <a:r>
              <a:rPr lang="en-US"/>
              <a:t>5. Result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9105902" y="4522803"/>
            <a:ext cx="2129245" cy="205837"/>
          </a:xfrm>
        </p:spPr>
        <p:txBody>
          <a:bodyPr/>
          <a:lstStyle/>
          <a:p>
            <a:r>
              <a:rPr lang="en-US"/>
              <a:t>6. Conclusion</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550008" y="6332220"/>
            <a:ext cx="1497330" cy="247651"/>
          </a:xfrm>
        </p:spPr>
        <p:txBody>
          <a:bodyPr/>
          <a:lstStyle/>
          <a:p>
            <a:r>
              <a:rPr lang="en-US"/>
              <a:t>Group 2</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sp>
        <p:nvSpPr>
          <p:cNvPr id="16" name="Text Placeholder 15">
            <a:extLst>
              <a:ext uri="{FF2B5EF4-FFF2-40B4-BE49-F238E27FC236}">
                <a16:creationId xmlns:a16="http://schemas.microsoft.com/office/drawing/2014/main" id="{3E38F3E9-A415-EC53-A2F8-8A421DAC50E5}"/>
              </a:ext>
            </a:extLst>
          </p:cNvPr>
          <p:cNvSpPr>
            <a:spLocks noGrp="1"/>
          </p:cNvSpPr>
          <p:nvPr>
            <p:ph type="body" sz="quarter" idx="23"/>
          </p:nvPr>
        </p:nvSpPr>
        <p:spPr>
          <a:xfrm>
            <a:off x="9105902" y="5131299"/>
            <a:ext cx="2129245" cy="369332"/>
          </a:xfrm>
        </p:spPr>
        <p:txBody>
          <a:bodyPr vert="horz" lIns="0" tIns="0" rIns="0" bIns="0" rtlCol="0" anchor="t">
            <a:noAutofit/>
          </a:bodyPr>
          <a:lstStyle/>
          <a:p>
            <a:pPr marL="342900" indent="-342900">
              <a:buAutoNum type="arabicPeriod"/>
            </a:pPr>
            <a:r>
              <a:rPr lang="en-US"/>
              <a:t>R-Squared</a:t>
            </a:r>
          </a:p>
          <a:p>
            <a:pPr marL="342900" indent="-342900">
              <a:buAutoNum type="arabicPeriod"/>
            </a:pPr>
            <a:r>
              <a:rPr lang="en-US"/>
              <a:t>Further Observations</a:t>
            </a:r>
          </a:p>
        </p:txBody>
      </p:sp>
      <p:sp>
        <p:nvSpPr>
          <p:cNvPr id="18" name="Text Placeholder 17">
            <a:extLst>
              <a:ext uri="{FF2B5EF4-FFF2-40B4-BE49-F238E27FC236}">
                <a16:creationId xmlns:a16="http://schemas.microsoft.com/office/drawing/2014/main" id="{D4D4D394-F47F-8B45-1916-71208D7DFE69}"/>
              </a:ext>
            </a:extLst>
          </p:cNvPr>
          <p:cNvSpPr>
            <a:spLocks noGrp="1"/>
          </p:cNvSpPr>
          <p:nvPr>
            <p:ph type="body" sz="quarter" idx="19"/>
          </p:nvPr>
        </p:nvSpPr>
        <p:spPr>
          <a:xfrm>
            <a:off x="3663042" y="5131299"/>
            <a:ext cx="2133600" cy="369332"/>
          </a:xfrm>
        </p:spPr>
        <p:txBody>
          <a:bodyPr/>
          <a:lstStyle/>
          <a:p>
            <a:pPr marL="342900" indent="-342900">
              <a:buAutoNum type="arabicPeriod"/>
            </a:pPr>
            <a:r>
              <a:rPr lang="en-US"/>
              <a:t>Method</a:t>
            </a:r>
          </a:p>
          <a:p>
            <a:pPr marL="342900" indent="-342900">
              <a:buAutoNum type="arabicPeriod"/>
            </a:pPr>
            <a:r>
              <a:rPr lang="en-US"/>
              <a:t>Estimated Equation</a:t>
            </a:r>
          </a:p>
          <a:p>
            <a:pPr marL="342900" indent="-342900">
              <a:buAutoNum type="arabicPeriod"/>
            </a:pPr>
            <a:r>
              <a:rPr lang="en-US"/>
              <a:t>Assumptions</a:t>
            </a:r>
          </a:p>
        </p:txBody>
      </p:sp>
      <p:sp>
        <p:nvSpPr>
          <p:cNvPr id="20" name="Text Placeholder 19">
            <a:extLst>
              <a:ext uri="{FF2B5EF4-FFF2-40B4-BE49-F238E27FC236}">
                <a16:creationId xmlns:a16="http://schemas.microsoft.com/office/drawing/2014/main" id="{69930968-E04E-7267-87D2-69CB907A8932}"/>
              </a:ext>
            </a:extLst>
          </p:cNvPr>
          <p:cNvSpPr>
            <a:spLocks noGrp="1"/>
          </p:cNvSpPr>
          <p:nvPr>
            <p:ph type="body" sz="quarter" idx="15"/>
          </p:nvPr>
        </p:nvSpPr>
        <p:spPr>
          <a:xfrm>
            <a:off x="950452" y="5040564"/>
            <a:ext cx="2128157" cy="369332"/>
          </a:xfrm>
        </p:spPr>
        <p:txBody>
          <a:bodyPr/>
          <a:lstStyle/>
          <a:p>
            <a:pPr marL="342900" indent="-342900">
              <a:buAutoNum type="arabicPeriod"/>
            </a:pPr>
            <a:r>
              <a:rPr lang="en-US"/>
              <a:t>Source</a:t>
            </a:r>
          </a:p>
          <a:p>
            <a:pPr marL="342900" indent="-342900">
              <a:buAutoNum type="arabicPeriod"/>
            </a:pPr>
            <a:r>
              <a:rPr lang="en-US"/>
              <a:t>Features </a:t>
            </a:r>
          </a:p>
          <a:p>
            <a:pPr marL="342900" indent="-342900">
              <a:buAutoNum type="arabicPeriod"/>
            </a:pPr>
            <a:r>
              <a:rPr lang="en-US"/>
              <a:t>EDA + Visualization</a:t>
            </a:r>
          </a:p>
        </p:txBody>
      </p:sp>
      <p:sp>
        <p:nvSpPr>
          <p:cNvPr id="22" name="Text Placeholder 21">
            <a:extLst>
              <a:ext uri="{FF2B5EF4-FFF2-40B4-BE49-F238E27FC236}">
                <a16:creationId xmlns:a16="http://schemas.microsoft.com/office/drawing/2014/main" id="{168E54A7-8929-1727-6C61-2F61A8898A07}"/>
              </a:ext>
            </a:extLst>
          </p:cNvPr>
          <p:cNvSpPr>
            <a:spLocks noGrp="1"/>
          </p:cNvSpPr>
          <p:nvPr>
            <p:ph type="body" sz="quarter" idx="13"/>
          </p:nvPr>
        </p:nvSpPr>
        <p:spPr>
          <a:xfrm>
            <a:off x="952499" y="2818296"/>
            <a:ext cx="2260483" cy="610704"/>
          </a:xfrm>
        </p:spPr>
        <p:txBody>
          <a:bodyPr vert="horz" lIns="0" tIns="0" rIns="0" bIns="0" rtlCol="0" anchor="t">
            <a:noAutofit/>
          </a:bodyPr>
          <a:lstStyle/>
          <a:p>
            <a:pPr marL="342900" indent="-342900">
              <a:buAutoNum type="arabicPeriod"/>
            </a:pPr>
            <a:r>
              <a:rPr lang="en-US"/>
              <a:t>Customer Lifetime Value</a:t>
            </a:r>
          </a:p>
          <a:p>
            <a:pPr marL="342900" indent="-342900">
              <a:buAutoNum type="arabicPeriod"/>
            </a:pPr>
            <a:r>
              <a:rPr lang="en-US"/>
              <a:t>Automobile Insurance</a:t>
            </a:r>
          </a:p>
          <a:p>
            <a:pPr marL="342900" indent="-342900">
              <a:buAutoNum type="arabicPeriod"/>
            </a:pPr>
            <a:r>
              <a:rPr lang="en-US"/>
              <a:t>Stakeholders</a:t>
            </a:r>
          </a:p>
          <a:p>
            <a:endParaRPr lang="en-US"/>
          </a:p>
        </p:txBody>
      </p:sp>
      <p:pic>
        <p:nvPicPr>
          <p:cNvPr id="5" name="Picture 4">
            <a:extLst>
              <a:ext uri="{FF2B5EF4-FFF2-40B4-BE49-F238E27FC236}">
                <a16:creationId xmlns:a16="http://schemas.microsoft.com/office/drawing/2014/main" id="{3556F730-1A68-3C11-9BA3-6380F0F84BDF}"/>
              </a:ext>
            </a:extLst>
          </p:cNvPr>
          <p:cNvPicPr>
            <a:picLocks noChangeAspect="1"/>
          </p:cNvPicPr>
          <p:nvPr/>
        </p:nvPicPr>
        <p:blipFill>
          <a:blip r:embed="rId2"/>
          <a:stretch>
            <a:fillRect/>
          </a:stretch>
        </p:blipFill>
        <p:spPr>
          <a:xfrm>
            <a:off x="8956314" y="4109577"/>
            <a:ext cx="2886478" cy="333422"/>
          </a:xfrm>
          <a:prstGeom prst="rect">
            <a:avLst/>
          </a:prstGeom>
        </p:spPr>
      </p:pic>
      <p:sp>
        <p:nvSpPr>
          <p:cNvPr id="13" name="Text Placeholder 5">
            <a:extLst>
              <a:ext uri="{FF2B5EF4-FFF2-40B4-BE49-F238E27FC236}">
                <a16:creationId xmlns:a16="http://schemas.microsoft.com/office/drawing/2014/main" id="{E824BB0A-D09E-73F2-6D0D-064168840D8D}"/>
              </a:ext>
            </a:extLst>
          </p:cNvPr>
          <p:cNvSpPr txBox="1">
            <a:spLocks/>
          </p:cNvSpPr>
          <p:nvPr/>
        </p:nvSpPr>
        <p:spPr>
          <a:xfrm>
            <a:off x="3663042" y="2209800"/>
            <a:ext cx="2128157" cy="20583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 Literature Review </a:t>
            </a:r>
          </a:p>
        </p:txBody>
      </p:sp>
      <p:sp>
        <p:nvSpPr>
          <p:cNvPr id="17" name="Text Placeholder 19">
            <a:extLst>
              <a:ext uri="{FF2B5EF4-FFF2-40B4-BE49-F238E27FC236}">
                <a16:creationId xmlns:a16="http://schemas.microsoft.com/office/drawing/2014/main" id="{8C42263F-AFEB-0494-54B1-9E3130B4D802}"/>
              </a:ext>
            </a:extLst>
          </p:cNvPr>
          <p:cNvSpPr txBox="1">
            <a:spLocks/>
          </p:cNvSpPr>
          <p:nvPr/>
        </p:nvSpPr>
        <p:spPr>
          <a:xfrm>
            <a:off x="3663042" y="2818296"/>
            <a:ext cx="2128157" cy="36933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a:t>Articles</a:t>
            </a:r>
          </a:p>
          <a:p>
            <a:pPr marL="342900" indent="-342900">
              <a:buFont typeface="Arial" panose="020B0604020202020204" pitchFamily="34" charset="0"/>
              <a:buAutoNum type="arabicPeriod"/>
            </a:pPr>
            <a:r>
              <a:rPr lang="en-US"/>
              <a:t>Contributions</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84844" y="2216854"/>
            <a:ext cx="5127914" cy="2974066"/>
          </a:xfrm>
        </p:spPr>
        <p:txBody>
          <a:bodyPr vert="horz" lIns="0" tIns="0" rIns="0" bIns="0" rtlCol="0" anchor="t">
            <a:noAutofit/>
          </a:bodyPr>
          <a:lstStyle/>
          <a:p>
            <a:r>
              <a:rPr lang="en-US" b="1">
                <a:latin typeface="Times New Roman"/>
                <a:cs typeface="Times New Roman"/>
              </a:rPr>
              <a:t>Auto Insurance:</a:t>
            </a:r>
          </a:p>
          <a:p>
            <a:pPr marL="171450" indent="-171450">
              <a:buChar char="•"/>
            </a:pPr>
            <a:r>
              <a:rPr lang="en-US" sz="1200">
                <a:solidFill>
                  <a:srgbClr val="374151"/>
                </a:solidFill>
                <a:latin typeface="Times New Roman"/>
                <a:cs typeface="Times New Roman"/>
              </a:rPr>
              <a:t>The global auto insurance market is a vast and continuously growing sector. As of 2021, the market size is estimated to be around $600 billion. </a:t>
            </a:r>
          </a:p>
          <a:p>
            <a:pPr marL="171450" indent="-171450">
              <a:buChar char="•"/>
            </a:pPr>
            <a:r>
              <a:rPr lang="en-US" sz="1200">
                <a:solidFill>
                  <a:srgbClr val="374151"/>
                </a:solidFill>
                <a:latin typeface="Times New Roman"/>
                <a:cs typeface="Times New Roman"/>
              </a:rPr>
              <a:t>With the increasing number of vehicles on the road and the growing awareness of insurance benefits, the market is expected to witness further growth in the coming years.</a:t>
            </a:r>
            <a:endParaRPr lang="en-US"/>
          </a:p>
          <a:p>
            <a:r>
              <a:rPr lang="en-US" b="1">
                <a:latin typeface="Times New Roman"/>
                <a:cs typeface="Times New Roman"/>
              </a:rPr>
              <a:t>Customer Lifetime Value (CLV):</a:t>
            </a:r>
            <a:endParaRPr lang="en-US">
              <a:latin typeface="Times New Roman"/>
              <a:cs typeface="Times New Roman"/>
            </a:endParaRPr>
          </a:p>
          <a:p>
            <a:pPr marL="171450" indent="-171450">
              <a:buChar char="•"/>
            </a:pPr>
            <a:r>
              <a:rPr lang="en-US" sz="1200" b="0" i="0">
                <a:solidFill>
                  <a:srgbClr val="374151"/>
                </a:solidFill>
                <a:effectLst/>
                <a:latin typeface="Times New Roman"/>
                <a:cs typeface="Times New Roman"/>
              </a:rPr>
              <a:t>Customer Lifetime Value (CLV) emerges as a critical metric in understanding the long-term economic value</a:t>
            </a:r>
            <a:r>
              <a:rPr lang="en-US" sz="1200">
                <a:solidFill>
                  <a:srgbClr val="374151"/>
                </a:solidFill>
                <a:latin typeface="Times New Roman"/>
                <a:cs typeface="Times New Roman"/>
              </a:rPr>
              <a:t> a company can expect from a customer throughout their relationship.</a:t>
            </a:r>
          </a:p>
          <a:p>
            <a:pPr marL="171450" indent="-171450" algn="l">
              <a:buChar char="•"/>
            </a:pPr>
            <a:r>
              <a:rPr lang="en-US" sz="1200" b="0" i="0">
                <a:solidFill>
                  <a:srgbClr val="374151"/>
                </a:solidFill>
                <a:effectLst/>
                <a:latin typeface="Times New Roman"/>
                <a:cs typeface="Times New Roman"/>
              </a:rPr>
              <a:t>It quantifies customer purchase behavior, aiding in the identification and maximization of the value of valuable customers.</a:t>
            </a:r>
            <a:endParaRPr lang="en-US"/>
          </a:p>
          <a:p>
            <a:endParaRPr lang="en-US" b="1">
              <a:latin typeface="Times New Roman" panose="02020603050405020304" pitchFamily="18" charset="0"/>
              <a:cs typeface="Times New Roman" panose="02020603050405020304" pitchFamily="18" charset="0"/>
            </a:endParaRPr>
          </a:p>
          <a:p>
            <a:endParaRPr lang="en-US"/>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2"/>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2" name="TextBox 1">
            <a:extLst>
              <a:ext uri="{FF2B5EF4-FFF2-40B4-BE49-F238E27FC236}">
                <a16:creationId xmlns:a16="http://schemas.microsoft.com/office/drawing/2014/main" id="{A0567187-A376-2EA6-99FB-BB07B4D3CE32}"/>
              </a:ext>
            </a:extLst>
          </p:cNvPr>
          <p:cNvSpPr txBox="1"/>
          <p:nvPr/>
        </p:nvSpPr>
        <p:spPr>
          <a:xfrm>
            <a:off x="6542105" y="2215251"/>
            <a:ext cx="4393096" cy="3754874"/>
          </a:xfrm>
          <a:prstGeom prst="rect">
            <a:avLst/>
          </a:prstGeom>
          <a:noFill/>
        </p:spPr>
        <p:txBody>
          <a:bodyPr wrap="square" lIns="91440" tIns="45720" rIns="91440" bIns="45720" rtlCol="0" anchor="t">
            <a:spAutoFit/>
          </a:bodyPr>
          <a:lstStyle/>
          <a:p>
            <a:r>
              <a:rPr lang="en-US" sz="1600" b="1">
                <a:solidFill>
                  <a:schemeClr val="bg1"/>
                </a:solidFill>
                <a:latin typeface="Times New Roman"/>
                <a:cs typeface="Times New Roman"/>
              </a:rPr>
              <a:t>Stakeholders:</a:t>
            </a:r>
          </a:p>
          <a:p>
            <a:pPr algn="l"/>
            <a:endParaRPr lang="en-US" sz="1200" b="0" i="0">
              <a:solidFill>
                <a:srgbClr val="374151"/>
              </a:solidFill>
              <a:effectLst/>
              <a:latin typeface="Times New Roman" panose="02020603050405020304" pitchFamily="18" charset="0"/>
              <a:cs typeface="Times New Roman" panose="02020603050405020304" pitchFamily="18" charset="0"/>
            </a:endParaRPr>
          </a:p>
          <a:p>
            <a:pPr marL="171450" indent="-171450">
              <a:buFont typeface="Arial"/>
              <a:buChar char="•"/>
            </a:pPr>
            <a:r>
              <a:rPr lang="en-US" sz="1200">
                <a:solidFill>
                  <a:srgbClr val="374151"/>
                </a:solidFill>
                <a:latin typeface="Times New Roman"/>
                <a:cs typeface="Times New Roman"/>
              </a:rPr>
              <a:t>Academicians can use this study and further their research exploring more dimensions in the area.</a:t>
            </a:r>
          </a:p>
          <a:p>
            <a:pPr marL="171450" indent="-171450">
              <a:buFont typeface="Arial"/>
              <a:buChar char="•"/>
            </a:pPr>
            <a:endParaRPr lang="en-US" sz="1200">
              <a:solidFill>
                <a:srgbClr val="374151"/>
              </a:solidFill>
              <a:latin typeface="Times New Roman"/>
              <a:cs typeface="Times New Roman"/>
            </a:endParaRPr>
          </a:p>
          <a:p>
            <a:pPr marL="171450" indent="-171450">
              <a:buFont typeface="Arial"/>
              <a:buChar char="•"/>
            </a:pPr>
            <a:r>
              <a:rPr lang="en-US" sz="1200">
                <a:solidFill>
                  <a:srgbClr val="374151"/>
                </a:solidFill>
                <a:latin typeface="Times New Roman"/>
                <a:cs typeface="Times New Roman"/>
              </a:rPr>
              <a:t>Marketing and sales departments of companies can leverage the findings to tailor their strategies.</a:t>
            </a:r>
          </a:p>
          <a:p>
            <a:pPr marL="171450" indent="-171450">
              <a:buFont typeface="Arial"/>
              <a:buChar char="•"/>
            </a:pPr>
            <a:endParaRPr lang="en-US" sz="1200">
              <a:solidFill>
                <a:srgbClr val="374151"/>
              </a:solidFill>
              <a:latin typeface="Times New Roman"/>
              <a:cs typeface="Times New Roman"/>
            </a:endParaRPr>
          </a:p>
          <a:p>
            <a:pPr marL="171450" indent="-171450">
              <a:buFont typeface="Arial"/>
              <a:buChar char="•"/>
            </a:pPr>
            <a:r>
              <a:rPr lang="en-US" sz="1200">
                <a:solidFill>
                  <a:srgbClr val="374151"/>
                </a:solidFill>
                <a:latin typeface="Times New Roman"/>
                <a:cs typeface="Times New Roman"/>
              </a:rPr>
              <a:t>Government agencies and regulatory bodies overseeing the insurance sector could use the research to understand market dynamics and customer behavior, helping them make policy decisions.</a:t>
            </a:r>
          </a:p>
          <a:p>
            <a:pPr marL="171450" indent="-171450">
              <a:buFont typeface="Arial"/>
              <a:buChar char="•"/>
            </a:pPr>
            <a:endParaRPr lang="en-US" sz="1200">
              <a:solidFill>
                <a:srgbClr val="374151"/>
              </a:solidFill>
              <a:latin typeface="Times New Roman"/>
              <a:cs typeface="Times New Roman"/>
            </a:endParaRPr>
          </a:p>
          <a:p>
            <a:pPr marL="171450" indent="-171450">
              <a:buFont typeface="Arial"/>
              <a:buChar char="•"/>
            </a:pPr>
            <a:r>
              <a:rPr lang="en-US" sz="1200">
                <a:solidFill>
                  <a:srgbClr val="374151"/>
                </a:solidFill>
                <a:latin typeface="Times New Roman"/>
                <a:cs typeface="Times New Roman"/>
              </a:rPr>
              <a:t>Companies that provide CRM and data analytics solutions to the insurance industry could use these findings to enhance their product offerings.</a:t>
            </a:r>
            <a:endParaRPr lang="en-US" sz="1200" b="0" i="0">
              <a:solidFill>
                <a:srgbClr val="374151"/>
              </a:solidFill>
              <a:effectLst/>
              <a:latin typeface="Times New Roman"/>
              <a:cs typeface="Times New Roman"/>
            </a:endParaRPr>
          </a:p>
          <a:p>
            <a:pPr marL="171450" indent="-171450">
              <a:buFont typeface="Arial"/>
              <a:buChar char="•"/>
            </a:pPr>
            <a:endParaRPr lang="en-US" sz="1200">
              <a:solidFill>
                <a:srgbClr val="374151"/>
              </a:solidFill>
              <a:latin typeface="Times New Roman"/>
              <a:cs typeface="Times New Roman"/>
            </a:endParaRPr>
          </a:p>
          <a:p>
            <a:pPr marL="171450" indent="-171450">
              <a:buFont typeface="Arial"/>
              <a:buChar char="•"/>
            </a:pPr>
            <a:endParaRPr lang="en-US" sz="1200">
              <a:solidFill>
                <a:srgbClr val="374151"/>
              </a:solidFill>
              <a:latin typeface="Times New Roman"/>
              <a:cs typeface="Times New Roman"/>
            </a:endParaRPr>
          </a:p>
          <a:p>
            <a:endParaRPr lang="en-US">
              <a:solidFill>
                <a:srgbClr val="000000"/>
              </a:solidFill>
              <a:latin typeface="Franklin Gothic Book"/>
              <a:cs typeface="Times New Roman"/>
            </a:endParaRPr>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0D8CB8-C977-1A37-1E40-2E7C4E11AFF4}"/>
              </a:ext>
            </a:extLst>
          </p:cNvPr>
          <p:cNvSpPr>
            <a:spLocks noGrp="1"/>
          </p:cNvSpPr>
          <p:nvPr>
            <p:ph type="title"/>
          </p:nvPr>
        </p:nvSpPr>
        <p:spPr/>
        <p:txBody>
          <a:bodyPr/>
          <a:lstStyle/>
          <a:p>
            <a:r>
              <a:rPr lang="en-US"/>
              <a:t>L</a:t>
            </a:r>
            <a:r>
              <a:rPr lang="en-US">
                <a:latin typeface="Calibri"/>
                <a:ea typeface="Calibri"/>
                <a:cs typeface="Calibri"/>
              </a:rPr>
              <a:t>i</a:t>
            </a:r>
            <a:r>
              <a:rPr lang="en-US"/>
              <a:t>terature Rev</a:t>
            </a:r>
            <a:r>
              <a:rPr lang="en-US">
                <a:latin typeface="Calibri"/>
                <a:ea typeface="Calibri"/>
                <a:cs typeface="Calibri"/>
              </a:rPr>
              <a:t>i</a:t>
            </a:r>
            <a:r>
              <a:rPr lang="en-US"/>
              <a:t>ew</a:t>
            </a:r>
          </a:p>
        </p:txBody>
      </p:sp>
      <p:sp>
        <p:nvSpPr>
          <p:cNvPr id="4" name="Text Placeholder 3">
            <a:extLst>
              <a:ext uri="{FF2B5EF4-FFF2-40B4-BE49-F238E27FC236}">
                <a16:creationId xmlns:a16="http://schemas.microsoft.com/office/drawing/2014/main" id="{CD1013CD-9360-ACD2-4A10-5C7E8D0B6190}"/>
              </a:ext>
            </a:extLst>
          </p:cNvPr>
          <p:cNvSpPr>
            <a:spLocks noGrp="1"/>
          </p:cNvSpPr>
          <p:nvPr>
            <p:ph type="body" sz="quarter" idx="11"/>
          </p:nvPr>
        </p:nvSpPr>
        <p:spPr>
          <a:xfrm>
            <a:off x="960692" y="2289363"/>
            <a:ext cx="9869250" cy="3294918"/>
          </a:xfrm>
        </p:spPr>
        <p:txBody>
          <a:bodyPr vert="horz" lIns="0" tIns="0" rIns="0" bIns="0" rtlCol="0" anchor="t">
            <a:noAutofit/>
          </a:bodyPr>
          <a:lstStyle/>
          <a:p>
            <a:r>
              <a:rPr lang="en-US">
                <a:latin typeface="Times New Roman"/>
                <a:cs typeface="Times New Roman"/>
              </a:rPr>
              <a:t>Customer lifetime value is a powerful measure that synthesizes customer profitability and churn risk. Customer lifetime value can help companies develop customer loyalty and treatment strategies to maximize customer value.</a:t>
            </a:r>
            <a:endParaRPr lang="en-US"/>
          </a:p>
          <a:p>
            <a:pPr marL="285750" indent="-285750">
              <a:buChar char="•"/>
            </a:pPr>
            <a:r>
              <a:rPr lang="en-US" sz="1400" b="1">
                <a:latin typeface="Times New Roman"/>
                <a:cs typeface="Times New Roman"/>
              </a:rPr>
              <a:t>Source: Customer Lifetime Value Prediction of Motor Insurance Company using Regression Model (2023)</a:t>
            </a:r>
            <a:endParaRPr lang="en-US" sz="1400" b="1">
              <a:solidFill>
                <a:srgbClr val="000000"/>
              </a:solidFill>
              <a:latin typeface="Times New Roman"/>
              <a:cs typeface="Times New Roman"/>
            </a:endParaRPr>
          </a:p>
          <a:p>
            <a:r>
              <a:rPr lang="en-US">
                <a:latin typeface="Times New Roman"/>
                <a:cs typeface="Times New Roman"/>
              </a:rPr>
              <a:t>The probability of selling to an existing customer is 60-70%, but for a new prospect its 5-20%.</a:t>
            </a:r>
            <a:br>
              <a:rPr lang="en-US">
                <a:latin typeface="Times New Roman"/>
                <a:cs typeface="Times New Roman"/>
              </a:rPr>
            </a:br>
            <a:r>
              <a:rPr lang="en-US">
                <a:latin typeface="Times New Roman"/>
                <a:cs typeface="Times New Roman"/>
              </a:rPr>
              <a:t>76% of companies see CLV as an important concept for their organization, but only 42% can measure CLV accurately.</a:t>
            </a:r>
          </a:p>
          <a:p>
            <a:pPr marL="285750" indent="-285750">
              <a:buFont typeface="Arial"/>
              <a:buChar char="•"/>
            </a:pPr>
            <a:r>
              <a:rPr lang="en-US" sz="1400" b="1">
                <a:latin typeface="Times New Roman"/>
                <a:cs typeface="Times New Roman"/>
              </a:rPr>
              <a:t>Source: Growth IQ: Get Smarter About the Choices that Will Make or Break Your Business (2018) - Tiffani Bova</a:t>
            </a:r>
          </a:p>
          <a:p>
            <a:r>
              <a:rPr lang="en-US">
                <a:latin typeface="Times New Roman"/>
                <a:cs typeface="Times New Roman"/>
              </a:rPr>
              <a:t>Monthly premium auto, total claim amount, and coverage (no. of policies) are strongly related with CLV, so they are the main factors that reflect customer behaviors and affect CLV.</a:t>
            </a:r>
          </a:p>
          <a:p>
            <a:pPr marL="285750" indent="-285750">
              <a:buChar char="•"/>
            </a:pPr>
            <a:r>
              <a:rPr lang="en-US" sz="1400" b="1">
                <a:latin typeface="Times New Roman"/>
                <a:cs typeface="Times New Roman"/>
              </a:rPr>
              <a:t>Source: Customer Lifetime Value Analysis Based on Machine Learning (2022) - </a:t>
            </a:r>
            <a:r>
              <a:rPr lang="en-US" sz="1400" b="1" err="1">
                <a:latin typeface="Times New Roman"/>
                <a:cs typeface="Times New Roman"/>
              </a:rPr>
              <a:t>Xinqian</a:t>
            </a:r>
            <a:r>
              <a:rPr lang="en-US" sz="1400" b="1">
                <a:latin typeface="Times New Roman"/>
                <a:cs typeface="Times New Roman"/>
              </a:rPr>
              <a:t> Dai</a:t>
            </a:r>
          </a:p>
          <a:p>
            <a:pPr marL="285750" indent="-285750">
              <a:buChar char="•"/>
            </a:pPr>
            <a:endParaRPr lang="en-US">
              <a:latin typeface="Times New Roman"/>
              <a:cs typeface="Times New Roman"/>
            </a:endParaRPr>
          </a:p>
          <a:p>
            <a:pPr marL="285750" indent="-285750">
              <a:buChar char="•"/>
            </a:pPr>
            <a:endParaRPr lang="en-US"/>
          </a:p>
          <a:p>
            <a:endParaRPr lang="en-US"/>
          </a:p>
          <a:p>
            <a:endParaRPr lang="en-US"/>
          </a:p>
        </p:txBody>
      </p:sp>
      <p:sp>
        <p:nvSpPr>
          <p:cNvPr id="5" name="Footer Placeholder 4">
            <a:extLst>
              <a:ext uri="{FF2B5EF4-FFF2-40B4-BE49-F238E27FC236}">
                <a16:creationId xmlns:a16="http://schemas.microsoft.com/office/drawing/2014/main" id="{FF2DDDE3-D39D-A140-2DB5-E02B4F32D309}"/>
              </a:ext>
            </a:extLst>
          </p:cNvPr>
          <p:cNvSpPr>
            <a:spLocks noGrp="1"/>
          </p:cNvSpPr>
          <p:nvPr>
            <p:ph type="ftr" sz="quarter" idx="15"/>
          </p:nvPr>
        </p:nvSpPr>
        <p:spPr>
          <a:xfrm>
            <a:off x="1550007" y="6332220"/>
            <a:ext cx="1497330" cy="247651"/>
          </a:xfrm>
        </p:spPr>
        <p:txBody>
          <a:bodyPr/>
          <a:lstStyle/>
          <a:p>
            <a:r>
              <a:rPr lang="en-US"/>
              <a:t>Group 2</a:t>
            </a:r>
          </a:p>
          <a:p>
            <a:endParaRPr lang="en-US"/>
          </a:p>
        </p:txBody>
      </p:sp>
      <p:sp>
        <p:nvSpPr>
          <p:cNvPr id="6" name="Slide Number Placeholder 5">
            <a:extLst>
              <a:ext uri="{FF2B5EF4-FFF2-40B4-BE49-F238E27FC236}">
                <a16:creationId xmlns:a16="http://schemas.microsoft.com/office/drawing/2014/main" id="{B6126036-0AFD-AA8F-D5F8-A07F94614D3C}"/>
              </a:ext>
            </a:extLst>
          </p:cNvPr>
          <p:cNvSpPr>
            <a:spLocks noGrp="1"/>
          </p:cNvSpPr>
          <p:nvPr>
            <p:ph type="sldNum" sz="quarter" idx="16"/>
          </p:nvPr>
        </p:nvSpPr>
        <p:spPr/>
        <p:txBody>
          <a:bodyPr/>
          <a:lstStyle/>
          <a:p>
            <a:fld id="{294A09A9-5501-47C1-A89A-A340965A2BE2}" type="slidenum">
              <a:rPr lang="en-US" smtClean="0"/>
              <a:pPr/>
              <a:t>4</a:t>
            </a:fld>
            <a:endParaRPr lang="en-US">
              <a:latin typeface="+mn-lt"/>
            </a:endParaRPr>
          </a:p>
        </p:txBody>
      </p:sp>
      <p:sp>
        <p:nvSpPr>
          <p:cNvPr id="7" name="Date Placeholder 3">
            <a:extLst>
              <a:ext uri="{FF2B5EF4-FFF2-40B4-BE49-F238E27FC236}">
                <a16:creationId xmlns:a16="http://schemas.microsoft.com/office/drawing/2014/main" id="{2ECDABCF-BD85-66EE-8FB7-CF1F9BF7D94F}"/>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spTree>
    <p:extLst>
      <p:ext uri="{BB962C8B-B14F-4D97-AF65-F5344CB8AC3E}">
        <p14:creationId xmlns:p14="http://schemas.microsoft.com/office/powerpoint/2010/main" val="335807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Data</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vert="horz" lIns="0" tIns="0" rIns="0" bIns="0" rtlCol="0" anchor="t">
            <a:noAutofit/>
          </a:bodyPr>
          <a:lstStyle/>
          <a:p>
            <a:r>
              <a:rPr lang="en-US" b="1">
                <a:latin typeface="Times New Roman"/>
                <a:cs typeface="Times New Roman"/>
              </a:rPr>
              <a:t>Source:</a:t>
            </a:r>
          </a:p>
          <a:p>
            <a:pPr>
              <a:buFont typeface="Arial" panose="020B0604020202020204" pitchFamily="34" charset="0"/>
              <a:buChar char="•"/>
            </a:pPr>
            <a:r>
              <a:rPr lang="en-US" sz="1200">
                <a:solidFill>
                  <a:srgbClr val="374151"/>
                </a:solidFill>
                <a:latin typeface="Times New Roman"/>
                <a:cs typeface="Times New Roman"/>
              </a:rPr>
              <a:t> </a:t>
            </a:r>
            <a:r>
              <a:rPr lang="en-US" sz="1200" b="0" i="0">
                <a:solidFill>
                  <a:srgbClr val="374151"/>
                </a:solidFill>
                <a:effectLst/>
                <a:latin typeface="Times New Roman"/>
                <a:cs typeface="Times New Roman"/>
              </a:rPr>
              <a:t>The dataset utilized in this analysis is sourced from Kaggle: </a:t>
            </a:r>
            <a:r>
              <a:rPr lang="en-US" sz="1200" b="0" i="0" u="none" strike="noStrike">
                <a:solidFill>
                  <a:srgbClr val="374151"/>
                </a:solidFill>
                <a:effectLst/>
                <a:latin typeface="Times New Roman"/>
                <a:cs typeface="Times New Roman"/>
                <a:hlinkClick r:id="rId3"/>
              </a:rPr>
              <a:t>Vehicle Insurance Customer Data</a:t>
            </a:r>
            <a:r>
              <a:rPr lang="en-US" sz="1200" b="0" i="0">
                <a:solidFill>
                  <a:srgbClr val="374151"/>
                </a:solidFill>
                <a:effectLst/>
                <a:latin typeface="Times New Roman"/>
                <a:cs typeface="Times New Roman"/>
              </a:rPr>
              <a:t>.</a:t>
            </a:r>
          </a:p>
          <a:p>
            <a:pPr>
              <a:buFont typeface="Arial" panose="020B0604020202020204" pitchFamily="34" charset="0"/>
              <a:buChar char="•"/>
            </a:pPr>
            <a:r>
              <a:rPr lang="en-US" sz="1200">
                <a:solidFill>
                  <a:srgbClr val="374151"/>
                </a:solidFill>
                <a:latin typeface="Times New Roman"/>
                <a:cs typeface="Times New Roman"/>
              </a:rPr>
              <a:t> </a:t>
            </a:r>
            <a:r>
              <a:rPr lang="en-US" sz="1200" b="0" i="0">
                <a:solidFill>
                  <a:srgbClr val="374151"/>
                </a:solidFill>
                <a:effectLst/>
                <a:latin typeface="Times New Roman"/>
                <a:cs typeface="Times New Roman"/>
              </a:rPr>
              <a:t>It offers comprehensive information on customer interactions and transactions, providing valuable insights into customer profiles, policies, and claims.</a:t>
            </a:r>
          </a:p>
          <a:p>
            <a:pPr>
              <a:buFont typeface="Arial" panose="020B0604020202020204" pitchFamily="34" charset="0"/>
              <a:buChar char="•"/>
            </a:pPr>
            <a:r>
              <a:rPr lang="en-US" sz="1200">
                <a:solidFill>
                  <a:srgbClr val="374151"/>
                </a:solidFill>
                <a:latin typeface="Times New Roman"/>
                <a:cs typeface="Times New Roman"/>
              </a:rPr>
              <a:t> </a:t>
            </a:r>
            <a:r>
              <a:rPr lang="en-US" sz="1200" b="0" i="0">
                <a:solidFill>
                  <a:srgbClr val="374151"/>
                </a:solidFill>
                <a:effectLst/>
                <a:latin typeface="Times New Roman"/>
                <a:cs typeface="Times New Roman"/>
              </a:rPr>
              <a:t>The dataset consists of 24 variables and 9,134 observations per variable, offering a robust foundation for analysis.</a:t>
            </a:r>
          </a:p>
          <a:p>
            <a:endParaRPr lang="en-US" b="1">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5</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4"/>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2" name="TextBox 1">
            <a:extLst>
              <a:ext uri="{FF2B5EF4-FFF2-40B4-BE49-F238E27FC236}">
                <a16:creationId xmlns:a16="http://schemas.microsoft.com/office/drawing/2014/main" id="{028FDA4D-4BFA-66E6-825E-7CDA7481EE2F}"/>
              </a:ext>
            </a:extLst>
          </p:cNvPr>
          <p:cNvSpPr txBox="1"/>
          <p:nvPr/>
        </p:nvSpPr>
        <p:spPr>
          <a:xfrm>
            <a:off x="6617806" y="1517154"/>
            <a:ext cx="4621695" cy="4154984"/>
          </a:xfrm>
          <a:prstGeom prst="rect">
            <a:avLst/>
          </a:prstGeom>
          <a:noFill/>
        </p:spPr>
        <p:txBody>
          <a:bodyPr wrap="square" lIns="91440" tIns="45720" rIns="91440" bIns="45720" rtlCol="0" anchor="t">
            <a:spAutoFit/>
          </a:bodyPr>
          <a:lstStyle/>
          <a:p>
            <a:r>
              <a:rPr lang="en-US" sz="1600" b="1">
                <a:solidFill>
                  <a:schemeClr val="bg1"/>
                </a:solidFill>
                <a:latin typeface="Times New Roman"/>
                <a:cs typeface="Times New Roman"/>
              </a:rPr>
              <a:t>Features:</a:t>
            </a:r>
          </a:p>
          <a:p>
            <a:endParaRPr lang="en-US" sz="1600" b="1">
              <a:solidFill>
                <a:schemeClr val="bg1"/>
              </a:solidFill>
              <a:latin typeface="Times New Roman" panose="02020603050405020304" pitchFamily="18" charset="0"/>
              <a:cs typeface="Times New Roman" panose="02020603050405020304" pitchFamily="18" charset="0"/>
            </a:endParaRPr>
          </a:p>
          <a:p>
            <a:pPr algn="l"/>
            <a:r>
              <a:rPr lang="en-US" sz="1200" b="1" i="0">
                <a:solidFill>
                  <a:srgbClr val="374151"/>
                </a:solidFill>
                <a:effectLst/>
                <a:latin typeface="Times New Roman"/>
                <a:cs typeface="Times New Roman"/>
              </a:rPr>
              <a:t>Demographic Information (</a:t>
            </a:r>
            <a:r>
              <a:rPr lang="en-US" sz="1200" b="1">
                <a:solidFill>
                  <a:srgbClr val="374151"/>
                </a:solidFill>
                <a:latin typeface="Times New Roman"/>
                <a:cs typeface="Times New Roman"/>
              </a:rPr>
              <a:t>8</a:t>
            </a:r>
            <a:r>
              <a:rPr lang="en-US" sz="1200" b="1" i="0">
                <a:solidFill>
                  <a:srgbClr val="374151"/>
                </a:solidFill>
                <a:effectLst/>
                <a:latin typeface="Times New Roman"/>
                <a:cs typeface="Times New Roman"/>
              </a:rPr>
              <a:t> Variables):</a:t>
            </a:r>
          </a:p>
          <a:p>
            <a:pPr>
              <a:buFont typeface="Arial" panose="020B0604020202020204" pitchFamily="34" charset="0"/>
              <a:buChar char="•"/>
            </a:pPr>
            <a:r>
              <a:rPr lang="en-US" sz="1200">
                <a:solidFill>
                  <a:srgbClr val="374151"/>
                </a:solidFill>
                <a:latin typeface="Times New Roman"/>
                <a:cs typeface="Times New Roman"/>
              </a:rPr>
              <a:t> </a:t>
            </a:r>
            <a:r>
              <a:rPr lang="en-US" sz="1200" i="0">
                <a:solidFill>
                  <a:srgbClr val="374151"/>
                </a:solidFill>
                <a:effectLst/>
                <a:latin typeface="Times New Roman"/>
                <a:cs typeface="Times New Roman"/>
              </a:rPr>
              <a:t>Customer, State, </a:t>
            </a:r>
            <a:r>
              <a:rPr lang="en-US" sz="1200" i="0" err="1">
                <a:solidFill>
                  <a:srgbClr val="374151"/>
                </a:solidFill>
                <a:effectLst/>
                <a:latin typeface="Times New Roman"/>
                <a:cs typeface="Times New Roman"/>
              </a:rPr>
              <a:t>EmploymentStatus</a:t>
            </a:r>
            <a:r>
              <a:rPr lang="en-US" sz="1200" i="0">
                <a:solidFill>
                  <a:srgbClr val="374151"/>
                </a:solidFill>
                <a:effectLst/>
                <a:latin typeface="Times New Roman"/>
                <a:cs typeface="Times New Roman"/>
              </a:rPr>
              <a:t>, Gender, Income, </a:t>
            </a:r>
            <a:r>
              <a:rPr lang="en-US" sz="1200" i="0" err="1">
                <a:solidFill>
                  <a:srgbClr val="374151"/>
                </a:solidFill>
                <a:effectLst/>
                <a:latin typeface="Times New Roman"/>
                <a:cs typeface="Times New Roman"/>
              </a:rPr>
              <a:t>Location.Code</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Marital.Status</a:t>
            </a:r>
            <a:r>
              <a:rPr lang="en-US" sz="1200">
                <a:solidFill>
                  <a:srgbClr val="374151"/>
                </a:solidFill>
                <a:latin typeface="Times New Roman"/>
                <a:cs typeface="Times New Roman"/>
              </a:rPr>
              <a:t>, Education</a:t>
            </a:r>
            <a:endParaRPr lang="en-US" sz="1200" i="0">
              <a:solidFill>
                <a:srgbClr val="374151"/>
              </a:solidFill>
              <a:effectLst/>
              <a:latin typeface="Times New Roman"/>
              <a:cs typeface="Times New Roman"/>
            </a:endParaRPr>
          </a:p>
          <a:p>
            <a:endParaRPr lang="en-US" sz="1600" b="1">
              <a:solidFill>
                <a:schemeClr val="bg1"/>
              </a:solidFill>
              <a:latin typeface="Times New Roman" panose="02020603050405020304" pitchFamily="18" charset="0"/>
              <a:cs typeface="Times New Roman" panose="02020603050405020304" pitchFamily="18" charset="0"/>
            </a:endParaRPr>
          </a:p>
          <a:p>
            <a:pPr algn="l"/>
            <a:r>
              <a:rPr lang="en-US" sz="1200" b="1" i="0">
                <a:solidFill>
                  <a:srgbClr val="374151"/>
                </a:solidFill>
                <a:effectLst/>
                <a:latin typeface="Times New Roman"/>
                <a:cs typeface="Times New Roman"/>
              </a:rPr>
              <a:t>Insurance and Policy Details (</a:t>
            </a:r>
            <a:r>
              <a:rPr lang="en-US" sz="1200" b="1">
                <a:solidFill>
                  <a:srgbClr val="374151"/>
                </a:solidFill>
                <a:latin typeface="Times New Roman"/>
                <a:cs typeface="Times New Roman"/>
              </a:rPr>
              <a:t>16</a:t>
            </a:r>
            <a:r>
              <a:rPr lang="en-US" sz="1200" b="1" i="0">
                <a:solidFill>
                  <a:srgbClr val="374151"/>
                </a:solidFill>
                <a:effectLst/>
                <a:latin typeface="Times New Roman"/>
                <a:cs typeface="Times New Roman"/>
              </a:rPr>
              <a:t> Variables):</a:t>
            </a:r>
          </a:p>
          <a:p>
            <a:pPr>
              <a:buFont typeface="Arial" panose="020B0604020202020204" pitchFamily="34" charset="0"/>
              <a:buChar char="•"/>
            </a:pPr>
            <a:r>
              <a:rPr lang="en-US" sz="1200">
                <a:solidFill>
                  <a:srgbClr val="374151"/>
                </a:solidFill>
                <a:latin typeface="Times New Roman"/>
                <a:cs typeface="Times New Roman"/>
              </a:rPr>
              <a:t> </a:t>
            </a:r>
            <a:r>
              <a:rPr lang="en-US" sz="1200" i="0" err="1">
                <a:solidFill>
                  <a:srgbClr val="374151"/>
                </a:solidFill>
                <a:effectLst/>
                <a:latin typeface="Times New Roman"/>
                <a:cs typeface="Times New Roman"/>
              </a:rPr>
              <a:t>Customer.Lifetime.Value</a:t>
            </a:r>
            <a:r>
              <a:rPr lang="en-US" sz="1200" i="0">
                <a:solidFill>
                  <a:srgbClr val="374151"/>
                </a:solidFill>
                <a:effectLst/>
                <a:latin typeface="Times New Roman"/>
                <a:cs typeface="Times New Roman"/>
              </a:rPr>
              <a:t>, Response, Coverage</a:t>
            </a:r>
            <a:r>
              <a:rPr lang="en-US" sz="1200">
                <a:solidFill>
                  <a:srgbClr val="374151"/>
                </a:solidFill>
                <a:latin typeface="Times New Roman"/>
                <a:cs typeface="Times New Roman"/>
              </a:rPr>
              <a:t>,</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Effective.To.Date</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Months.Since.Last.Claim</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Months.Since.Policy.Inception</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Number.of.Open.Complaints</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Number.of.Policies</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Policy.Type</a:t>
            </a:r>
            <a:r>
              <a:rPr lang="en-US" sz="1200" i="0">
                <a:solidFill>
                  <a:srgbClr val="374151"/>
                </a:solidFill>
                <a:effectLst/>
                <a:latin typeface="Times New Roman"/>
                <a:cs typeface="Times New Roman"/>
              </a:rPr>
              <a:t>, Policy, </a:t>
            </a:r>
            <a:r>
              <a:rPr lang="en-US" sz="1200" i="0" err="1">
                <a:solidFill>
                  <a:srgbClr val="374151"/>
                </a:solidFill>
                <a:effectLst/>
                <a:latin typeface="Times New Roman"/>
                <a:cs typeface="Times New Roman"/>
              </a:rPr>
              <a:t>Renew.Offer.Type</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Sales.Channel</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Total.Claim.Amount</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Vehicle.Class</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Vehicle.Size</a:t>
            </a:r>
            <a:r>
              <a:rPr lang="en-US" sz="1200" i="0">
                <a:solidFill>
                  <a:srgbClr val="374151"/>
                </a:solidFill>
                <a:effectLst/>
                <a:latin typeface="Times New Roman"/>
                <a:cs typeface="Times New Roman"/>
              </a:rPr>
              <a:t>, </a:t>
            </a:r>
            <a:r>
              <a:rPr lang="en-US" sz="1200" i="0" err="1">
                <a:solidFill>
                  <a:srgbClr val="374151"/>
                </a:solidFill>
                <a:effectLst/>
                <a:latin typeface="Times New Roman"/>
                <a:cs typeface="Times New Roman"/>
              </a:rPr>
              <a:t>Monthly.Premium.Auto</a:t>
            </a:r>
            <a:endParaRPr lang="en-US" sz="1200" i="0">
              <a:solidFill>
                <a:srgbClr val="374151"/>
              </a:solidFill>
              <a:effectLst/>
              <a:latin typeface="Times New Roman"/>
              <a:cs typeface="Times New Roman"/>
            </a:endParaRPr>
          </a:p>
          <a:p>
            <a:endParaRPr lang="en-US" sz="1200" b="1">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a:solidFill>
                  <a:srgbClr val="374151"/>
                </a:solidFill>
                <a:latin typeface="Times New Roman"/>
                <a:cs typeface="Times New Roman"/>
              </a:rPr>
              <a:t> </a:t>
            </a:r>
            <a:r>
              <a:rPr lang="en-US" sz="1200" b="1" i="0">
                <a:solidFill>
                  <a:srgbClr val="374151"/>
                </a:solidFill>
                <a:effectLst/>
                <a:latin typeface="Times New Roman"/>
                <a:cs typeface="Times New Roman"/>
              </a:rPr>
              <a:t>Key Characteristics:</a:t>
            </a:r>
            <a:endParaRPr lang="en-US" sz="1200" b="0" i="0">
              <a:solidFill>
                <a:srgbClr val="374151"/>
              </a:solidFill>
              <a:effectLst/>
              <a:latin typeface="Times New Roman"/>
              <a:cs typeface="Times New Roman"/>
            </a:endParaRPr>
          </a:p>
          <a:p>
            <a:pPr marL="742950" lvl="1" indent="-285750" algn="l">
              <a:buFont typeface="Arial" panose="020B0604020202020204" pitchFamily="34" charset="0"/>
              <a:buChar char="•"/>
            </a:pPr>
            <a:r>
              <a:rPr lang="en-US" sz="1200" b="1" i="0">
                <a:solidFill>
                  <a:srgbClr val="374151"/>
                </a:solidFill>
                <a:effectLst/>
                <a:latin typeface="Times New Roman"/>
                <a:cs typeface="Times New Roman"/>
              </a:rPr>
              <a:t>Completeness:</a:t>
            </a:r>
            <a:r>
              <a:rPr lang="en-US" sz="1200" b="0" i="0">
                <a:solidFill>
                  <a:srgbClr val="374151"/>
                </a:solidFill>
                <a:effectLst/>
                <a:latin typeface="Times New Roman"/>
                <a:cs typeface="Times New Roman"/>
              </a:rPr>
              <a:t> Complete dataset with 24 variables.</a:t>
            </a:r>
          </a:p>
          <a:p>
            <a:pPr marL="742950" lvl="1" indent="-285750" algn="l">
              <a:buFont typeface="Arial" panose="020B0604020202020204" pitchFamily="34" charset="0"/>
              <a:buChar char="•"/>
            </a:pPr>
            <a:r>
              <a:rPr lang="en-US" sz="1200" b="1" i="0">
                <a:solidFill>
                  <a:srgbClr val="374151"/>
                </a:solidFill>
                <a:effectLst/>
                <a:latin typeface="Times New Roman"/>
                <a:cs typeface="Times New Roman"/>
              </a:rPr>
              <a:t>Variety:</a:t>
            </a:r>
            <a:r>
              <a:rPr lang="en-US" sz="1200" b="0" i="0">
                <a:solidFill>
                  <a:srgbClr val="374151"/>
                </a:solidFill>
                <a:effectLst/>
                <a:latin typeface="Times New Roman"/>
                <a:cs typeface="Times New Roman"/>
              </a:rPr>
              <a:t> Spans demographic and policy attributes.</a:t>
            </a:r>
          </a:p>
          <a:p>
            <a:pPr marL="742950" lvl="1" indent="-285750" algn="l">
              <a:buFont typeface="Arial" panose="020B0604020202020204" pitchFamily="34" charset="0"/>
              <a:buChar char="•"/>
            </a:pPr>
            <a:r>
              <a:rPr lang="en-US" sz="1200" b="1" i="0">
                <a:solidFill>
                  <a:srgbClr val="374151"/>
                </a:solidFill>
                <a:effectLst/>
                <a:latin typeface="Times New Roman"/>
                <a:cs typeface="Times New Roman"/>
              </a:rPr>
              <a:t>Richness:</a:t>
            </a:r>
            <a:r>
              <a:rPr lang="en-US" sz="1200" b="0" i="0">
                <a:solidFill>
                  <a:srgbClr val="374151"/>
                </a:solidFill>
                <a:effectLst/>
                <a:latin typeface="Times New Roman"/>
                <a:cs typeface="Times New Roman"/>
              </a:rPr>
              <a:t> Provides insights into customer interactions and transactions.</a:t>
            </a:r>
          </a:p>
          <a:p>
            <a:pPr>
              <a:buFont typeface="Arial" panose="020B0604020202020204" pitchFamily="34" charset="0"/>
              <a:buChar char="•"/>
            </a:pPr>
            <a:r>
              <a:rPr lang="en-US" sz="1200" b="1">
                <a:solidFill>
                  <a:srgbClr val="374151"/>
                </a:solidFill>
                <a:latin typeface="Times New Roman"/>
                <a:cs typeface="Times New Roman"/>
              </a:rPr>
              <a:t> </a:t>
            </a:r>
            <a:r>
              <a:rPr lang="en-US" sz="1200" b="1" i="0">
                <a:solidFill>
                  <a:srgbClr val="374151"/>
                </a:solidFill>
                <a:effectLst/>
                <a:latin typeface="Times New Roman"/>
                <a:cs typeface="Times New Roman"/>
              </a:rPr>
              <a:t>Additional Information:</a:t>
            </a:r>
            <a:endParaRPr lang="en-US" sz="1200" b="0" i="0">
              <a:solidFill>
                <a:srgbClr val="374151"/>
              </a:solidFill>
              <a:effectLst/>
              <a:latin typeface="Times New Roman"/>
              <a:cs typeface="Times New Roman"/>
            </a:endParaRPr>
          </a:p>
          <a:p>
            <a:pPr marL="742950" lvl="1" indent="-285750" algn="l">
              <a:buFont typeface="Arial" panose="020B0604020202020204" pitchFamily="34" charset="0"/>
              <a:buChar char="•"/>
            </a:pPr>
            <a:r>
              <a:rPr lang="en-US" sz="1200" b="1" i="0">
                <a:solidFill>
                  <a:srgbClr val="374151"/>
                </a:solidFill>
                <a:effectLst/>
                <a:latin typeface="Times New Roman"/>
                <a:cs typeface="Times New Roman"/>
              </a:rPr>
              <a:t>Null Values:</a:t>
            </a:r>
            <a:r>
              <a:rPr lang="en-US" sz="1200" b="0" i="0">
                <a:solidFill>
                  <a:srgbClr val="374151"/>
                </a:solidFill>
                <a:effectLst/>
                <a:latin typeface="Times New Roman"/>
                <a:cs typeface="Times New Roman"/>
              </a:rPr>
              <a:t> Possible null values in the "Income" column, listed as zero.</a:t>
            </a:r>
            <a:endParaRPr lang="en-US" sz="1200" b="1">
              <a:solidFill>
                <a:schemeClr val="bg1"/>
              </a:solidFill>
              <a:latin typeface="Times New Roman"/>
              <a:cs typeface="Times New Roman"/>
            </a:endParaRPr>
          </a:p>
        </p:txBody>
      </p:sp>
    </p:spTree>
    <p:extLst>
      <p:ext uri="{BB962C8B-B14F-4D97-AF65-F5344CB8AC3E}">
        <p14:creationId xmlns:p14="http://schemas.microsoft.com/office/powerpoint/2010/main" val="75368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Data</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6</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3"/>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pic>
        <p:nvPicPr>
          <p:cNvPr id="1026" name="Picture 2">
            <a:extLst>
              <a:ext uri="{FF2B5EF4-FFF2-40B4-BE49-F238E27FC236}">
                <a16:creationId xmlns:a16="http://schemas.microsoft.com/office/drawing/2014/main" id="{B16A98C5-2E69-AE78-316F-CE9BBD4F0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49" y="2941568"/>
            <a:ext cx="2930135" cy="253489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E253F6-ABCC-8294-7A02-FDF75A374E64}"/>
              </a:ext>
            </a:extLst>
          </p:cNvPr>
          <p:cNvSpPr txBox="1"/>
          <p:nvPr/>
        </p:nvSpPr>
        <p:spPr>
          <a:xfrm>
            <a:off x="975440" y="2453470"/>
            <a:ext cx="2922351" cy="492443"/>
          </a:xfrm>
          <a:prstGeom prst="rect">
            <a:avLst/>
          </a:prstGeom>
          <a:noFill/>
        </p:spPr>
        <p:txBody>
          <a:bodyPr wrap="square" lIns="91440" tIns="45720" rIns="91440" bIns="45720" rtlCol="0" anchor="t">
            <a:spAutoFit/>
          </a:bodyPr>
          <a:lstStyle/>
          <a:p>
            <a:pPr algn="ctr"/>
            <a:r>
              <a:rPr lang="en-US" sz="1300" b="1" i="0" u="sng" strike="noStrike">
                <a:solidFill>
                  <a:srgbClr val="000000"/>
                </a:solidFill>
                <a:effectLst/>
                <a:latin typeface="Times New Roman"/>
                <a:cs typeface="Times New Roman"/>
              </a:rPr>
              <a:t>Histogram of </a:t>
            </a:r>
            <a:r>
              <a:rPr lang="en-US" sz="1300" b="1" u="sng">
                <a:solidFill>
                  <a:srgbClr val="000000"/>
                </a:solidFill>
                <a:latin typeface="Times New Roman"/>
                <a:cs typeface="Times New Roman"/>
              </a:rPr>
              <a:t>dependent</a:t>
            </a:r>
            <a:r>
              <a:rPr lang="en-US" sz="1300" b="1" i="0" u="sng" strike="noStrike">
                <a:solidFill>
                  <a:srgbClr val="000000"/>
                </a:solidFill>
                <a:effectLst/>
                <a:latin typeface="Times New Roman"/>
                <a:cs typeface="Times New Roman"/>
              </a:rPr>
              <a:t> variable, CLV</a:t>
            </a:r>
            <a:endParaRPr lang="en-US"/>
          </a:p>
        </p:txBody>
      </p:sp>
      <p:sp>
        <p:nvSpPr>
          <p:cNvPr id="5" name="TextBox 4">
            <a:extLst>
              <a:ext uri="{FF2B5EF4-FFF2-40B4-BE49-F238E27FC236}">
                <a16:creationId xmlns:a16="http://schemas.microsoft.com/office/drawing/2014/main" id="{B49BB380-D7EA-5692-7C3B-CBC3FFC4A905}"/>
              </a:ext>
            </a:extLst>
          </p:cNvPr>
          <p:cNvSpPr txBox="1"/>
          <p:nvPr/>
        </p:nvSpPr>
        <p:spPr>
          <a:xfrm>
            <a:off x="4604620" y="2455377"/>
            <a:ext cx="2973687" cy="492443"/>
          </a:xfrm>
          <a:prstGeom prst="rect">
            <a:avLst/>
          </a:prstGeom>
          <a:noFill/>
        </p:spPr>
        <p:txBody>
          <a:bodyPr wrap="square" lIns="91440" tIns="45720" rIns="91440" bIns="45720" rtlCol="0" anchor="t">
            <a:spAutoFit/>
          </a:bodyPr>
          <a:lstStyle/>
          <a:p>
            <a:pPr algn="ctr"/>
            <a:r>
              <a:rPr lang="en-US" sz="1300" b="1" i="0" u="sng" strike="noStrike">
                <a:solidFill>
                  <a:srgbClr val="000000"/>
                </a:solidFill>
                <a:effectLst/>
                <a:latin typeface="Times New Roman"/>
                <a:cs typeface="Times New Roman"/>
              </a:rPr>
              <a:t>Plot of </a:t>
            </a:r>
            <a:r>
              <a:rPr lang="en-US" sz="1300" b="1" i="0" u="sng" strike="noStrike" err="1">
                <a:solidFill>
                  <a:srgbClr val="000000"/>
                </a:solidFill>
                <a:effectLst/>
                <a:latin typeface="Times New Roman"/>
                <a:cs typeface="Times New Roman"/>
              </a:rPr>
              <a:t>MonthlyPremium</a:t>
            </a:r>
            <a:r>
              <a:rPr lang="en-US" sz="1300" b="1" i="0" u="sng" strike="noStrike">
                <a:solidFill>
                  <a:srgbClr val="000000"/>
                </a:solidFill>
                <a:effectLst/>
                <a:latin typeface="Times New Roman"/>
                <a:cs typeface="Times New Roman"/>
              </a:rPr>
              <a:t> Auto vs </a:t>
            </a:r>
            <a:r>
              <a:rPr lang="en-US" sz="1300" b="1" u="sng">
                <a:solidFill>
                  <a:srgbClr val="000000"/>
                </a:solidFill>
                <a:latin typeface="Times New Roman"/>
                <a:cs typeface="Times New Roman"/>
              </a:rPr>
              <a:t>CLV Corr = 0.3963</a:t>
            </a:r>
            <a:endParaRPr lang="en-US" sz="1300" b="1" u="sng">
              <a:solidFill>
                <a:srgbClr val="FFFFFF"/>
              </a:solidFill>
              <a:latin typeface="Times New Roman"/>
              <a:cs typeface="Times New Roman"/>
            </a:endParaRPr>
          </a:p>
        </p:txBody>
      </p:sp>
      <p:sp>
        <p:nvSpPr>
          <p:cNvPr id="6" name="TextBox 5">
            <a:extLst>
              <a:ext uri="{FF2B5EF4-FFF2-40B4-BE49-F238E27FC236}">
                <a16:creationId xmlns:a16="http://schemas.microsoft.com/office/drawing/2014/main" id="{28E7CF6C-9508-15FD-1BCF-4D9F2C3D1C16}"/>
              </a:ext>
            </a:extLst>
          </p:cNvPr>
          <p:cNvSpPr txBox="1"/>
          <p:nvPr/>
        </p:nvSpPr>
        <p:spPr>
          <a:xfrm>
            <a:off x="8564329" y="2465760"/>
            <a:ext cx="2750287" cy="492443"/>
          </a:xfrm>
          <a:prstGeom prst="rect">
            <a:avLst/>
          </a:prstGeom>
          <a:noFill/>
        </p:spPr>
        <p:txBody>
          <a:bodyPr wrap="square" lIns="91440" tIns="45720" rIns="91440" bIns="45720" rtlCol="0" anchor="t">
            <a:spAutoFit/>
          </a:bodyPr>
          <a:lstStyle/>
          <a:p>
            <a:pPr algn="ctr"/>
            <a:r>
              <a:rPr lang="en-US" sz="1300" b="1" i="0" u="sng" strike="noStrike">
                <a:solidFill>
                  <a:srgbClr val="000000"/>
                </a:solidFill>
                <a:effectLst/>
                <a:latin typeface="Times New Roman"/>
                <a:cs typeface="Times New Roman"/>
              </a:rPr>
              <a:t>Plot of </a:t>
            </a:r>
            <a:r>
              <a:rPr lang="en-US" sz="1300" b="1" i="0" u="sng" strike="noStrike" err="1">
                <a:solidFill>
                  <a:srgbClr val="000000"/>
                </a:solidFill>
                <a:effectLst/>
                <a:latin typeface="Times New Roman"/>
                <a:cs typeface="Times New Roman"/>
              </a:rPr>
              <a:t>TotalClaimAmount</a:t>
            </a:r>
            <a:r>
              <a:rPr lang="en-US" sz="1300" b="1" i="0" u="sng" strike="noStrike">
                <a:solidFill>
                  <a:srgbClr val="000000"/>
                </a:solidFill>
                <a:effectLst/>
                <a:latin typeface="Times New Roman"/>
                <a:cs typeface="Times New Roman"/>
              </a:rPr>
              <a:t> vs CLV</a:t>
            </a:r>
            <a:r>
              <a:rPr lang="en-US" sz="1300" b="1" u="sng">
                <a:solidFill>
                  <a:srgbClr val="000000"/>
                </a:solidFill>
                <a:latin typeface="Times New Roman"/>
                <a:cs typeface="Times New Roman"/>
              </a:rPr>
              <a:t> Corr = 0.2265</a:t>
            </a:r>
            <a:endParaRPr lang="en-US" sz="1300" b="1" u="sng"/>
          </a:p>
        </p:txBody>
      </p:sp>
      <p:pic>
        <p:nvPicPr>
          <p:cNvPr id="1028" name="Picture 4">
            <a:extLst>
              <a:ext uri="{FF2B5EF4-FFF2-40B4-BE49-F238E27FC236}">
                <a16:creationId xmlns:a16="http://schemas.microsoft.com/office/drawing/2014/main" id="{321B79BC-FB3B-1B14-D9B7-32ED36ADE5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8655" y="2905469"/>
            <a:ext cx="3393488" cy="257099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161DF5D-90CE-C059-4244-F69FE90A2B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2729" y="2905469"/>
            <a:ext cx="3393488" cy="257474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60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Data</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7</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3"/>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2" name="TextBox 1">
            <a:extLst>
              <a:ext uri="{FF2B5EF4-FFF2-40B4-BE49-F238E27FC236}">
                <a16:creationId xmlns:a16="http://schemas.microsoft.com/office/drawing/2014/main" id="{2562C3F2-D08B-D335-6C68-CBE6B5F7C154}"/>
              </a:ext>
            </a:extLst>
          </p:cNvPr>
          <p:cNvSpPr txBox="1"/>
          <p:nvPr/>
        </p:nvSpPr>
        <p:spPr>
          <a:xfrm>
            <a:off x="969314" y="2488871"/>
            <a:ext cx="3355979" cy="492443"/>
          </a:xfrm>
          <a:prstGeom prst="rect">
            <a:avLst/>
          </a:prstGeom>
          <a:noFill/>
        </p:spPr>
        <p:txBody>
          <a:bodyPr wrap="square" lIns="91440" tIns="45720" rIns="91440" bIns="45720" rtlCol="0" anchor="t">
            <a:spAutoFit/>
          </a:bodyPr>
          <a:lstStyle/>
          <a:p>
            <a:pPr algn="ctr"/>
            <a:r>
              <a:rPr lang="en-US" sz="1300" b="1" i="0" u="sng" strike="noStrike">
                <a:solidFill>
                  <a:srgbClr val="000000"/>
                </a:solidFill>
                <a:effectLst/>
                <a:latin typeface="Times New Roman"/>
                <a:cs typeface="Times New Roman"/>
              </a:rPr>
              <a:t>Plot of </a:t>
            </a:r>
            <a:r>
              <a:rPr lang="en-US" sz="1300" b="1" u="sng" err="1">
                <a:solidFill>
                  <a:srgbClr val="000000"/>
                </a:solidFill>
                <a:latin typeface="Times New Roman"/>
                <a:cs typeface="Times New Roman"/>
              </a:rPr>
              <a:t>NumberofOpenComplaints</a:t>
            </a:r>
            <a:r>
              <a:rPr lang="en-US" sz="1300" b="1" u="sng">
                <a:solidFill>
                  <a:srgbClr val="000000"/>
                </a:solidFill>
                <a:latin typeface="Times New Roman"/>
                <a:cs typeface="Times New Roman"/>
              </a:rPr>
              <a:t> </a:t>
            </a:r>
            <a:r>
              <a:rPr lang="en-US" sz="1300" b="1" i="0" u="sng" strike="noStrike">
                <a:solidFill>
                  <a:srgbClr val="000000"/>
                </a:solidFill>
                <a:effectLst/>
                <a:latin typeface="Times New Roman"/>
                <a:cs typeface="Times New Roman"/>
              </a:rPr>
              <a:t>vs CLV</a:t>
            </a:r>
            <a:r>
              <a:rPr lang="en-US" sz="1300" b="1" u="sng">
                <a:solidFill>
                  <a:srgbClr val="000000"/>
                </a:solidFill>
                <a:latin typeface="Times New Roman"/>
                <a:cs typeface="Times New Roman"/>
              </a:rPr>
              <a:t> Corr = -0.0363</a:t>
            </a:r>
            <a:endParaRPr lang="en-US" sz="1300" b="1" u="sng">
              <a:effectLst/>
              <a:latin typeface="Times New Roman"/>
              <a:cs typeface="Times New Roman"/>
            </a:endParaRPr>
          </a:p>
        </p:txBody>
      </p:sp>
      <p:sp>
        <p:nvSpPr>
          <p:cNvPr id="5" name="TextBox 4">
            <a:extLst>
              <a:ext uri="{FF2B5EF4-FFF2-40B4-BE49-F238E27FC236}">
                <a16:creationId xmlns:a16="http://schemas.microsoft.com/office/drawing/2014/main" id="{752F5D3E-8DC4-E2B2-3E16-90AB4B3DE6F9}"/>
              </a:ext>
            </a:extLst>
          </p:cNvPr>
          <p:cNvSpPr txBox="1"/>
          <p:nvPr/>
        </p:nvSpPr>
        <p:spPr>
          <a:xfrm>
            <a:off x="5254781" y="2488871"/>
            <a:ext cx="2507680" cy="492443"/>
          </a:xfrm>
          <a:prstGeom prst="rect">
            <a:avLst/>
          </a:prstGeom>
          <a:noFill/>
        </p:spPr>
        <p:txBody>
          <a:bodyPr wrap="square" lIns="91440" tIns="45720" rIns="91440" bIns="45720" rtlCol="0" anchor="t">
            <a:spAutoFit/>
          </a:bodyPr>
          <a:lstStyle/>
          <a:p>
            <a:pPr algn="ctr" rtl="0">
              <a:spcBef>
                <a:spcPts val="0"/>
              </a:spcBef>
              <a:spcAft>
                <a:spcPts val="0"/>
              </a:spcAft>
            </a:pPr>
            <a:r>
              <a:rPr lang="en-US" sz="1300" b="1" i="0" u="sng" strike="noStrike">
                <a:solidFill>
                  <a:srgbClr val="000000"/>
                </a:solidFill>
                <a:effectLst/>
                <a:latin typeface="Times New Roman"/>
                <a:cs typeface="Times New Roman"/>
              </a:rPr>
              <a:t>Plot of </a:t>
            </a:r>
            <a:r>
              <a:rPr lang="en-US" sz="1300" b="1" i="0" u="sng" strike="noStrike" err="1">
                <a:solidFill>
                  <a:srgbClr val="000000"/>
                </a:solidFill>
                <a:effectLst/>
                <a:latin typeface="Times New Roman"/>
                <a:cs typeface="Times New Roman"/>
              </a:rPr>
              <a:t>NumberofPolicies</a:t>
            </a:r>
            <a:r>
              <a:rPr lang="en-US" sz="1300" b="1" i="0" u="sng" strike="noStrike">
                <a:solidFill>
                  <a:srgbClr val="000000"/>
                </a:solidFill>
                <a:effectLst/>
                <a:latin typeface="Times New Roman"/>
                <a:cs typeface="Times New Roman"/>
              </a:rPr>
              <a:t> vs CLV</a:t>
            </a:r>
          </a:p>
          <a:p>
            <a:pPr algn="ctr"/>
            <a:r>
              <a:rPr lang="en-US" sz="1300" b="1" u="sng">
                <a:solidFill>
                  <a:srgbClr val="000000"/>
                </a:solidFill>
                <a:latin typeface="Times New Roman"/>
                <a:cs typeface="Times New Roman"/>
              </a:rPr>
              <a:t>Corr = 0.0220</a:t>
            </a:r>
          </a:p>
        </p:txBody>
      </p:sp>
      <p:sp>
        <p:nvSpPr>
          <p:cNvPr id="6" name="TextBox 5">
            <a:extLst>
              <a:ext uri="{FF2B5EF4-FFF2-40B4-BE49-F238E27FC236}">
                <a16:creationId xmlns:a16="http://schemas.microsoft.com/office/drawing/2014/main" id="{331ADC17-6AA7-F7FC-C102-69FDEB2401F6}"/>
              </a:ext>
            </a:extLst>
          </p:cNvPr>
          <p:cNvSpPr txBox="1"/>
          <p:nvPr/>
        </p:nvSpPr>
        <p:spPr>
          <a:xfrm>
            <a:off x="8544293" y="2488871"/>
            <a:ext cx="3581306" cy="292388"/>
          </a:xfrm>
          <a:prstGeom prst="rect">
            <a:avLst/>
          </a:prstGeom>
          <a:noFill/>
        </p:spPr>
        <p:txBody>
          <a:bodyPr wrap="square" lIns="91440" tIns="45720" rIns="91440" bIns="45720" rtlCol="0" anchor="t">
            <a:spAutoFit/>
          </a:bodyPr>
          <a:lstStyle/>
          <a:p>
            <a:pPr algn="ctr"/>
            <a:r>
              <a:rPr lang="en-US" sz="1300" b="1" i="0" u="sng" strike="noStrike">
                <a:solidFill>
                  <a:srgbClr val="000000"/>
                </a:solidFill>
                <a:effectLst/>
                <a:latin typeface="Times New Roman" panose="02020603050405020304" pitchFamily="18" charset="0"/>
              </a:rPr>
              <a:t>Chart of CLV Percentage vs </a:t>
            </a:r>
            <a:r>
              <a:rPr lang="en-US" sz="1300" b="1" i="0" u="sng" strike="noStrike" err="1">
                <a:solidFill>
                  <a:srgbClr val="000000"/>
                </a:solidFill>
                <a:effectLst/>
                <a:latin typeface="Times New Roman" panose="02020603050405020304" pitchFamily="18" charset="0"/>
              </a:rPr>
              <a:t>EmploymentStatus</a:t>
            </a:r>
            <a:endParaRPr lang="en-US" sz="1300" b="1" u="sng"/>
          </a:p>
        </p:txBody>
      </p:sp>
      <p:pic>
        <p:nvPicPr>
          <p:cNvPr id="2050" name="Picture 2">
            <a:extLst>
              <a:ext uri="{FF2B5EF4-FFF2-40B4-BE49-F238E27FC236}">
                <a16:creationId xmlns:a16="http://schemas.microsoft.com/office/drawing/2014/main" id="{AFEE54C1-35BE-AF65-C675-61E1B90DDD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49" y="3141305"/>
            <a:ext cx="3351510" cy="263332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245FF6E-42F7-A9AF-A743-1FA897FBA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3605" y="3141305"/>
            <a:ext cx="3351510" cy="264592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C211DDC-4F4D-52ED-882A-2BB730A31F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9839" y="3141306"/>
            <a:ext cx="3230215" cy="263332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56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Data</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8</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3"/>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pic>
        <p:nvPicPr>
          <p:cNvPr id="10" name="Picture 9" descr="A screenshot of a graph&#10;&#10;Description automatically generated">
            <a:extLst>
              <a:ext uri="{FF2B5EF4-FFF2-40B4-BE49-F238E27FC236}">
                <a16:creationId xmlns:a16="http://schemas.microsoft.com/office/drawing/2014/main" id="{50CA4587-BA28-0E13-9285-A90597CD175C}"/>
              </a:ext>
            </a:extLst>
          </p:cNvPr>
          <p:cNvPicPr>
            <a:picLocks noChangeAspect="1"/>
          </p:cNvPicPr>
          <p:nvPr/>
        </p:nvPicPr>
        <p:blipFill>
          <a:blip r:embed="rId4"/>
          <a:stretch>
            <a:fillRect/>
          </a:stretch>
        </p:blipFill>
        <p:spPr>
          <a:xfrm>
            <a:off x="6516862" y="1713522"/>
            <a:ext cx="4889555" cy="4414390"/>
          </a:xfrm>
          <a:prstGeom prst="rect">
            <a:avLst/>
          </a:prstGeom>
        </p:spPr>
      </p:pic>
      <p:sp>
        <p:nvSpPr>
          <p:cNvPr id="11" name="TextBox 10">
            <a:extLst>
              <a:ext uri="{FF2B5EF4-FFF2-40B4-BE49-F238E27FC236}">
                <a16:creationId xmlns:a16="http://schemas.microsoft.com/office/drawing/2014/main" id="{A535F887-4D39-866E-7141-99867E171D77}"/>
              </a:ext>
            </a:extLst>
          </p:cNvPr>
          <p:cNvSpPr txBox="1"/>
          <p:nvPr/>
        </p:nvSpPr>
        <p:spPr>
          <a:xfrm>
            <a:off x="827128" y="2520460"/>
            <a:ext cx="50800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chemeClr val="bg1"/>
                </a:solidFill>
                <a:latin typeface="Times New Roman"/>
                <a:cs typeface="Times New Roman"/>
              </a:rPr>
              <a:t>Effect of Gender on Customer Lifetime Value (CLV)</a:t>
            </a:r>
            <a:endParaRPr lang="en-US" b="1">
              <a:solidFill>
                <a:schemeClr val="bg1"/>
              </a:solidFill>
              <a:latin typeface="Times New Roman"/>
              <a:cs typeface="Times New Roman"/>
            </a:endParaRPr>
          </a:p>
          <a:p>
            <a:endParaRPr lang="en-GB"/>
          </a:p>
        </p:txBody>
      </p:sp>
      <p:sp>
        <p:nvSpPr>
          <p:cNvPr id="13" name="TextBox 12">
            <a:extLst>
              <a:ext uri="{FF2B5EF4-FFF2-40B4-BE49-F238E27FC236}">
                <a16:creationId xmlns:a16="http://schemas.microsoft.com/office/drawing/2014/main" id="{E4D33C9E-6D60-E2AD-FB91-0A313AD12FDB}"/>
              </a:ext>
            </a:extLst>
          </p:cNvPr>
          <p:cNvSpPr txBox="1"/>
          <p:nvPr/>
        </p:nvSpPr>
        <p:spPr>
          <a:xfrm>
            <a:off x="6643076" y="6128564"/>
            <a:ext cx="4311487"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Gender</a:t>
            </a:r>
            <a:endParaRPr lang="en-US"/>
          </a:p>
        </p:txBody>
      </p:sp>
      <p:sp>
        <p:nvSpPr>
          <p:cNvPr id="15" name="TextBox 14">
            <a:extLst>
              <a:ext uri="{FF2B5EF4-FFF2-40B4-BE49-F238E27FC236}">
                <a16:creationId xmlns:a16="http://schemas.microsoft.com/office/drawing/2014/main" id="{C580927B-B658-2DB3-DD0D-7629C551A647}"/>
              </a:ext>
            </a:extLst>
          </p:cNvPr>
          <p:cNvSpPr txBox="1"/>
          <p:nvPr/>
        </p:nvSpPr>
        <p:spPr>
          <a:xfrm>
            <a:off x="5978769" y="1966871"/>
            <a:ext cx="442871" cy="39858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7" name="TextBox 16">
            <a:extLst>
              <a:ext uri="{FF2B5EF4-FFF2-40B4-BE49-F238E27FC236}">
                <a16:creationId xmlns:a16="http://schemas.microsoft.com/office/drawing/2014/main" id="{2817407B-29DB-B163-38E4-48B042F33719}"/>
              </a:ext>
            </a:extLst>
          </p:cNvPr>
          <p:cNvSpPr txBox="1"/>
          <p:nvPr/>
        </p:nvSpPr>
        <p:spPr>
          <a:xfrm rot="-5400000">
            <a:off x="3875127" y="3868615"/>
            <a:ext cx="4650153"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CLV in Percentage</a:t>
            </a:r>
          </a:p>
        </p:txBody>
      </p:sp>
      <p:sp>
        <p:nvSpPr>
          <p:cNvPr id="18" name="TextBox 17">
            <a:extLst>
              <a:ext uri="{FF2B5EF4-FFF2-40B4-BE49-F238E27FC236}">
                <a16:creationId xmlns:a16="http://schemas.microsoft.com/office/drawing/2014/main" id="{C01ADBDE-F6EB-1C65-DEB6-A33E3FE44EF7}"/>
              </a:ext>
            </a:extLst>
          </p:cNvPr>
          <p:cNvSpPr txBox="1"/>
          <p:nvPr/>
        </p:nvSpPr>
        <p:spPr>
          <a:xfrm>
            <a:off x="6851487" y="1224410"/>
            <a:ext cx="1654256" cy="369332"/>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Female</a:t>
            </a:r>
            <a:endParaRPr lang="en-US"/>
          </a:p>
        </p:txBody>
      </p:sp>
      <p:sp>
        <p:nvSpPr>
          <p:cNvPr id="19" name="TextBox 18">
            <a:extLst>
              <a:ext uri="{FF2B5EF4-FFF2-40B4-BE49-F238E27FC236}">
                <a16:creationId xmlns:a16="http://schemas.microsoft.com/office/drawing/2014/main" id="{69F8FCB0-A91A-31F1-0D07-319E1C4D591F}"/>
              </a:ext>
            </a:extLst>
          </p:cNvPr>
          <p:cNvSpPr txBox="1"/>
          <p:nvPr/>
        </p:nvSpPr>
        <p:spPr>
          <a:xfrm>
            <a:off x="8961641" y="1224410"/>
            <a:ext cx="1654255"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Male</a:t>
            </a:r>
          </a:p>
        </p:txBody>
      </p:sp>
      <p:sp>
        <p:nvSpPr>
          <p:cNvPr id="20" name="TextBox 19">
            <a:extLst>
              <a:ext uri="{FF2B5EF4-FFF2-40B4-BE49-F238E27FC236}">
                <a16:creationId xmlns:a16="http://schemas.microsoft.com/office/drawing/2014/main" id="{D8EB8C01-F637-39C3-D8EC-A1D48C2E149B}"/>
              </a:ext>
            </a:extLst>
          </p:cNvPr>
          <p:cNvSpPr txBox="1"/>
          <p:nvPr/>
        </p:nvSpPr>
        <p:spPr>
          <a:xfrm>
            <a:off x="1057682" y="3630246"/>
            <a:ext cx="461889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600">
                <a:solidFill>
                  <a:srgbClr val="000000"/>
                </a:solidFill>
                <a:latin typeface="Times New Roman"/>
                <a:cs typeface="Times New Roman"/>
              </a:rPr>
              <a:t>Gender has no role to play in determining the value of a customer. Both Male and Female looks valuable.</a:t>
            </a:r>
            <a:endParaRPr lang="en-US"/>
          </a:p>
          <a:p>
            <a:endParaRPr lang="en-US" sz="1600">
              <a:solidFill>
                <a:srgbClr val="000000"/>
              </a:solidFill>
              <a:latin typeface="Times New Roman"/>
              <a:cs typeface="Times New Roman"/>
            </a:endParaRPr>
          </a:p>
        </p:txBody>
      </p:sp>
    </p:spTree>
    <p:extLst>
      <p:ext uri="{BB962C8B-B14F-4D97-AF65-F5344CB8AC3E}">
        <p14:creationId xmlns:p14="http://schemas.microsoft.com/office/powerpoint/2010/main" val="97775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a:t>Data</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9</a:t>
            </a:fld>
            <a:endParaRPr lang="en-US"/>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6" name="Group 15">
            <a:extLst>
              <a:ext uri="{FF2B5EF4-FFF2-40B4-BE49-F238E27FC236}">
                <a16:creationId xmlns:a16="http://schemas.microsoft.com/office/drawing/2014/main" id="{32ACE8C1-A477-1CB0-0CCE-049E606788AD}"/>
              </a:ext>
            </a:extLst>
          </p:cNvPr>
          <p:cNvGrpSpPr/>
          <p:nvPr/>
        </p:nvGrpSpPr>
        <p:grpSpPr>
          <a:xfrm>
            <a:off x="1450907" y="6275045"/>
            <a:ext cx="2721044" cy="304826"/>
            <a:chOff x="1450907" y="6275045"/>
            <a:chExt cx="2721044" cy="304826"/>
          </a:xfrm>
        </p:grpSpPr>
        <p:pic>
          <p:nvPicPr>
            <p:cNvPr id="12" name="Picture 11">
              <a:extLst>
                <a:ext uri="{FF2B5EF4-FFF2-40B4-BE49-F238E27FC236}">
                  <a16:creationId xmlns:a16="http://schemas.microsoft.com/office/drawing/2014/main" id="{E74B7D09-D653-90C3-5060-058EAA201DC7}"/>
                </a:ext>
              </a:extLst>
            </p:cNvPr>
            <p:cNvPicPr>
              <a:picLocks noChangeAspect="1"/>
            </p:cNvPicPr>
            <p:nvPr/>
          </p:nvPicPr>
          <p:blipFill>
            <a:blip r:embed="rId3"/>
            <a:stretch>
              <a:fillRect/>
            </a:stretch>
          </p:blipFill>
          <p:spPr>
            <a:xfrm>
              <a:off x="1450907" y="6275045"/>
              <a:ext cx="1585097" cy="304826"/>
            </a:xfrm>
            <a:prstGeom prst="rect">
              <a:avLst/>
            </a:prstGeom>
          </p:spPr>
        </p:pic>
        <p:sp>
          <p:nvSpPr>
            <p:cNvPr id="14" name="Date Placeholder 3">
              <a:extLst>
                <a:ext uri="{FF2B5EF4-FFF2-40B4-BE49-F238E27FC236}">
                  <a16:creationId xmlns:a16="http://schemas.microsoft.com/office/drawing/2014/main" id="{47DFE3D3-FA68-C3B8-739A-9D2FCC1F6CD1}"/>
                </a:ext>
              </a:extLst>
            </p:cNvPr>
            <p:cNvSpPr txBox="1">
              <a:spLocks/>
            </p:cNvSpPr>
            <p:nvPr/>
          </p:nvSpPr>
          <p:spPr>
            <a:xfrm>
              <a:off x="2858771"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December 7, 2023</a:t>
              </a:r>
            </a:p>
          </p:txBody>
        </p:sp>
      </p:grpSp>
      <p:sp>
        <p:nvSpPr>
          <p:cNvPr id="11" name="TextBox 10">
            <a:extLst>
              <a:ext uri="{FF2B5EF4-FFF2-40B4-BE49-F238E27FC236}">
                <a16:creationId xmlns:a16="http://schemas.microsoft.com/office/drawing/2014/main" id="{A535F887-4D39-866E-7141-99867E171D77}"/>
              </a:ext>
            </a:extLst>
          </p:cNvPr>
          <p:cNvSpPr txBox="1"/>
          <p:nvPr/>
        </p:nvSpPr>
        <p:spPr>
          <a:xfrm>
            <a:off x="827128" y="2520460"/>
            <a:ext cx="50800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chemeClr val="bg1"/>
                </a:solidFill>
                <a:latin typeface="Times New Roman"/>
                <a:cs typeface="Times New Roman"/>
              </a:rPr>
              <a:t>Effect of Insurance Coverage on Customer Lifetime Value (CLV)</a:t>
            </a:r>
            <a:endParaRPr lang="en-US" b="1">
              <a:solidFill>
                <a:schemeClr val="bg1"/>
              </a:solidFill>
              <a:latin typeface="Times New Roman"/>
              <a:cs typeface="Times New Roman"/>
            </a:endParaRPr>
          </a:p>
          <a:p>
            <a:endParaRPr lang="en-GB"/>
          </a:p>
        </p:txBody>
      </p:sp>
      <p:sp>
        <p:nvSpPr>
          <p:cNvPr id="13" name="TextBox 12">
            <a:extLst>
              <a:ext uri="{FF2B5EF4-FFF2-40B4-BE49-F238E27FC236}">
                <a16:creationId xmlns:a16="http://schemas.microsoft.com/office/drawing/2014/main" id="{E4D33C9E-6D60-E2AD-FB91-0A313AD12FDB}"/>
              </a:ext>
            </a:extLst>
          </p:cNvPr>
          <p:cNvSpPr txBox="1"/>
          <p:nvPr/>
        </p:nvSpPr>
        <p:spPr>
          <a:xfrm>
            <a:off x="6643076" y="6128564"/>
            <a:ext cx="4311487"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Coverage</a:t>
            </a:r>
            <a:endParaRPr lang="en-US"/>
          </a:p>
        </p:txBody>
      </p:sp>
      <p:sp>
        <p:nvSpPr>
          <p:cNvPr id="15" name="TextBox 14">
            <a:extLst>
              <a:ext uri="{FF2B5EF4-FFF2-40B4-BE49-F238E27FC236}">
                <a16:creationId xmlns:a16="http://schemas.microsoft.com/office/drawing/2014/main" id="{C580927B-B658-2DB3-DD0D-7629C551A647}"/>
              </a:ext>
            </a:extLst>
          </p:cNvPr>
          <p:cNvSpPr txBox="1"/>
          <p:nvPr/>
        </p:nvSpPr>
        <p:spPr>
          <a:xfrm>
            <a:off x="5978769" y="1966871"/>
            <a:ext cx="442871" cy="39858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7" name="TextBox 16">
            <a:extLst>
              <a:ext uri="{FF2B5EF4-FFF2-40B4-BE49-F238E27FC236}">
                <a16:creationId xmlns:a16="http://schemas.microsoft.com/office/drawing/2014/main" id="{2817407B-29DB-B163-38E4-48B042F33719}"/>
              </a:ext>
            </a:extLst>
          </p:cNvPr>
          <p:cNvSpPr txBox="1"/>
          <p:nvPr/>
        </p:nvSpPr>
        <p:spPr>
          <a:xfrm rot="-5400000">
            <a:off x="3875127" y="3868615"/>
            <a:ext cx="4650153"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CLV in Percentage</a:t>
            </a:r>
          </a:p>
        </p:txBody>
      </p:sp>
      <p:sp>
        <p:nvSpPr>
          <p:cNvPr id="18" name="TextBox 17">
            <a:extLst>
              <a:ext uri="{FF2B5EF4-FFF2-40B4-BE49-F238E27FC236}">
                <a16:creationId xmlns:a16="http://schemas.microsoft.com/office/drawing/2014/main" id="{C01ADBDE-F6EB-1C65-DEB6-A33E3FE44EF7}"/>
              </a:ext>
            </a:extLst>
          </p:cNvPr>
          <p:cNvSpPr txBox="1"/>
          <p:nvPr/>
        </p:nvSpPr>
        <p:spPr>
          <a:xfrm>
            <a:off x="6981744" y="1224409"/>
            <a:ext cx="1068103" cy="369332"/>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Basic</a:t>
            </a:r>
            <a:endParaRPr lang="en-US"/>
          </a:p>
        </p:txBody>
      </p:sp>
      <p:sp>
        <p:nvSpPr>
          <p:cNvPr id="19" name="TextBox 18">
            <a:extLst>
              <a:ext uri="{FF2B5EF4-FFF2-40B4-BE49-F238E27FC236}">
                <a16:creationId xmlns:a16="http://schemas.microsoft.com/office/drawing/2014/main" id="{69F8FCB0-A91A-31F1-0D07-319E1C4D591F}"/>
              </a:ext>
            </a:extLst>
          </p:cNvPr>
          <p:cNvSpPr txBox="1"/>
          <p:nvPr/>
        </p:nvSpPr>
        <p:spPr>
          <a:xfrm>
            <a:off x="10068820" y="1224409"/>
            <a:ext cx="1198358"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Premium</a:t>
            </a:r>
          </a:p>
        </p:txBody>
      </p:sp>
      <p:sp>
        <p:nvSpPr>
          <p:cNvPr id="2" name="TextBox 1">
            <a:extLst>
              <a:ext uri="{FF2B5EF4-FFF2-40B4-BE49-F238E27FC236}">
                <a16:creationId xmlns:a16="http://schemas.microsoft.com/office/drawing/2014/main" id="{A510DEA1-565B-0F3B-AD46-90C3FE842EFF}"/>
              </a:ext>
            </a:extLst>
          </p:cNvPr>
          <p:cNvSpPr txBox="1"/>
          <p:nvPr/>
        </p:nvSpPr>
        <p:spPr>
          <a:xfrm>
            <a:off x="1159281" y="3347589"/>
            <a:ext cx="44417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1" indent="-285750">
              <a:buFont typeface="Wingdings"/>
              <a:buChar char="Ø"/>
            </a:pPr>
            <a:r>
              <a:rPr lang="en-US" sz="1600">
                <a:solidFill>
                  <a:srgbClr val="000000"/>
                </a:solidFill>
                <a:latin typeface="Times New Roman"/>
                <a:cs typeface="Times New Roman"/>
              </a:rPr>
              <a:t>Customers who have taken Basic Insurance for their vehicles are more valuable than Extended or Premium Insurance Policyholders.</a:t>
            </a:r>
          </a:p>
        </p:txBody>
      </p:sp>
      <p:pic>
        <p:nvPicPr>
          <p:cNvPr id="4" name="Picture 3">
            <a:extLst>
              <a:ext uri="{FF2B5EF4-FFF2-40B4-BE49-F238E27FC236}">
                <a16:creationId xmlns:a16="http://schemas.microsoft.com/office/drawing/2014/main" id="{F9366DA0-F479-9C9D-0BB7-CA987A22D4D0}"/>
              </a:ext>
            </a:extLst>
          </p:cNvPr>
          <p:cNvPicPr>
            <a:picLocks noChangeAspect="1"/>
          </p:cNvPicPr>
          <p:nvPr/>
        </p:nvPicPr>
        <p:blipFill>
          <a:blip r:embed="rId4"/>
          <a:stretch>
            <a:fillRect/>
          </a:stretch>
        </p:blipFill>
        <p:spPr>
          <a:xfrm>
            <a:off x="6643912" y="1785164"/>
            <a:ext cx="5443046" cy="4114800"/>
          </a:xfrm>
          <a:prstGeom prst="rect">
            <a:avLst/>
          </a:prstGeom>
        </p:spPr>
      </p:pic>
      <p:sp>
        <p:nvSpPr>
          <p:cNvPr id="5" name="TextBox 4">
            <a:extLst>
              <a:ext uri="{FF2B5EF4-FFF2-40B4-BE49-F238E27FC236}">
                <a16:creationId xmlns:a16="http://schemas.microsoft.com/office/drawing/2014/main" id="{E2EE99B1-A590-EE23-5930-65A1816188B3}"/>
              </a:ext>
            </a:extLst>
          </p:cNvPr>
          <p:cNvSpPr txBox="1"/>
          <p:nvPr/>
        </p:nvSpPr>
        <p:spPr>
          <a:xfrm>
            <a:off x="8518770" y="1224409"/>
            <a:ext cx="1159282" cy="369332"/>
          </a:xfrm>
          <a:prstGeom prst="rect">
            <a:avLst/>
          </a:prstGeom>
          <a:ln>
            <a:solidFill>
              <a:schemeClr val="tx2"/>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t>Extended</a:t>
            </a:r>
          </a:p>
        </p:txBody>
      </p:sp>
    </p:spTree>
    <p:extLst>
      <p:ext uri="{BB962C8B-B14F-4D97-AF65-F5344CB8AC3E}">
        <p14:creationId xmlns:p14="http://schemas.microsoft.com/office/powerpoint/2010/main" val="225180529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cb55dd6-7b74-40e5-b7eb-5f61d931b86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7D22EAD2D4564CA0FFA02E72448050" ma:contentTypeVersion="13" ma:contentTypeDescription="Create a new document." ma:contentTypeScope="" ma:versionID="d81fb63e5e080fb7833f064dfb265ca2">
  <xsd:schema xmlns:xsd="http://www.w3.org/2001/XMLSchema" xmlns:xs="http://www.w3.org/2001/XMLSchema" xmlns:p="http://schemas.microsoft.com/office/2006/metadata/properties" xmlns:ns3="4cb55dd6-7b74-40e5-b7eb-5f61d931b863" xmlns:ns4="c4127443-1bd6-4615-b633-b01ee4ebc862" targetNamespace="http://schemas.microsoft.com/office/2006/metadata/properties" ma:root="true" ma:fieldsID="23f632e985d8080a5886d26538a881a5" ns3:_="" ns4:_="">
    <xsd:import namespace="4cb55dd6-7b74-40e5-b7eb-5f61d931b863"/>
    <xsd:import namespace="c4127443-1bd6-4615-b633-b01ee4ebc86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55dd6-7b74-40e5-b7eb-5f61d931b8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127443-1bd6-4615-b633-b01ee4ebc86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2.xml><?xml version="1.0" encoding="utf-8"?>
<ds:datastoreItem xmlns:ds="http://schemas.openxmlformats.org/officeDocument/2006/customXml" ds:itemID="{6CC8E66C-AC30-44BA-8882-3290DF968F1F}">
  <ds:schemaRefs>
    <ds:schemaRef ds:uri="http://schemas.microsoft.com/office/2006/metadata/properties"/>
    <ds:schemaRef ds:uri="4cb55dd6-7b74-40e5-b7eb-5f61d931b863"/>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c4127443-1bd6-4615-b633-b01ee4ebc862"/>
    <ds:schemaRef ds:uri="http://purl.org/dc/elements/1.1/"/>
  </ds:schemaRefs>
</ds:datastoreItem>
</file>

<file path=customXml/itemProps3.xml><?xml version="1.0" encoding="utf-8"?>
<ds:datastoreItem xmlns:ds="http://schemas.openxmlformats.org/officeDocument/2006/customXml" ds:itemID="{5AE2484A-7991-4411-B2D7-7D2DA117EE69}">
  <ds:schemaRefs>
    <ds:schemaRef ds:uri="4cb55dd6-7b74-40e5-b7eb-5f61d931b863"/>
    <ds:schemaRef ds:uri="c4127443-1bd6-4615-b633-b01ee4ebc8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{E5B20FF0-FA8B-43C7-9B30-EC475A2973A8}tf78853419_win32</Template>
  <TotalTime>27</TotalTime>
  <Words>2130</Words>
  <Application>Microsoft Office PowerPoint</Application>
  <PresentationFormat>Widescreen</PresentationFormat>
  <Paragraphs>228</Paragraphs>
  <Slides>18</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Calibri</vt:lpstr>
      <vt:lpstr>Calibri Light</vt:lpstr>
      <vt:lpstr>Cambria Math</vt:lpstr>
      <vt:lpstr>Century Gothic</vt:lpstr>
      <vt:lpstr>Franklin Gothic Book</vt:lpstr>
      <vt:lpstr>Franklin Gothic Demi</vt:lpstr>
      <vt:lpstr>Helvetica Neue</vt:lpstr>
      <vt:lpstr>Segoe UI</vt:lpstr>
      <vt:lpstr>Söhne</vt:lpstr>
      <vt:lpstr>Times New Roman</vt:lpstr>
      <vt:lpstr>Wingdings</vt:lpstr>
      <vt:lpstr>Theme1</vt:lpstr>
      <vt:lpstr>Factors Affecting Customer Lifetime Value (CLV) of an Automobile Insurance Company</vt:lpstr>
      <vt:lpstr>Agenda</vt:lpstr>
      <vt:lpstr>Introduction</vt:lpstr>
      <vt:lpstr>Literature Review</vt:lpstr>
      <vt:lpstr>Data</vt:lpstr>
      <vt:lpstr>Data</vt:lpstr>
      <vt:lpstr>Data</vt:lpstr>
      <vt:lpstr>Data</vt:lpstr>
      <vt:lpstr>Data</vt:lpstr>
      <vt:lpstr>Data</vt:lpstr>
      <vt:lpstr>Empirical Method</vt:lpstr>
      <vt:lpstr>Empirical Method</vt:lpstr>
      <vt:lpstr>Empirical Method</vt:lpstr>
      <vt:lpstr>Empirical Method</vt:lpstr>
      <vt:lpstr>Results</vt:lpstr>
      <vt:lpstr>Results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Customer Lifetime Value (CLV) of an Automobile Insurance Company</dc:title>
  <dc:creator>Nautiyal, Abhilash</dc:creator>
  <cp:lastModifiedBy>Nautiyal, Abhilash</cp:lastModifiedBy>
  <cp:revision>2</cp:revision>
  <dcterms:created xsi:type="dcterms:W3CDTF">2023-12-06T06:28:46Z</dcterms:created>
  <dcterms:modified xsi:type="dcterms:W3CDTF">2024-03-14T06:00:50Z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0x010100CC7D22EAD2D4564CA0FFA02E72448050</vt:lpwstr>
  </property>
  <property fmtid="{D5CDD505-2E9C-101B-9397-08002B2CF9AE}" pid="3" name="MediaServiceImageTags">
    <vt:lpwstr/>
  </property>
</Properties>
</file>