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72" r:id="rId4"/>
    <p:sldId id="258" r:id="rId5"/>
    <p:sldId id="259" r:id="rId6"/>
    <p:sldId id="275" r:id="rId7"/>
    <p:sldId id="260" r:id="rId8"/>
    <p:sldId id="276" r:id="rId9"/>
    <p:sldId id="261" r:id="rId10"/>
    <p:sldId id="277" r:id="rId11"/>
    <p:sldId id="262" r:id="rId12"/>
    <p:sldId id="279" r:id="rId13"/>
    <p:sldId id="265" r:id="rId14"/>
    <p:sldId id="278" r:id="rId15"/>
    <p:sldId id="263" r:id="rId16"/>
    <p:sldId id="286" r:id="rId17"/>
    <p:sldId id="267" r:id="rId18"/>
    <p:sldId id="293" r:id="rId19"/>
    <p:sldId id="281" r:id="rId20"/>
    <p:sldId id="291" r:id="rId21"/>
    <p:sldId id="268" r:id="rId22"/>
    <p:sldId id="282" r:id="rId23"/>
    <p:sldId id="270" r:id="rId24"/>
    <p:sldId id="283" r:id="rId25"/>
    <p:sldId id="287" r:id="rId26"/>
    <p:sldId id="288" r:id="rId27"/>
    <p:sldId id="289"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309" y="-42062"/>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Project Title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Project Group Members</a:t>
            </a:r>
          </a:p>
        </p:txBody>
      </p:sp>
      <p:pic>
        <p:nvPicPr>
          <p:cNvPr id="3" name="Picture 2">
            <a:extLst>
              <a:ext uri="{FF2B5EF4-FFF2-40B4-BE49-F238E27FC236}">
                <a16:creationId xmlns:a16="http://schemas.microsoft.com/office/drawing/2014/main" id="{4AE71B99-EDAE-A968-34D7-3D9FB37D9F0C}"/>
              </a:ext>
            </a:extLst>
          </p:cNvPr>
          <p:cNvPicPr>
            <a:picLocks noChangeAspect="1"/>
          </p:cNvPicPr>
          <p:nvPr userDrawn="1"/>
        </p:nvPicPr>
        <p:blipFill>
          <a:blip r:embed="rId3"/>
          <a:stretch>
            <a:fillRect/>
          </a:stretch>
        </p:blipFill>
        <p:spPr>
          <a:xfrm>
            <a:off x="-114574" y="162166"/>
            <a:ext cx="3168072" cy="1025094"/>
          </a:xfrm>
          <a:prstGeom prst="rect">
            <a:avLst/>
          </a:prstGeom>
        </p:spPr>
      </p:pic>
    </p:spTree>
    <p:extLst>
      <p:ext uri="{BB962C8B-B14F-4D97-AF65-F5344CB8AC3E}">
        <p14:creationId xmlns:p14="http://schemas.microsoft.com/office/powerpoint/2010/main" val="360174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87420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288107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049606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327854"/>
            </a:xfrm>
            <a:prstGeom prst="rect">
              <a:avLst/>
            </a:prstGeom>
          </p:spPr>
          <p:txBody>
            <a:bodyPr wrap="square">
              <a:spAutoFit/>
            </a:bodyPr>
            <a:lstStyle/>
            <a:p>
              <a:r>
                <a:rPr lang="en-US" sz="1800" dirty="0">
                  <a:solidFill>
                    <a:schemeClr val="bg1"/>
                  </a:solidFill>
                </a:rPr>
                <a:t>Group Members</a:t>
              </a:r>
              <a:endParaRPr lang="en-IN" sz="1800" dirty="0">
                <a:solidFill>
                  <a:schemeClr val="bg1"/>
                </a:solidFill>
              </a:endParaRP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5" name="Picture 4">
            <a:extLst>
              <a:ext uri="{FF2B5EF4-FFF2-40B4-BE49-F238E27FC236}">
                <a16:creationId xmlns:a16="http://schemas.microsoft.com/office/drawing/2014/main" id="{3904247B-5DE1-6818-8EE4-9A187807F831}"/>
              </a:ext>
            </a:extLst>
          </p:cNvPr>
          <p:cNvPicPr>
            <a:picLocks noChangeAspect="1"/>
          </p:cNvPicPr>
          <p:nvPr userDrawn="1"/>
        </p:nvPicPr>
        <p:blipFill>
          <a:blip r:embed="rId3"/>
          <a:stretch>
            <a:fillRect/>
          </a:stretch>
        </p:blipFill>
        <p:spPr>
          <a:xfrm>
            <a:off x="92364" y="2728838"/>
            <a:ext cx="4327726" cy="1400324"/>
          </a:xfrm>
          <a:prstGeom prst="rect">
            <a:avLst/>
          </a:prstGeom>
        </p:spPr>
      </p:pic>
    </p:spTree>
    <p:extLst>
      <p:ext uri="{BB962C8B-B14F-4D97-AF65-F5344CB8AC3E}">
        <p14:creationId xmlns:p14="http://schemas.microsoft.com/office/powerpoint/2010/main" val="3522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57107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987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5929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43182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5287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42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97803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6167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t>08-02-2025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t>‹#›</a:t>
            </a:fld>
            <a:endParaRPr lang="en-IN"/>
          </a:p>
        </p:txBody>
      </p:sp>
      <p:pic>
        <p:nvPicPr>
          <p:cNvPr id="7" name="Picture 6" descr="Manipal University Jaipur - Online MBA Programme | College Partner">
            <a:extLst>
              <a:ext uri="{FF2B5EF4-FFF2-40B4-BE49-F238E27FC236}">
                <a16:creationId xmlns:a16="http://schemas.microsoft.com/office/drawing/2014/main" id="{795A3EB2-8F8F-E07B-56DD-D6A5AC07CD63}"/>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422176" y="352573"/>
            <a:ext cx="2025440" cy="709378"/>
          </a:xfrm>
          <a:prstGeom prst="rect">
            <a:avLst/>
          </a:prstGeom>
          <a:noFill/>
          <a:ln>
            <a:noFill/>
          </a:ln>
        </p:spPr>
      </p:pic>
      <p:pic>
        <p:nvPicPr>
          <p:cNvPr id="9" name="Picture 8">
            <a:extLst>
              <a:ext uri="{FF2B5EF4-FFF2-40B4-BE49-F238E27FC236}">
                <a16:creationId xmlns:a16="http://schemas.microsoft.com/office/drawing/2014/main" id="{FBC91733-9E07-67C7-D723-FBE3D8035014}"/>
              </a:ext>
            </a:extLst>
          </p:cNvPr>
          <p:cNvPicPr>
            <a:picLocks noChangeAspect="1"/>
          </p:cNvPicPr>
          <p:nvPr userDrawn="1"/>
        </p:nvPicPr>
        <p:blipFill>
          <a:blip r:embed="rId16"/>
          <a:stretch>
            <a:fillRect/>
          </a:stretch>
        </p:blipFill>
        <p:spPr>
          <a:xfrm>
            <a:off x="9748837" y="5891212"/>
            <a:ext cx="1833563" cy="647700"/>
          </a:xfrm>
          <a:prstGeom prst="rect">
            <a:avLst/>
          </a:prstGeom>
        </p:spPr>
      </p:pic>
    </p:spTree>
    <p:extLst>
      <p:ext uri="{BB962C8B-B14F-4D97-AF65-F5344CB8AC3E}">
        <p14:creationId xmlns:p14="http://schemas.microsoft.com/office/powerpoint/2010/main" val="826095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004791-EB90-BA9E-AFFC-BF5E76AC0CF5}"/>
              </a:ext>
            </a:extLst>
          </p:cNvPr>
          <p:cNvSpPr>
            <a:spLocks noGrp="1"/>
          </p:cNvSpPr>
          <p:nvPr>
            <p:ph type="title"/>
          </p:nvPr>
        </p:nvSpPr>
        <p:spPr>
          <a:xfrm>
            <a:off x="0" y="2451485"/>
            <a:ext cx="6677793" cy="1296000"/>
          </a:xfrm>
        </p:spPr>
        <p:txBody>
          <a:bodyPr>
            <a:normAutofit/>
          </a:bodyPr>
          <a:lstStyle/>
          <a:p>
            <a:pPr algn="ctr"/>
            <a:r>
              <a:rPr lang="en-US" sz="4000" dirty="0"/>
              <a:t>Sales Prediction and Analysis Using Regression</a:t>
            </a:r>
            <a:endParaRPr lang="en-IN" sz="4000" dirty="0"/>
          </a:p>
        </p:txBody>
      </p:sp>
      <p:sp>
        <p:nvSpPr>
          <p:cNvPr id="2" name="Text Placeholder 3">
            <a:extLst>
              <a:ext uri="{FF2B5EF4-FFF2-40B4-BE49-F238E27FC236}">
                <a16:creationId xmlns:a16="http://schemas.microsoft.com/office/drawing/2014/main" id="{77C2E53B-EFD3-6C8A-C305-53ED9786E681}"/>
              </a:ext>
            </a:extLst>
          </p:cNvPr>
          <p:cNvSpPr txBox="1">
            <a:spLocks/>
          </p:cNvSpPr>
          <p:nvPr/>
        </p:nvSpPr>
        <p:spPr>
          <a:xfrm>
            <a:off x="576629" y="4372579"/>
            <a:ext cx="2175237" cy="1296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1600" dirty="0"/>
              <a:t>Vikram Rao</a:t>
            </a:r>
          </a:p>
          <a:p>
            <a:r>
              <a:rPr lang="en-IN" sz="1600" dirty="0" err="1"/>
              <a:t>Abhirami</a:t>
            </a:r>
            <a:r>
              <a:rPr lang="en-IN" sz="1600" dirty="0"/>
              <a:t> </a:t>
            </a:r>
            <a:r>
              <a:rPr lang="en-IN" sz="1600" dirty="0" err="1"/>
              <a:t>Nedunchezian</a:t>
            </a:r>
            <a:endParaRPr lang="en-IN" sz="1600" dirty="0"/>
          </a:p>
        </p:txBody>
      </p:sp>
    </p:spTree>
    <p:extLst>
      <p:ext uri="{BB962C8B-B14F-4D97-AF65-F5344CB8AC3E}">
        <p14:creationId xmlns:p14="http://schemas.microsoft.com/office/powerpoint/2010/main" val="336767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F5B0653-6A8B-8A38-7052-6470E0D3D354}"/>
              </a:ext>
            </a:extLst>
          </p:cNvPr>
          <p:cNvSpPr>
            <a:spLocks noChangeArrowheads="1"/>
          </p:cNvSpPr>
          <p:nvPr/>
        </p:nvSpPr>
        <p:spPr bwMode="auto">
          <a:xfrm rot="10800000" flipV="1">
            <a:off x="1063317" y="909200"/>
            <a:ext cx="10926519"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Source: </a:t>
            </a:r>
            <a:r>
              <a:rPr kumimoji="0" lang="en-US" altLang="en-US" sz="1700" i="0" u="none" strike="noStrike" cap="none" normalizeH="0" baseline="0" dirty="0">
                <a:ln>
                  <a:noFill/>
                </a:ln>
                <a:solidFill>
                  <a:schemeClr val="tx1"/>
                </a:solidFill>
                <a:effectLst/>
              </a:rPr>
              <a:t>Amazon sales data for 3 months with 128975 rows and 22 attribute columns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Type:</a:t>
            </a:r>
            <a:r>
              <a:rPr kumimoji="0" lang="en-US" altLang="en-US" sz="1700" i="0" u="none" strike="noStrike" cap="none" normalizeH="0" baseline="0" dirty="0">
                <a:ln>
                  <a:noFill/>
                </a:ln>
                <a:solidFill>
                  <a:schemeClr val="tx1"/>
                </a:solidFill>
                <a:effectLst/>
              </a:rPr>
              <a:t> Detailed sales transactional dataset with categorical and numerical attributes.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Target Variable:</a:t>
            </a:r>
            <a:r>
              <a:rPr kumimoji="0" lang="en-US" altLang="en-US" sz="1700" i="0" u="none" strike="noStrike" cap="none" normalizeH="0" baseline="0" dirty="0">
                <a:ln>
                  <a:noFill/>
                </a:ln>
                <a:solidFill>
                  <a:schemeClr val="tx1"/>
                </a:solidFill>
                <a:effectLst/>
              </a:rPr>
              <a:t> Amount  (Sales value for each transaction).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Attributes: </a:t>
            </a:r>
            <a:endParaRPr kumimoji="0" lang="en-US" altLang="en-US" sz="170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rPr>
              <a:t>       -- Product details (Category, Size, Style, SKU, ASIN)</a:t>
            </a:r>
          </a:p>
          <a:p>
            <a:pPr marR="0" lvl="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rPr>
              <a:t>       -- Transaction details (Date, Status</a:t>
            </a:r>
            <a:r>
              <a:rPr lang="en-US" altLang="en-US" sz="1700" dirty="0"/>
              <a:t>, Quantity</a:t>
            </a:r>
            <a:r>
              <a:rPr kumimoji="0" lang="en-US" altLang="en-US" sz="170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rPr>
              <a:t>       -- Logistics (Shipping Location, Courier Status)</a:t>
            </a:r>
          </a:p>
          <a:p>
            <a:pPr marR="0" lvl="0" algn="l" defTabSz="914400" rtl="0" eaLnBrk="0" fontAlgn="base" latinLnBrk="0" hangingPunct="0">
              <a:lnSpc>
                <a:spcPct val="100000"/>
              </a:lnSpc>
              <a:spcBef>
                <a:spcPct val="0"/>
              </a:spcBef>
              <a:spcAft>
                <a:spcPct val="0"/>
              </a:spcAft>
              <a:buClrTx/>
              <a:buSzTx/>
              <a:tabLst/>
            </a:pPr>
            <a:r>
              <a:rPr lang="en-US" altLang="en-US" sz="1700" dirty="0"/>
              <a:t>       -- Shipping location details (State, City, Pin Code)</a:t>
            </a:r>
          </a:p>
          <a:p>
            <a:pPr marR="0" lvl="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rPr>
              <a:t>       -- Applicability of Promotion Codes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Observations: </a:t>
            </a:r>
            <a:r>
              <a:rPr kumimoji="0" lang="en-US" altLang="en-US" sz="1700" i="0" u="none" strike="noStrike" cap="none" normalizeH="0" baseline="0" dirty="0">
                <a:ln>
                  <a:noFill/>
                </a:ln>
                <a:solidFill>
                  <a:schemeClr val="tx1"/>
                </a:solidFill>
                <a:effectLst/>
              </a:rPr>
              <a:t>85% of the features are categorical with high cardinality, requiring encoding and preprocessing.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rPr>
              <a:t>Challenges: </a:t>
            </a:r>
            <a:r>
              <a:rPr lang="en-US" altLang="en-US" sz="1700" dirty="0"/>
              <a:t>High number of categorical features with high cardinality.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7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00" i="0" u="none" strike="noStrike" cap="none" normalizeH="0" baseline="0" dirty="0">
              <a:ln>
                <a:noFill/>
              </a:ln>
              <a:solidFill>
                <a:schemeClr val="tx1"/>
              </a:solidFill>
              <a:effectLst/>
            </a:endParaRPr>
          </a:p>
        </p:txBody>
      </p:sp>
      <p:graphicFrame>
        <p:nvGraphicFramePr>
          <p:cNvPr id="3" name="Table 2">
            <a:extLst>
              <a:ext uri="{FF2B5EF4-FFF2-40B4-BE49-F238E27FC236}">
                <a16:creationId xmlns:a16="http://schemas.microsoft.com/office/drawing/2014/main" id="{7E32458B-3B46-794B-8C32-539B7D91459F}"/>
              </a:ext>
            </a:extLst>
          </p:cNvPr>
          <p:cNvGraphicFramePr>
            <a:graphicFrameLocks noGrp="1"/>
          </p:cNvGraphicFramePr>
          <p:nvPr>
            <p:extLst>
              <p:ext uri="{D42A27DB-BD31-4B8C-83A1-F6EECF244321}">
                <p14:modId xmlns:p14="http://schemas.microsoft.com/office/powerpoint/2010/main" val="4261897394"/>
              </p:ext>
            </p:extLst>
          </p:nvPr>
        </p:nvGraphicFramePr>
        <p:xfrm>
          <a:off x="1509486" y="4027713"/>
          <a:ext cx="5217886" cy="2438400"/>
        </p:xfrm>
        <a:graphic>
          <a:graphicData uri="http://schemas.openxmlformats.org/drawingml/2006/table">
            <a:tbl>
              <a:tblPr firstRow="1" bandRow="1">
                <a:tableStyleId>{5C22544A-7EE6-4342-B048-85BDC9FD1C3A}</a:tableStyleId>
              </a:tblPr>
              <a:tblGrid>
                <a:gridCol w="2445721">
                  <a:extLst>
                    <a:ext uri="{9D8B030D-6E8A-4147-A177-3AD203B41FA5}">
                      <a16:colId xmlns:a16="http://schemas.microsoft.com/office/drawing/2014/main" val="1769624266"/>
                    </a:ext>
                  </a:extLst>
                </a:gridCol>
                <a:gridCol w="2772165">
                  <a:extLst>
                    <a:ext uri="{9D8B030D-6E8A-4147-A177-3AD203B41FA5}">
                      <a16:colId xmlns:a16="http://schemas.microsoft.com/office/drawing/2014/main" val="4067291654"/>
                    </a:ext>
                  </a:extLst>
                </a:gridCol>
              </a:tblGrid>
              <a:tr h="218215">
                <a:tc>
                  <a:txBody>
                    <a:bodyPr/>
                    <a:lstStyle/>
                    <a:p>
                      <a:pPr algn="l"/>
                      <a:r>
                        <a:rPr lang="en-IN" sz="1000" dirty="0">
                          <a:latin typeface="+mn-lt"/>
                        </a:rPr>
                        <a:t>Feature</a:t>
                      </a:r>
                    </a:p>
                  </a:txBody>
                  <a:tcPr/>
                </a:tc>
                <a:tc>
                  <a:txBody>
                    <a:bodyPr/>
                    <a:lstStyle/>
                    <a:p>
                      <a:pPr algn="l"/>
                      <a:r>
                        <a:rPr lang="en-IN" sz="1000" dirty="0">
                          <a:latin typeface="+mn-lt"/>
                        </a:rPr>
                        <a:t>Unique Counts</a:t>
                      </a:r>
                    </a:p>
                  </a:txBody>
                  <a:tcPr/>
                </a:tc>
                <a:extLst>
                  <a:ext uri="{0D108BD9-81ED-4DB2-BD59-A6C34878D82A}">
                    <a16:rowId xmlns:a16="http://schemas.microsoft.com/office/drawing/2014/main" val="3076665165"/>
                  </a:ext>
                </a:extLst>
              </a:tr>
              <a:tr h="218215">
                <a:tc>
                  <a:txBody>
                    <a:bodyPr/>
                    <a:lstStyle/>
                    <a:p>
                      <a:pPr algn="l" fontAlgn="ctr"/>
                      <a:r>
                        <a:rPr lang="en-IN" sz="1000" b="0" i="0" u="none" strike="noStrike" dirty="0">
                          <a:solidFill>
                            <a:srgbClr val="000000"/>
                          </a:solidFill>
                          <a:effectLst/>
                          <a:latin typeface="+mn-lt"/>
                        </a:rPr>
                        <a:t>Style</a:t>
                      </a:r>
                    </a:p>
                  </a:txBody>
                  <a:tcPr marL="7620" marR="7620" marT="7620" marB="0" anchor="ctr"/>
                </a:tc>
                <a:tc>
                  <a:txBody>
                    <a:bodyPr/>
                    <a:lstStyle/>
                    <a:p>
                      <a:pPr algn="l"/>
                      <a:r>
                        <a:rPr lang="en-IN" sz="1000" dirty="0">
                          <a:latin typeface="+mn-lt"/>
                        </a:rPr>
                        <a:t>1377</a:t>
                      </a:r>
                    </a:p>
                  </a:txBody>
                  <a:tcPr/>
                </a:tc>
                <a:extLst>
                  <a:ext uri="{0D108BD9-81ED-4DB2-BD59-A6C34878D82A}">
                    <a16:rowId xmlns:a16="http://schemas.microsoft.com/office/drawing/2014/main" val="3335283725"/>
                  </a:ext>
                </a:extLst>
              </a:tr>
              <a:tr h="218215">
                <a:tc>
                  <a:txBody>
                    <a:bodyPr/>
                    <a:lstStyle/>
                    <a:p>
                      <a:pPr algn="l" fontAlgn="ctr"/>
                      <a:r>
                        <a:rPr lang="en-IN" sz="1000" b="0" i="0" u="none" strike="noStrike" dirty="0">
                          <a:solidFill>
                            <a:srgbClr val="000000"/>
                          </a:solidFill>
                          <a:effectLst/>
                          <a:latin typeface="+mn-lt"/>
                        </a:rPr>
                        <a:t>SKU</a:t>
                      </a:r>
                    </a:p>
                  </a:txBody>
                  <a:tcPr marL="7620" marR="7620" marT="7620" marB="0" anchor="ctr"/>
                </a:tc>
                <a:tc>
                  <a:txBody>
                    <a:bodyPr/>
                    <a:lstStyle/>
                    <a:p>
                      <a:pPr algn="l"/>
                      <a:r>
                        <a:rPr lang="en-IN" sz="1000" dirty="0">
                          <a:latin typeface="+mn-lt"/>
                        </a:rPr>
                        <a:t>7195</a:t>
                      </a:r>
                    </a:p>
                  </a:txBody>
                  <a:tcPr/>
                </a:tc>
                <a:extLst>
                  <a:ext uri="{0D108BD9-81ED-4DB2-BD59-A6C34878D82A}">
                    <a16:rowId xmlns:a16="http://schemas.microsoft.com/office/drawing/2014/main" val="448240938"/>
                  </a:ext>
                </a:extLst>
              </a:tr>
              <a:tr h="218215">
                <a:tc>
                  <a:txBody>
                    <a:bodyPr/>
                    <a:lstStyle/>
                    <a:p>
                      <a:pPr algn="l" fontAlgn="ctr"/>
                      <a:r>
                        <a:rPr lang="en-IN" sz="1000" b="0" i="0" u="none" strike="noStrike" dirty="0">
                          <a:solidFill>
                            <a:srgbClr val="000000"/>
                          </a:solidFill>
                          <a:effectLst/>
                          <a:latin typeface="+mn-lt"/>
                        </a:rPr>
                        <a:t>Category</a:t>
                      </a:r>
                    </a:p>
                  </a:txBody>
                  <a:tcPr marL="7620" marR="7620" marT="7620" marB="0" anchor="ctr"/>
                </a:tc>
                <a:tc>
                  <a:txBody>
                    <a:bodyPr/>
                    <a:lstStyle/>
                    <a:p>
                      <a:pPr algn="l"/>
                      <a:r>
                        <a:rPr lang="en-IN" sz="1000" dirty="0">
                          <a:latin typeface="+mn-lt"/>
                        </a:rPr>
                        <a:t>9</a:t>
                      </a:r>
                    </a:p>
                  </a:txBody>
                  <a:tcPr/>
                </a:tc>
                <a:extLst>
                  <a:ext uri="{0D108BD9-81ED-4DB2-BD59-A6C34878D82A}">
                    <a16:rowId xmlns:a16="http://schemas.microsoft.com/office/drawing/2014/main" val="1984969072"/>
                  </a:ext>
                </a:extLst>
              </a:tr>
              <a:tr h="218215">
                <a:tc>
                  <a:txBody>
                    <a:bodyPr/>
                    <a:lstStyle/>
                    <a:p>
                      <a:pPr algn="l" fontAlgn="ctr"/>
                      <a:r>
                        <a:rPr lang="en-IN" sz="1000" b="0" i="0" u="none" strike="noStrike" dirty="0">
                          <a:solidFill>
                            <a:srgbClr val="000000"/>
                          </a:solidFill>
                          <a:effectLst/>
                          <a:latin typeface="+mn-lt"/>
                        </a:rPr>
                        <a:t>Size</a:t>
                      </a:r>
                    </a:p>
                  </a:txBody>
                  <a:tcPr marL="7620" marR="7620" marT="7620" marB="0" anchor="ctr"/>
                </a:tc>
                <a:tc>
                  <a:txBody>
                    <a:bodyPr/>
                    <a:lstStyle/>
                    <a:p>
                      <a:pPr algn="l"/>
                      <a:r>
                        <a:rPr lang="en-IN" sz="1000" dirty="0">
                          <a:latin typeface="+mn-lt"/>
                        </a:rPr>
                        <a:t>11</a:t>
                      </a:r>
                    </a:p>
                  </a:txBody>
                  <a:tcPr/>
                </a:tc>
                <a:extLst>
                  <a:ext uri="{0D108BD9-81ED-4DB2-BD59-A6C34878D82A}">
                    <a16:rowId xmlns:a16="http://schemas.microsoft.com/office/drawing/2014/main" val="2206436121"/>
                  </a:ext>
                </a:extLst>
              </a:tr>
              <a:tr h="218215">
                <a:tc>
                  <a:txBody>
                    <a:bodyPr/>
                    <a:lstStyle/>
                    <a:p>
                      <a:pPr algn="l" fontAlgn="ctr"/>
                      <a:r>
                        <a:rPr lang="en-IN" sz="1000" b="0" i="0" u="none" strike="noStrike" dirty="0">
                          <a:solidFill>
                            <a:srgbClr val="000000"/>
                          </a:solidFill>
                          <a:effectLst/>
                          <a:latin typeface="+mn-lt"/>
                        </a:rPr>
                        <a:t>ASIN</a:t>
                      </a:r>
                    </a:p>
                  </a:txBody>
                  <a:tcPr marL="7620" marR="7620" marT="7620" marB="0" anchor="ctr"/>
                </a:tc>
                <a:tc>
                  <a:txBody>
                    <a:bodyPr/>
                    <a:lstStyle/>
                    <a:p>
                      <a:pPr algn="l"/>
                      <a:r>
                        <a:rPr lang="en-IN" sz="1000" dirty="0">
                          <a:latin typeface="+mn-lt"/>
                        </a:rPr>
                        <a:t>7190</a:t>
                      </a:r>
                    </a:p>
                  </a:txBody>
                  <a:tcPr/>
                </a:tc>
                <a:extLst>
                  <a:ext uri="{0D108BD9-81ED-4DB2-BD59-A6C34878D82A}">
                    <a16:rowId xmlns:a16="http://schemas.microsoft.com/office/drawing/2014/main" val="3883046066"/>
                  </a:ext>
                </a:extLst>
              </a:tr>
              <a:tr h="218215">
                <a:tc>
                  <a:txBody>
                    <a:bodyPr/>
                    <a:lstStyle/>
                    <a:p>
                      <a:pPr algn="l" fontAlgn="ctr"/>
                      <a:r>
                        <a:rPr lang="en-IN" sz="1000" b="0" i="0" u="none" strike="noStrike" dirty="0">
                          <a:solidFill>
                            <a:srgbClr val="000000"/>
                          </a:solidFill>
                          <a:effectLst/>
                          <a:latin typeface="+mn-lt"/>
                        </a:rPr>
                        <a:t>Ship City</a:t>
                      </a:r>
                    </a:p>
                  </a:txBody>
                  <a:tcPr marL="7620" marR="7620" marT="7620" marB="0" anchor="ctr"/>
                </a:tc>
                <a:tc>
                  <a:txBody>
                    <a:bodyPr/>
                    <a:lstStyle/>
                    <a:p>
                      <a:pPr algn="l"/>
                      <a:r>
                        <a:rPr lang="en-IN" sz="1000" dirty="0">
                          <a:latin typeface="+mn-lt"/>
                        </a:rPr>
                        <a:t>8955</a:t>
                      </a:r>
                    </a:p>
                  </a:txBody>
                  <a:tcPr/>
                </a:tc>
                <a:extLst>
                  <a:ext uri="{0D108BD9-81ED-4DB2-BD59-A6C34878D82A}">
                    <a16:rowId xmlns:a16="http://schemas.microsoft.com/office/drawing/2014/main" val="1263822716"/>
                  </a:ext>
                </a:extLst>
              </a:tr>
              <a:tr h="218215">
                <a:tc>
                  <a:txBody>
                    <a:bodyPr/>
                    <a:lstStyle/>
                    <a:p>
                      <a:pPr algn="l" fontAlgn="ctr"/>
                      <a:r>
                        <a:rPr lang="en-IN" sz="1000" b="0" i="0" u="none" strike="noStrike" dirty="0">
                          <a:solidFill>
                            <a:srgbClr val="000000"/>
                          </a:solidFill>
                          <a:effectLst/>
                          <a:latin typeface="+mn-lt"/>
                        </a:rPr>
                        <a:t>Ship State</a:t>
                      </a:r>
                    </a:p>
                  </a:txBody>
                  <a:tcPr marL="7620" marR="7620" marT="7620" marB="0" anchor="ctr"/>
                </a:tc>
                <a:tc>
                  <a:txBody>
                    <a:bodyPr/>
                    <a:lstStyle/>
                    <a:p>
                      <a:pPr algn="l"/>
                      <a:r>
                        <a:rPr lang="en-IN" sz="1000" dirty="0">
                          <a:latin typeface="+mn-lt"/>
                        </a:rPr>
                        <a:t>69</a:t>
                      </a:r>
                    </a:p>
                  </a:txBody>
                  <a:tcPr/>
                </a:tc>
                <a:extLst>
                  <a:ext uri="{0D108BD9-81ED-4DB2-BD59-A6C34878D82A}">
                    <a16:rowId xmlns:a16="http://schemas.microsoft.com/office/drawing/2014/main" val="1436785587"/>
                  </a:ext>
                </a:extLst>
              </a:tr>
              <a:tr h="218215">
                <a:tc>
                  <a:txBody>
                    <a:bodyPr/>
                    <a:lstStyle/>
                    <a:p>
                      <a:pPr algn="l" fontAlgn="ctr"/>
                      <a:r>
                        <a:rPr lang="en-IN" sz="1000" b="0" i="0" u="none" strike="noStrike" dirty="0">
                          <a:solidFill>
                            <a:srgbClr val="000000"/>
                          </a:solidFill>
                          <a:effectLst/>
                          <a:latin typeface="+mn-lt"/>
                        </a:rPr>
                        <a:t>Ship Postal Code</a:t>
                      </a:r>
                    </a:p>
                  </a:txBody>
                  <a:tcPr marL="7620" marR="7620" marT="7620" marB="0" anchor="ctr"/>
                </a:tc>
                <a:tc>
                  <a:txBody>
                    <a:bodyPr/>
                    <a:lstStyle/>
                    <a:p>
                      <a:pPr algn="l"/>
                      <a:r>
                        <a:rPr lang="en-IN" sz="1000" dirty="0">
                          <a:latin typeface="+mn-lt"/>
                        </a:rPr>
                        <a:t>9459</a:t>
                      </a:r>
                    </a:p>
                  </a:txBody>
                  <a:tcPr/>
                </a:tc>
                <a:extLst>
                  <a:ext uri="{0D108BD9-81ED-4DB2-BD59-A6C34878D82A}">
                    <a16:rowId xmlns:a16="http://schemas.microsoft.com/office/drawing/2014/main" val="2111689332"/>
                  </a:ext>
                </a:extLst>
              </a:tr>
              <a:tr h="218215">
                <a:tc>
                  <a:txBody>
                    <a:bodyPr/>
                    <a:lstStyle/>
                    <a:p>
                      <a:pPr algn="l" fontAlgn="ctr"/>
                      <a:r>
                        <a:rPr lang="en-IN" sz="1000" b="0" i="0" u="none" strike="noStrike" dirty="0">
                          <a:solidFill>
                            <a:srgbClr val="000000"/>
                          </a:solidFill>
                          <a:effectLst/>
                          <a:latin typeface="+mn-lt"/>
                        </a:rPr>
                        <a:t>Promotion ID’s</a:t>
                      </a:r>
                    </a:p>
                  </a:txBody>
                  <a:tcPr marL="7620" marR="7620" marT="7620" marB="0" anchor="ctr"/>
                </a:tc>
                <a:tc>
                  <a:txBody>
                    <a:bodyPr/>
                    <a:lstStyle/>
                    <a:p>
                      <a:pPr algn="l"/>
                      <a:r>
                        <a:rPr lang="en-IN" sz="1000" dirty="0">
                          <a:latin typeface="+mn-lt"/>
                        </a:rPr>
                        <a:t>5787</a:t>
                      </a:r>
                    </a:p>
                  </a:txBody>
                  <a:tcPr/>
                </a:tc>
                <a:extLst>
                  <a:ext uri="{0D108BD9-81ED-4DB2-BD59-A6C34878D82A}">
                    <a16:rowId xmlns:a16="http://schemas.microsoft.com/office/drawing/2014/main" val="2928541533"/>
                  </a:ext>
                </a:extLst>
              </a:tr>
            </a:tbl>
          </a:graphicData>
        </a:graphic>
      </p:graphicFrame>
    </p:spTree>
    <p:extLst>
      <p:ext uri="{BB962C8B-B14F-4D97-AF65-F5344CB8AC3E}">
        <p14:creationId xmlns:p14="http://schemas.microsoft.com/office/powerpoint/2010/main" val="94166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8300" y="2190855"/>
            <a:ext cx="6400800" cy="1938992"/>
          </a:xfrm>
          <a:prstGeom prst="rect">
            <a:avLst/>
          </a:prstGeom>
          <a:noFill/>
        </p:spPr>
        <p:txBody>
          <a:bodyPr wrap="square" rtlCol="0">
            <a:spAutoFit/>
          </a:bodyPr>
          <a:lstStyle/>
          <a:p>
            <a:pPr algn="ctr"/>
            <a:r>
              <a:rPr lang="en-IN" sz="6000" dirty="0"/>
              <a:t>Summary of the Dataset</a:t>
            </a:r>
          </a:p>
        </p:txBody>
      </p:sp>
    </p:spTree>
    <p:extLst>
      <p:ext uri="{BB962C8B-B14F-4D97-AF65-F5344CB8AC3E}">
        <p14:creationId xmlns:p14="http://schemas.microsoft.com/office/powerpoint/2010/main" val="107056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4C142-2ABA-E564-0288-FB99837F7916}"/>
              </a:ext>
            </a:extLst>
          </p:cNvPr>
          <p:cNvSpPr txBox="1"/>
          <p:nvPr/>
        </p:nvSpPr>
        <p:spPr>
          <a:xfrm>
            <a:off x="704809" y="999262"/>
            <a:ext cx="10519917" cy="5730287"/>
          </a:xfrm>
          <a:prstGeom prst="rect">
            <a:avLst/>
          </a:prstGeom>
          <a:noFill/>
        </p:spPr>
        <p:txBody>
          <a:bodyPr wrap="square">
            <a:spAutoFit/>
          </a:bodyPr>
          <a:lstStyle/>
          <a:p>
            <a:pPr>
              <a:lnSpc>
                <a:spcPct val="107000"/>
              </a:lnSpc>
              <a:spcAft>
                <a:spcPts val="800"/>
              </a:spcAft>
            </a:pPr>
            <a:r>
              <a:rPr lang="en-IN" sz="1700" dirty="0">
                <a:effectLst/>
                <a:ea typeface="Calibri" panose="020F0502020204030204" pitchFamily="34" charset="0"/>
                <a:cs typeface="Calibri" panose="020F0502020204030204" pitchFamily="34" charset="0"/>
              </a:rPr>
              <a:t>The dataset comprises records of sales transactions with the following key attributes. Not all attributes may be important for our prediction of the Sale Amount.</a:t>
            </a: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Category: Type of product (e.g., electronics, clothing).</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Size: Size specification of the product.</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Date: Date on which the sale occurred.</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Status: Status of the sale (e.g., completed, pending).</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Fulfilment: Method of order fulfilment (e.g., delivery, in-store pickup).</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Style: Product style or variation.</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SKU (Stock Keeping Unit): Unique identifier for inventory tracking.</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ASIN (Amazon Standard Identification Number): Identifier used for product listings on Amazon.</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Courier Status: Status of the courier associated with the sale (e.g., dispatched, delivered).</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Qty: Quantity of items sold in the transaction.</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Amount: Monetary value of the sale (in the specified currency).</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B2B: Indicator for business-to-business transactions (Boolean).</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Shipping location - Shipping city, state, postal code and country.</a:t>
            </a:r>
            <a:endParaRPr lang="en-IN" sz="1700" dirty="0">
              <a:effectLst/>
              <a:ea typeface="Times New Roman" panose="02020603050405020304" pitchFamily="18" charset="0"/>
              <a:cs typeface="Webdings" panose="05030102010509060703" pitchFamily="18" charset="2"/>
            </a:endParaRPr>
          </a:p>
          <a:p>
            <a:pPr marL="800100" lvl="1" indent="-342900">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Promotion ids: Promotion id's applied to the sale.</a:t>
            </a:r>
            <a:endParaRPr lang="en-IN" sz="1700" dirty="0">
              <a:effectLst/>
              <a:ea typeface="Times New Roman" panose="02020603050405020304" pitchFamily="18" charset="0"/>
              <a:cs typeface="Webdings" panose="05030102010509060703" pitchFamily="18" charset="2"/>
            </a:endParaRPr>
          </a:p>
          <a:p>
            <a:pPr marL="800100" lvl="1" indent="-342900">
              <a:spcAft>
                <a:spcPts val="800"/>
              </a:spcAft>
              <a:buFont typeface="Wingdings" panose="05000000000000000000" pitchFamily="2" charset="2"/>
              <a:buChar char="Ø"/>
              <a:tabLst>
                <a:tab pos="457200" algn="l"/>
              </a:tabLst>
            </a:pPr>
            <a:r>
              <a:rPr lang="en-IN" sz="1700" dirty="0">
                <a:effectLst/>
                <a:ea typeface="Times New Roman" panose="02020603050405020304" pitchFamily="18" charset="0"/>
                <a:cs typeface="Times New Roman" panose="02020603050405020304" pitchFamily="18" charset="0"/>
              </a:rPr>
              <a:t>Currency: Currency used for the transaction.</a:t>
            </a:r>
          </a:p>
          <a:p>
            <a:pPr marL="800100" lvl="1" indent="-342900">
              <a:spcAft>
                <a:spcPts val="800"/>
              </a:spcAft>
              <a:buFont typeface="Wingdings" panose="05000000000000000000" pitchFamily="2" charset="2"/>
              <a:buChar char="Ø"/>
              <a:tabLst>
                <a:tab pos="457200" algn="l"/>
              </a:tabLst>
            </a:pPr>
            <a:endParaRPr lang="en-IN" sz="1700" dirty="0">
              <a:ea typeface="Times New Roman" panose="02020603050405020304" pitchFamily="18" charset="0"/>
              <a:cs typeface="Times New Roman" panose="02020603050405020304" pitchFamily="18" charset="0"/>
            </a:endParaRPr>
          </a:p>
          <a:p>
            <a:pPr lvl="1">
              <a:spcAft>
                <a:spcPts val="800"/>
              </a:spcAft>
              <a:tabLst>
                <a:tab pos="457200" algn="l"/>
              </a:tabLst>
            </a:pPr>
            <a:r>
              <a:rPr lang="en-IN" sz="1700" dirty="0">
                <a:effectLst/>
                <a:ea typeface="Times New Roman" panose="02020603050405020304" pitchFamily="18" charset="0"/>
                <a:cs typeface="Times New Roman" panose="02020603050405020304" pitchFamily="18" charset="0"/>
              </a:rPr>
              <a:t>A</a:t>
            </a:r>
            <a:r>
              <a:rPr lang="en-IN" sz="1700" dirty="0">
                <a:ea typeface="Times New Roman" panose="02020603050405020304" pitchFamily="18" charset="0"/>
                <a:cs typeface="Times New Roman" panose="02020603050405020304" pitchFamily="18" charset="0"/>
              </a:rPr>
              <a:t>lmost 85% of the features are Categorical. Most of these are Multiclass Categorical variable.</a:t>
            </a:r>
            <a:endParaRPr lang="en-IN" sz="1700" dirty="0">
              <a:effectLst/>
              <a:ea typeface="Times New Roman" panose="02020603050405020304" pitchFamily="18" charset="0"/>
              <a:cs typeface="Webdings" panose="05030102010509060703" pitchFamily="18" charset="2"/>
            </a:endParaRPr>
          </a:p>
          <a:p>
            <a:pPr>
              <a:lnSpc>
                <a:spcPct val="107000"/>
              </a:lnSpc>
              <a:spcAft>
                <a:spcPts val="700"/>
              </a:spcAft>
            </a:pPr>
            <a:endParaRPr lang="en-IN" sz="1400" dirty="0">
              <a:effectLst/>
              <a:latin typeface="Calibri" panose="020F0502020204030204" pitchFamily="34"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388629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777" y="2743200"/>
            <a:ext cx="6400800" cy="769441"/>
          </a:xfrm>
          <a:prstGeom prst="rect">
            <a:avLst/>
          </a:prstGeom>
          <a:noFill/>
        </p:spPr>
        <p:txBody>
          <a:bodyPr wrap="square" rtlCol="0">
            <a:spAutoFit/>
          </a:bodyPr>
          <a:lstStyle/>
          <a:p>
            <a:r>
              <a:rPr lang="en-IN" sz="4400" dirty="0"/>
              <a:t>Exploratory Data Analysis</a:t>
            </a:r>
          </a:p>
        </p:txBody>
      </p:sp>
    </p:spTree>
    <p:extLst>
      <p:ext uri="{BB962C8B-B14F-4D97-AF65-F5344CB8AC3E}">
        <p14:creationId xmlns:p14="http://schemas.microsoft.com/office/powerpoint/2010/main" val="106895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4CBF3-F926-C971-8CCF-66D1060F57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1E43A7-C7AB-DD18-B5B7-428CF5309F3A}"/>
              </a:ext>
            </a:extLst>
          </p:cNvPr>
          <p:cNvSpPr txBox="1"/>
          <p:nvPr/>
        </p:nvSpPr>
        <p:spPr>
          <a:xfrm>
            <a:off x="798811" y="1277230"/>
            <a:ext cx="10239303" cy="4807150"/>
          </a:xfrm>
          <a:prstGeom prst="rect">
            <a:avLst/>
          </a:prstGeom>
          <a:noFill/>
        </p:spPr>
        <p:txBody>
          <a:bodyPr wrap="square">
            <a:spAutoFit/>
          </a:bodyPr>
          <a:lstStyle/>
          <a:p>
            <a:pPr>
              <a:lnSpc>
                <a:spcPct val="107000"/>
              </a:lnSpc>
              <a:spcAft>
                <a:spcPts val="700"/>
              </a:spcAft>
            </a:pPr>
            <a:r>
              <a:rPr lang="en-IN" sz="1700" dirty="0">
                <a:effectLst/>
                <a:latin typeface="Calibri" panose="020F0502020204030204" pitchFamily="34" charset="0"/>
                <a:ea typeface="Calibri" panose="020F0502020204030204" pitchFamily="34" charset="0"/>
                <a:cs typeface="Symbol" panose="05050102010706020507" pitchFamily="18" charset="2"/>
              </a:rPr>
              <a:t>EDA was the most important step in the model building.</a:t>
            </a:r>
          </a:p>
          <a:p>
            <a:pPr>
              <a:lnSpc>
                <a:spcPct val="107000"/>
              </a:lnSpc>
              <a:spcAft>
                <a:spcPts val="700"/>
              </a:spcAft>
            </a:pPr>
            <a:r>
              <a:rPr lang="en-IN" sz="1700" dirty="0">
                <a:effectLst/>
                <a:latin typeface="Calibri" panose="020F0502020204030204" pitchFamily="34" charset="0"/>
                <a:ea typeface="Calibri" panose="020F0502020204030204" pitchFamily="34" charset="0"/>
                <a:cs typeface="Symbol" panose="05050102010706020507" pitchFamily="18" charset="2"/>
              </a:rPr>
              <a:t>The below steps were undertaken as part of EDA</a:t>
            </a:r>
            <a:endParaRPr lang="en-IN" sz="1700" dirty="0">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07000"/>
              </a:lnSpc>
              <a:spcAft>
                <a:spcPts val="700"/>
              </a:spcAft>
              <a:buFont typeface="Wingdings" panose="05000000000000000000" pitchFamily="2" charset="2"/>
              <a:buChar char="Ø"/>
            </a:pPr>
            <a:r>
              <a:rPr lang="en-IN" sz="1700" dirty="0">
                <a:latin typeface="Calibri" panose="020F0502020204030204" pitchFamily="34" charset="0"/>
                <a:ea typeface="Calibri" panose="020F0502020204030204" pitchFamily="34" charset="0"/>
                <a:cs typeface="Symbol" panose="05050102010706020507" pitchFamily="18" charset="2"/>
              </a:rPr>
              <a:t>Remove Cancelled Orders as the model is for Sales Prediction.</a:t>
            </a:r>
          </a:p>
          <a:p>
            <a:pPr marL="742950" lvl="1" indent="-285750">
              <a:lnSpc>
                <a:spcPct val="107000"/>
              </a:lnSpc>
              <a:spcAft>
                <a:spcPts val="700"/>
              </a:spcAft>
              <a:buFont typeface="Wingdings" panose="05000000000000000000" pitchFamily="2" charset="2"/>
              <a:buChar char="Ø"/>
            </a:pPr>
            <a:r>
              <a:rPr lang="en-IN" sz="1700" dirty="0">
                <a:effectLst/>
                <a:latin typeface="Calibri" panose="020F0502020204030204" pitchFamily="34" charset="0"/>
                <a:ea typeface="Calibri" panose="020F0502020204030204" pitchFamily="34" charset="0"/>
                <a:cs typeface="Symbol" panose="05050102010706020507" pitchFamily="18" charset="2"/>
              </a:rPr>
              <a:t>Remove orders which had a null </a:t>
            </a:r>
            <a:r>
              <a:rPr lang="en-IN" sz="1700" dirty="0">
                <a:latin typeface="Calibri" panose="020F0502020204030204" pitchFamily="34" charset="0"/>
                <a:ea typeface="Calibri" panose="020F0502020204030204" pitchFamily="34" charset="0"/>
                <a:cs typeface="Symbol" panose="05050102010706020507" pitchFamily="18" charset="2"/>
              </a:rPr>
              <a:t>or 0 value for Sale Amount as this brought down the R2 score.</a:t>
            </a:r>
          </a:p>
          <a:p>
            <a:pPr marL="742950" lvl="1" indent="-285750">
              <a:lnSpc>
                <a:spcPct val="107000"/>
              </a:lnSpc>
              <a:spcAft>
                <a:spcPts val="700"/>
              </a:spcAft>
              <a:buFont typeface="Wingdings" panose="05000000000000000000" pitchFamily="2" charset="2"/>
              <a:buChar char="Ø"/>
            </a:pPr>
            <a:r>
              <a:rPr lang="en-IN" sz="1700" dirty="0">
                <a:effectLst/>
                <a:latin typeface="Calibri" panose="020F0502020204030204" pitchFamily="34" charset="0"/>
                <a:ea typeface="Calibri" panose="020F0502020204030204" pitchFamily="34" charset="0"/>
                <a:cs typeface="Symbol" panose="05050102010706020507" pitchFamily="18" charset="2"/>
              </a:rPr>
              <a:t>Missing values for state, city postal code and promotion id’s were replaced by the mode of those respective features as these are categorical features</a:t>
            </a:r>
          </a:p>
          <a:p>
            <a:pPr marL="742950" lvl="1" indent="-285750">
              <a:lnSpc>
                <a:spcPct val="107000"/>
              </a:lnSpc>
              <a:spcAft>
                <a:spcPts val="700"/>
              </a:spcAft>
              <a:buFont typeface="Wingdings" panose="05000000000000000000" pitchFamily="2" charset="2"/>
              <a:buChar char="Ø"/>
            </a:pPr>
            <a:r>
              <a:rPr lang="en-IN" sz="1700" dirty="0">
                <a:latin typeface="Calibri" panose="020F0502020204030204" pitchFamily="34" charset="0"/>
                <a:ea typeface="Calibri" panose="020F0502020204030204" pitchFamily="34" charset="0"/>
                <a:cs typeface="Symbol" panose="05050102010706020507" pitchFamily="18" charset="2"/>
              </a:rPr>
              <a:t>The Size column had multiple class values hence they were grouped together to form high level groups to improve the R2 score.</a:t>
            </a:r>
          </a:p>
          <a:p>
            <a:pPr marL="742950" lvl="1" indent="-285750">
              <a:lnSpc>
                <a:spcPct val="107000"/>
              </a:lnSpc>
              <a:spcAft>
                <a:spcPts val="700"/>
              </a:spcAft>
              <a:buFont typeface="Wingdings" panose="05000000000000000000" pitchFamily="2" charset="2"/>
              <a:buChar char="Ø"/>
            </a:pPr>
            <a:r>
              <a:rPr lang="en-IN" sz="1700" dirty="0">
                <a:effectLst/>
                <a:latin typeface="Calibri" panose="020F0502020204030204" pitchFamily="34" charset="0"/>
                <a:ea typeface="Calibri" panose="020F0502020204030204" pitchFamily="34" charset="0"/>
                <a:cs typeface="Symbol" panose="05050102010706020507" pitchFamily="18" charset="2"/>
              </a:rPr>
              <a:t>Features like</a:t>
            </a:r>
            <a:r>
              <a:rPr lang="en-IN" sz="1700" dirty="0">
                <a:latin typeface="Calibri" panose="020F0502020204030204" pitchFamily="34" charset="0"/>
                <a:ea typeface="Calibri" panose="020F0502020204030204" pitchFamily="34" charset="0"/>
                <a:cs typeface="Symbol" panose="05050102010706020507" pitchFamily="18" charset="2"/>
              </a:rPr>
              <a:t> Promotion ID, Style, SKU, ASIN, Postal count are all Multiclass Categorical variables, hence after lot of trial and error, these were grouped using the frequency encoding method.</a:t>
            </a:r>
          </a:p>
          <a:p>
            <a:pPr marL="742950" lvl="1" indent="-285750">
              <a:lnSpc>
                <a:spcPct val="107000"/>
              </a:lnSpc>
              <a:spcAft>
                <a:spcPts val="700"/>
              </a:spcAft>
              <a:buFont typeface="Wingdings" panose="05000000000000000000" pitchFamily="2" charset="2"/>
              <a:buChar char="Ø"/>
            </a:pPr>
            <a:r>
              <a:rPr lang="en-IN" sz="1700" dirty="0">
                <a:latin typeface="Calibri" panose="020F0502020204030204" pitchFamily="34" charset="0"/>
                <a:ea typeface="Calibri" panose="020F0502020204030204" pitchFamily="34" charset="0"/>
                <a:cs typeface="Symbol" panose="05050102010706020507" pitchFamily="18" charset="2"/>
              </a:rPr>
              <a:t>The Year column was dropped after it was found that the Variance Inflation Factor was around 200 indicating multicollinearity.</a:t>
            </a:r>
          </a:p>
          <a:p>
            <a:pPr marL="742950" lvl="1" indent="-285750">
              <a:lnSpc>
                <a:spcPct val="107000"/>
              </a:lnSpc>
              <a:spcAft>
                <a:spcPts val="700"/>
              </a:spcAft>
              <a:buFont typeface="Wingdings" panose="05000000000000000000" pitchFamily="2" charset="2"/>
              <a:buChar char="Ø"/>
            </a:pPr>
            <a:r>
              <a:rPr lang="en-IN" sz="1700" dirty="0">
                <a:latin typeface="Calibri" panose="020F0502020204030204" pitchFamily="34" charset="0"/>
                <a:ea typeface="Calibri" panose="020F0502020204030204" pitchFamily="34" charset="0"/>
                <a:cs typeface="Symbol" panose="05050102010706020507" pitchFamily="18" charset="2"/>
              </a:rPr>
              <a:t>Outliers in Amount were not removed deliberately as we wanted to retain them.</a:t>
            </a:r>
          </a:p>
          <a:p>
            <a:pPr>
              <a:lnSpc>
                <a:spcPct val="107000"/>
              </a:lnSpc>
              <a:spcAft>
                <a:spcPts val="700"/>
              </a:spcAft>
            </a:pPr>
            <a:endParaRPr lang="en-IN" sz="1700" dirty="0">
              <a:effectLst/>
              <a:latin typeface="Calibri" panose="020F0502020204030204" pitchFamily="34"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11105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2664823"/>
            <a:ext cx="6400800" cy="830997"/>
          </a:xfrm>
          <a:prstGeom prst="rect">
            <a:avLst/>
          </a:prstGeom>
          <a:noFill/>
        </p:spPr>
        <p:txBody>
          <a:bodyPr wrap="square" rtlCol="0">
            <a:spAutoFit/>
          </a:bodyPr>
          <a:lstStyle/>
          <a:p>
            <a:r>
              <a:rPr lang="en-IN" sz="4800" dirty="0"/>
              <a:t>Data Visualisation</a:t>
            </a:r>
          </a:p>
        </p:txBody>
      </p:sp>
    </p:spTree>
    <p:extLst>
      <p:ext uri="{BB962C8B-B14F-4D97-AF65-F5344CB8AC3E}">
        <p14:creationId xmlns:p14="http://schemas.microsoft.com/office/powerpoint/2010/main" val="9881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8EB758-2015-D70D-9C47-0AAA904819F0}"/>
              </a:ext>
            </a:extLst>
          </p:cNvPr>
          <p:cNvPicPr>
            <a:picLocks noChangeAspect="1"/>
          </p:cNvPicPr>
          <p:nvPr/>
        </p:nvPicPr>
        <p:blipFill>
          <a:blip r:embed="rId2"/>
          <a:stretch>
            <a:fillRect/>
          </a:stretch>
        </p:blipFill>
        <p:spPr>
          <a:xfrm>
            <a:off x="118950" y="134696"/>
            <a:ext cx="4868210" cy="3209025"/>
          </a:xfrm>
          <a:prstGeom prst="rect">
            <a:avLst/>
          </a:prstGeom>
        </p:spPr>
      </p:pic>
      <p:pic>
        <p:nvPicPr>
          <p:cNvPr id="6" name="Picture 5">
            <a:extLst>
              <a:ext uri="{FF2B5EF4-FFF2-40B4-BE49-F238E27FC236}">
                <a16:creationId xmlns:a16="http://schemas.microsoft.com/office/drawing/2014/main" id="{00846FBD-2317-73A1-A0CB-8A3D2379EC1D}"/>
              </a:ext>
            </a:extLst>
          </p:cNvPr>
          <p:cNvPicPr>
            <a:picLocks noChangeAspect="1"/>
          </p:cNvPicPr>
          <p:nvPr/>
        </p:nvPicPr>
        <p:blipFill>
          <a:blip r:embed="rId3"/>
          <a:stretch>
            <a:fillRect/>
          </a:stretch>
        </p:blipFill>
        <p:spPr>
          <a:xfrm>
            <a:off x="180361" y="3521197"/>
            <a:ext cx="4806799" cy="3336803"/>
          </a:xfrm>
          <a:prstGeom prst="rect">
            <a:avLst/>
          </a:prstGeom>
        </p:spPr>
      </p:pic>
      <p:pic>
        <p:nvPicPr>
          <p:cNvPr id="8" name="Picture 7">
            <a:extLst>
              <a:ext uri="{FF2B5EF4-FFF2-40B4-BE49-F238E27FC236}">
                <a16:creationId xmlns:a16="http://schemas.microsoft.com/office/drawing/2014/main" id="{2F51C8DC-FBBC-A0BA-52DB-BB3460A0AA2A}"/>
              </a:ext>
            </a:extLst>
          </p:cNvPr>
          <p:cNvPicPr>
            <a:picLocks noChangeAspect="1"/>
          </p:cNvPicPr>
          <p:nvPr/>
        </p:nvPicPr>
        <p:blipFill>
          <a:blip r:embed="rId4"/>
          <a:stretch>
            <a:fillRect/>
          </a:stretch>
        </p:blipFill>
        <p:spPr>
          <a:xfrm>
            <a:off x="4679441" y="244644"/>
            <a:ext cx="4698550" cy="2989128"/>
          </a:xfrm>
          <a:prstGeom prst="rect">
            <a:avLst/>
          </a:prstGeom>
        </p:spPr>
      </p:pic>
      <p:pic>
        <p:nvPicPr>
          <p:cNvPr id="10" name="Picture 9">
            <a:extLst>
              <a:ext uri="{FF2B5EF4-FFF2-40B4-BE49-F238E27FC236}">
                <a16:creationId xmlns:a16="http://schemas.microsoft.com/office/drawing/2014/main" id="{2B189C7F-1645-E739-6857-F3AAB53E081E}"/>
              </a:ext>
            </a:extLst>
          </p:cNvPr>
          <p:cNvPicPr>
            <a:picLocks noChangeAspect="1"/>
          </p:cNvPicPr>
          <p:nvPr/>
        </p:nvPicPr>
        <p:blipFill>
          <a:blip r:embed="rId5"/>
          <a:stretch>
            <a:fillRect/>
          </a:stretch>
        </p:blipFill>
        <p:spPr>
          <a:xfrm>
            <a:off x="4987160" y="3623582"/>
            <a:ext cx="4390831" cy="2839553"/>
          </a:xfrm>
          <a:prstGeom prst="rect">
            <a:avLst/>
          </a:prstGeom>
        </p:spPr>
      </p:pic>
    </p:spTree>
    <p:extLst>
      <p:ext uri="{BB962C8B-B14F-4D97-AF65-F5344CB8AC3E}">
        <p14:creationId xmlns:p14="http://schemas.microsoft.com/office/powerpoint/2010/main" val="157710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DDE18D9-FB28-DECB-195E-3B4423BC2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026" y="925734"/>
            <a:ext cx="7200632" cy="556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C16E78-3CCF-B255-2237-759A1F2CD61F}"/>
              </a:ext>
            </a:extLst>
          </p:cNvPr>
          <p:cNvPicPr>
            <a:picLocks noChangeAspect="1"/>
          </p:cNvPicPr>
          <p:nvPr/>
        </p:nvPicPr>
        <p:blipFill>
          <a:blip r:embed="rId2"/>
          <a:stretch>
            <a:fillRect/>
          </a:stretch>
        </p:blipFill>
        <p:spPr>
          <a:xfrm>
            <a:off x="783160" y="103517"/>
            <a:ext cx="8730480" cy="6469811"/>
          </a:xfrm>
          <a:prstGeom prst="rect">
            <a:avLst/>
          </a:prstGeom>
        </p:spPr>
      </p:pic>
    </p:spTree>
    <p:extLst>
      <p:ext uri="{BB962C8B-B14F-4D97-AF65-F5344CB8AC3E}">
        <p14:creationId xmlns:p14="http://schemas.microsoft.com/office/powerpoint/2010/main" val="95539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2286" y="2795452"/>
            <a:ext cx="5564777" cy="830997"/>
          </a:xfrm>
          <a:prstGeom prst="rect">
            <a:avLst/>
          </a:prstGeom>
          <a:noFill/>
        </p:spPr>
        <p:txBody>
          <a:bodyPr wrap="square" rtlCol="0">
            <a:spAutoFit/>
          </a:bodyPr>
          <a:lstStyle/>
          <a:p>
            <a:r>
              <a:rPr lang="en-IN" sz="4800" dirty="0"/>
              <a:t>Data Preparation</a:t>
            </a:r>
          </a:p>
        </p:txBody>
      </p:sp>
    </p:spTree>
    <p:extLst>
      <p:ext uri="{BB962C8B-B14F-4D97-AF65-F5344CB8AC3E}">
        <p14:creationId xmlns:p14="http://schemas.microsoft.com/office/powerpoint/2010/main" val="105731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6090" y="1720840"/>
            <a:ext cx="9759819" cy="1938992"/>
          </a:xfrm>
          <a:prstGeom prst="rect">
            <a:avLst/>
          </a:prstGeom>
          <a:noFill/>
        </p:spPr>
        <p:txBody>
          <a:bodyPr wrap="square" rtlCol="0">
            <a:spAutoFit/>
          </a:bodyPr>
          <a:lstStyle/>
          <a:p>
            <a:pPr algn="ctr"/>
            <a:r>
              <a:rPr lang="en-US" sz="6000" dirty="0"/>
              <a:t>Sales Prediction and Analysis Using Regression</a:t>
            </a:r>
            <a:endParaRPr lang="en-IN" sz="6000" dirty="0"/>
          </a:p>
        </p:txBody>
      </p:sp>
    </p:spTree>
    <p:extLst>
      <p:ext uri="{BB962C8B-B14F-4D97-AF65-F5344CB8AC3E}">
        <p14:creationId xmlns:p14="http://schemas.microsoft.com/office/powerpoint/2010/main" val="61636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58C0AFE-5665-D6F3-C981-B39B88A07AF6}"/>
              </a:ext>
            </a:extLst>
          </p:cNvPr>
          <p:cNvSpPr>
            <a:spLocks noChangeArrowheads="1"/>
          </p:cNvSpPr>
          <p:nvPr/>
        </p:nvSpPr>
        <p:spPr bwMode="auto">
          <a:xfrm>
            <a:off x="445258" y="1640206"/>
            <a:ext cx="875072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Missing Values:</a:t>
            </a:r>
            <a:r>
              <a:rPr kumimoji="0" lang="en-US" altLang="en-US" sz="2200" b="0" i="0" u="none" strike="noStrike" cap="none" normalizeH="0" baseline="0" dirty="0">
                <a:ln>
                  <a:noFill/>
                </a:ln>
                <a:solidFill>
                  <a:schemeClr val="tx1"/>
                </a:solidFill>
                <a:effectLst/>
              </a:rPr>
              <a:t> Handled with mode imputation for categorical features.</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 Correction:</a:t>
            </a:r>
            <a:r>
              <a:rPr kumimoji="0" lang="en-US" altLang="en-US" sz="2200" b="0" i="0" u="none" strike="noStrike" cap="none" normalizeH="0" baseline="0" dirty="0">
                <a:ln>
                  <a:noFill/>
                </a:ln>
                <a:solidFill>
                  <a:schemeClr val="tx1"/>
                </a:solidFill>
                <a:effectLst/>
              </a:rPr>
              <a:t> Standardized states and grouped similar sizes.</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Feature Engineering:</a:t>
            </a:r>
            <a:r>
              <a:rPr kumimoji="0" lang="en-US" altLang="en-US" sz="2200" b="0" i="0" u="none" strike="noStrike" cap="none" normalizeH="0" baseline="0" dirty="0">
                <a:ln>
                  <a:noFill/>
                </a:ln>
                <a:solidFill>
                  <a:schemeClr val="tx1"/>
                </a:solidFill>
                <a:effectLst/>
              </a:rPr>
              <a:t> Extracted day, month, and year from Date.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Encoding:</a:t>
            </a:r>
            <a:r>
              <a:rPr kumimoji="0" lang="en-US" altLang="en-US" sz="2200" b="0" i="0" u="none" strike="noStrike" cap="none" normalizeH="0" baseline="0" dirty="0">
                <a:ln>
                  <a:noFill/>
                </a:ln>
                <a:solidFill>
                  <a:schemeClr val="tx1"/>
                </a:solidFill>
                <a:effectLst/>
              </a:rPr>
              <a:t> Applied frequency encoding to categorical variables.</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 Quality:</a:t>
            </a:r>
            <a:r>
              <a:rPr kumimoji="0" lang="en-US" altLang="en-US" sz="2200" b="0" i="0" u="none" strike="noStrike" cap="none" normalizeH="0" baseline="0" dirty="0">
                <a:ln>
                  <a:noFill/>
                </a:ln>
                <a:solidFill>
                  <a:schemeClr val="tx1"/>
                </a:solidFill>
                <a:effectLst/>
              </a:rPr>
              <a:t> Removed invalid or zero Amount values.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Dataset Finalization:</a:t>
            </a:r>
            <a:r>
              <a:rPr kumimoji="0" lang="en-US" altLang="en-US" sz="2200" b="0" i="0" u="none" strike="noStrike" cap="none" normalizeH="0" baseline="0" dirty="0">
                <a:ln>
                  <a:noFill/>
                </a:ln>
                <a:solidFill>
                  <a:schemeClr val="tx1"/>
                </a:solidFill>
                <a:effectLst/>
              </a:rPr>
              <a:t> Selected key attributes for model training. </a:t>
            </a:r>
          </a:p>
        </p:txBody>
      </p:sp>
    </p:spTree>
    <p:extLst>
      <p:ext uri="{BB962C8B-B14F-4D97-AF65-F5344CB8AC3E}">
        <p14:creationId xmlns:p14="http://schemas.microsoft.com/office/powerpoint/2010/main" val="257604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87C5-CBE1-62E3-3B14-32B3C0F0C5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4AFE6F-0C37-75CE-7205-55435EC7A30F}"/>
              </a:ext>
            </a:extLst>
          </p:cNvPr>
          <p:cNvSpPr txBox="1"/>
          <p:nvPr/>
        </p:nvSpPr>
        <p:spPr>
          <a:xfrm>
            <a:off x="3592286" y="2795452"/>
            <a:ext cx="5564777" cy="830997"/>
          </a:xfrm>
          <a:prstGeom prst="rect">
            <a:avLst/>
          </a:prstGeom>
          <a:noFill/>
        </p:spPr>
        <p:txBody>
          <a:bodyPr wrap="square" rtlCol="0">
            <a:spAutoFit/>
          </a:bodyPr>
          <a:lstStyle/>
          <a:p>
            <a:r>
              <a:rPr lang="en-IN" sz="4800" dirty="0"/>
              <a:t>Data Modelling</a:t>
            </a:r>
          </a:p>
        </p:txBody>
      </p:sp>
    </p:spTree>
    <p:extLst>
      <p:ext uri="{BB962C8B-B14F-4D97-AF65-F5344CB8AC3E}">
        <p14:creationId xmlns:p14="http://schemas.microsoft.com/office/powerpoint/2010/main" val="9945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66B11-4E94-2DC0-3C8F-7DAB6223F9E8}"/>
              </a:ext>
            </a:extLst>
          </p:cNvPr>
          <p:cNvSpPr txBox="1"/>
          <p:nvPr/>
        </p:nvSpPr>
        <p:spPr>
          <a:xfrm>
            <a:off x="242596" y="5281127"/>
            <a:ext cx="11476653" cy="553998"/>
          </a:xfrm>
          <a:prstGeom prst="rect">
            <a:avLst/>
          </a:prstGeom>
          <a:noFill/>
        </p:spPr>
        <p:txBody>
          <a:bodyPr wrap="square" rtlCol="0">
            <a:spAutoFit/>
          </a:bodyPr>
          <a:lstStyle/>
          <a:p>
            <a:pPr algn="ctr"/>
            <a:r>
              <a:rPr lang="en-IN" sz="1500" dirty="0"/>
              <a:t>High Difference between the results on train and test data shows overfitting. Hyper parameter tuning would be needed. Residuals are centred around 0.</a:t>
            </a:r>
          </a:p>
        </p:txBody>
      </p:sp>
      <p:graphicFrame>
        <p:nvGraphicFramePr>
          <p:cNvPr id="2" name="Table 1">
            <a:extLst>
              <a:ext uri="{FF2B5EF4-FFF2-40B4-BE49-F238E27FC236}">
                <a16:creationId xmlns:a16="http://schemas.microsoft.com/office/drawing/2014/main" id="{C30B302D-9101-B854-B5B0-61F35A5B93C0}"/>
              </a:ext>
            </a:extLst>
          </p:cNvPr>
          <p:cNvGraphicFramePr>
            <a:graphicFrameLocks noGrp="1"/>
          </p:cNvGraphicFramePr>
          <p:nvPr>
            <p:extLst>
              <p:ext uri="{D42A27DB-BD31-4B8C-83A1-F6EECF244321}">
                <p14:modId xmlns:p14="http://schemas.microsoft.com/office/powerpoint/2010/main" val="1667370050"/>
              </p:ext>
            </p:extLst>
          </p:nvPr>
        </p:nvGraphicFramePr>
        <p:xfrm>
          <a:off x="504825" y="1266450"/>
          <a:ext cx="3732763" cy="3807685"/>
        </p:xfrm>
        <a:graphic>
          <a:graphicData uri="http://schemas.openxmlformats.org/drawingml/2006/table">
            <a:tbl>
              <a:tblPr firstRow="1" bandRow="1">
                <a:tableStyleId>{5C22544A-7EE6-4342-B048-85BDC9FD1C3A}</a:tableStyleId>
              </a:tblPr>
              <a:tblGrid>
                <a:gridCol w="3732763">
                  <a:extLst>
                    <a:ext uri="{9D8B030D-6E8A-4147-A177-3AD203B41FA5}">
                      <a16:colId xmlns:a16="http://schemas.microsoft.com/office/drawing/2014/main" val="4094331351"/>
                    </a:ext>
                  </a:extLst>
                </a:gridCol>
              </a:tblGrid>
              <a:tr h="302485">
                <a:tc>
                  <a:txBody>
                    <a:bodyPr/>
                    <a:lstStyle/>
                    <a:p>
                      <a:pPr algn="ctr"/>
                      <a:r>
                        <a:rPr lang="en-IN" sz="1200" dirty="0"/>
                        <a:t>Decision Tree with default </a:t>
                      </a:r>
                      <a:r>
                        <a:rPr lang="en-IN" sz="1200" dirty="0" err="1"/>
                        <a:t>parmeters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3589115779"/>
                  </a:ext>
                </a:extLst>
              </a:tr>
              <a:tr h="3405987">
                <a:tc>
                  <a:txBody>
                    <a:bodyPr/>
                    <a:lstStyle/>
                    <a:p>
                      <a:r>
                        <a:rPr lang="en-US" sz="1400" dirty="0"/>
                        <a:t>--------------------------------- </a:t>
                      </a:r>
                    </a:p>
                    <a:p>
                      <a:r>
                        <a:rPr lang="en-US" sz="1400" dirty="0"/>
                        <a:t>Training MAE: 1.055190694303075 </a:t>
                      </a:r>
                    </a:p>
                    <a:p>
                      <a:r>
                        <a:rPr lang="en-US" sz="1400" dirty="0"/>
                        <a:t>Test MAE: 48.20721489706222</a:t>
                      </a:r>
                    </a:p>
                    <a:p>
                      <a:r>
                        <a:rPr lang="en-US" sz="1400" dirty="0"/>
                        <a:t> --------------------------------- </a:t>
                      </a:r>
                    </a:p>
                    <a:p>
                      <a:r>
                        <a:rPr lang="en-US" sz="1400" dirty="0"/>
                        <a:t>Training MAPE: 0.0014398391091397281 </a:t>
                      </a:r>
                    </a:p>
                    <a:p>
                      <a:r>
                        <a:rPr lang="en-US" sz="1400" dirty="0"/>
                        <a:t>Test MAPE: 0.07319439746445115</a:t>
                      </a:r>
                    </a:p>
                    <a:p>
                      <a:r>
                        <a:rPr lang="en-US" sz="1400" dirty="0"/>
                        <a:t> --------------------------------- </a:t>
                      </a:r>
                    </a:p>
                    <a:p>
                      <a:r>
                        <a:rPr lang="en-US" sz="1400" dirty="0"/>
                        <a:t>Training MSE: 94.10078787668486 </a:t>
                      </a:r>
                    </a:p>
                    <a:p>
                      <a:r>
                        <a:rPr lang="en-US" sz="1400" dirty="0"/>
                        <a:t>Test MSE: 12554.948455226568 </a:t>
                      </a:r>
                    </a:p>
                    <a:p>
                      <a:r>
                        <a:rPr lang="en-US" sz="1400" dirty="0"/>
                        <a:t>--------------------------------- </a:t>
                      </a:r>
                    </a:p>
                    <a:p>
                      <a:r>
                        <a:rPr lang="en-US" sz="1400" dirty="0"/>
                        <a:t>Training RMSE: 9.700556060179482 </a:t>
                      </a:r>
                    </a:p>
                    <a:p>
                      <a:r>
                        <a:rPr lang="en-US" sz="1400" dirty="0"/>
                        <a:t>Test RMSE: 112.04886637189404 </a:t>
                      </a:r>
                    </a:p>
                    <a:p>
                      <a:r>
                        <a:rPr lang="en-US" sz="1400" dirty="0"/>
                        <a:t>--------------------------------- </a:t>
                      </a:r>
                    </a:p>
                    <a:p>
                      <a:r>
                        <a:rPr lang="en-US" sz="1400" dirty="0"/>
                        <a:t>Training R²: 0.9987017399756021 </a:t>
                      </a:r>
                    </a:p>
                    <a:p>
                      <a:r>
                        <a:rPr lang="en-US" sz="1400" dirty="0"/>
                        <a:t>Test R²: 0.8283222972608135</a:t>
                      </a:r>
                    </a:p>
                    <a:p>
                      <a:r>
                        <a:rPr lang="en-US" sz="1400" dirty="0"/>
                        <a:t> ---------------------------------</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6045266"/>
                  </a:ext>
                </a:extLst>
              </a:tr>
            </a:tbl>
          </a:graphicData>
        </a:graphic>
      </p:graphicFrame>
      <p:pic>
        <p:nvPicPr>
          <p:cNvPr id="6" name="Picture 5">
            <a:extLst>
              <a:ext uri="{FF2B5EF4-FFF2-40B4-BE49-F238E27FC236}">
                <a16:creationId xmlns:a16="http://schemas.microsoft.com/office/drawing/2014/main" id="{C9FBFFD7-8CD1-23D1-06A8-AA7CFF5AA996}"/>
              </a:ext>
            </a:extLst>
          </p:cNvPr>
          <p:cNvPicPr>
            <a:picLocks noChangeAspect="1"/>
          </p:cNvPicPr>
          <p:nvPr/>
        </p:nvPicPr>
        <p:blipFill>
          <a:blip r:embed="rId2"/>
          <a:stretch>
            <a:fillRect/>
          </a:stretch>
        </p:blipFill>
        <p:spPr>
          <a:xfrm>
            <a:off x="4316970" y="1200158"/>
            <a:ext cx="7620985" cy="3807685"/>
          </a:xfrm>
          <a:prstGeom prst="rect">
            <a:avLst/>
          </a:prstGeom>
        </p:spPr>
      </p:pic>
    </p:spTree>
    <p:extLst>
      <p:ext uri="{BB962C8B-B14F-4D97-AF65-F5344CB8AC3E}">
        <p14:creationId xmlns:p14="http://schemas.microsoft.com/office/powerpoint/2010/main" val="346795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5E3F2-8292-CCE9-2700-E8E9960FCC8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34CD0FD-4478-4BA0-CF0A-DFAF74F89616}"/>
              </a:ext>
            </a:extLst>
          </p:cNvPr>
          <p:cNvSpPr txBox="1"/>
          <p:nvPr/>
        </p:nvSpPr>
        <p:spPr>
          <a:xfrm>
            <a:off x="242596" y="5281127"/>
            <a:ext cx="11476653" cy="323165"/>
          </a:xfrm>
          <a:prstGeom prst="rect">
            <a:avLst/>
          </a:prstGeom>
          <a:noFill/>
        </p:spPr>
        <p:txBody>
          <a:bodyPr wrap="square" rtlCol="0">
            <a:spAutoFit/>
          </a:bodyPr>
          <a:lstStyle/>
          <a:p>
            <a:pPr algn="ctr"/>
            <a:r>
              <a:rPr lang="en-IN" sz="1500" dirty="0"/>
              <a:t>Improved performance with Hyperparameter tuning, but still considerable variation on train and test results. Residuals are centred around 0.</a:t>
            </a:r>
          </a:p>
        </p:txBody>
      </p:sp>
      <p:graphicFrame>
        <p:nvGraphicFramePr>
          <p:cNvPr id="5" name="Table 4">
            <a:extLst>
              <a:ext uri="{FF2B5EF4-FFF2-40B4-BE49-F238E27FC236}">
                <a16:creationId xmlns:a16="http://schemas.microsoft.com/office/drawing/2014/main" id="{70135F77-D31C-DCD8-EC30-E0FE2144E32F}"/>
              </a:ext>
            </a:extLst>
          </p:cNvPr>
          <p:cNvGraphicFramePr>
            <a:graphicFrameLocks noGrp="1"/>
          </p:cNvGraphicFramePr>
          <p:nvPr>
            <p:extLst>
              <p:ext uri="{D42A27DB-BD31-4B8C-83A1-F6EECF244321}">
                <p14:modId xmlns:p14="http://schemas.microsoft.com/office/powerpoint/2010/main" val="2560959481"/>
              </p:ext>
            </p:extLst>
          </p:nvPr>
        </p:nvGraphicFramePr>
        <p:xfrm>
          <a:off x="504825" y="1266450"/>
          <a:ext cx="3732763" cy="3807685"/>
        </p:xfrm>
        <a:graphic>
          <a:graphicData uri="http://schemas.openxmlformats.org/drawingml/2006/table">
            <a:tbl>
              <a:tblPr firstRow="1" bandRow="1">
                <a:tableStyleId>{5C22544A-7EE6-4342-B048-85BDC9FD1C3A}</a:tableStyleId>
              </a:tblPr>
              <a:tblGrid>
                <a:gridCol w="3732763">
                  <a:extLst>
                    <a:ext uri="{9D8B030D-6E8A-4147-A177-3AD203B41FA5}">
                      <a16:colId xmlns:a16="http://schemas.microsoft.com/office/drawing/2014/main" val="4094331351"/>
                    </a:ext>
                  </a:extLst>
                </a:gridCol>
              </a:tblGrid>
              <a:tr h="302485">
                <a:tc>
                  <a:txBody>
                    <a:bodyPr/>
                    <a:lstStyle/>
                    <a:p>
                      <a:pPr algn="ctr"/>
                      <a:r>
                        <a:rPr lang="en-IN" sz="1200" dirty="0"/>
                        <a:t>Decision Tree with Hyper Parameter tuning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3589115779"/>
                  </a:ext>
                </a:extLst>
              </a:tr>
              <a:tr h="3405987">
                <a:tc>
                  <a:txBody>
                    <a:bodyPr/>
                    <a:lstStyle/>
                    <a:p>
                      <a:r>
                        <a:rPr lang="en-US" sz="1400" dirty="0"/>
                        <a:t>---------------------------------</a:t>
                      </a:r>
                    </a:p>
                    <a:p>
                      <a:r>
                        <a:rPr lang="en-US" sz="1400" dirty="0"/>
                        <a:t>Training MAE: 29.62848231251696 </a:t>
                      </a:r>
                    </a:p>
                    <a:p>
                      <a:r>
                        <a:rPr lang="en-US" sz="1400" dirty="0"/>
                        <a:t>Test MAE: 47.43808148902528 </a:t>
                      </a:r>
                    </a:p>
                    <a:p>
                      <a:r>
                        <a:rPr lang="en-US" sz="1400" dirty="0"/>
                        <a:t>--------------------------------- </a:t>
                      </a:r>
                    </a:p>
                    <a:p>
                      <a:r>
                        <a:rPr lang="en-US" sz="1400" dirty="0"/>
                        <a:t>Training MAPE: 0.04479494348211097 </a:t>
                      </a:r>
                    </a:p>
                    <a:p>
                      <a:r>
                        <a:rPr lang="en-US" sz="1400" dirty="0"/>
                        <a:t>Test MAPE: 0.07219877892494685 </a:t>
                      </a:r>
                    </a:p>
                    <a:p>
                      <a:r>
                        <a:rPr lang="en-US" sz="1400" dirty="0"/>
                        <a:t>--------------------------------- </a:t>
                      </a:r>
                    </a:p>
                    <a:p>
                      <a:r>
                        <a:rPr lang="en-US" sz="1400" dirty="0"/>
                        <a:t>Training MSE: 3928.985018052039 </a:t>
                      </a:r>
                    </a:p>
                    <a:p>
                      <a:r>
                        <a:rPr lang="en-US" sz="1400" dirty="0"/>
                        <a:t>Test MSE: 9597.282678365964</a:t>
                      </a:r>
                    </a:p>
                    <a:p>
                      <a:r>
                        <a:rPr lang="en-US" sz="1400" dirty="0"/>
                        <a:t> --------------------------------- </a:t>
                      </a:r>
                    </a:p>
                    <a:p>
                      <a:r>
                        <a:rPr lang="en-US" sz="1400" dirty="0"/>
                        <a:t>Training RMSE: 62.681616268663966 </a:t>
                      </a:r>
                    </a:p>
                    <a:p>
                      <a:r>
                        <a:rPr lang="en-US" sz="1400" dirty="0"/>
                        <a:t>Test RMSE: 97.9657219560289</a:t>
                      </a:r>
                    </a:p>
                    <a:p>
                      <a:r>
                        <a:rPr lang="en-US" sz="1400" dirty="0"/>
                        <a:t> --------------------------------- </a:t>
                      </a:r>
                    </a:p>
                    <a:p>
                      <a:r>
                        <a:rPr lang="en-US" sz="1400" dirty="0"/>
                        <a:t>Training R²: 0.9457938206417603 </a:t>
                      </a:r>
                    </a:p>
                    <a:p>
                      <a:r>
                        <a:rPr lang="en-US" sz="1400" dirty="0"/>
                        <a:t>Test R²: 0.8687657341934725 </a:t>
                      </a:r>
                    </a:p>
                    <a:p>
                      <a:r>
                        <a:rPr lang="en-US" sz="1400" dirty="0"/>
                        <a:t>---------------------------------</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6045266"/>
                  </a:ext>
                </a:extLst>
              </a:tr>
            </a:tbl>
          </a:graphicData>
        </a:graphic>
      </p:graphicFrame>
      <p:pic>
        <p:nvPicPr>
          <p:cNvPr id="7" name="Picture 6">
            <a:extLst>
              <a:ext uri="{FF2B5EF4-FFF2-40B4-BE49-F238E27FC236}">
                <a16:creationId xmlns:a16="http://schemas.microsoft.com/office/drawing/2014/main" id="{D9A72AA5-0019-2855-C613-E2CDAC9B6409}"/>
              </a:ext>
            </a:extLst>
          </p:cNvPr>
          <p:cNvPicPr>
            <a:picLocks noChangeAspect="1"/>
          </p:cNvPicPr>
          <p:nvPr/>
        </p:nvPicPr>
        <p:blipFill>
          <a:blip r:embed="rId2"/>
          <a:stretch>
            <a:fillRect/>
          </a:stretch>
        </p:blipFill>
        <p:spPr>
          <a:xfrm>
            <a:off x="4228428" y="1266450"/>
            <a:ext cx="7373523" cy="3807685"/>
          </a:xfrm>
          <a:prstGeom prst="rect">
            <a:avLst/>
          </a:prstGeom>
        </p:spPr>
      </p:pic>
    </p:spTree>
    <p:extLst>
      <p:ext uri="{BB962C8B-B14F-4D97-AF65-F5344CB8AC3E}">
        <p14:creationId xmlns:p14="http://schemas.microsoft.com/office/powerpoint/2010/main" val="245363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67F83-BA36-F6E4-A3FE-13FFBD37EBB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FC35F98-C89A-6BEF-5F53-CA7BEB389CE5}"/>
              </a:ext>
            </a:extLst>
          </p:cNvPr>
          <p:cNvSpPr/>
          <p:nvPr/>
        </p:nvSpPr>
        <p:spPr>
          <a:xfrm>
            <a:off x="266700" y="990600"/>
            <a:ext cx="11751740" cy="4800600"/>
          </a:xfrm>
          <a:prstGeom prst="rect">
            <a:avLst/>
          </a:prstGeom>
          <a:ln>
            <a:solidFill>
              <a:schemeClr val="accent1">
                <a:shade val="15000"/>
                <a:alpha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41BABBC7-C0FD-F2A2-DC55-9A9F6CD68F82}"/>
              </a:ext>
            </a:extLst>
          </p:cNvPr>
          <p:cNvGraphicFramePr>
            <a:graphicFrameLocks noGrp="1"/>
          </p:cNvGraphicFramePr>
          <p:nvPr>
            <p:extLst>
              <p:ext uri="{D42A27DB-BD31-4B8C-83A1-F6EECF244321}">
                <p14:modId xmlns:p14="http://schemas.microsoft.com/office/powerpoint/2010/main" val="663549716"/>
              </p:ext>
            </p:extLst>
          </p:nvPr>
        </p:nvGraphicFramePr>
        <p:xfrm>
          <a:off x="447351" y="1302518"/>
          <a:ext cx="3732763" cy="3708472"/>
        </p:xfrm>
        <a:graphic>
          <a:graphicData uri="http://schemas.openxmlformats.org/drawingml/2006/table">
            <a:tbl>
              <a:tblPr firstRow="1" bandRow="1">
                <a:tableStyleId>{5C22544A-7EE6-4342-B048-85BDC9FD1C3A}</a:tableStyleId>
              </a:tblPr>
              <a:tblGrid>
                <a:gridCol w="3732763">
                  <a:extLst>
                    <a:ext uri="{9D8B030D-6E8A-4147-A177-3AD203B41FA5}">
                      <a16:colId xmlns:a16="http://schemas.microsoft.com/office/drawing/2014/main" val="4094331351"/>
                    </a:ext>
                  </a:extLst>
                </a:gridCol>
              </a:tblGrid>
              <a:tr h="302485">
                <a:tc>
                  <a:txBody>
                    <a:bodyPr/>
                    <a:lstStyle/>
                    <a:p>
                      <a:pPr algn="ctr"/>
                      <a:r>
                        <a:rPr lang="en-IN" sz="1200" dirty="0"/>
                        <a:t>XG Boost with default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3589115779"/>
                  </a:ext>
                </a:extLst>
              </a:tr>
              <a:tr h="3405987">
                <a:tc>
                  <a:txBody>
                    <a:bodyPr/>
                    <a:lstStyle/>
                    <a:p>
                      <a:r>
                        <a:rPr lang="en-US" sz="1300" dirty="0"/>
                        <a:t>---------------------------------</a:t>
                      </a:r>
                    </a:p>
                    <a:p>
                      <a:r>
                        <a:rPr lang="en-US" sz="1300" dirty="0"/>
                        <a:t>Training MAE: 67.96826023798243 </a:t>
                      </a:r>
                    </a:p>
                    <a:p>
                      <a:r>
                        <a:rPr lang="en-US" sz="1300" dirty="0"/>
                        <a:t>Test MAE: 71.98246423393495 </a:t>
                      </a:r>
                    </a:p>
                    <a:p>
                      <a:r>
                        <a:rPr lang="en-US" sz="1300" dirty="0"/>
                        <a:t>---------------------------------</a:t>
                      </a:r>
                    </a:p>
                    <a:p>
                      <a:r>
                        <a:rPr lang="en-US" sz="1300" dirty="0"/>
                        <a:t>Training MAPE: 0.10832985328929612 </a:t>
                      </a:r>
                    </a:p>
                    <a:p>
                      <a:r>
                        <a:rPr lang="en-US" sz="1300" dirty="0"/>
                        <a:t>Test MAPE: 0.11476144363837842</a:t>
                      </a:r>
                    </a:p>
                    <a:p>
                      <a:r>
                        <a:rPr lang="en-US" sz="1300" dirty="0"/>
                        <a:t> --------------------------------- </a:t>
                      </a:r>
                    </a:p>
                    <a:p>
                      <a:r>
                        <a:rPr lang="en-US" sz="1300" dirty="0"/>
                        <a:t>Training MSE: 11110.694941779024 </a:t>
                      </a:r>
                    </a:p>
                    <a:p>
                      <a:r>
                        <a:rPr lang="en-US" sz="1300" dirty="0"/>
                        <a:t>Test MSE: 12854.941884129323 </a:t>
                      </a:r>
                    </a:p>
                    <a:p>
                      <a:r>
                        <a:rPr lang="en-US" sz="1300" dirty="0"/>
                        <a:t>--------------------------------- </a:t>
                      </a:r>
                    </a:p>
                    <a:p>
                      <a:r>
                        <a:rPr lang="en-US" sz="1300" dirty="0"/>
                        <a:t>Training RMSE: 105.40728125598831 </a:t>
                      </a:r>
                    </a:p>
                    <a:p>
                      <a:r>
                        <a:rPr lang="en-US" sz="1300" dirty="0"/>
                        <a:t>Test RMSE: 113.37963610864749 </a:t>
                      </a:r>
                    </a:p>
                    <a:p>
                      <a:r>
                        <a:rPr lang="en-US" sz="1300" dirty="0"/>
                        <a:t>--------------------------------- </a:t>
                      </a:r>
                    </a:p>
                    <a:p>
                      <a:r>
                        <a:rPr lang="en-US" sz="1300" dirty="0"/>
                        <a:t>Training R²: 0.8467114738178969 </a:t>
                      </a:r>
                    </a:p>
                    <a:p>
                      <a:r>
                        <a:rPr lang="en-US" sz="1300" dirty="0"/>
                        <a:t>Test R²: 0.824220155153696 –</a:t>
                      </a:r>
                    </a:p>
                    <a:p>
                      <a:r>
                        <a:rPr lang="en-US" sz="1300" dirty="0"/>
                        <a:t>--------------------------------</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6045266"/>
                  </a:ext>
                </a:extLst>
              </a:tr>
            </a:tbl>
          </a:graphicData>
        </a:graphic>
      </p:graphicFrame>
      <p:sp>
        <p:nvSpPr>
          <p:cNvPr id="4" name="TextBox 3">
            <a:extLst>
              <a:ext uri="{FF2B5EF4-FFF2-40B4-BE49-F238E27FC236}">
                <a16:creationId xmlns:a16="http://schemas.microsoft.com/office/drawing/2014/main" id="{D26E9210-58BC-EF72-E942-6382459535AD}"/>
              </a:ext>
            </a:extLst>
          </p:cNvPr>
          <p:cNvSpPr txBox="1"/>
          <p:nvPr/>
        </p:nvSpPr>
        <p:spPr>
          <a:xfrm>
            <a:off x="3990975" y="504825"/>
            <a:ext cx="3476625" cy="369332"/>
          </a:xfrm>
          <a:prstGeom prst="rect">
            <a:avLst/>
          </a:prstGeom>
          <a:noFill/>
        </p:spPr>
        <p:txBody>
          <a:bodyPr wrap="square" rtlCol="0">
            <a:spAutoFit/>
          </a:bodyPr>
          <a:lstStyle/>
          <a:p>
            <a:pPr algn="ctr"/>
            <a:r>
              <a:rPr lang="en-IN" dirty="0"/>
              <a:t>Final Model</a:t>
            </a:r>
          </a:p>
        </p:txBody>
      </p:sp>
      <p:sp>
        <p:nvSpPr>
          <p:cNvPr id="8" name="TextBox 7">
            <a:extLst>
              <a:ext uri="{FF2B5EF4-FFF2-40B4-BE49-F238E27FC236}">
                <a16:creationId xmlns:a16="http://schemas.microsoft.com/office/drawing/2014/main" id="{F21969AC-8081-6720-2BEC-ACE7277EE91F}"/>
              </a:ext>
            </a:extLst>
          </p:cNvPr>
          <p:cNvSpPr txBox="1"/>
          <p:nvPr/>
        </p:nvSpPr>
        <p:spPr>
          <a:xfrm>
            <a:off x="242596" y="5262465"/>
            <a:ext cx="11476653" cy="553998"/>
          </a:xfrm>
          <a:prstGeom prst="rect">
            <a:avLst/>
          </a:prstGeom>
          <a:noFill/>
        </p:spPr>
        <p:txBody>
          <a:bodyPr wrap="square" rtlCol="0">
            <a:spAutoFit/>
          </a:bodyPr>
          <a:lstStyle/>
          <a:p>
            <a:pPr algn="ctr"/>
            <a:r>
              <a:rPr lang="en-IN" sz="1500" dirty="0"/>
              <a:t>Best fitting model with consistency between train and test reading. </a:t>
            </a:r>
          </a:p>
          <a:p>
            <a:pPr algn="ctr"/>
            <a:r>
              <a:rPr lang="en-IN" sz="1500" dirty="0"/>
              <a:t>Hyper parameter tuning can enhance this further but it needs high computing resources</a:t>
            </a:r>
          </a:p>
        </p:txBody>
      </p:sp>
      <p:pic>
        <p:nvPicPr>
          <p:cNvPr id="6" name="Picture 5">
            <a:extLst>
              <a:ext uri="{FF2B5EF4-FFF2-40B4-BE49-F238E27FC236}">
                <a16:creationId xmlns:a16="http://schemas.microsoft.com/office/drawing/2014/main" id="{3F347BCD-4276-59B2-495A-658187E0EA4B}"/>
              </a:ext>
            </a:extLst>
          </p:cNvPr>
          <p:cNvPicPr>
            <a:picLocks noChangeAspect="1"/>
          </p:cNvPicPr>
          <p:nvPr/>
        </p:nvPicPr>
        <p:blipFill>
          <a:blip r:embed="rId2"/>
          <a:stretch>
            <a:fillRect/>
          </a:stretch>
        </p:blipFill>
        <p:spPr>
          <a:xfrm>
            <a:off x="4554181" y="1308081"/>
            <a:ext cx="7154321" cy="3702909"/>
          </a:xfrm>
          <a:prstGeom prst="rect">
            <a:avLst/>
          </a:prstGeom>
        </p:spPr>
      </p:pic>
    </p:spTree>
    <p:extLst>
      <p:ext uri="{BB962C8B-B14F-4D97-AF65-F5344CB8AC3E}">
        <p14:creationId xmlns:p14="http://schemas.microsoft.com/office/powerpoint/2010/main" val="236727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425D9F-2FFE-F2AD-2A35-B0B4BBFDFDD1}"/>
              </a:ext>
            </a:extLst>
          </p:cNvPr>
          <p:cNvGraphicFramePr>
            <a:graphicFrameLocks noGrp="1"/>
          </p:cNvGraphicFramePr>
          <p:nvPr>
            <p:extLst>
              <p:ext uri="{D42A27DB-BD31-4B8C-83A1-F6EECF244321}">
                <p14:modId xmlns:p14="http://schemas.microsoft.com/office/powerpoint/2010/main" val="2640232271"/>
              </p:ext>
            </p:extLst>
          </p:nvPr>
        </p:nvGraphicFramePr>
        <p:xfrm>
          <a:off x="6607434" y="1046238"/>
          <a:ext cx="4971856" cy="4909876"/>
        </p:xfrm>
        <a:graphic>
          <a:graphicData uri="http://schemas.openxmlformats.org/drawingml/2006/table">
            <a:tbl>
              <a:tblPr firstRow="1" bandRow="1">
                <a:tableStyleId>{5C22544A-7EE6-4342-B048-85BDC9FD1C3A}</a:tableStyleId>
              </a:tblPr>
              <a:tblGrid>
                <a:gridCol w="4971856">
                  <a:extLst>
                    <a:ext uri="{9D8B030D-6E8A-4147-A177-3AD203B41FA5}">
                      <a16:colId xmlns:a16="http://schemas.microsoft.com/office/drawing/2014/main" val="2671359466"/>
                    </a:ext>
                  </a:extLst>
                </a:gridCol>
              </a:tblGrid>
              <a:tr h="291246">
                <a:tc>
                  <a:txBody>
                    <a:bodyPr/>
                    <a:lstStyle/>
                    <a:p>
                      <a:pPr algn="ctr"/>
                      <a:r>
                        <a:rPr lang="en-IN" sz="1200" dirty="0"/>
                        <a:t>Inferences</a:t>
                      </a:r>
                    </a:p>
                  </a:txBody>
                  <a:tcPr/>
                </a:tc>
                <a:extLst>
                  <a:ext uri="{0D108BD9-81ED-4DB2-BD59-A6C34878D82A}">
                    <a16:rowId xmlns:a16="http://schemas.microsoft.com/office/drawing/2014/main" val="2318932889"/>
                  </a:ext>
                </a:extLst>
              </a:tr>
              <a:tr h="1074875">
                <a:tc>
                  <a:txBody>
                    <a:bodyPr/>
                    <a:lstStyle/>
                    <a:p>
                      <a:pPr algn="l"/>
                      <a:r>
                        <a:rPr lang="en-US" sz="1200" b="1" dirty="0"/>
                        <a:t>Insight: </a:t>
                      </a:r>
                      <a:r>
                        <a:rPr lang="en-US" sz="1200" dirty="0"/>
                        <a:t>Style being the top predictor suggests that product variations (e.g., color, design, or fit) strongly influence sales</a:t>
                      </a:r>
                    </a:p>
                    <a:p>
                      <a:pPr algn="l"/>
                      <a:r>
                        <a:rPr lang="en-US" sz="1200" b="1" dirty="0"/>
                        <a:t>Action</a:t>
                      </a:r>
                      <a:r>
                        <a:rPr lang="en-US" sz="1200" dirty="0"/>
                        <a:t>: Focus inventory and marketing on high-performing styles.</a:t>
                      </a:r>
                    </a:p>
                    <a:p>
                      <a:pPr algn="l"/>
                      <a:r>
                        <a:rPr lang="en-US" sz="1200" dirty="0"/>
                        <a:t>Experiment with introducing new styles similar to top-performing ones.</a:t>
                      </a:r>
                    </a:p>
                    <a:p>
                      <a:pPr algn="l"/>
                      <a:r>
                        <a:rPr lang="en-US" sz="1200" dirty="0"/>
                        <a:t>Offer targeted promotions for underperforming styles to clear inventory.</a:t>
                      </a:r>
                      <a:endParaRPr lang="en-IN" sz="1200" dirty="0"/>
                    </a:p>
                  </a:txBody>
                  <a:tcPr/>
                </a:tc>
                <a:extLst>
                  <a:ext uri="{0D108BD9-81ED-4DB2-BD59-A6C34878D82A}">
                    <a16:rowId xmlns:a16="http://schemas.microsoft.com/office/drawing/2014/main" val="1228728999"/>
                  </a:ext>
                </a:extLst>
              </a:tr>
              <a:tr h="1074875">
                <a:tc>
                  <a:txBody>
                    <a:bodyPr/>
                    <a:lstStyle/>
                    <a:p>
                      <a:pPr algn="l"/>
                      <a:r>
                        <a:rPr lang="en-US" sz="1200" b="1" dirty="0"/>
                        <a:t>Insight: </a:t>
                      </a:r>
                      <a:r>
                        <a:rPr lang="en-US" sz="1200" dirty="0"/>
                        <a:t>SKU's importance shows the individuality of products (specific models or variations) significantly impacts revenue.</a:t>
                      </a:r>
                    </a:p>
                    <a:p>
                      <a:pPr algn="l"/>
                      <a:r>
                        <a:rPr lang="en-US" sz="1200" b="1" dirty="0"/>
                        <a:t>Action</a:t>
                      </a:r>
                      <a:r>
                        <a:rPr lang="en-US" sz="1200" dirty="0"/>
                        <a:t>: Identify top-grossing SKUs and prioritize their stock availability.</a:t>
                      </a:r>
                    </a:p>
                    <a:p>
                      <a:pPr algn="l"/>
                      <a:r>
                        <a:rPr lang="en-US" sz="1200" dirty="0"/>
                        <a:t>Perform SKU-level profitability analysis to discontinue low-performing items.</a:t>
                      </a:r>
                    </a:p>
                    <a:p>
                      <a:pPr algn="l"/>
                      <a:r>
                        <a:rPr lang="en-US" sz="1200" dirty="0"/>
                        <a:t>Personalize marketing campaigns based on SKU-specific preferences.</a:t>
                      </a:r>
                      <a:endParaRPr lang="en-IN" sz="1200" dirty="0"/>
                    </a:p>
                  </a:txBody>
                  <a:tcPr/>
                </a:tc>
                <a:extLst>
                  <a:ext uri="{0D108BD9-81ED-4DB2-BD59-A6C34878D82A}">
                    <a16:rowId xmlns:a16="http://schemas.microsoft.com/office/drawing/2014/main" val="4087545558"/>
                  </a:ext>
                </a:extLst>
              </a:tr>
              <a:tr h="1074875">
                <a:tc>
                  <a:txBody>
                    <a:bodyPr/>
                    <a:lstStyle/>
                    <a:p>
                      <a:pPr algn="l"/>
                      <a:r>
                        <a:rPr lang="en-US" sz="1200" b="1" dirty="0"/>
                        <a:t>Insight</a:t>
                      </a:r>
                      <a:r>
                        <a:rPr lang="en-US" sz="1200" dirty="0"/>
                        <a:t>: Category being a key driver indicates product types significantly impact sales.</a:t>
                      </a:r>
                    </a:p>
                    <a:p>
                      <a:pPr algn="l"/>
                      <a:r>
                        <a:rPr lang="en-US" sz="1200" b="1" dirty="0"/>
                        <a:t>Action: </a:t>
                      </a:r>
                      <a:r>
                        <a:rPr lang="en-US" sz="1200" b="0" dirty="0"/>
                        <a:t>Identify</a:t>
                      </a:r>
                      <a:r>
                        <a:rPr lang="en-US" sz="1200" dirty="0"/>
                        <a:t> high-margin categories and prioritize their growth.</a:t>
                      </a:r>
                    </a:p>
                    <a:p>
                      <a:pPr algn="l"/>
                      <a:r>
                        <a:rPr lang="en-US" sz="1200" dirty="0"/>
                        <a:t>Diversify product offerings in underperforming categories or target different customer segments.</a:t>
                      </a:r>
                    </a:p>
                    <a:p>
                      <a:pPr algn="l"/>
                      <a:r>
                        <a:rPr lang="en-US" sz="1200" dirty="0"/>
                        <a:t>Tailor promotions for specific categories based on customer demand.</a:t>
                      </a:r>
                    </a:p>
                  </a:txBody>
                  <a:tcPr/>
                </a:tc>
                <a:extLst>
                  <a:ext uri="{0D108BD9-81ED-4DB2-BD59-A6C34878D82A}">
                    <a16:rowId xmlns:a16="http://schemas.microsoft.com/office/drawing/2014/main" val="1527891622"/>
                  </a:ext>
                </a:extLst>
              </a:tr>
              <a:tr h="578779">
                <a:tc>
                  <a:txBody>
                    <a:bodyPr/>
                    <a:lstStyle/>
                    <a:p>
                      <a:pPr algn="l"/>
                      <a:r>
                        <a:rPr lang="en-US" sz="1200" b="1" dirty="0"/>
                        <a:t>Insight</a:t>
                      </a:r>
                      <a:r>
                        <a:rPr lang="en-US" sz="1200" dirty="0"/>
                        <a:t>: Promotion being a key driver suggests that discounts or special offers are crucial for driving sales.</a:t>
                      </a:r>
                    </a:p>
                    <a:p>
                      <a:pPr algn="l"/>
                      <a:r>
                        <a:rPr lang="en-US" sz="1200" b="1" dirty="0"/>
                        <a:t>Action</a:t>
                      </a:r>
                      <a:r>
                        <a:rPr lang="en-US" sz="1200" dirty="0"/>
                        <a:t>: Evaluate the ROI of promotions to identify the most effective ones.</a:t>
                      </a:r>
                    </a:p>
                  </a:txBody>
                  <a:tcPr/>
                </a:tc>
                <a:extLst>
                  <a:ext uri="{0D108BD9-81ED-4DB2-BD59-A6C34878D82A}">
                    <a16:rowId xmlns:a16="http://schemas.microsoft.com/office/drawing/2014/main" val="3329841071"/>
                  </a:ext>
                </a:extLst>
              </a:tr>
              <a:tr h="578779">
                <a:tc>
                  <a:txBody>
                    <a:bodyPr/>
                    <a:lstStyle/>
                    <a:p>
                      <a:pPr algn="l"/>
                      <a:r>
                        <a:rPr lang="en-IN" sz="1200" b="1" dirty="0"/>
                        <a:t>Insight:</a:t>
                      </a:r>
                      <a:r>
                        <a:rPr lang="en-IN" sz="1200" dirty="0"/>
                        <a:t> Some state score very less on the sales. </a:t>
                      </a:r>
                    </a:p>
                    <a:p>
                      <a:pPr algn="l"/>
                      <a:r>
                        <a:rPr lang="en-IN" sz="1200" b="1" dirty="0"/>
                        <a:t>Action:</a:t>
                      </a:r>
                      <a:r>
                        <a:rPr lang="en-IN" sz="1200" dirty="0"/>
                        <a:t> Increasing marketing campaigns in these states can improve the sales.</a:t>
                      </a:r>
                    </a:p>
                  </a:txBody>
                  <a:tcPr/>
                </a:tc>
                <a:extLst>
                  <a:ext uri="{0D108BD9-81ED-4DB2-BD59-A6C34878D82A}">
                    <a16:rowId xmlns:a16="http://schemas.microsoft.com/office/drawing/2014/main" val="1132786954"/>
                  </a:ext>
                </a:extLst>
              </a:tr>
            </a:tbl>
          </a:graphicData>
        </a:graphic>
      </p:graphicFrame>
      <p:pic>
        <p:nvPicPr>
          <p:cNvPr id="2" name="Picture 1">
            <a:extLst>
              <a:ext uri="{FF2B5EF4-FFF2-40B4-BE49-F238E27FC236}">
                <a16:creationId xmlns:a16="http://schemas.microsoft.com/office/drawing/2014/main" id="{75A7930B-7403-A889-50FD-CA463B3B8B5D}"/>
              </a:ext>
            </a:extLst>
          </p:cNvPr>
          <p:cNvPicPr>
            <a:picLocks noChangeAspect="1"/>
          </p:cNvPicPr>
          <p:nvPr/>
        </p:nvPicPr>
        <p:blipFill>
          <a:blip r:embed="rId2"/>
          <a:stretch>
            <a:fillRect/>
          </a:stretch>
        </p:blipFill>
        <p:spPr>
          <a:xfrm>
            <a:off x="698863" y="868213"/>
            <a:ext cx="4414313" cy="2868123"/>
          </a:xfrm>
          <a:prstGeom prst="rect">
            <a:avLst/>
          </a:prstGeom>
        </p:spPr>
      </p:pic>
      <p:pic>
        <p:nvPicPr>
          <p:cNvPr id="5" name="Picture 4">
            <a:extLst>
              <a:ext uri="{FF2B5EF4-FFF2-40B4-BE49-F238E27FC236}">
                <a16:creationId xmlns:a16="http://schemas.microsoft.com/office/drawing/2014/main" id="{6857BE81-FD3C-5DA7-B015-8BFECA8A2DC5}"/>
              </a:ext>
            </a:extLst>
          </p:cNvPr>
          <p:cNvPicPr>
            <a:picLocks noChangeAspect="1"/>
          </p:cNvPicPr>
          <p:nvPr/>
        </p:nvPicPr>
        <p:blipFill>
          <a:blip r:embed="rId3"/>
          <a:stretch>
            <a:fillRect/>
          </a:stretch>
        </p:blipFill>
        <p:spPr>
          <a:xfrm>
            <a:off x="970587" y="3825583"/>
            <a:ext cx="4613980" cy="2696515"/>
          </a:xfrm>
          <a:prstGeom prst="rect">
            <a:avLst/>
          </a:prstGeom>
        </p:spPr>
      </p:pic>
    </p:spTree>
    <p:extLst>
      <p:ext uri="{BB962C8B-B14F-4D97-AF65-F5344CB8AC3E}">
        <p14:creationId xmlns:p14="http://schemas.microsoft.com/office/powerpoint/2010/main" val="26714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5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379" y="2511187"/>
            <a:ext cx="10413242" cy="1015663"/>
          </a:xfrm>
          <a:prstGeom prst="rect">
            <a:avLst/>
          </a:prstGeom>
          <a:noFill/>
        </p:spPr>
        <p:txBody>
          <a:bodyPr wrap="square" rtlCol="0">
            <a:spAutoFit/>
          </a:bodyPr>
          <a:lstStyle/>
          <a:p>
            <a:pPr algn="ctr"/>
            <a:r>
              <a:rPr lang="en-IN" sz="6000" dirty="0"/>
              <a:t>Problem Statement</a:t>
            </a:r>
          </a:p>
        </p:txBody>
      </p:sp>
    </p:spTree>
    <p:extLst>
      <p:ext uri="{BB962C8B-B14F-4D97-AF65-F5344CB8AC3E}">
        <p14:creationId xmlns:p14="http://schemas.microsoft.com/office/powerpoint/2010/main" val="312668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is the branch of ...">
            <a:extLst>
              <a:ext uri="{FF2B5EF4-FFF2-40B4-BE49-F238E27FC236}">
                <a16:creationId xmlns:a16="http://schemas.microsoft.com/office/drawing/2014/main" id="{BC566695-840C-EB66-6057-4C7C6D9C6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525" y="3857450"/>
            <a:ext cx="3061647" cy="19081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842F5AA1-C908-55CB-E075-7B9B38042E35}"/>
              </a:ext>
            </a:extLst>
          </p:cNvPr>
          <p:cNvSpPr>
            <a:spLocks noChangeArrowheads="1"/>
          </p:cNvSpPr>
          <p:nvPr/>
        </p:nvSpPr>
        <p:spPr bwMode="auto">
          <a:xfrm>
            <a:off x="767695" y="1092411"/>
            <a:ext cx="1097902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This project focuses on using machine learning regression techniques to analyze and predict sales amounts.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a:t>
            </a:r>
            <a:r>
              <a:rPr kumimoji="0" lang="en-US" altLang="en-US" sz="2000" b="0" i="0" u="none" strike="noStrike" cap="none" normalizeH="0" baseline="0" dirty="0">
                <a:ln>
                  <a:noFill/>
                </a:ln>
                <a:solidFill>
                  <a:schemeClr val="tx1"/>
                </a:solidFill>
                <a:effectLst/>
              </a:rPr>
              <a:t>The analysis is based on a comprehensive dataset containing various factors influencing sales.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    By leveraging these insights, businesses can make data-driven decisions to improve operations and maximize revenue.</a:t>
            </a:r>
            <a:endParaRPr kumimoji="0" lang="en-US" altLang="en-US" sz="2000" b="0" i="0" u="none" strike="noStrike" cap="none" normalizeH="0" baseline="0" dirty="0">
              <a:ln>
                <a:noFill/>
              </a:ln>
              <a:solidFill>
                <a:schemeClr val="tx1"/>
              </a:solidFill>
              <a:effectLst/>
            </a:endParaRPr>
          </a:p>
        </p:txBody>
      </p:sp>
      <p:pic>
        <p:nvPicPr>
          <p:cNvPr id="1029" name="Picture 5" descr="Data-Driven Decision Making: Tools and ...">
            <a:extLst>
              <a:ext uri="{FF2B5EF4-FFF2-40B4-BE49-F238E27FC236}">
                <a16:creationId xmlns:a16="http://schemas.microsoft.com/office/drawing/2014/main" id="{8346951D-B464-6BFF-787C-77C35A4A7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4" y="3621481"/>
            <a:ext cx="5726172" cy="31267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A4610FF-9969-2AD9-3041-6FE1E9A15B9B}"/>
              </a:ext>
            </a:extLst>
          </p:cNvPr>
          <p:cNvPicPr>
            <a:picLocks noChangeAspect="1"/>
          </p:cNvPicPr>
          <p:nvPr/>
        </p:nvPicPr>
        <p:blipFill>
          <a:blip r:embed="rId4"/>
          <a:stretch>
            <a:fillRect/>
          </a:stretch>
        </p:blipFill>
        <p:spPr>
          <a:xfrm>
            <a:off x="5821706" y="4011211"/>
            <a:ext cx="1879553" cy="2261835"/>
          </a:xfrm>
          <a:prstGeom prst="rect">
            <a:avLst/>
          </a:prstGeom>
        </p:spPr>
      </p:pic>
    </p:spTree>
    <p:extLst>
      <p:ext uri="{BB962C8B-B14F-4D97-AF65-F5344CB8AC3E}">
        <p14:creationId xmlns:p14="http://schemas.microsoft.com/office/powerpoint/2010/main" val="285593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8549" y="1905506"/>
            <a:ext cx="8738498" cy="1015663"/>
          </a:xfrm>
          <a:prstGeom prst="rect">
            <a:avLst/>
          </a:prstGeom>
          <a:noFill/>
        </p:spPr>
        <p:txBody>
          <a:bodyPr wrap="square" rtlCol="0">
            <a:spAutoFit/>
          </a:bodyPr>
          <a:lstStyle/>
          <a:p>
            <a:pPr algn="ctr"/>
            <a:r>
              <a:rPr lang="en-IN" sz="6000" dirty="0"/>
              <a:t>Business Understanding</a:t>
            </a:r>
          </a:p>
        </p:txBody>
      </p:sp>
    </p:spTree>
    <p:extLst>
      <p:ext uri="{BB962C8B-B14F-4D97-AF65-F5344CB8AC3E}">
        <p14:creationId xmlns:p14="http://schemas.microsoft.com/office/powerpoint/2010/main" val="40910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1883B3-1EFB-486E-3C45-CFFDA579CD55}"/>
              </a:ext>
            </a:extLst>
          </p:cNvPr>
          <p:cNvSpPr txBox="1"/>
          <p:nvPr/>
        </p:nvSpPr>
        <p:spPr>
          <a:xfrm>
            <a:off x="497029" y="458956"/>
            <a:ext cx="11950008" cy="5940088"/>
          </a:xfrm>
          <a:prstGeom prst="rect">
            <a:avLst/>
          </a:prstGeom>
          <a:noFill/>
        </p:spPr>
        <p:txBody>
          <a:bodyPr wrap="square">
            <a:spAutoFit/>
          </a:bodyPr>
          <a:lstStyle/>
          <a:p>
            <a:r>
              <a:rPr lang="en-US" sz="2000" b="1" dirty="0"/>
              <a:t>Objective:</a:t>
            </a:r>
          </a:p>
          <a:p>
            <a:pPr>
              <a:buFont typeface="Arial" panose="020B0604020202020204" pitchFamily="34" charset="0"/>
              <a:buChar char="•"/>
            </a:pPr>
            <a:r>
              <a:rPr lang="en-US" sz="2000" dirty="0"/>
              <a:t>  Predict sales amounts using machine learning regression techniques.</a:t>
            </a:r>
          </a:p>
          <a:p>
            <a:pPr>
              <a:buFont typeface="Arial" panose="020B0604020202020204" pitchFamily="34" charset="0"/>
              <a:buChar char="•"/>
            </a:pPr>
            <a:r>
              <a:rPr lang="en-US" sz="2000" dirty="0"/>
              <a:t>  Analyze key factors influencing sales to generate actionable insights.</a:t>
            </a:r>
          </a:p>
          <a:p>
            <a:endParaRPr lang="en-US" sz="2000" dirty="0"/>
          </a:p>
          <a:p>
            <a:r>
              <a:rPr lang="en-US" sz="2000" b="1" dirty="0"/>
              <a:t>Problem Statement:</a:t>
            </a:r>
          </a:p>
          <a:p>
            <a:pPr>
              <a:buFont typeface="Arial" panose="020B0604020202020204" pitchFamily="34" charset="0"/>
              <a:buChar char="•"/>
            </a:pPr>
            <a:r>
              <a:rPr lang="en-US" sz="2000" dirty="0"/>
              <a:t>  Businesses struggle with unpredictable sales due to:</a:t>
            </a:r>
          </a:p>
          <a:p>
            <a:pPr marL="742950" lvl="1" indent="-285750">
              <a:buFont typeface="Arial" panose="020B0604020202020204" pitchFamily="34" charset="0"/>
              <a:buChar char="•"/>
            </a:pPr>
            <a:r>
              <a:rPr lang="en-US" sz="2000" dirty="0"/>
              <a:t>Dynamic market trends.</a:t>
            </a:r>
          </a:p>
          <a:p>
            <a:pPr marL="742950" lvl="1" indent="-285750">
              <a:buFont typeface="Arial" panose="020B0604020202020204" pitchFamily="34" charset="0"/>
              <a:buChar char="•"/>
            </a:pPr>
            <a:r>
              <a:rPr lang="en-US" sz="2000" dirty="0"/>
              <a:t>Pricing inefficiencies.</a:t>
            </a:r>
          </a:p>
          <a:p>
            <a:pPr marL="742950" lvl="1" indent="-285750">
              <a:buFont typeface="Arial" panose="020B0604020202020204" pitchFamily="34" charset="0"/>
              <a:buChar char="•"/>
            </a:pPr>
            <a:r>
              <a:rPr lang="en-US" sz="2000" dirty="0"/>
              <a:t>Inventory mismanagement.</a:t>
            </a:r>
          </a:p>
          <a:p>
            <a:pPr>
              <a:buFont typeface="Arial" panose="020B0604020202020204" pitchFamily="34" charset="0"/>
              <a:buChar char="•"/>
            </a:pPr>
            <a:r>
              <a:rPr lang="en-US" sz="2000" dirty="0"/>
              <a:t> This leads to missed revenue opportunities.</a:t>
            </a:r>
          </a:p>
          <a:p>
            <a:endParaRPr lang="en-US" sz="2000" dirty="0"/>
          </a:p>
          <a:p>
            <a:r>
              <a:rPr lang="en-US" sz="2000" b="1" dirty="0"/>
              <a:t>Why It Matters:</a:t>
            </a:r>
          </a:p>
          <a:p>
            <a:pPr>
              <a:buFont typeface="Arial" panose="020B0604020202020204" pitchFamily="34" charset="0"/>
              <a:buChar char="•"/>
            </a:pPr>
            <a:r>
              <a:rPr lang="en-US" sz="2000" b="1" dirty="0"/>
              <a:t>  Optimize Operations:</a:t>
            </a:r>
            <a:r>
              <a:rPr lang="en-US" sz="2000" dirty="0"/>
              <a:t> Improve pricing, inventory, and marketing decisions.</a:t>
            </a:r>
          </a:p>
          <a:p>
            <a:pPr>
              <a:buFont typeface="Arial" panose="020B0604020202020204" pitchFamily="34" charset="0"/>
              <a:buChar char="•"/>
            </a:pPr>
            <a:r>
              <a:rPr lang="en-US" sz="2000" b="1" dirty="0"/>
              <a:t>  Maximize Revenue:</a:t>
            </a:r>
            <a:r>
              <a:rPr lang="en-US" sz="2000" dirty="0"/>
              <a:t> Align strategies with sales predictions.</a:t>
            </a:r>
          </a:p>
          <a:p>
            <a:pPr>
              <a:buFont typeface="Arial" panose="020B0604020202020204" pitchFamily="34" charset="0"/>
              <a:buChar char="•"/>
            </a:pPr>
            <a:r>
              <a:rPr lang="en-US" sz="2000" b="1" dirty="0"/>
              <a:t>  Enhance Efficiency:</a:t>
            </a:r>
            <a:r>
              <a:rPr lang="en-US" sz="2000" dirty="0"/>
              <a:t> Avoid overstocking or understocking.</a:t>
            </a:r>
          </a:p>
          <a:p>
            <a:endParaRPr lang="en-US" sz="2000" dirty="0"/>
          </a:p>
          <a:p>
            <a:r>
              <a:rPr lang="en-US" sz="2000" b="1" dirty="0"/>
              <a:t>Outcome:</a:t>
            </a:r>
          </a:p>
          <a:p>
            <a:pPr>
              <a:buFont typeface="Arial" panose="020B0604020202020204" pitchFamily="34" charset="0"/>
              <a:buChar char="•"/>
            </a:pPr>
            <a:r>
              <a:rPr lang="en-US" sz="2000" dirty="0"/>
              <a:t>  Data-driven decision-making for business growth.</a:t>
            </a:r>
          </a:p>
          <a:p>
            <a:pPr>
              <a:buFont typeface="Arial" panose="020B0604020202020204" pitchFamily="34" charset="0"/>
              <a:buChar char="•"/>
            </a:pPr>
            <a:r>
              <a:rPr lang="en-US" sz="2000" dirty="0"/>
              <a:t>  Accurate sales prediction and optimized resource allocation.</a:t>
            </a:r>
          </a:p>
        </p:txBody>
      </p:sp>
    </p:spTree>
    <p:extLst>
      <p:ext uri="{BB962C8B-B14F-4D97-AF65-F5344CB8AC3E}">
        <p14:creationId xmlns:p14="http://schemas.microsoft.com/office/powerpoint/2010/main" val="378636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332" y="2478044"/>
            <a:ext cx="6217335" cy="1015663"/>
          </a:xfrm>
          <a:prstGeom prst="rect">
            <a:avLst/>
          </a:prstGeom>
          <a:noFill/>
        </p:spPr>
        <p:txBody>
          <a:bodyPr wrap="square" rtlCol="0">
            <a:spAutoFit/>
          </a:bodyPr>
          <a:lstStyle/>
          <a:p>
            <a:pPr algn="ctr"/>
            <a:r>
              <a:rPr lang="en-IN" sz="6000" dirty="0"/>
              <a:t>Approach</a:t>
            </a:r>
          </a:p>
        </p:txBody>
      </p:sp>
    </p:spTree>
    <p:extLst>
      <p:ext uri="{BB962C8B-B14F-4D97-AF65-F5344CB8AC3E}">
        <p14:creationId xmlns:p14="http://schemas.microsoft.com/office/powerpoint/2010/main" val="333535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9AC30-46F6-7EDC-50D6-CB72F514CE9E}"/>
              </a:ext>
            </a:extLst>
          </p:cNvPr>
          <p:cNvSpPr txBox="1"/>
          <p:nvPr/>
        </p:nvSpPr>
        <p:spPr>
          <a:xfrm>
            <a:off x="541176" y="1011932"/>
            <a:ext cx="10907485" cy="5622886"/>
          </a:xfrm>
          <a:prstGeom prst="rect">
            <a:avLst/>
          </a:prstGeom>
          <a:noFill/>
        </p:spPr>
        <p:txBody>
          <a:bodyPr wrap="square">
            <a:spAutoFit/>
          </a:bodyPr>
          <a:lstStyle/>
          <a:p>
            <a:pPr>
              <a:lnSpc>
                <a:spcPct val="107000"/>
              </a:lnSpc>
              <a:spcAft>
                <a:spcPts val="700"/>
              </a:spcAft>
            </a:pPr>
            <a:r>
              <a:rPr lang="en-IN" sz="1700" dirty="0">
                <a:effectLst/>
                <a:latin typeface="Calibri" panose="020F0502020204030204" pitchFamily="34" charset="0"/>
                <a:ea typeface="Calibri" panose="020F0502020204030204" pitchFamily="34" charset="0"/>
                <a:cs typeface="Calibri" panose="020F0502020204030204" pitchFamily="34" charset="0"/>
              </a:rPr>
              <a:t>The approach for this capstone project is centred on building, evaluating, and comparing various regression models to identify the most suitable model for the given problem. The process involves the following key steps:</a:t>
            </a:r>
          </a:p>
          <a:p>
            <a:pPr marL="342900" lvl="0" indent="-342900">
              <a:lnSpc>
                <a:spcPct val="115000"/>
              </a:lnSpc>
              <a:spcAft>
                <a:spcPts val="700"/>
              </a:spcAft>
              <a:buFont typeface="+mj-lt"/>
              <a:buAutoNum type="arabicPeriod"/>
            </a:pPr>
            <a:r>
              <a:rPr lang="en-IN" sz="1700" b="1" dirty="0">
                <a:effectLst/>
                <a:latin typeface="Calibri" panose="020F0502020204030204" pitchFamily="34" charset="0"/>
                <a:ea typeface="Calibri" panose="020F0502020204030204" pitchFamily="34" charset="0"/>
                <a:cs typeface="Calibri" panose="020F0502020204030204" pitchFamily="34" charset="0"/>
              </a:rPr>
              <a:t>Data Preparation and Exploration</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700"/>
              </a:spcAft>
              <a:buFont typeface="Symbol" panose="05050102010706020507" pitchFamily="18" charset="2"/>
              <a:buChar char=""/>
              <a:tabLst>
                <a:tab pos="900430"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Perform exploratory data analysis to understand underlying patterns, distributions</a:t>
            </a:r>
            <a:r>
              <a:rPr lang="en-IN" sz="1700" dirty="0">
                <a:latin typeface="Calibri" panose="020F0502020204030204" pitchFamily="34" charset="0"/>
                <a:ea typeface="Calibri" panose="020F0502020204030204" pitchFamily="34" charset="0"/>
                <a:cs typeface="Symbol" panose="05050102010706020507" pitchFamily="18" charset="2"/>
              </a:rPr>
              <a:t> &amp; </a:t>
            </a:r>
            <a:r>
              <a:rPr lang="en-IN" sz="1700" dirty="0">
                <a:effectLst/>
                <a:latin typeface="Calibri" panose="020F0502020204030204" pitchFamily="34" charset="0"/>
                <a:ea typeface="Calibri" panose="020F0502020204030204" pitchFamily="34" charset="0"/>
                <a:cs typeface="Symbol" panose="05050102010706020507" pitchFamily="18" charset="2"/>
              </a:rPr>
              <a:t>relationships in the dataset.</a:t>
            </a:r>
          </a:p>
          <a:p>
            <a:pPr marL="742950" lvl="1" indent="-285750">
              <a:lnSpc>
                <a:spcPct val="115000"/>
              </a:lnSpc>
              <a:spcAft>
                <a:spcPts val="700"/>
              </a:spcAft>
              <a:buFont typeface="Symbol" panose="05050102010706020507" pitchFamily="18" charset="2"/>
              <a:buChar char=""/>
              <a:tabLst>
                <a:tab pos="900430"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Preprocess the data, including handling missing values, encoding categorical variables, and splitting the dataset into training and testing data.</a:t>
            </a:r>
          </a:p>
          <a:p>
            <a:pPr marL="342900" lvl="0" indent="-342900">
              <a:lnSpc>
                <a:spcPct val="115000"/>
              </a:lnSpc>
              <a:spcAft>
                <a:spcPts val="700"/>
              </a:spcAft>
              <a:buFont typeface="+mj-lt"/>
              <a:buAutoNum type="arabicPeriod"/>
            </a:pPr>
            <a:r>
              <a:rPr lang="en-IN" sz="1700" b="1" dirty="0">
                <a:effectLst/>
                <a:latin typeface="Calibri" panose="020F0502020204030204" pitchFamily="34" charset="0"/>
                <a:ea typeface="Calibri" panose="020F0502020204030204" pitchFamily="34" charset="0"/>
                <a:cs typeface="Calibri" panose="020F0502020204030204" pitchFamily="34" charset="0"/>
              </a:rPr>
              <a:t>Model Development</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700"/>
              </a:spcAft>
              <a:buFont typeface="Symbol" panose="05050102010706020507" pitchFamily="18" charset="2"/>
              <a:buChar char=""/>
              <a:tabLst>
                <a:tab pos="900430"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Develop a variety of regression models and bagging techniques.</a:t>
            </a:r>
          </a:p>
          <a:p>
            <a:pPr marL="342900" lvl="0" indent="-342900">
              <a:lnSpc>
                <a:spcPct val="115000"/>
              </a:lnSpc>
              <a:spcAft>
                <a:spcPts val="700"/>
              </a:spcAft>
              <a:buFont typeface="+mj-lt"/>
              <a:buAutoNum type="arabicPeriod"/>
            </a:pPr>
            <a:r>
              <a:rPr lang="en-IN" sz="1700" b="1" dirty="0">
                <a:effectLst/>
                <a:latin typeface="Calibri" panose="020F0502020204030204" pitchFamily="34" charset="0"/>
                <a:ea typeface="Calibri" panose="020F0502020204030204" pitchFamily="34" charset="0"/>
                <a:cs typeface="Calibri" panose="020F0502020204030204" pitchFamily="34" charset="0"/>
              </a:rPr>
              <a:t>Model Evaluation</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700"/>
              </a:spcAft>
              <a:buFont typeface="Symbol" panose="05050102010706020507" pitchFamily="18" charset="2"/>
              <a:buChar char=""/>
              <a:tabLst>
                <a:tab pos="900430" algn="l"/>
              </a:tabLst>
            </a:pPr>
            <a:r>
              <a:rPr lang="en-IN" sz="1700" dirty="0">
                <a:latin typeface="Calibri" panose="020F0502020204030204" pitchFamily="34" charset="0"/>
                <a:ea typeface="Calibri" panose="020F0502020204030204" pitchFamily="34" charset="0"/>
              </a:rPr>
              <a:t>Identify the best suitable based on the various regression metrics such as</a:t>
            </a:r>
          </a:p>
          <a:p>
            <a:pPr marL="1257300" lvl="2" indent="-342900">
              <a:lnSpc>
                <a:spcPct val="115000"/>
              </a:lnSpc>
              <a:spcAft>
                <a:spcPts val="700"/>
              </a:spcAft>
              <a:buFont typeface="Wingdings" panose="05000000000000000000" pitchFamily="2" charset="2"/>
              <a:buChar char="Ø"/>
              <a:tabLst>
                <a:tab pos="1177925"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Mean Absolute Error </a:t>
            </a:r>
          </a:p>
          <a:p>
            <a:pPr marL="1257300" lvl="2" indent="-342900">
              <a:lnSpc>
                <a:spcPct val="115000"/>
              </a:lnSpc>
              <a:spcAft>
                <a:spcPts val="700"/>
              </a:spcAft>
              <a:buFont typeface="Wingdings" panose="05000000000000000000" pitchFamily="2" charset="2"/>
              <a:buChar char="Ø"/>
              <a:tabLst>
                <a:tab pos="1177925"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Mean Absolute Percentage Error</a:t>
            </a:r>
          </a:p>
          <a:p>
            <a:pPr marL="1257300" lvl="2" indent="-342900">
              <a:lnSpc>
                <a:spcPct val="115000"/>
              </a:lnSpc>
              <a:spcAft>
                <a:spcPts val="700"/>
              </a:spcAft>
              <a:buFont typeface="Wingdings" panose="05000000000000000000" pitchFamily="2" charset="2"/>
              <a:buChar char="Ø"/>
              <a:tabLst>
                <a:tab pos="1177925"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Mean Squared Error</a:t>
            </a:r>
          </a:p>
          <a:p>
            <a:pPr marL="1257300" lvl="2" indent="-342900">
              <a:lnSpc>
                <a:spcPct val="115000"/>
              </a:lnSpc>
              <a:spcAft>
                <a:spcPts val="700"/>
              </a:spcAft>
              <a:buFont typeface="Wingdings" panose="05000000000000000000" pitchFamily="2" charset="2"/>
              <a:buChar char="Ø"/>
              <a:tabLst>
                <a:tab pos="1177925"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Root Mean Squared Error</a:t>
            </a:r>
          </a:p>
          <a:p>
            <a:pPr marL="1257300" lvl="2" indent="-342900">
              <a:lnSpc>
                <a:spcPct val="115000"/>
              </a:lnSpc>
              <a:spcAft>
                <a:spcPts val="700"/>
              </a:spcAft>
              <a:buFont typeface="Wingdings" panose="05000000000000000000" pitchFamily="2" charset="2"/>
              <a:buChar char="Ø"/>
              <a:tabLst>
                <a:tab pos="1177925" algn="l"/>
              </a:tabLst>
            </a:pPr>
            <a:r>
              <a:rPr lang="en-IN" sz="1700" dirty="0">
                <a:effectLst/>
                <a:latin typeface="Calibri" panose="020F0502020204030204" pitchFamily="34" charset="0"/>
                <a:ea typeface="Calibri" panose="020F0502020204030204" pitchFamily="34" charset="0"/>
                <a:cs typeface="Symbol" panose="05050102010706020507" pitchFamily="18" charset="2"/>
              </a:rPr>
              <a:t>R square</a:t>
            </a:r>
          </a:p>
        </p:txBody>
      </p:sp>
    </p:spTree>
    <p:extLst>
      <p:ext uri="{BB962C8B-B14F-4D97-AF65-F5344CB8AC3E}">
        <p14:creationId xmlns:p14="http://schemas.microsoft.com/office/powerpoint/2010/main" val="34383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742" y="2484471"/>
            <a:ext cx="8599714" cy="1015663"/>
          </a:xfrm>
          <a:prstGeom prst="rect">
            <a:avLst/>
          </a:prstGeom>
          <a:noFill/>
        </p:spPr>
        <p:txBody>
          <a:bodyPr wrap="square" rtlCol="0">
            <a:spAutoFit/>
          </a:bodyPr>
          <a:lstStyle/>
          <a:p>
            <a:pPr algn="ctr"/>
            <a:r>
              <a:rPr lang="en-IN" sz="6000" dirty="0"/>
              <a:t>Data Understanding</a:t>
            </a:r>
          </a:p>
        </p:txBody>
      </p:sp>
    </p:spTree>
    <p:extLst>
      <p:ext uri="{BB962C8B-B14F-4D97-AF65-F5344CB8AC3E}">
        <p14:creationId xmlns:p14="http://schemas.microsoft.com/office/powerpoint/2010/main" val="59664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614D015C45E5468E72F5A0D58C904B" ma:contentTypeVersion="13" ma:contentTypeDescription="Create a new document." ma:contentTypeScope="" ma:versionID="7aac9ebaaf45618c083de3f838cdf2f2">
  <xsd:schema xmlns:xsd="http://www.w3.org/2001/XMLSchema" xmlns:xs="http://www.w3.org/2001/XMLSchema" xmlns:p="http://schemas.microsoft.com/office/2006/metadata/properties" xmlns:ns2="a00f4173-92b2-4de5-9a49-d26ae53cc1df" xmlns:ns3="c7354aa4-007f-4a05-b048-e3a8dc552476" xmlns:ns4="f623b4a0-ee19-4c5b-9b6b-7123b311dc1a" xmlns:ns5="586a124a-50a9-40dd-8e7d-028afa3f7d06" targetNamespace="http://schemas.microsoft.com/office/2006/metadata/properties" ma:root="true" ma:fieldsID="4d56af077c0f945df710049a620ba107" ns2:_="" ns3:_="" ns4:_="" ns5:_="">
    <xsd:import namespace="a00f4173-92b2-4de5-9a49-d26ae53cc1df"/>
    <xsd:import namespace="c7354aa4-007f-4a05-b048-e3a8dc552476"/>
    <xsd:import namespace="f623b4a0-ee19-4c5b-9b6b-7123b311dc1a"/>
    <xsd:import namespace="586a124a-50a9-40dd-8e7d-028afa3f7d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lcf76f155ced4ddcb4097134ff3c332f" minOccurs="0"/>
                <xsd:element ref="ns5:TaxCatchAll" minOccurs="0"/>
                <xsd:element ref="ns4:MediaLengthInSeconds"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f4173-92b2-4de5-9a49-d26ae53cc1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354aa4-007f-4a05-b048-e3a8dc552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23b4a0-ee19-4c5b-9b6b-7123b311dc1a" elementFormDefault="qualified">
    <xsd:import namespace="http://schemas.microsoft.com/office/2006/documentManagement/types"/>
    <xsd:import namespace="http://schemas.microsoft.com/office/infopath/2007/PartnerControls"/>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ab18061-6c08-4ae2-9f37-9ebec0834208"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6a124a-50a9-40dd-8e7d-028afa3f7d0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86a124a-50a9-40dd-8e7d-028afa3f7d06}" ma:internalName="TaxCatchAll" ma:showField="CatchAllData" ma:web="9d29f424-d339-43b5-b84e-750cecc1e0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52AC2F-0018-4C33-8464-DDE54824A600}">
  <ds:schemaRefs>
    <ds:schemaRef ds:uri="http://schemas.microsoft.com/sharepoint/v3/contenttype/forms"/>
  </ds:schemaRefs>
</ds:datastoreItem>
</file>

<file path=customXml/itemProps2.xml><?xml version="1.0" encoding="utf-8"?>
<ds:datastoreItem xmlns:ds="http://schemas.openxmlformats.org/officeDocument/2006/customXml" ds:itemID="{11146648-460F-468E-87D3-62BC265BA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0f4173-92b2-4de5-9a49-d26ae53cc1df"/>
    <ds:schemaRef ds:uri="c7354aa4-007f-4a05-b048-e3a8dc552476"/>
    <ds:schemaRef ds:uri="f623b4a0-ee19-4c5b-9b6b-7123b311dc1a"/>
    <ds:schemaRef ds:uri="586a124a-50a9-40dd-8e7d-028afa3f7d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4001</TotalTime>
  <Words>1362</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Symbol</vt:lpstr>
      <vt:lpstr>Times New Roman</vt:lpstr>
      <vt:lpstr>Wingdings</vt:lpstr>
      <vt:lpstr>Office Theme</vt:lpstr>
      <vt:lpstr>Sales Prediction and Analysis Using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XXXXXX Roll no.XXXXXX</dc:title>
  <dc:creator>Mallikarjuna Doddamane [MaGE]</dc:creator>
  <cp:lastModifiedBy>ABHI NEDU</cp:lastModifiedBy>
  <cp:revision>53</cp:revision>
  <dcterms:created xsi:type="dcterms:W3CDTF">2018-02-05T13:42:06Z</dcterms:created>
  <dcterms:modified xsi:type="dcterms:W3CDTF">2025-02-08T11:06:43Z</dcterms:modified>
</cp:coreProperties>
</file>