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333" r:id="rId3"/>
    <p:sldId id="324" r:id="rId4"/>
    <p:sldId id="325" r:id="rId5"/>
    <p:sldId id="326" r:id="rId6"/>
    <p:sldId id="327" r:id="rId7"/>
    <p:sldId id="328" r:id="rId8"/>
    <p:sldId id="301" r:id="rId9"/>
    <p:sldId id="302" r:id="rId10"/>
    <p:sldId id="303" r:id="rId11"/>
    <p:sldId id="304" r:id="rId12"/>
    <p:sldId id="318" r:id="rId13"/>
    <p:sldId id="319" r:id="rId14"/>
    <p:sldId id="320" r:id="rId15"/>
    <p:sldId id="322" r:id="rId16"/>
    <p:sldId id="323" r:id="rId17"/>
    <p:sldId id="321" r:id="rId18"/>
    <p:sldId id="329" r:id="rId19"/>
    <p:sldId id="330" r:id="rId20"/>
    <p:sldId id="331"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A6A6A6"/>
    <a:srgbClr val="7F7F7F"/>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10" autoAdjust="0"/>
    <p:restoredTop sz="82809" autoAdjust="0"/>
  </p:normalViewPr>
  <p:slideViewPr>
    <p:cSldViewPr snapToGrid="0">
      <p:cViewPr varScale="1">
        <p:scale>
          <a:sx n="114" d="100"/>
          <a:sy n="114" d="100"/>
        </p:scale>
        <p:origin x="1128" y="1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Mistry" userId="d39a117726d3f0e1" providerId="Windows Live" clId="Web-{58979E28-4316-4615-8DCE-74AA643CE1CB}"/>
    <pc:docChg chg="modSld">
      <pc:chgData name="Hardik Mistry" userId="d39a117726d3f0e1" providerId="Windows Live" clId="Web-{58979E28-4316-4615-8DCE-74AA643CE1CB}" dt="2018-01-24T13:16:07.045" v="46"/>
      <pc:docMkLst>
        <pc:docMk/>
      </pc:docMkLst>
      <pc:sldChg chg="modSp">
        <pc:chgData name="Hardik Mistry" userId="d39a117726d3f0e1" providerId="Windows Live" clId="Web-{58979E28-4316-4615-8DCE-74AA643CE1CB}" dt="2018-01-24T13:16:07.045" v="45"/>
        <pc:sldMkLst>
          <pc:docMk/>
          <pc:sldMk cId="2356950853" sldId="329"/>
        </pc:sldMkLst>
        <pc:spChg chg="mod">
          <ac:chgData name="Hardik Mistry" userId="d39a117726d3f0e1" providerId="Windows Live" clId="Web-{58979E28-4316-4615-8DCE-74AA643CE1CB}" dt="2018-01-24T13:16:07.045" v="45"/>
          <ac:spMkLst>
            <pc:docMk/>
            <pc:sldMk cId="2356950853" sldId="329"/>
            <ac:spMk id="2" creationId="{00000000-0000-0000-0000-000000000000}"/>
          </ac:spMkLst>
        </pc:spChg>
      </pc:sldChg>
    </pc:docChg>
  </pc:docChgLst>
  <pc:docChgLst>
    <pc:chgData name="Hardik Mistry" userId="d39a117726d3f0e1" providerId="Windows Live" clId="Web-{B683EEA5-4385-442A-A602-ED7E132F4412}"/>
    <pc:docChg chg="modSld">
      <pc:chgData name="Hardik Mistry" userId="d39a117726d3f0e1" providerId="Windows Live" clId="Web-{B683EEA5-4385-442A-A602-ED7E132F4412}" dt="2018-05-07T15:57:27.797" v="5"/>
      <pc:docMkLst>
        <pc:docMk/>
      </pc:docMkLst>
      <pc:sldChg chg="modSp">
        <pc:chgData name="Hardik Mistry" userId="d39a117726d3f0e1" providerId="Windows Live" clId="Web-{B683EEA5-4385-442A-A602-ED7E132F4412}" dt="2018-05-07T15:57:27.797" v="4"/>
        <pc:sldMkLst>
          <pc:docMk/>
          <pc:sldMk cId="2356950853" sldId="329"/>
        </pc:sldMkLst>
        <pc:spChg chg="mod">
          <ac:chgData name="Hardik Mistry" userId="d39a117726d3f0e1" providerId="Windows Live" clId="Web-{B683EEA5-4385-442A-A602-ED7E132F4412}" dt="2018-05-07T15:57:27.797" v="4"/>
          <ac:spMkLst>
            <pc:docMk/>
            <pc:sldMk cId="2356950853" sldId="32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3136145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69987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bindings, an Azure Function would just be a “disconnected” algorithm</a:t>
            </a:r>
            <a:r>
              <a:rPr lang="en-US" baseline="0" dirty="0"/>
              <a:t> without any way to serve a purpose. Bindings server to connect functions and output to other services. Some of the most common binding types and features are listed in the table, however variations and adaptations can and do exist.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Many Azure Functions are exposed</a:t>
            </a:r>
            <a:r>
              <a:rPr lang="en-US" sz="1200" kern="1200" baseline="0" dirty="0">
                <a:solidFill>
                  <a:schemeClr val="tx1"/>
                </a:solidFill>
                <a:effectLst/>
                <a:latin typeface="+mn-lt"/>
                <a:ea typeface="+mn-ea"/>
                <a:cs typeface="+mn-cs"/>
              </a:rPr>
              <a:t> via an actual URL that can be called directly from a web client or browser. When an Azure Function is not exposed via a URL its common practice to call the function from </a:t>
            </a:r>
            <a:r>
              <a:rPr lang="en-US" sz="1200" kern="1200" baseline="0">
                <a:solidFill>
                  <a:schemeClr val="tx1"/>
                </a:solidFill>
                <a:effectLst/>
                <a:latin typeface="+mn-lt"/>
                <a:ea typeface="+mn-ea"/>
                <a:cs typeface="+mn-cs"/>
              </a:rPr>
              <a:t>another </a:t>
            </a:r>
            <a:r>
              <a:rPr lang="en-US" sz="1200" kern="1200" baseline="0" dirty="0" err="1">
                <a:solidFill>
                  <a:schemeClr val="tx1"/>
                </a:solidFill>
                <a:effectLst/>
                <a:latin typeface="+mn-lt"/>
                <a:ea typeface="+mn-ea"/>
                <a:cs typeface="+mn-cs"/>
              </a:rPr>
              <a:t>f</a:t>
            </a:r>
            <a:r>
              <a:rPr lang="en-US" sz="1200" kern="1200" baseline="0">
                <a:solidFill>
                  <a:schemeClr val="tx1"/>
                </a:solidFill>
                <a:effectLst/>
                <a:latin typeface="+mn-lt"/>
                <a:ea typeface="+mn-ea"/>
                <a:cs typeface="+mn-cs"/>
              </a:rPr>
              <a:t>unction</a:t>
            </a:r>
            <a:r>
              <a:rPr lang="en-US" sz="1200" kern="1200" baseline="0" dirty="0">
                <a:solidFill>
                  <a:schemeClr val="tx1"/>
                </a:solidFill>
                <a:effectLst/>
                <a:latin typeface="+mn-lt"/>
                <a:ea typeface="+mn-ea"/>
                <a:cs typeface="+mn-cs"/>
              </a:rPr>
              <a:t>, such as a Timer-based Function for testing purposes only. Since Azure Functions can be nested, testing scenarios can be quite varied. For managing and testing Azure Functions that integrate with Storage Containers, Microsoft provides the Microsoft Azure Storage Explorer, as well as the Visual Studio Cloud Explorer. The Logs console in the Azure Function Designer is also a great way to view and trace function processing.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indent="-178027">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9/27/18 11:39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64713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9/27/18 11:39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251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280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980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47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9/27/18 11:39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395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47364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1999715"/>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53854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45884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0861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4283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06579" y="1591061"/>
            <a:ext cx="3131824" cy="4213816"/>
          </a:xfrm>
          <a:prstGeom prst="rect">
            <a:avLst/>
          </a:prstGeom>
        </p:spPr>
      </p:pic>
      <p:sp>
        <p:nvSpPr>
          <p:cNvPr id="8"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5" name="Picture 4"/>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42528" y="5897564"/>
            <a:ext cx="1819605" cy="669333"/>
          </a:xfrm>
          <a:prstGeom prst="rect">
            <a:avLst/>
          </a:prstGeom>
        </p:spPr>
      </p:pic>
    </p:spTree>
    <p:extLst>
      <p:ext uri="{BB962C8B-B14F-4D97-AF65-F5344CB8AC3E}">
        <p14:creationId xmlns:p14="http://schemas.microsoft.com/office/powerpoint/2010/main" val="3439749035"/>
      </p:ext>
    </p:extLst>
  </p:cSld>
  <p:clrMapOvr>
    <a:masterClrMapping/>
  </p:clrMapOvr>
  <mc:AlternateContent xmlns:mc="http://schemas.openxmlformats.org/markup-compatibility/2006" xmlns:p14="http://schemas.microsoft.com/office/powerpoint/2010/main">
    <mc:Choice Requires="p14">
      <p:transition spd="slow" p14:dur="3400" advClick="0" advTm="15000">
        <p14:reveal/>
      </p:transition>
    </mc:Choice>
    <mc:Fallback xmlns="">
      <p:transition spd="slow" advClick="0" advTm="1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9/27/18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86" r:id="rId16"/>
    <p:sldLayoutId id="2147483687" r:id="rId17"/>
    <p:sldLayoutId id="2147483688" r:id="rId18"/>
    <p:sldLayoutId id="214748368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300250" y="4444193"/>
            <a:ext cx="5295331" cy="156631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800" dirty="0">
                <a:solidFill>
                  <a:schemeClr val="bg1"/>
                </a:solidFill>
              </a:rPr>
              <a:t>Abhishek Gupta</a:t>
            </a:r>
          </a:p>
          <a:p>
            <a:pPr marL="0" indent="0">
              <a:buNone/>
            </a:pPr>
            <a:r>
              <a:rPr lang="en-US" sz="2000" dirty="0">
                <a:solidFill>
                  <a:schemeClr val="bg1"/>
                </a:solidFill>
              </a:rPr>
              <a:t>Abhishek.msft@outlook.com</a:t>
            </a:r>
          </a:p>
          <a:p>
            <a:pPr marL="0" indent="0">
              <a:buNone/>
            </a:pPr>
            <a:r>
              <a:rPr lang="en-US" sz="2000" dirty="0">
                <a:solidFill>
                  <a:schemeClr val="bg1"/>
                </a:solidFill>
              </a:rPr>
              <a:t>@AbhiForTweeting</a:t>
            </a:r>
          </a:p>
          <a:p>
            <a:pPr marL="0" indent="0">
              <a:buNone/>
            </a:pPr>
            <a:r>
              <a:rPr lang="en-US" sz="2000" dirty="0">
                <a:solidFill>
                  <a:schemeClr val="bg1"/>
                </a:solidFill>
              </a:rPr>
              <a:t>http://CloudAndMobileBlog.com</a:t>
            </a:r>
          </a:p>
        </p:txBody>
      </p:sp>
      <p:sp>
        <p:nvSpPr>
          <p:cNvPr id="6" name="Title 1"/>
          <p:cNvSpPr txBox="1">
            <a:spLocks/>
          </p:cNvSpPr>
          <p:nvPr/>
        </p:nvSpPr>
        <p:spPr>
          <a:xfrm>
            <a:off x="300250" y="2282383"/>
            <a:ext cx="8343972" cy="1862137"/>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a:solidFill>
                  <a:schemeClr val="bg1"/>
                </a:solidFill>
              </a:rPr>
              <a:t>Azure Functions</a:t>
            </a:r>
          </a:p>
          <a:p>
            <a:r>
              <a:rPr lang="en-US" sz="3200" dirty="0">
                <a:solidFill>
                  <a:schemeClr val="bg1"/>
                </a:solidFill>
              </a:rPr>
              <a:t>For</a:t>
            </a:r>
            <a:r>
              <a:rPr lang="en-US" sz="4800" dirty="0">
                <a:solidFill>
                  <a:schemeClr val="bg1"/>
                </a:solidFill>
              </a:rPr>
              <a:t> </a:t>
            </a:r>
            <a:r>
              <a:rPr lang="en-US" sz="4800" dirty="0" err="1">
                <a:solidFill>
                  <a:schemeClr val="bg1"/>
                </a:solidFill>
              </a:rPr>
              <a:t>Serverless</a:t>
            </a:r>
            <a:r>
              <a:rPr lang="en-US" sz="4800" dirty="0">
                <a:solidFill>
                  <a:schemeClr val="bg1"/>
                </a:solidFill>
              </a:rPr>
              <a:t> computing</a:t>
            </a:r>
          </a:p>
          <a:p>
            <a:endParaRPr lang="en-US" sz="7343"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15" y="1719991"/>
            <a:ext cx="2986919" cy="2986919"/>
          </a:xfrm>
          <a:prstGeom prst="rect">
            <a:avLst/>
          </a:prstGeom>
        </p:spPr>
      </p:pic>
    </p:spTree>
    <p:extLst>
      <p:ext uri="{BB962C8B-B14F-4D97-AF65-F5344CB8AC3E}">
        <p14:creationId xmlns:p14="http://schemas.microsoft.com/office/powerpoint/2010/main" val="296251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a:xfrm>
            <a:off x="838200" y="1550322"/>
            <a:ext cx="5513440" cy="1635330"/>
          </a:xfrm>
        </p:spPr>
        <p:txBody>
          <a:bodyPr>
            <a:normAutofit/>
          </a:bodyPr>
          <a:lstStyle/>
          <a:p>
            <a:pPr marL="0" indent="0">
              <a:buNone/>
            </a:pPr>
            <a:r>
              <a:rPr lang="en-US" dirty="0"/>
              <a:t>Function App templates are categorized into general areas of Timer, Data Processing, and </a:t>
            </a:r>
            <a:r>
              <a:rPr lang="en-US" dirty="0" err="1"/>
              <a:t>Webhook</a:t>
            </a:r>
            <a:r>
              <a:rPr lang="en-US" dirty="0"/>
              <a:t> &amp; API</a:t>
            </a:r>
          </a:p>
          <a:p>
            <a:pPr marL="0" indent="0">
              <a:buNone/>
            </a:pPr>
            <a:endParaRPr lang="en-US" dirty="0"/>
          </a:p>
        </p:txBody>
      </p:sp>
      <p:pic>
        <p:nvPicPr>
          <p:cNvPr id="4" name="Picture 3"/>
          <p:cNvPicPr>
            <a:picLocks noChangeAspect="1"/>
          </p:cNvPicPr>
          <p:nvPr/>
        </p:nvPicPr>
        <p:blipFill>
          <a:blip r:embed="rId3"/>
          <a:stretch>
            <a:fillRect/>
          </a:stretch>
        </p:blipFill>
        <p:spPr>
          <a:xfrm>
            <a:off x="1233254" y="3359872"/>
            <a:ext cx="4723332" cy="2907151"/>
          </a:xfrm>
          <a:prstGeom prst="rect">
            <a:avLst/>
          </a:prstGeom>
        </p:spPr>
      </p:pic>
      <p:sp>
        <p:nvSpPr>
          <p:cNvPr id="5" name="Content Placeholder 2"/>
          <p:cNvSpPr txBox="1">
            <a:spLocks/>
          </p:cNvSpPr>
          <p:nvPr/>
        </p:nvSpPr>
        <p:spPr>
          <a:xfrm>
            <a:off x="6993193" y="1690688"/>
            <a:ext cx="4574458" cy="46806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err="1"/>
              <a:t>BlobTrigger</a:t>
            </a:r>
            <a:endParaRPr lang="en-US" dirty="0"/>
          </a:p>
          <a:p>
            <a:pPr marL="687388" indent="-342900"/>
            <a:r>
              <a:rPr lang="en-US" dirty="0" err="1"/>
              <a:t>EventHubTrigger</a:t>
            </a:r>
            <a:endParaRPr lang="en-US" dirty="0"/>
          </a:p>
          <a:p>
            <a:pPr marL="687388" indent="-342900"/>
            <a:r>
              <a:rPr lang="en-US" dirty="0"/>
              <a:t>Generic </a:t>
            </a:r>
            <a:r>
              <a:rPr lang="en-US" dirty="0" err="1"/>
              <a:t>webhook</a:t>
            </a:r>
            <a:endParaRPr lang="en-US" dirty="0"/>
          </a:p>
          <a:p>
            <a:pPr marL="687388" indent="-342900"/>
            <a:r>
              <a:rPr lang="en-US" dirty="0"/>
              <a:t>GitHub </a:t>
            </a:r>
            <a:r>
              <a:rPr lang="en-US" dirty="0" err="1"/>
              <a:t>webhook</a:t>
            </a:r>
            <a:endParaRPr lang="en-US" dirty="0"/>
          </a:p>
          <a:p>
            <a:pPr marL="687388" indent="-342900"/>
            <a:r>
              <a:rPr lang="en-US" dirty="0" err="1"/>
              <a:t>HTTPTrigger</a:t>
            </a:r>
            <a:endParaRPr lang="en-US" dirty="0"/>
          </a:p>
          <a:p>
            <a:pPr marL="687388" indent="-342900"/>
            <a:r>
              <a:rPr lang="en-US" dirty="0" err="1"/>
              <a:t>QueueTrigger</a:t>
            </a:r>
            <a:endParaRPr lang="en-US" dirty="0"/>
          </a:p>
          <a:p>
            <a:pPr marL="687388" indent="-342900"/>
            <a:r>
              <a:rPr lang="en-US" dirty="0" err="1"/>
              <a:t>ServiceBusQueueTrigger</a:t>
            </a:r>
            <a:endParaRPr lang="en-US" dirty="0"/>
          </a:p>
          <a:p>
            <a:pPr marL="687388" indent="-342900"/>
            <a:r>
              <a:rPr lang="en-US" dirty="0" err="1"/>
              <a:t>ServiceBusTopicTrigger</a:t>
            </a:r>
            <a:endParaRPr lang="en-US" dirty="0"/>
          </a:p>
          <a:p>
            <a:pPr marL="687388" indent="-342900"/>
            <a:r>
              <a:rPr lang="en-US" dirty="0" err="1"/>
              <a:t>TimerTrigger</a:t>
            </a:r>
            <a:endParaRPr lang="en-US" dirty="0"/>
          </a:p>
          <a:p>
            <a:pPr marL="687388" indent="-342900"/>
            <a:r>
              <a:rPr lang="en-US"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at explicitly specified intervals, like every day at 2:00 am using CRON expressions, like “0 */5 * * * *“ (every 5 minutes)</a:t>
            </a:r>
          </a:p>
          <a:p>
            <a:pPr marL="687388" indent="-342900"/>
            <a:r>
              <a:rPr lang="en-US" dirty="0"/>
              <a:t>Can send information to other systems, but typically don’t “return” information, only write to logs</a:t>
            </a:r>
          </a:p>
          <a:p>
            <a:pPr marL="687388" indent="-342900"/>
            <a:r>
              <a:rPr lang="en-US" dirty="0"/>
              <a:t>Great for redundant cleanup and data management</a:t>
            </a:r>
          </a:p>
          <a:p>
            <a:pPr marL="687388" indent="-342900"/>
            <a:r>
              <a:rPr lang="en-US" dirty="0"/>
              <a:t>Great for checking state of services</a:t>
            </a:r>
          </a:p>
          <a:p>
            <a:pPr marL="687388" indent="-342900"/>
            <a:r>
              <a:rPr lang="en-US" dirty="0"/>
              <a:t>Can be combined with other functions</a:t>
            </a:r>
          </a:p>
          <a:p>
            <a:pPr marL="0" indent="0">
              <a:buNone/>
            </a:pPr>
            <a:endParaRPr lang="en-US" dirty="0"/>
          </a:p>
        </p:txBody>
      </p:sp>
    </p:spTree>
    <p:extLst>
      <p:ext uri="{BB962C8B-B14F-4D97-AF65-F5344CB8AC3E}">
        <p14:creationId xmlns:p14="http://schemas.microsoft.com/office/powerpoint/2010/main" val="87239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Processing Function Apps</a:t>
            </a:r>
          </a:p>
        </p:txBody>
      </p:sp>
      <p:sp>
        <p:nvSpPr>
          <p:cNvPr id="3" name="Content Placeholder 2"/>
          <p:cNvSpPr>
            <a:spLocks noGrp="1"/>
          </p:cNvSpPr>
          <p:nvPr>
            <p:ph idx="1"/>
          </p:nvPr>
        </p:nvSpPr>
        <p:spPr>
          <a:xfrm>
            <a:off x="838199" y="1825625"/>
            <a:ext cx="10515601" cy="3670974"/>
          </a:xfrm>
        </p:spPr>
        <p:txBody>
          <a:bodyPr>
            <a:normAutofit/>
          </a:bodyPr>
          <a:lstStyle/>
          <a:p>
            <a:pPr marL="687388" indent="-342900"/>
            <a:r>
              <a:rPr lang="en-US" dirty="0"/>
              <a:t>Run when triggered by a data event, such as an item being added to a queue or container</a:t>
            </a:r>
          </a:p>
          <a:p>
            <a:pPr marL="687388" indent="-342900"/>
            <a:r>
              <a:rPr lang="en-US" dirty="0"/>
              <a:t>Typically have in and out parameters</a:t>
            </a:r>
          </a:p>
          <a:p>
            <a:pPr marL="687388" indent="-342900"/>
            <a:r>
              <a:rPr lang="en-US" dirty="0"/>
              <a:t>Great for responding to CRUD events</a:t>
            </a:r>
          </a:p>
          <a:p>
            <a:pPr marL="687388" indent="-342900"/>
            <a:r>
              <a:rPr lang="en-US" dirty="0"/>
              <a:t>Great for performing CRUD events</a:t>
            </a:r>
          </a:p>
          <a:p>
            <a:pPr marL="687388" indent="-342900"/>
            <a:r>
              <a:rPr lang="en-US" dirty="0"/>
              <a:t>Great for moving content</a:t>
            </a:r>
          </a:p>
          <a:p>
            <a:pPr marL="687388" indent="-342900"/>
            <a:r>
              <a:rPr lang="en-US" dirty="0"/>
              <a:t>Access data across services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3" y="4163099"/>
            <a:ext cx="2238375" cy="1333500"/>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Webhook &amp; API Function Apps</a:t>
            </a:r>
          </a:p>
        </p:txBody>
      </p:sp>
      <p:sp>
        <p:nvSpPr>
          <p:cNvPr id="3" name="Content Placeholder 2"/>
          <p:cNvSpPr>
            <a:spLocks noGrp="1"/>
          </p:cNvSpPr>
          <p:nvPr>
            <p:ph idx="1"/>
          </p:nvPr>
        </p:nvSpPr>
        <p:spPr>
          <a:xfrm>
            <a:off x="838199" y="1825624"/>
            <a:ext cx="10394483" cy="4408027"/>
          </a:xfrm>
        </p:spPr>
        <p:txBody>
          <a:bodyPr>
            <a:normAutofit/>
          </a:bodyPr>
          <a:lstStyle/>
          <a:p>
            <a:pPr marL="687388" indent="-342900"/>
            <a:r>
              <a:rPr lang="en-US" dirty="0"/>
              <a:t>Triggered by events in other services, like GitHub, Team Foundation Services, Office 365, OneDrive, Microsoft PowerApps</a:t>
            </a:r>
          </a:p>
          <a:p>
            <a:pPr marL="687388" indent="-342900"/>
            <a:r>
              <a:rPr lang="en-US" dirty="0"/>
              <a:t>Takes in a request and sends back a response</a:t>
            </a:r>
          </a:p>
          <a:p>
            <a:pPr marL="687388" indent="-342900"/>
            <a:r>
              <a:rPr lang="en-US" dirty="0"/>
              <a:t>Often mimic Web API and legacy web services flows</a:t>
            </a:r>
          </a:p>
          <a:p>
            <a:pPr marL="687388" indent="-342900"/>
            <a:r>
              <a:rPr lang="en-US" dirty="0"/>
              <a:t>Typically need CORS settings managed</a:t>
            </a:r>
          </a:p>
          <a:p>
            <a:pPr marL="687388" indent="-342900"/>
            <a:r>
              <a:rPr lang="en-US" dirty="0"/>
              <a:t>Best for exposing functionality to other apps and services</a:t>
            </a:r>
          </a:p>
          <a:p>
            <a:pPr marL="687388" indent="-342900"/>
            <a:r>
              <a:rPr lang="en-US" dirty="0"/>
              <a:t>Great for building Logic Apps</a:t>
            </a:r>
          </a:p>
          <a:p>
            <a:pPr marL="0" indent="0">
              <a:buNone/>
            </a:pPr>
            <a:endParaRPr lang="en-US" dirty="0"/>
          </a:p>
        </p:txBody>
      </p:sp>
    </p:spTree>
    <p:extLst>
      <p:ext uri="{BB962C8B-B14F-4D97-AF65-F5344CB8AC3E}">
        <p14:creationId xmlns:p14="http://schemas.microsoft.com/office/powerpoint/2010/main" val="375412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838199"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Bindings</a:t>
            </a:r>
          </a:p>
        </p:txBody>
      </p:sp>
      <p:graphicFrame>
        <p:nvGraphicFramePr>
          <p:cNvPr id="7" name="Table 6"/>
          <p:cNvGraphicFramePr>
            <a:graphicFrameLocks noGrp="1"/>
          </p:cNvGraphicFramePr>
          <p:nvPr>
            <p:extLst>
              <p:ext uri="{D42A27DB-BD31-4B8C-83A1-F6EECF244321}">
                <p14:modId xmlns:p14="http://schemas.microsoft.com/office/powerpoint/2010/main" val="3744151627"/>
              </p:ext>
            </p:extLst>
          </p:nvPr>
        </p:nvGraphicFramePr>
        <p:xfrm>
          <a:off x="874659" y="2625213"/>
          <a:ext cx="10160001" cy="3804552"/>
        </p:xfrm>
        <a:graphic>
          <a:graphicData uri="http://schemas.openxmlformats.org/drawingml/2006/table">
            <a:tbl>
              <a:tblPr firstRow="1" bandRow="1">
                <a:tableStyleId>{5C22544A-7EE6-4342-B048-85BDC9FD1C3A}</a:tableStyleId>
              </a:tblPr>
              <a:tblGrid>
                <a:gridCol w="3052332">
                  <a:extLst>
                    <a:ext uri="{9D8B030D-6E8A-4147-A177-3AD203B41FA5}">
                      <a16:colId xmlns:a16="http://schemas.microsoft.com/office/drawing/2014/main" val="1381631012"/>
                    </a:ext>
                  </a:extLst>
                </a:gridCol>
                <a:gridCol w="3418879">
                  <a:extLst>
                    <a:ext uri="{9D8B030D-6E8A-4147-A177-3AD203B41FA5}">
                      <a16:colId xmlns:a16="http://schemas.microsoft.com/office/drawing/2014/main" val="268957825"/>
                    </a:ext>
                  </a:extLst>
                </a:gridCol>
                <a:gridCol w="1139627">
                  <a:extLst>
                    <a:ext uri="{9D8B030D-6E8A-4147-A177-3AD203B41FA5}">
                      <a16:colId xmlns:a16="http://schemas.microsoft.com/office/drawing/2014/main" val="3697201972"/>
                    </a:ext>
                  </a:extLst>
                </a:gridCol>
                <a:gridCol w="1349557">
                  <a:extLst>
                    <a:ext uri="{9D8B030D-6E8A-4147-A177-3AD203B41FA5}">
                      <a16:colId xmlns:a16="http://schemas.microsoft.com/office/drawing/2014/main" val="1062125523"/>
                    </a:ext>
                  </a:extLst>
                </a:gridCol>
                <a:gridCol w="1199606">
                  <a:extLst>
                    <a:ext uri="{9D8B030D-6E8A-4147-A177-3AD203B41FA5}">
                      <a16:colId xmlns:a16="http://schemas.microsoft.com/office/drawing/2014/main" val="1149894302"/>
                    </a:ext>
                  </a:extLst>
                </a:gridCol>
              </a:tblGrid>
              <a:tr h="307587">
                <a:tc>
                  <a:txBody>
                    <a:bodyPr/>
                    <a:lstStyle/>
                    <a:p>
                      <a:r>
                        <a:rPr lang="en-US" sz="1600" dirty="0"/>
                        <a:t>Type</a:t>
                      </a:r>
                    </a:p>
                  </a:txBody>
                  <a:tcPr anchor="ctr"/>
                </a:tc>
                <a:tc>
                  <a:txBody>
                    <a:bodyPr/>
                    <a:lstStyle/>
                    <a:p>
                      <a:r>
                        <a:rPr lang="en-US" sz="1600"/>
                        <a:t>Service</a:t>
                      </a:r>
                    </a:p>
                  </a:txBody>
                  <a:tcPr anchor="ctr"/>
                </a:tc>
                <a:tc>
                  <a:txBody>
                    <a:bodyPr/>
                    <a:lstStyle/>
                    <a:p>
                      <a:pPr algn="ctr"/>
                      <a:r>
                        <a:rPr lang="en-US" sz="1600" dirty="0"/>
                        <a:t>Trigger</a:t>
                      </a:r>
                    </a:p>
                  </a:txBody>
                  <a:tcPr anchor="ctr"/>
                </a:tc>
                <a:tc>
                  <a:txBody>
                    <a:bodyPr/>
                    <a:lstStyle/>
                    <a:p>
                      <a:pPr algn="ctr"/>
                      <a:r>
                        <a:rPr lang="en-US" sz="1600"/>
                        <a:t>Input</a:t>
                      </a:r>
                    </a:p>
                  </a:txBody>
                  <a:tcPr anchor="ctr"/>
                </a:tc>
                <a:tc>
                  <a:txBody>
                    <a:bodyPr/>
                    <a:lstStyle/>
                    <a:p>
                      <a:pPr algn="ctr"/>
                      <a:r>
                        <a:rPr lang="en-US" sz="1600"/>
                        <a:t>Output</a:t>
                      </a:r>
                    </a:p>
                  </a:txBody>
                  <a:tcPr anchor="ctr"/>
                </a:tc>
                <a:extLst>
                  <a:ext uri="{0D108BD9-81ED-4DB2-BD59-A6C34878D82A}">
                    <a16:rowId xmlns:a16="http://schemas.microsoft.com/office/drawing/2014/main" val="2204649050"/>
                  </a:ext>
                </a:extLst>
              </a:tr>
              <a:tr h="307587">
                <a:tc>
                  <a:txBody>
                    <a:bodyPr/>
                    <a:lstStyle/>
                    <a:p>
                      <a:r>
                        <a:rPr lang="en-US" sz="1600" dirty="0"/>
                        <a:t>Schedule</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endParaRPr lang="en-US" sz="1600"/>
                    </a:p>
                  </a:txBody>
                  <a:tcPr anchor="ctr"/>
                </a:tc>
                <a:extLst>
                  <a:ext uri="{0D108BD9-81ED-4DB2-BD59-A6C34878D82A}">
                    <a16:rowId xmlns:a16="http://schemas.microsoft.com/office/drawing/2014/main" val="4239000174"/>
                  </a:ext>
                </a:extLst>
              </a:tr>
              <a:tr h="448218">
                <a:tc>
                  <a:txBody>
                    <a:bodyPr/>
                    <a:lstStyle/>
                    <a:p>
                      <a:r>
                        <a:rPr lang="en-US" sz="1600" dirty="0"/>
                        <a:t>HTTP (REST or </a:t>
                      </a:r>
                      <a:r>
                        <a:rPr lang="en-US" sz="1600" dirty="0" err="1"/>
                        <a:t>webhook</a:t>
                      </a:r>
                      <a:r>
                        <a:rPr lang="en-US" sz="1600" dirty="0"/>
                        <a:t>)</a:t>
                      </a:r>
                    </a:p>
                  </a:txBody>
                  <a:tcPr anchor="ctr"/>
                </a:tc>
                <a:tc>
                  <a:txBody>
                    <a:bodyPr/>
                    <a:lstStyle/>
                    <a:p>
                      <a:r>
                        <a:rPr lang="en-US" sz="1600"/>
                        <a:t>Azure Functions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a:t>✔*</a:t>
                      </a:r>
                    </a:p>
                  </a:txBody>
                  <a:tcPr anchor="ctr"/>
                </a:tc>
                <a:extLst>
                  <a:ext uri="{0D108BD9-81ED-4DB2-BD59-A6C34878D82A}">
                    <a16:rowId xmlns:a16="http://schemas.microsoft.com/office/drawing/2014/main" val="900705094"/>
                  </a:ext>
                </a:extLst>
              </a:tr>
              <a:tr h="307587">
                <a:tc>
                  <a:txBody>
                    <a:bodyPr/>
                    <a:lstStyle/>
                    <a:p>
                      <a:r>
                        <a:rPr lang="en-US" sz="1600"/>
                        <a:t>Blob Storage</a:t>
                      </a:r>
                    </a:p>
                  </a:txBody>
                  <a:tcPr anchor="ctr"/>
                </a:tc>
                <a:tc>
                  <a:txBody>
                    <a:bodyPr/>
                    <a:lstStyle/>
                    <a:p>
                      <a:r>
                        <a:rPr lang="en-US" sz="1600" dirty="0"/>
                        <a:t>Azure Storage</a:t>
                      </a:r>
                    </a:p>
                  </a:txBody>
                  <a:tcPr anchor="ctr"/>
                </a:tc>
                <a:tc>
                  <a:txBody>
                    <a:bodyPr/>
                    <a:lstStyle/>
                    <a:p>
                      <a:pPr algn="ctr"/>
                      <a:r>
                        <a:rPr lang="en-US" sz="1600" dirty="0"/>
                        <a:t>✔</a:t>
                      </a:r>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671749842"/>
                  </a:ext>
                </a:extLst>
              </a:tr>
              <a:tr h="307587">
                <a:tc>
                  <a:txBody>
                    <a:bodyPr/>
                    <a:lstStyle/>
                    <a:p>
                      <a:r>
                        <a:rPr lang="en-US" sz="1600"/>
                        <a:t>Events</a:t>
                      </a:r>
                    </a:p>
                  </a:txBody>
                  <a:tcPr anchor="ctr"/>
                </a:tc>
                <a:tc>
                  <a:txBody>
                    <a:bodyPr/>
                    <a:lstStyle/>
                    <a:p>
                      <a:r>
                        <a:rPr lang="en-US" sz="1600" dirty="0"/>
                        <a:t>Azure Event Hubs</a:t>
                      </a:r>
                    </a:p>
                  </a:txBody>
                  <a:tcPr anchor="ctr"/>
                </a:tc>
                <a:tc>
                  <a:txBody>
                    <a:bodyPr/>
                    <a:lstStyle/>
                    <a:p>
                      <a:pPr algn="ctr"/>
                      <a:r>
                        <a:rPr lang="en-US" sz="1600" dirty="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468464882"/>
                  </a:ext>
                </a:extLst>
              </a:tr>
              <a:tr h="307587">
                <a:tc>
                  <a:txBody>
                    <a:bodyPr/>
                    <a:lstStyle/>
                    <a:p>
                      <a:r>
                        <a:rPr lang="en-US" sz="1600"/>
                        <a:t>Queues</a:t>
                      </a:r>
                    </a:p>
                  </a:txBody>
                  <a:tcPr anchor="ctr"/>
                </a:tc>
                <a:tc>
                  <a:txBody>
                    <a:bodyPr/>
                    <a:lstStyle/>
                    <a:p>
                      <a:r>
                        <a:rPr lang="en-US" sz="1600" dirty="0"/>
                        <a:t>Azure Storage</a:t>
                      </a:r>
                    </a:p>
                  </a:txBody>
                  <a:tcPr anchor="ctr"/>
                </a:tc>
                <a:tc>
                  <a:txBody>
                    <a:bodyPr/>
                    <a:lstStyle/>
                    <a:p>
                      <a:pPr algn="ctr"/>
                      <a:r>
                        <a:rPr lang="en-US" sz="1600"/>
                        <a:t>✔</a:t>
                      </a:r>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3075698797"/>
                  </a:ext>
                </a:extLst>
              </a:tr>
              <a:tr h="307587">
                <a:tc>
                  <a:txBody>
                    <a:bodyPr/>
                    <a:lstStyle/>
                    <a:p>
                      <a:r>
                        <a:rPr lang="en-US" sz="1600"/>
                        <a:t>Tables</a:t>
                      </a:r>
                    </a:p>
                  </a:txBody>
                  <a:tcPr anchor="ctr"/>
                </a:tc>
                <a:tc>
                  <a:txBody>
                    <a:bodyPr/>
                    <a:lstStyle/>
                    <a:p>
                      <a:r>
                        <a:rPr lang="en-US" sz="1600" dirty="0"/>
                        <a:t>Azure Storage</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916531532"/>
                  </a:ext>
                </a:extLst>
              </a:tr>
              <a:tr h="448218">
                <a:tc>
                  <a:txBody>
                    <a:bodyPr/>
                    <a:lstStyle/>
                    <a:p>
                      <a:r>
                        <a:rPr lang="en-US" sz="1600"/>
                        <a:t>Tables</a:t>
                      </a:r>
                    </a:p>
                  </a:txBody>
                  <a:tcPr anchor="ctr"/>
                </a:tc>
                <a:tc>
                  <a:txBody>
                    <a:bodyPr/>
                    <a:lstStyle/>
                    <a:p>
                      <a:r>
                        <a:rPr lang="en-US" sz="1600"/>
                        <a:t>Azure Mobile Apps</a:t>
                      </a:r>
                    </a:p>
                  </a:txBody>
                  <a:tcPr anchor="ctr"/>
                </a:tc>
                <a:tc>
                  <a:txBody>
                    <a:bodyPr/>
                    <a:lstStyle/>
                    <a:p>
                      <a:pPr algn="ctr"/>
                      <a:endParaRPr lang="en-US" sz="1600" dirty="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2601799188"/>
                  </a:ext>
                </a:extLst>
              </a:tr>
              <a:tr h="448218">
                <a:tc>
                  <a:txBody>
                    <a:bodyPr/>
                    <a:lstStyle/>
                    <a:p>
                      <a:r>
                        <a:rPr lang="en-US" sz="1600"/>
                        <a:t>No-SQL DB</a:t>
                      </a:r>
                    </a:p>
                  </a:txBody>
                  <a:tcPr anchor="ctr"/>
                </a:tc>
                <a:tc>
                  <a:txBody>
                    <a:bodyPr/>
                    <a:lstStyle/>
                    <a:p>
                      <a:r>
                        <a:rPr lang="en-US" sz="1600"/>
                        <a:t>Azure DocumentDB</a:t>
                      </a:r>
                    </a:p>
                  </a:txBody>
                  <a:tcPr anchor="ctr"/>
                </a:tc>
                <a:tc>
                  <a:txBody>
                    <a:bodyPr/>
                    <a:lstStyle/>
                    <a:p>
                      <a:pPr algn="ctr"/>
                      <a:endParaRPr lang="en-US" sz="1600"/>
                    </a:p>
                  </a:txBody>
                  <a:tcPr anchor="ctr"/>
                </a:tc>
                <a:tc>
                  <a:txBody>
                    <a:bodyPr/>
                    <a:lstStyle/>
                    <a:p>
                      <a:pPr algn="ctr"/>
                      <a:r>
                        <a:rPr lang="en-US" sz="1600" dirty="0"/>
                        <a:t>✔</a:t>
                      </a:r>
                    </a:p>
                  </a:txBody>
                  <a:tcPr anchor="ctr"/>
                </a:tc>
                <a:tc>
                  <a:txBody>
                    <a:bodyPr/>
                    <a:lstStyle/>
                    <a:p>
                      <a:pPr algn="ctr"/>
                      <a:r>
                        <a:rPr lang="en-US" sz="1600" dirty="0"/>
                        <a:t>✔</a:t>
                      </a:r>
                    </a:p>
                  </a:txBody>
                  <a:tcPr anchor="ctr"/>
                </a:tc>
                <a:extLst>
                  <a:ext uri="{0D108BD9-81ED-4DB2-BD59-A6C34878D82A}">
                    <a16:rowId xmlns:a16="http://schemas.microsoft.com/office/drawing/2014/main" val="1761236402"/>
                  </a:ext>
                </a:extLst>
              </a:tr>
              <a:tr h="448218">
                <a:tc>
                  <a:txBody>
                    <a:bodyPr/>
                    <a:lstStyle/>
                    <a:p>
                      <a:r>
                        <a:rPr lang="en-US" sz="1600"/>
                        <a:t>Push Notifications</a:t>
                      </a:r>
                    </a:p>
                  </a:txBody>
                  <a:tcPr anchor="ctr"/>
                </a:tc>
                <a:tc>
                  <a:txBody>
                    <a:bodyPr/>
                    <a:lstStyle/>
                    <a:p>
                      <a:r>
                        <a:rPr lang="en-US" sz="1600"/>
                        <a:t>Azure Notification Hubs</a:t>
                      </a:r>
                    </a:p>
                  </a:txBody>
                  <a:tcPr anchor="ctr"/>
                </a:tc>
                <a:tc>
                  <a:txBody>
                    <a:bodyPr/>
                    <a:lstStyle/>
                    <a:p>
                      <a:pPr algn="ctr"/>
                      <a:endParaRPr lang="en-US" sz="1600"/>
                    </a:p>
                  </a:txBody>
                  <a:tcPr anchor="ctr"/>
                </a:tc>
                <a:tc>
                  <a:txBody>
                    <a:bodyPr/>
                    <a:lstStyle/>
                    <a:p>
                      <a:pPr algn="ctr"/>
                      <a:endParaRPr lang="en-US" sz="1600" dirty="0"/>
                    </a:p>
                  </a:txBody>
                  <a:tcPr anchor="ctr"/>
                </a:tc>
                <a:tc>
                  <a:txBody>
                    <a:bodyPr/>
                    <a:lstStyle/>
                    <a:p>
                      <a:pPr algn="ctr"/>
                      <a:r>
                        <a:rPr lang="en-US" sz="1600" dirty="0"/>
                        <a:t>✔</a:t>
                      </a:r>
                    </a:p>
                  </a:txBody>
                  <a:tcPr anchor="ctr"/>
                </a:tc>
                <a:extLst>
                  <a:ext uri="{0D108BD9-81ED-4DB2-BD59-A6C34878D82A}">
                    <a16:rowId xmlns:a16="http://schemas.microsoft.com/office/drawing/2014/main" val="1542988016"/>
                  </a:ext>
                </a:extLst>
              </a:tr>
            </a:tbl>
          </a:graphicData>
        </a:graphic>
      </p:graphicFrame>
      <p:sp>
        <p:nvSpPr>
          <p:cNvPr id="8" name="Content Placeholder 2"/>
          <p:cNvSpPr>
            <a:spLocks noGrp="1"/>
          </p:cNvSpPr>
          <p:nvPr>
            <p:ph idx="1"/>
          </p:nvPr>
        </p:nvSpPr>
        <p:spPr>
          <a:xfrm>
            <a:off x="838199" y="1825625"/>
            <a:ext cx="10232923" cy="799588"/>
          </a:xfrm>
        </p:spPr>
        <p:txBody>
          <a:bodyPr>
            <a:normAutofit fontScale="92500" lnSpcReduction="10000"/>
          </a:bodyPr>
          <a:lstStyle/>
          <a:p>
            <a:pPr marL="0" indent="0">
              <a:buNone/>
            </a:pPr>
            <a:r>
              <a:rPr lang="en-US" dirty="0"/>
              <a:t>Bindings serve as the basis for all connections to and from a function. Many bindings can be “bi-directional” as well.</a:t>
            </a:r>
          </a:p>
        </p:txBody>
      </p:sp>
    </p:spTree>
    <p:extLst>
      <p:ext uri="{BB962C8B-B14F-4D97-AF65-F5344CB8AC3E}">
        <p14:creationId xmlns:p14="http://schemas.microsoft.com/office/powerpoint/2010/main" val="84895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Functions</a:t>
            </a:r>
          </a:p>
        </p:txBody>
      </p:sp>
      <p:sp>
        <p:nvSpPr>
          <p:cNvPr id="3" name="Content Placeholder 2"/>
          <p:cNvSpPr>
            <a:spLocks noGrp="1"/>
          </p:cNvSpPr>
          <p:nvPr>
            <p:ph idx="1"/>
          </p:nvPr>
        </p:nvSpPr>
        <p:spPr>
          <a:xfrm>
            <a:off x="838200" y="1825625"/>
            <a:ext cx="4677697" cy="4476852"/>
          </a:xfrm>
        </p:spPr>
        <p:txBody>
          <a:bodyPr>
            <a:normAutofit/>
          </a:bodyPr>
          <a:lstStyle/>
          <a:p>
            <a:pPr marL="687388" indent="-342900"/>
            <a:r>
              <a:rPr lang="en-US" dirty="0"/>
              <a:t>Command-line tools</a:t>
            </a:r>
          </a:p>
          <a:p>
            <a:pPr marL="687388" indent="-342900"/>
            <a:r>
              <a:rPr lang="en-US" dirty="0"/>
              <a:t>3</a:t>
            </a:r>
            <a:r>
              <a:rPr lang="en-US" baseline="30000" dirty="0"/>
              <a:t>rd</a:t>
            </a:r>
            <a:r>
              <a:rPr lang="en-US" dirty="0"/>
              <a:t> party products such as Postman and Swagger</a:t>
            </a:r>
          </a:p>
          <a:p>
            <a:pPr marL="687388" indent="-342900"/>
            <a:r>
              <a:rPr lang="en-US" dirty="0"/>
              <a:t>Direct web calls via </a:t>
            </a:r>
            <a:r>
              <a:rPr lang="en-US" dirty="0" err="1"/>
              <a:t>cURL</a:t>
            </a:r>
            <a:endParaRPr lang="en-US" dirty="0"/>
          </a:p>
          <a:p>
            <a:pPr marL="687388" indent="-342900"/>
            <a:r>
              <a:rPr lang="en-US" dirty="0"/>
              <a:t>Nested functions</a:t>
            </a:r>
          </a:p>
          <a:p>
            <a:pPr marL="687388" indent="-342900"/>
            <a:r>
              <a:rPr lang="en-US" dirty="0"/>
              <a:t>Microsoft Azure Storage Explorer</a:t>
            </a:r>
          </a:p>
          <a:p>
            <a:pPr marL="687388" indent="-342900"/>
            <a:r>
              <a:rPr lang="en-US" dirty="0"/>
              <a:t>Visual Studio Cloud Explorer</a:t>
            </a:r>
          </a:p>
          <a:p>
            <a:pPr marL="687388" indent="-342900"/>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6079339" y="1916830"/>
            <a:ext cx="5221693" cy="3608899"/>
          </a:xfrm>
          <a:prstGeom prst="rect">
            <a:avLst/>
          </a:prstGeom>
        </p:spPr>
      </p:pic>
    </p:spTree>
    <p:extLst>
      <p:ext uri="{BB962C8B-B14F-4D97-AF65-F5344CB8AC3E}">
        <p14:creationId xmlns:p14="http://schemas.microsoft.com/office/powerpoint/2010/main" val="115698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1333500"/>
            <a:ext cx="10644347" cy="2269083"/>
          </a:xfrm>
        </p:spPr>
        <p:txBody>
          <a:bodyPr/>
          <a:lstStyle/>
          <a:p>
            <a:r>
              <a:rPr lang="en-US" sz="3600" dirty="0">
                <a:latin typeface="Segoe UI Light" panose="020B0502040204020203" pitchFamily="34" charset="0"/>
                <a:cs typeface="Segoe UI Light" panose="020B0502040204020203" pitchFamily="34" charset="0"/>
              </a:rPr>
              <a:t>Demo</a:t>
            </a:r>
            <a:br>
              <a:rPr lang="en-US" sz="3600" dirty="0">
                <a:solidFill>
                  <a:schemeClr val="tx1"/>
                </a:solidFill>
                <a:latin typeface="Segoe UI Light"/>
                <a:cs typeface="Segoe UI Light"/>
              </a:rPr>
            </a:br>
            <a:r>
              <a:rPr lang="en-US" sz="4400" dirty="0">
                <a:latin typeface="Segoe UI Light" panose="020B0502040204020203" pitchFamily="34" charset="0"/>
                <a:cs typeface="Segoe UI Light" panose="020B0502040204020203" pitchFamily="34" charset="0"/>
              </a:rPr>
              <a:t>Azure Functions: Calculator</a:t>
            </a:r>
            <a:br>
              <a:rPr lang="en-US" sz="4400" dirty="0">
                <a:solidFill>
                  <a:schemeClr val="tx1"/>
                </a:solidFill>
                <a:latin typeface="Segoe UI Light"/>
                <a:cs typeface="Segoe UI Light"/>
              </a:rPr>
            </a:br>
            <a:endParaRPr lang="en-US" sz="7050">
              <a:solidFill>
                <a:schemeClr val="tx1"/>
              </a:solidFill>
              <a:latin typeface="+mj-ea"/>
              <a:cs typeface="+mj-ea"/>
            </a:endParaRPr>
          </a:p>
        </p:txBody>
      </p:sp>
    </p:spTree>
    <p:extLst>
      <p:ext uri="{BB962C8B-B14F-4D97-AF65-F5344CB8AC3E}">
        <p14:creationId xmlns:p14="http://schemas.microsoft.com/office/powerpoint/2010/main" val="235695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b="0" dirty="0">
                <a:solidFill>
                  <a:schemeClr val="bg1"/>
                </a:solidFill>
                <a:latin typeface="Segoe UI Light" panose="020B0502040204020203" pitchFamily="34" charset="0"/>
                <a:cs typeface="Segoe UI Light" panose="020B0502040204020203" pitchFamily="34" charset="0"/>
              </a:rPr>
              <a:t>References</a:t>
            </a:r>
          </a:p>
        </p:txBody>
      </p:sp>
      <p:sp>
        <p:nvSpPr>
          <p:cNvPr id="4" name="Text Placeholder 3"/>
          <p:cNvSpPr>
            <a:spLocks noGrp="1"/>
          </p:cNvSpPr>
          <p:nvPr>
            <p:ph type="body" sz="quarter" idx="4294967295"/>
          </p:nvPr>
        </p:nvSpPr>
        <p:spPr>
          <a:xfrm>
            <a:off x="536922" y="1189495"/>
            <a:ext cx="11116601" cy="4332720"/>
          </a:xfrm>
        </p:spPr>
        <p:txBody>
          <a:bodyPr>
            <a:normAutofit fontScale="92500" lnSpcReduction="10000"/>
          </a:bodyPr>
          <a:lstStyle/>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https://azure.microsoft.com</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https://azure.microsoft.com/en-in/services/functions/</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https://info.microsoft.com/microsoft-serverless-approach-webinar-on-demand.html</a:t>
            </a:r>
          </a:p>
          <a:p>
            <a:endParaRPr lang="en-US" sz="3137" dirty="0">
              <a:solidFill>
                <a:schemeClr val="bg1"/>
              </a:solidFill>
              <a:latin typeface="Segoe UI Light" panose="020B0502040204020203" pitchFamily="34" charset="0"/>
              <a:cs typeface="Segoe UI Light" panose="020B0502040204020203" pitchFamily="34" charset="0"/>
            </a:endParaRPr>
          </a:p>
          <a:p>
            <a:r>
              <a:rPr lang="en-US" sz="3137" dirty="0">
                <a:solidFill>
                  <a:schemeClr val="bg1"/>
                </a:solidFill>
                <a:latin typeface="Segoe UI Light" panose="020B0502040204020203" pitchFamily="34" charset="0"/>
                <a:cs typeface="Segoe UI Light" panose="020B0502040204020203" pitchFamily="34" charset="0"/>
              </a:rPr>
              <a:t>https://</a:t>
            </a:r>
            <a:r>
              <a:rPr lang="en-US" sz="3137" dirty="0" err="1">
                <a:solidFill>
                  <a:schemeClr val="bg1"/>
                </a:solidFill>
                <a:latin typeface="Segoe UI Light" panose="020B0502040204020203" pitchFamily="34" charset="0"/>
                <a:cs typeface="Segoe UI Light" panose="020B0502040204020203" pitchFamily="34" charset="0"/>
              </a:rPr>
              <a:t>docs.microsoft.com</a:t>
            </a:r>
            <a:endParaRPr lang="en-US" sz="3137"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592162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licdn.com/mpr/mpr/AAEAAQAAAAAAAAGSAAAAJDI3ZDJiYTgzLWNjYzUtNGQwOS05OGQ5LWFlNDlhN2Y1NzQwO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3" y="-149556"/>
            <a:ext cx="12228366" cy="700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2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972400" y="3426940"/>
            <a:ext cx="94385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PaaS</a:t>
            </a:r>
          </a:p>
        </p:txBody>
      </p:sp>
      <p:sp>
        <p:nvSpPr>
          <p:cNvPr id="28" name="TextBox 27"/>
          <p:cNvSpPr txBox="1"/>
          <p:nvPr/>
        </p:nvSpPr>
        <p:spPr>
          <a:xfrm>
            <a:off x="5128232" y="3426940"/>
            <a:ext cx="86370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IaaS</a:t>
            </a:r>
          </a:p>
        </p:txBody>
      </p:sp>
      <p:sp>
        <p:nvSpPr>
          <p:cNvPr id="27" name="TextBox 26"/>
          <p:cNvSpPr txBox="1"/>
          <p:nvPr/>
        </p:nvSpPr>
        <p:spPr>
          <a:xfrm>
            <a:off x="400107" y="3426940"/>
            <a:ext cx="189924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On Premises</a:t>
            </a:r>
          </a:p>
        </p:txBody>
      </p:sp>
      <p:sp>
        <p:nvSpPr>
          <p:cNvPr id="2" name="Title 1"/>
          <p:cNvSpPr>
            <a:spLocks noGrp="1"/>
          </p:cNvSpPr>
          <p:nvPr>
            <p:ph type="title"/>
          </p:nvPr>
        </p:nvSpPr>
        <p:spPr/>
        <p:txBody>
          <a:bodyPr/>
          <a:lstStyle/>
          <a:p>
            <a:r>
              <a:rPr lang="en-US" dirty="0"/>
              <a:t>The “Evolution” of Application Platforms</a:t>
            </a:r>
          </a:p>
        </p:txBody>
      </p:sp>
      <p:cxnSp>
        <p:nvCxnSpPr>
          <p:cNvPr id="11" name="Straight Arrow Connector 10"/>
          <p:cNvCxnSpPr>
            <a:cxnSpLocks/>
          </p:cNvCxnSpPr>
          <p:nvPr/>
        </p:nvCxnSpPr>
        <p:spPr>
          <a:xfrm>
            <a:off x="254347" y="3426982"/>
            <a:ext cx="11755303"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013914"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542036"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369829"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999908"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807364" y="2285286"/>
            <a:ext cx="856836" cy="897004"/>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nvGrpSpPr>
          <p:cNvPr id="58" name="Group 16"/>
          <p:cNvGrpSpPr>
            <a:grpSpLocks noChangeAspect="1"/>
          </p:cNvGrpSpPr>
          <p:nvPr/>
        </p:nvGrpSpPr>
        <p:grpSpPr bwMode="auto">
          <a:xfrm>
            <a:off x="8163426" y="2414243"/>
            <a:ext cx="663817" cy="767834"/>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73" name="Group 31"/>
          <p:cNvGrpSpPr>
            <a:grpSpLocks noChangeAspect="1"/>
          </p:cNvGrpSpPr>
          <p:nvPr/>
        </p:nvGrpSpPr>
        <p:grpSpPr bwMode="auto">
          <a:xfrm>
            <a:off x="5331048" y="2578252"/>
            <a:ext cx="515627" cy="538958"/>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110" name="Group 109"/>
          <p:cNvGrpSpPr/>
          <p:nvPr/>
        </p:nvGrpSpPr>
        <p:grpSpPr>
          <a:xfrm>
            <a:off x="10814930" y="2413653"/>
            <a:ext cx="483936" cy="768423"/>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dirty="0">
                  <a:solidFill>
                    <a:srgbClr val="353535"/>
                  </a:solidFill>
                  <a:latin typeface="Segoe UI Semilight"/>
                </a:endParaRPr>
              </a:p>
            </p:txBody>
          </p:sp>
        </p:grpSp>
      </p:grpSp>
      <p:sp>
        <p:nvSpPr>
          <p:cNvPr id="72" name="TextBox 71"/>
          <p:cNvSpPr txBox="1"/>
          <p:nvPr/>
        </p:nvSpPr>
        <p:spPr>
          <a:xfrm>
            <a:off x="10171176" y="3433817"/>
            <a:ext cx="1838473" cy="621541"/>
          </a:xfrm>
          <a:prstGeom prst="rect">
            <a:avLst/>
          </a:prstGeom>
          <a:noFill/>
        </p:spPr>
        <p:txBody>
          <a:bodyPr wrap="square" lIns="179234" tIns="143387" rIns="179234" bIns="143387" rtlCol="0" anchor="t">
            <a:spAutoFit/>
          </a:bodyPr>
          <a:lstStyle/>
          <a:p>
            <a:pPr defTabSz="896042">
              <a:lnSpc>
                <a:spcPct val="90000"/>
              </a:lnSpc>
              <a:spcAft>
                <a:spcPts val="588"/>
              </a:spcAft>
              <a:defRPr/>
            </a:pPr>
            <a:r>
              <a:rPr lang="en-US" sz="2350" kern="0" dirty="0">
                <a:gradFill>
                  <a:gsLst>
                    <a:gs pos="1250">
                      <a:srgbClr val="353535"/>
                    </a:gs>
                    <a:gs pos="100000">
                      <a:srgbClr val="353535"/>
                    </a:gs>
                  </a:gsLst>
                  <a:lin ang="5400000" scaled="0"/>
                </a:gradFill>
                <a:latin typeface="Segoe UI"/>
                <a:cs typeface="Segoe UI"/>
              </a:rPr>
              <a:t>Serverless</a:t>
            </a:r>
            <a:endParaRPr lang="en-US" sz="2353" kern="0" dirty="0">
              <a:gradFill>
                <a:gsLst>
                  <a:gs pos="1250">
                    <a:srgbClr val="353535"/>
                  </a:gs>
                  <a:gs pos="100000">
                    <a:srgbClr val="353535"/>
                  </a:gs>
                </a:gsLst>
                <a:lin ang="5400000" scaled="0"/>
              </a:gradFill>
              <a:latin typeface="Segoe UI"/>
            </a:endParaRPr>
          </a:p>
        </p:txBody>
      </p:sp>
      <p:sp>
        <p:nvSpPr>
          <p:cNvPr id="94" name="Right Brace 93"/>
          <p:cNvSpPr/>
          <p:nvPr/>
        </p:nvSpPr>
        <p:spPr>
          <a:xfrm rot="5400000">
            <a:off x="8318193" y="824783"/>
            <a:ext cx="328815" cy="6988022"/>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5" name="Freeform 50"/>
          <p:cNvSpPr>
            <a:spLocks/>
          </p:cNvSpPr>
          <p:nvPr/>
        </p:nvSpPr>
        <p:spPr bwMode="auto">
          <a:xfrm>
            <a:off x="8016904" y="479427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6" name="Freeform 50"/>
          <p:cNvSpPr>
            <a:spLocks/>
          </p:cNvSpPr>
          <p:nvPr/>
        </p:nvSpPr>
        <p:spPr bwMode="auto">
          <a:xfrm flipH="1">
            <a:off x="8408813" y="4964746"/>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Tree>
    <p:extLst>
      <p:ext uri="{BB962C8B-B14F-4D97-AF65-F5344CB8AC3E}">
        <p14:creationId xmlns:p14="http://schemas.microsoft.com/office/powerpoint/2010/main" val="93143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10" presetClass="entr" presetSubtype="0" fill="hold" grpId="0" nodeType="withEffect">
                                  <p:stCondLst>
                                    <p:cond delay="10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42" presetClass="path" presetSubtype="0" decel="100000" fill="hold" grpId="1" nodeType="withEffect">
                                  <p:stCondLst>
                                    <p:cond delay="100"/>
                                  </p:stCondLst>
                                  <p:childTnLst>
                                    <p:animMotion origin="layout" path="M 2.08333E-7 2.59259E-6 L 2.08333E-7 0.04352 " pathEditMode="relative" rAng="0" ptsTypes="AA">
                                      <p:cBhvr>
                                        <p:cTn id="17" dur="500" spd="-100000" fill="hold"/>
                                        <p:tgtEl>
                                          <p:spTgt spid="27"/>
                                        </p:tgtEl>
                                        <p:attrNameLst>
                                          <p:attrName>ppt_x</p:attrName>
                                          <p:attrName>ppt_y</p:attrName>
                                        </p:attrNameLst>
                                      </p:cBhvr>
                                      <p:rCtr x="0" y="2176"/>
                                    </p:animMotion>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42" presetClass="path" presetSubtype="0" decel="100000" fill="hold" nodeType="withEffect">
                                  <p:stCondLst>
                                    <p:cond delay="0"/>
                                  </p:stCondLst>
                                  <p:childTnLst>
                                    <p:animMotion origin="layout" path="M -2.08333E-6 -1.11111E-6 L -2.08333E-6 -0.0544 " pathEditMode="relative" rAng="0" ptsTypes="AA">
                                      <p:cBhvr>
                                        <p:cTn id="22" dur="500" spd="-100000" fill="hold"/>
                                        <p:tgtEl>
                                          <p:spTgt spid="56"/>
                                        </p:tgtEl>
                                        <p:attrNameLst>
                                          <p:attrName>ppt_x</p:attrName>
                                          <p:attrName>ppt_y</p:attrName>
                                        </p:attrNameLst>
                                      </p:cBhvr>
                                      <p:rCtr x="0" y="-2731"/>
                                    </p:animMotion>
                                  </p:childTnLst>
                                </p:cTn>
                              </p:par>
                              <p:par>
                                <p:cTn id="23" presetID="53" presetClass="entr" presetSubtype="16" fill="hold" grpId="0"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42" presetClass="path" presetSubtype="0" decel="100000" fill="hold" grpId="1" nodeType="withEffect">
                                  <p:stCondLst>
                                    <p:cond delay="300"/>
                                  </p:stCondLst>
                                  <p:childTnLst>
                                    <p:animMotion origin="layout" path="M -3.33333E-6 2.59259E-6 L -3.33333E-6 0.04352 " pathEditMode="relative" rAng="0" ptsTypes="AA">
                                      <p:cBhvr>
                                        <p:cTn id="32" dur="500" spd="-100000" fill="hold"/>
                                        <p:tgtEl>
                                          <p:spTgt spid="28"/>
                                        </p:tgtEl>
                                        <p:attrNameLst>
                                          <p:attrName>ppt_x</p:attrName>
                                          <p:attrName>ppt_y</p:attrName>
                                        </p:attrNameLst>
                                      </p:cBhvr>
                                      <p:rCtr x="0" y="2176"/>
                                    </p:animMotion>
                                  </p:childTnLst>
                                </p:cTn>
                              </p:par>
                              <p:par>
                                <p:cTn id="33" presetID="10" presetClass="entr" presetSubtype="0" fill="hold" nodeType="withEffect">
                                  <p:stCondLst>
                                    <p:cond delay="2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42" presetClass="path" presetSubtype="0" decel="100000" fill="hold" nodeType="withEffect">
                                  <p:stCondLst>
                                    <p:cond delay="200"/>
                                  </p:stCondLst>
                                  <p:childTnLst>
                                    <p:animMotion origin="layout" path="M -3.33333E-6 2.22222E-6 L -3.33333E-6 -0.0544 " pathEditMode="relative" rAng="0" ptsTypes="AA">
                                      <p:cBhvr>
                                        <p:cTn id="37" dur="500" spd="-100000" fill="hold"/>
                                        <p:tgtEl>
                                          <p:spTgt spid="73"/>
                                        </p:tgtEl>
                                        <p:attrNameLst>
                                          <p:attrName>ppt_x</p:attrName>
                                          <p:attrName>ppt_y</p:attrName>
                                        </p:attrNameLst>
                                      </p:cBhvr>
                                      <p:rCtr x="0" y="-2731"/>
                                    </p:animMotion>
                                  </p:childTnLst>
                                </p:cTn>
                              </p:par>
                              <p:par>
                                <p:cTn id="38" presetID="53" presetClass="entr" presetSubtype="16" fill="hold" grpId="0" nodeType="withEffect">
                                  <p:stCondLst>
                                    <p:cond delay="40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42" presetClass="path" presetSubtype="0" decel="100000" fill="hold" grpId="1" nodeType="withEffect">
                                  <p:stCondLst>
                                    <p:cond delay="500"/>
                                  </p:stCondLst>
                                  <p:childTnLst>
                                    <p:animMotion origin="layout" path="M -2.70833E-6 2.59259E-6 L -2.70833E-6 0.04352 " pathEditMode="relative" rAng="0" ptsTypes="AA">
                                      <p:cBhvr>
                                        <p:cTn id="47" dur="500" spd="-100000" fill="hold"/>
                                        <p:tgtEl>
                                          <p:spTgt spid="29"/>
                                        </p:tgtEl>
                                        <p:attrNameLst>
                                          <p:attrName>ppt_x</p:attrName>
                                          <p:attrName>ppt_y</p:attrName>
                                        </p:attrNameLst>
                                      </p:cBhvr>
                                      <p:rCtr x="0" y="2176"/>
                                    </p:animMotion>
                                  </p:childTnLst>
                                </p:cTn>
                              </p:par>
                              <p:par>
                                <p:cTn id="48" presetID="10" presetClass="entr" presetSubtype="0" fill="hold" nodeType="withEffect">
                                  <p:stCondLst>
                                    <p:cond delay="40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42" presetClass="path" presetSubtype="0" decel="100000" fill="hold" nodeType="withEffect">
                                  <p:stCondLst>
                                    <p:cond delay="400"/>
                                  </p:stCondLst>
                                  <p:childTnLst>
                                    <p:animMotion origin="layout" path="M 5E-6 -3.7037E-7 L 5E-6 -0.0544 " pathEditMode="relative" rAng="0" ptsTypes="AA">
                                      <p:cBhvr>
                                        <p:cTn id="52" dur="500" spd="-100000" fill="hold"/>
                                        <p:tgtEl>
                                          <p:spTgt spid="58"/>
                                        </p:tgtEl>
                                        <p:attrNameLst>
                                          <p:attrName>ppt_x</p:attrName>
                                          <p:attrName>ppt_y</p:attrName>
                                        </p:attrNameLst>
                                      </p:cBhvr>
                                      <p:rCtr x="0" y="-2731"/>
                                    </p:animMotion>
                                  </p:childTnLst>
                                </p:cTn>
                              </p:par>
                              <p:par>
                                <p:cTn id="53" presetID="53" presetClass="entr" presetSubtype="16"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10" presetClass="entr" presetSubtype="0" fill="hold" nodeType="withEffect">
                                  <p:stCondLst>
                                    <p:cond delay="80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500"/>
                                        <p:tgtEl>
                                          <p:spTgt spid="110"/>
                                        </p:tgtEl>
                                      </p:cBhvr>
                                    </p:animEffect>
                                  </p:childTnLst>
                                </p:cTn>
                              </p:par>
                              <p:par>
                                <p:cTn id="61" presetID="42" presetClass="path" presetSubtype="0" decel="100000" fill="hold" nodeType="withEffect">
                                  <p:stCondLst>
                                    <p:cond delay="800"/>
                                  </p:stCondLst>
                                  <p:childTnLst>
                                    <p:animMotion origin="layout" path="M -1.04167E-6 -3.7037E-7 L -1.04167E-6 -0.0544 " pathEditMode="relative" rAng="0" ptsTypes="AA">
                                      <p:cBhvr>
                                        <p:cTn id="62" dur="500" spd="-100000" fill="hold"/>
                                        <p:tgtEl>
                                          <p:spTgt spid="110"/>
                                        </p:tgtEl>
                                        <p:attrNameLst>
                                          <p:attrName>ppt_x</p:attrName>
                                          <p:attrName>ppt_y</p:attrName>
                                        </p:attrNameLst>
                                      </p:cBhvr>
                                      <p:rCtr x="0" y="-2731"/>
                                    </p:animMotion>
                                  </p:childTnLst>
                                </p:cTn>
                              </p:par>
                              <p:par>
                                <p:cTn id="63" presetID="10" presetClass="entr" presetSubtype="0" fill="hold" grpId="0" nodeType="withEffect">
                                  <p:stCondLst>
                                    <p:cond delay="50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500"/>
                                        <p:tgtEl>
                                          <p:spTgt spid="72"/>
                                        </p:tgtEl>
                                      </p:cBhvr>
                                    </p:animEffect>
                                  </p:childTnLst>
                                </p:cTn>
                              </p:par>
                              <p:par>
                                <p:cTn id="66" presetID="42" presetClass="path" presetSubtype="0" decel="100000" fill="hold" grpId="1" nodeType="withEffect">
                                  <p:stCondLst>
                                    <p:cond delay="500"/>
                                  </p:stCondLst>
                                  <p:childTnLst>
                                    <p:animMotion origin="layout" path="M 4.58333E-6 -3.7037E-7 L 4.58333E-6 0.04352 " pathEditMode="relative" rAng="0" ptsTypes="AA">
                                      <p:cBhvr>
                                        <p:cTn id="67" dur="500" spd="-100000" fill="hold"/>
                                        <p:tgtEl>
                                          <p:spTgt spid="72"/>
                                        </p:tgtEl>
                                        <p:attrNameLst>
                                          <p:attrName>ppt_x</p:attrName>
                                          <p:attrName>ppt_y</p:attrName>
                                        </p:attrNameLst>
                                      </p:cBhvr>
                                      <p:rCtr x="0" y="2176"/>
                                    </p:animMotion>
                                  </p:childTnLst>
                                </p:cTn>
                              </p:par>
                            </p:childTnLst>
                          </p:cTn>
                        </p:par>
                        <p:par>
                          <p:cTn id="68" fill="hold">
                            <p:stCondLst>
                              <p:cond delay="1300"/>
                            </p:stCondLst>
                            <p:childTnLst>
                              <p:par>
                                <p:cTn id="69" presetID="16" presetClass="entr" presetSubtype="21" fill="hold" grpId="0" nodeType="after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barn(inVertical)">
                                      <p:cBhvr>
                                        <p:cTn id="71" dur="750"/>
                                        <p:tgtEl>
                                          <p:spTgt spid="94"/>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42" presetClass="path" presetSubtype="0" decel="100000" fill="hold" grpId="1" nodeType="withEffect">
                                  <p:stCondLst>
                                    <p:cond delay="350"/>
                                  </p:stCondLst>
                                  <p:childTnLst>
                                    <p:animMotion origin="layout" path="M 1.66667E-6 -2.22222E-6 L -0.03672 -2.22222E-6 " pathEditMode="relative" rAng="0" ptsTypes="AA">
                                      <p:cBhvr>
                                        <p:cTn id="76" dur="500" spd="-100000" fill="hold"/>
                                        <p:tgtEl>
                                          <p:spTgt spid="95"/>
                                        </p:tgtEl>
                                        <p:attrNameLst>
                                          <p:attrName>ppt_x</p:attrName>
                                          <p:attrName>ppt_y</p:attrName>
                                        </p:attrNameLst>
                                      </p:cBhvr>
                                      <p:rCtr x="-1836" y="0"/>
                                    </p:animMotion>
                                  </p:childTnLst>
                                </p:cTn>
                              </p:par>
                              <p:par>
                                <p:cTn id="77" presetID="10" presetClass="entr" presetSubtype="0" fill="hold" grpId="0" nodeType="withEffect">
                                  <p:stCondLst>
                                    <p:cond delay="350"/>
                                  </p:stCondLst>
                                  <p:childTnLst>
                                    <p:set>
                                      <p:cBhvr>
                                        <p:cTn id="78" dur="1" fill="hold">
                                          <p:stCondLst>
                                            <p:cond delay="0"/>
                                          </p:stCondLst>
                                        </p:cTn>
                                        <p:tgtEl>
                                          <p:spTgt spid="96"/>
                                        </p:tgtEl>
                                        <p:attrNameLst>
                                          <p:attrName>style.visibility</p:attrName>
                                        </p:attrNameLst>
                                      </p:cBhvr>
                                      <p:to>
                                        <p:strVal val="visible"/>
                                      </p:to>
                                    </p:set>
                                    <p:animEffect transition="in" filter="fade">
                                      <p:cBhvr>
                                        <p:cTn id="79" dur="500"/>
                                        <p:tgtEl>
                                          <p:spTgt spid="96"/>
                                        </p:tgtEl>
                                      </p:cBhvr>
                                    </p:animEffect>
                                  </p:childTnLst>
                                </p:cTn>
                              </p:par>
                              <p:par>
                                <p:cTn id="80" presetID="42" presetClass="path" presetSubtype="0" decel="100000" fill="hold" grpId="1" nodeType="withEffect">
                                  <p:stCondLst>
                                    <p:cond delay="350"/>
                                  </p:stCondLst>
                                  <p:childTnLst>
                                    <p:animMotion origin="layout" path="M -3.125E-6 -2.22222E-6 L 0.03672 -2.22222E-6 " pathEditMode="relative" rAng="0" ptsTypes="AA">
                                      <p:cBhvr>
                                        <p:cTn id="81" dur="500" spd="-100000" fill="hold"/>
                                        <p:tgtEl>
                                          <p:spTgt spid="9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28" grpId="0"/>
      <p:bldP spid="28" grpId="1"/>
      <p:bldP spid="27" grpId="0"/>
      <p:bldP spid="27" grpId="1"/>
      <p:bldP spid="12" grpId="0" animBg="1"/>
      <p:bldP spid="20" grpId="0" animBg="1"/>
      <p:bldP spid="21" grpId="0" animBg="1"/>
      <p:bldP spid="22" grpId="0" animBg="1"/>
      <p:bldP spid="72" grpId="0"/>
      <p:bldP spid="72" grpId="1"/>
      <p:bldP spid="94" grpId="0" animBg="1"/>
      <p:bldP spid="95" grpId="0" animBg="1"/>
      <p:bldP spid="95" grpId="1" animBg="1"/>
      <p:bldP spid="96" grpId="0" animBg="1"/>
      <p:bldP spid="9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189495"/>
            <a:ext cx="11653523" cy="2781917"/>
          </a:xfrm>
        </p:spPr>
        <p:txBody>
          <a:bodyPr/>
          <a:lstStyle/>
          <a:p>
            <a:r>
              <a:rPr lang="en-US" sz="4000" dirty="0"/>
              <a:t>Let’s connect</a:t>
            </a:r>
          </a:p>
          <a:p>
            <a:endParaRPr lang="en-US" dirty="0"/>
          </a:p>
          <a:p>
            <a:r>
              <a:rPr lang="en-US" sz="2745" dirty="0"/>
              <a:t>Abhishek.msft@outlook.com</a:t>
            </a:r>
          </a:p>
          <a:p>
            <a:r>
              <a:rPr lang="en-US" sz="2745" dirty="0"/>
              <a:t>@AbhiForTweeting</a:t>
            </a:r>
          </a:p>
          <a:p>
            <a:r>
              <a:rPr lang="en-US" sz="2745" dirty="0"/>
              <a:t>http://CloudAndMobileBlog.com</a:t>
            </a:r>
          </a:p>
        </p:txBody>
      </p:sp>
    </p:spTree>
    <p:extLst>
      <p:ext uri="{BB962C8B-B14F-4D97-AF65-F5344CB8AC3E}">
        <p14:creationId xmlns:p14="http://schemas.microsoft.com/office/powerpoint/2010/main" val="28693723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245" y="4050501"/>
            <a:ext cx="2666297"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8420881" y="4050502"/>
            <a:ext cx="2455376" cy="65543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1317703" y="4050501"/>
            <a:ext cx="2580204"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Abstraction </a:t>
            </a:r>
            <a:br>
              <a:rPr lang="en-US" sz="2549" kern="0">
                <a:gradFill>
                  <a:gsLst>
                    <a:gs pos="1250">
                      <a:srgbClr val="353535"/>
                    </a:gs>
                    <a:gs pos="100000">
                      <a:srgbClr val="353535"/>
                    </a:gs>
                  </a:gsLst>
                  <a:lin ang="5400000" scaled="0"/>
                </a:gradFill>
                <a:latin typeface="Segoe UI Semilight"/>
                <a:cs typeface="Segoe UI"/>
              </a:rPr>
            </a:br>
            <a:r>
              <a:rPr lang="en-US" sz="2549" kern="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a:t>What is </a:t>
            </a:r>
            <a:r>
              <a:rPr lang="en-US" err="1"/>
              <a:t>Serverless</a:t>
            </a:r>
            <a:r>
              <a:rPr lang="en-US"/>
              <a:t>?</a:t>
            </a:r>
            <a:br>
              <a:rPr lang="en-US"/>
            </a:br>
            <a:endParaRPr lang="en-US"/>
          </a:p>
        </p:txBody>
      </p:sp>
      <p:grpSp>
        <p:nvGrpSpPr>
          <p:cNvPr id="20" name="Group 19"/>
          <p:cNvGrpSpPr/>
          <p:nvPr/>
        </p:nvGrpSpPr>
        <p:grpSpPr>
          <a:xfrm>
            <a:off x="8805848" y="2303808"/>
            <a:ext cx="1685437" cy="1685437"/>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 name="Group 4"/>
            <p:cNvGrpSpPr>
              <a:grpSpLocks noChangeAspect="1"/>
            </p:cNvGrpSpPr>
            <p:nvPr/>
          </p:nvGrpSpPr>
          <p:grpSpPr bwMode="auto">
            <a:xfrm>
              <a:off x="9516647" y="2813805"/>
              <a:ext cx="651814" cy="755044"/>
              <a:chOff x="6136" y="1969"/>
              <a:chExt cx="221" cy="256"/>
            </a:xfrm>
          </p:grpSpPr>
          <p:sp>
            <p:nvSpPr>
              <p:cNvPr id="12" name="Freeform 5"/>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3" name="Oval 6"/>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4" name="Line 7"/>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5" name="Line 8"/>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6" name="Line 9"/>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7" name="Line 10"/>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18" name="Oval 17"/>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TextBox 18"/>
            <p:cNvSpPr txBox="1"/>
            <p:nvPr/>
          </p:nvSpPr>
          <p:spPr>
            <a:xfrm>
              <a:off x="9435652" y="3287113"/>
              <a:ext cx="454292" cy="46166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a:gradFill>
                    <a:gsLst>
                      <a:gs pos="2917">
                        <a:srgbClr val="0078D7"/>
                      </a:gs>
                      <a:gs pos="30000">
                        <a:srgbClr val="0078D7"/>
                      </a:gs>
                    </a:gsLst>
                    <a:lin ang="5400000" scaled="0"/>
                  </a:gradFill>
                  <a:latin typeface="Segoe UI Semibold" panose="020B0702040204020203" pitchFamily="34" charset="0"/>
                  <a:cs typeface="Segoe UI Semibold" panose="020B0702040204020203" pitchFamily="34" charset="0"/>
                </a:rPr>
                <a:t>$</a:t>
              </a:r>
            </a:p>
          </p:txBody>
        </p:sp>
      </p:grpSp>
      <p:grpSp>
        <p:nvGrpSpPr>
          <p:cNvPr id="27" name="Group 26"/>
          <p:cNvGrpSpPr/>
          <p:nvPr/>
        </p:nvGrpSpPr>
        <p:grpSpPr>
          <a:xfrm>
            <a:off x="5316674" y="2303808"/>
            <a:ext cx="1685437" cy="1685437"/>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 name="Group 25"/>
            <p:cNvGrpSpPr/>
            <p:nvPr/>
          </p:nvGrpSpPr>
          <p:grpSpPr>
            <a:xfrm>
              <a:off x="5899566" y="2925199"/>
              <a:ext cx="712436" cy="614067"/>
              <a:chOff x="6093204" y="2914441"/>
              <a:chExt cx="379412" cy="327025"/>
            </a:xfrm>
            <a:solidFill>
              <a:schemeClr val="bg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30" name="Group 29"/>
          <p:cNvGrpSpPr/>
          <p:nvPr/>
        </p:nvGrpSpPr>
        <p:grpSpPr>
          <a:xfrm>
            <a:off x="1765086" y="2303808"/>
            <a:ext cx="1685437" cy="1685437"/>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340343" y="2748281"/>
              <a:ext cx="562401" cy="902183"/>
              <a:chOff x="6" y="12"/>
              <a:chExt cx="192" cy="308"/>
            </a:xfrm>
          </p:grpSpPr>
          <p:sp>
            <p:nvSpPr>
              <p:cNvPr id="210" name="Rectangle 209"/>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29" name="Rectangle 28"/>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9" name="Rectangle 218"/>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0" name="Rectangle 219"/>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1" name="Rectangle 220"/>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2" name="Rectangle 221"/>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Rectangle 222"/>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Rectangle 223"/>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5" name="Rectangle 224"/>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7" name="Rectangle 226"/>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8" name="Rectangle 227"/>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9" name="Rectangle 228"/>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0" name="Rectangle 229"/>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1" name="Rectangle 230"/>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2" name="Rectangle 231"/>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Rectangle 232"/>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4" name="Rectangle 233"/>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5" name="Rectangle 234"/>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6" name="Rectangle 235"/>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4248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3.55629E-6 4.87971E-6 L 3.55629E-6 -0.05448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3.55629E-6 4.87971E-6 L 3.55629E-6 -0.05448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3.55629E-6 4.87971E-6 L 3.55629E-6 -0.05448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245" y="4050501"/>
            <a:ext cx="2666297"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Focus on business logic</a:t>
            </a:r>
          </a:p>
        </p:txBody>
      </p:sp>
      <p:sp>
        <p:nvSpPr>
          <p:cNvPr id="61" name="TextBox 60"/>
          <p:cNvSpPr txBox="1"/>
          <p:nvPr/>
        </p:nvSpPr>
        <p:spPr>
          <a:xfrm>
            <a:off x="8420881" y="4050501"/>
            <a:ext cx="2455376"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Faster time to market</a:t>
            </a:r>
          </a:p>
        </p:txBody>
      </p:sp>
      <p:sp>
        <p:nvSpPr>
          <p:cNvPr id="60" name="TextBox 59"/>
          <p:cNvSpPr txBox="1"/>
          <p:nvPr/>
        </p:nvSpPr>
        <p:spPr>
          <a:xfrm>
            <a:off x="1257736" y="4050501"/>
            <a:ext cx="2580204" cy="1015478"/>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DevOps Productivity</a:t>
            </a:r>
          </a:p>
        </p:txBody>
      </p:sp>
      <p:sp>
        <p:nvSpPr>
          <p:cNvPr id="3" name="Title 2"/>
          <p:cNvSpPr>
            <a:spLocks noGrp="1"/>
          </p:cNvSpPr>
          <p:nvPr>
            <p:ph type="title"/>
          </p:nvPr>
        </p:nvSpPr>
        <p:spPr/>
        <p:txBody>
          <a:bodyPr/>
          <a:lstStyle/>
          <a:p>
            <a:r>
              <a:rPr lang="en-US" dirty="0" err="1"/>
              <a:t>Serverless</a:t>
            </a:r>
            <a:r>
              <a:rPr lang="en-US" dirty="0"/>
              <a:t> is Great!</a:t>
            </a:r>
            <a:br>
              <a:rPr lang="en-US" dirty="0"/>
            </a:br>
            <a:endParaRPr lang="en-US" dirty="0"/>
          </a:p>
        </p:txBody>
      </p:sp>
      <p:grpSp>
        <p:nvGrpSpPr>
          <p:cNvPr id="237" name="Group 236"/>
          <p:cNvGrpSpPr/>
          <p:nvPr/>
        </p:nvGrpSpPr>
        <p:grpSpPr>
          <a:xfrm>
            <a:off x="1765086" y="2303808"/>
            <a:ext cx="1685437" cy="1685437"/>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250" name="Group 249"/>
          <p:cNvGrpSpPr/>
          <p:nvPr/>
        </p:nvGrpSpPr>
        <p:grpSpPr>
          <a:xfrm>
            <a:off x="5316674" y="2303808"/>
            <a:ext cx="1685437" cy="1685437"/>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grpSp>
        <p:nvGrpSpPr>
          <p:cNvPr id="33" name="Group 32"/>
          <p:cNvGrpSpPr/>
          <p:nvPr/>
        </p:nvGrpSpPr>
        <p:grpSpPr>
          <a:xfrm>
            <a:off x="8805848" y="2303808"/>
            <a:ext cx="1685437" cy="1685437"/>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spTree>
    <p:extLst>
      <p:ext uri="{BB962C8B-B14F-4D97-AF65-F5344CB8AC3E}">
        <p14:creationId xmlns:p14="http://schemas.microsoft.com/office/powerpoint/2010/main" val="21386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p:cTn id="7" dur="500" fill="hold"/>
                                        <p:tgtEl>
                                          <p:spTgt spid="237"/>
                                        </p:tgtEl>
                                        <p:attrNameLst>
                                          <p:attrName>ppt_w</p:attrName>
                                        </p:attrNameLst>
                                      </p:cBhvr>
                                      <p:tavLst>
                                        <p:tav tm="0">
                                          <p:val>
                                            <p:fltVal val="0"/>
                                          </p:val>
                                        </p:tav>
                                        <p:tav tm="100000">
                                          <p:val>
                                            <p:strVal val="#ppt_w"/>
                                          </p:val>
                                        </p:tav>
                                      </p:tavLst>
                                    </p:anim>
                                    <p:anim calcmode="lin" valueType="num">
                                      <p:cBhvr>
                                        <p:cTn id="8" dur="500" fill="hold"/>
                                        <p:tgtEl>
                                          <p:spTgt spid="237"/>
                                        </p:tgtEl>
                                        <p:attrNameLst>
                                          <p:attrName>ppt_h</p:attrName>
                                        </p:attrNameLst>
                                      </p:cBhvr>
                                      <p:tavLst>
                                        <p:tav tm="0">
                                          <p:val>
                                            <p:fltVal val="0"/>
                                          </p:val>
                                        </p:tav>
                                        <p:tav tm="100000">
                                          <p:val>
                                            <p:strVal val="#ppt_h"/>
                                          </p:val>
                                        </p:tav>
                                      </p:tavLst>
                                    </p:anim>
                                    <p:animEffect transition="in" filter="fade">
                                      <p:cBhvr>
                                        <p:cTn id="9" dur="500"/>
                                        <p:tgtEl>
                                          <p:spTgt spid="23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50"/>
                                        </p:tgtEl>
                                        <p:attrNameLst>
                                          <p:attrName>style.visibility</p:attrName>
                                        </p:attrNameLst>
                                      </p:cBhvr>
                                      <p:to>
                                        <p:strVal val="visible"/>
                                      </p:to>
                                    </p:set>
                                    <p:anim calcmode="lin" valueType="num">
                                      <p:cBhvr>
                                        <p:cTn id="17" dur="500" fill="hold"/>
                                        <p:tgtEl>
                                          <p:spTgt spid="250"/>
                                        </p:tgtEl>
                                        <p:attrNameLst>
                                          <p:attrName>ppt_w</p:attrName>
                                        </p:attrNameLst>
                                      </p:cBhvr>
                                      <p:tavLst>
                                        <p:tav tm="0">
                                          <p:val>
                                            <p:fltVal val="0"/>
                                          </p:val>
                                        </p:tav>
                                        <p:tav tm="100000">
                                          <p:val>
                                            <p:strVal val="#ppt_w"/>
                                          </p:val>
                                        </p:tav>
                                      </p:tavLst>
                                    </p:anim>
                                    <p:anim calcmode="lin" valueType="num">
                                      <p:cBhvr>
                                        <p:cTn id="18" dur="500" fill="hold"/>
                                        <p:tgtEl>
                                          <p:spTgt spid="250"/>
                                        </p:tgtEl>
                                        <p:attrNameLst>
                                          <p:attrName>ppt_h</p:attrName>
                                        </p:attrNameLst>
                                      </p:cBhvr>
                                      <p:tavLst>
                                        <p:tav tm="0">
                                          <p:val>
                                            <p:fltVal val="0"/>
                                          </p:val>
                                        </p:tav>
                                        <p:tav tm="100000">
                                          <p:val>
                                            <p:strVal val="#ppt_h"/>
                                          </p:val>
                                        </p:tav>
                                      </p:tavLst>
                                    </p:anim>
                                    <p:animEffect transition="in" filter="fade">
                                      <p:cBhvr>
                                        <p:cTn id="19" dur="500"/>
                                        <p:tgtEl>
                                          <p:spTgt spid="250"/>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0067" y="290406"/>
            <a:ext cx="11654187" cy="899409"/>
          </a:xfrm>
        </p:spPr>
        <p:txBody>
          <a:bodyPr/>
          <a:lstStyle/>
          <a:p>
            <a:r>
              <a:rPr lang="en-US" dirty="0" err="1"/>
              <a:t>Serverless</a:t>
            </a:r>
            <a:r>
              <a:rPr lang="en-US" dirty="0"/>
              <a:t> Application Platform Components</a:t>
            </a:r>
          </a:p>
        </p:txBody>
      </p:sp>
      <p:grpSp>
        <p:nvGrpSpPr>
          <p:cNvPr id="25" name="Group 24"/>
          <p:cNvGrpSpPr/>
          <p:nvPr/>
        </p:nvGrpSpPr>
        <p:grpSpPr>
          <a:xfrm>
            <a:off x="456603" y="1551710"/>
            <a:ext cx="2587538" cy="4694892"/>
            <a:chOff x="455802" y="1551444"/>
            <a:chExt cx="2587906" cy="4695558"/>
          </a:xfrm>
        </p:grpSpPr>
        <p:sp>
          <p:nvSpPr>
            <p:cNvPr id="123" name="Rectangle 122"/>
            <p:cNvSpPr/>
            <p:nvPr/>
          </p:nvSpPr>
          <p:spPr bwMode="auto">
            <a:xfrm>
              <a:off x="455802" y="1551444"/>
              <a:ext cx="2587906" cy="4695558"/>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kern="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grpSp>
          <p:nvGrpSpPr>
            <p:cNvPr id="14" name="Group 13"/>
            <p:cNvGrpSpPr/>
            <p:nvPr/>
          </p:nvGrpSpPr>
          <p:grpSpPr>
            <a:xfrm>
              <a:off x="587547" y="4314459"/>
              <a:ext cx="2321740" cy="815747"/>
              <a:chOff x="599328" y="4242936"/>
              <a:chExt cx="2368296" cy="832104"/>
            </a:xfrm>
          </p:grpSpPr>
          <p:sp>
            <p:nvSpPr>
              <p:cNvPr id="106" name="Rectangle 105"/>
              <p:cNvSpPr/>
              <p:nvPr/>
            </p:nvSpPr>
            <p:spPr bwMode="auto">
              <a:xfrm>
                <a:off x="599328" y="4242936"/>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67" name="Freeform 33"/>
              <p:cNvSpPr>
                <a:spLocks noEditPoints="1"/>
              </p:cNvSpPr>
              <p:nvPr/>
            </p:nvSpPr>
            <p:spPr bwMode="auto">
              <a:xfrm>
                <a:off x="788810" y="4471484"/>
                <a:ext cx="455272" cy="410558"/>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8" name="Group 17"/>
            <p:cNvGrpSpPr/>
            <p:nvPr/>
          </p:nvGrpSpPr>
          <p:grpSpPr>
            <a:xfrm>
              <a:off x="587547" y="3326391"/>
              <a:ext cx="2321740" cy="815747"/>
              <a:chOff x="599328" y="3045311"/>
              <a:chExt cx="2368296" cy="832104"/>
            </a:xfrm>
          </p:grpSpPr>
          <p:sp>
            <p:nvSpPr>
              <p:cNvPr id="107" name="Rectangle 106"/>
              <p:cNvSpPr/>
              <p:nvPr/>
            </p:nvSpPr>
            <p:spPr bwMode="auto">
              <a:xfrm>
                <a:off x="599328" y="3045311"/>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Visual </a:t>
                </a:r>
                <a:br>
                  <a:rPr lang="en-US" sz="1567" kern="0">
                    <a:gradFill>
                      <a:gsLst>
                        <a:gs pos="0">
                          <a:srgbClr val="FFFFFF"/>
                        </a:gs>
                        <a:gs pos="100000">
                          <a:srgbClr val="FFFFFF"/>
                        </a:gs>
                      </a:gsLst>
                      <a:lin ang="5400000" scaled="0"/>
                    </a:gradFill>
                    <a:latin typeface="Segoe UI"/>
                    <a:cs typeface="Segoe UI" pitchFamily="34" charset="0"/>
                  </a:rPr>
                </a:br>
                <a:r>
                  <a:rPr lang="en-US" sz="1567" kern="0">
                    <a:gradFill>
                      <a:gsLst>
                        <a:gs pos="0">
                          <a:srgbClr val="FFFFFF"/>
                        </a:gs>
                        <a:gs pos="100000">
                          <a:srgbClr val="FFFFFF"/>
                        </a:gs>
                      </a:gsLst>
                      <a:lin ang="5400000" scaled="0"/>
                    </a:gradFill>
                    <a:latin typeface="Segoe UI"/>
                    <a:cs typeface="Segoe UI" pitchFamily="34" charset="0"/>
                  </a:rPr>
                  <a:t>debug history</a:t>
                </a:r>
              </a:p>
            </p:txBody>
          </p:sp>
          <p:sp>
            <p:nvSpPr>
              <p:cNvPr id="114" name="Freeform 37"/>
              <p:cNvSpPr>
                <a:spLocks noEditPoints="1"/>
              </p:cNvSpPr>
              <p:nvPr/>
            </p:nvSpPr>
            <p:spPr bwMode="auto">
              <a:xfrm>
                <a:off x="801250" y="3224210"/>
                <a:ext cx="480154" cy="426290"/>
              </a:xfrm>
              <a:custGeom>
                <a:avLst/>
                <a:gdLst>
                  <a:gd name="T0" fmla="*/ 310 w 310"/>
                  <a:gd name="T1" fmla="*/ 260 h 260"/>
                  <a:gd name="T2" fmla="*/ 0 w 310"/>
                  <a:gd name="T3" fmla="*/ 260 h 260"/>
                  <a:gd name="T4" fmla="*/ 155 w 310"/>
                  <a:gd name="T5" fmla="*/ 0 h 260"/>
                  <a:gd name="T6" fmla="*/ 310 w 310"/>
                  <a:gd name="T7" fmla="*/ 260 h 260"/>
                  <a:gd name="T8" fmla="*/ 29 w 310"/>
                  <a:gd name="T9" fmla="*/ 243 h 260"/>
                  <a:gd name="T10" fmla="*/ 281 w 310"/>
                  <a:gd name="T11" fmla="*/ 243 h 260"/>
                  <a:gd name="T12" fmla="*/ 155 w 310"/>
                  <a:gd name="T13" fmla="*/ 34 h 260"/>
                  <a:gd name="T14" fmla="*/ 29 w 310"/>
                  <a:gd name="T15" fmla="*/ 243 h 260"/>
                  <a:gd name="T16" fmla="*/ 163 w 310"/>
                  <a:gd name="T17" fmla="*/ 84 h 260"/>
                  <a:gd name="T18" fmla="*/ 147 w 310"/>
                  <a:gd name="T19" fmla="*/ 84 h 260"/>
                  <a:gd name="T20" fmla="*/ 147 w 310"/>
                  <a:gd name="T21" fmla="*/ 187 h 260"/>
                  <a:gd name="T22" fmla="*/ 163 w 310"/>
                  <a:gd name="T23" fmla="*/ 187 h 260"/>
                  <a:gd name="T24" fmla="*/ 163 w 310"/>
                  <a:gd name="T25" fmla="*/ 84 h 260"/>
                  <a:gd name="T26" fmla="*/ 163 w 310"/>
                  <a:gd name="T27" fmla="*/ 208 h 260"/>
                  <a:gd name="T28" fmla="*/ 147 w 310"/>
                  <a:gd name="T29" fmla="*/ 208 h 260"/>
                  <a:gd name="T30" fmla="*/ 147 w 310"/>
                  <a:gd name="T31" fmla="*/ 224 h 260"/>
                  <a:gd name="T32" fmla="*/ 163 w 310"/>
                  <a:gd name="T33" fmla="*/ 224 h 260"/>
                  <a:gd name="T34" fmla="*/ 163 w 310"/>
                  <a:gd name="T35" fmla="*/ 20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0" h="260">
                    <a:moveTo>
                      <a:pt x="310" y="260"/>
                    </a:moveTo>
                    <a:lnTo>
                      <a:pt x="0" y="260"/>
                    </a:lnTo>
                    <a:lnTo>
                      <a:pt x="155" y="0"/>
                    </a:lnTo>
                    <a:lnTo>
                      <a:pt x="310" y="260"/>
                    </a:lnTo>
                    <a:close/>
                    <a:moveTo>
                      <a:pt x="29" y="243"/>
                    </a:moveTo>
                    <a:lnTo>
                      <a:pt x="281" y="243"/>
                    </a:lnTo>
                    <a:lnTo>
                      <a:pt x="155" y="34"/>
                    </a:lnTo>
                    <a:lnTo>
                      <a:pt x="29" y="243"/>
                    </a:lnTo>
                    <a:close/>
                    <a:moveTo>
                      <a:pt x="163" y="84"/>
                    </a:moveTo>
                    <a:lnTo>
                      <a:pt x="147" y="84"/>
                    </a:lnTo>
                    <a:lnTo>
                      <a:pt x="147" y="187"/>
                    </a:lnTo>
                    <a:lnTo>
                      <a:pt x="163" y="187"/>
                    </a:lnTo>
                    <a:lnTo>
                      <a:pt x="163" y="84"/>
                    </a:lnTo>
                    <a:close/>
                    <a:moveTo>
                      <a:pt x="163" y="208"/>
                    </a:moveTo>
                    <a:lnTo>
                      <a:pt x="147" y="208"/>
                    </a:lnTo>
                    <a:lnTo>
                      <a:pt x="147" y="224"/>
                    </a:lnTo>
                    <a:lnTo>
                      <a:pt x="163" y="224"/>
                    </a:lnTo>
                    <a:lnTo>
                      <a:pt x="163" y="208"/>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2" name="Group 11"/>
            <p:cNvGrpSpPr/>
            <p:nvPr/>
          </p:nvGrpSpPr>
          <p:grpSpPr>
            <a:xfrm>
              <a:off x="587547" y="5302528"/>
              <a:ext cx="2321740" cy="815747"/>
              <a:chOff x="599328" y="5440561"/>
              <a:chExt cx="2368296" cy="832104"/>
            </a:xfrm>
          </p:grpSpPr>
          <p:sp>
            <p:nvSpPr>
              <p:cNvPr id="104" name="Rectangle 103"/>
              <p:cNvSpPr/>
              <p:nvPr/>
            </p:nvSpPr>
            <p:spPr bwMode="auto">
              <a:xfrm>
                <a:off x="599328" y="5440561"/>
                <a:ext cx="2368296" cy="8321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Verbose debugging</a:t>
                </a:r>
              </a:p>
            </p:txBody>
          </p:sp>
          <p:sp>
            <p:nvSpPr>
              <p:cNvPr id="117" name="Freeform 41"/>
              <p:cNvSpPr>
                <a:spLocks noEditPoints="1"/>
              </p:cNvSpPr>
              <p:nvPr/>
            </p:nvSpPr>
            <p:spPr bwMode="auto">
              <a:xfrm>
                <a:off x="855944" y="5657299"/>
                <a:ext cx="413020" cy="441496"/>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9" name="Group 18"/>
            <p:cNvGrpSpPr/>
            <p:nvPr/>
          </p:nvGrpSpPr>
          <p:grpSpPr>
            <a:xfrm>
              <a:off x="546275" y="2342402"/>
              <a:ext cx="2365688" cy="811668"/>
              <a:chOff x="557228" y="1851846"/>
              <a:chExt cx="2413125" cy="827944"/>
            </a:xfrm>
          </p:grpSpPr>
          <p:sp>
            <p:nvSpPr>
              <p:cNvPr id="105" name="Rectangle 104"/>
              <p:cNvSpPr/>
              <p:nvPr/>
            </p:nvSpPr>
            <p:spPr bwMode="auto">
              <a:xfrm>
                <a:off x="599328" y="1851846"/>
                <a:ext cx="2371025" cy="827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668" tIns="143387" rIns="179234" bIns="143387" numCol="1" spcCol="0" rtlCol="0" fromWordArt="0" anchor="ctr" anchorCtr="0" forceAA="0" compatLnSpc="1">
                <a:prstTxWarp prst="textNoShape">
                  <a:avLst/>
                </a:prstTxWarp>
                <a:noAutofit/>
              </a:bodyPr>
              <a:lstStyle/>
              <a:p>
                <a:pP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pic>
            <p:nvPicPr>
              <p:cNvPr id="119" name="Picture 118"/>
              <p:cNvPicPr>
                <a:picLocks noChangeAspect="1"/>
              </p:cNvPicPr>
              <p:nvPr/>
            </p:nvPicPr>
            <p:blipFill rotWithShape="1">
              <a:blip r:embed="rId3"/>
              <a:srcRect t="24612" b="31602"/>
              <a:stretch/>
            </p:blipFill>
            <p:spPr>
              <a:xfrm>
                <a:off x="557228" y="2060883"/>
                <a:ext cx="925975" cy="373937"/>
              </a:xfrm>
              <a:prstGeom prst="rect">
                <a:avLst/>
              </a:prstGeom>
            </p:spPr>
          </p:pic>
        </p:grpSp>
      </p:grpSp>
      <p:sp>
        <p:nvSpPr>
          <p:cNvPr id="16" name="Rectangle 15"/>
          <p:cNvSpPr/>
          <p:nvPr/>
        </p:nvSpPr>
        <p:spPr bwMode="auto">
          <a:xfrm>
            <a:off x="3486023" y="1551710"/>
            <a:ext cx="8256963" cy="4694892"/>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268889"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961" b="1" kern="0">
                <a:gradFill>
                  <a:gsLst>
                    <a:gs pos="0">
                      <a:srgbClr val="353535"/>
                    </a:gs>
                    <a:gs pos="100000">
                      <a:srgbClr val="353535"/>
                    </a:gs>
                  </a:gsLst>
                  <a:lin ang="5400000" scaled="0"/>
                </a:gradFill>
                <a:latin typeface="Segoe UI"/>
                <a:cs typeface="Segoe UI" pitchFamily="34" charset="0"/>
              </a:rPr>
              <a:t>Platform</a:t>
            </a:r>
          </a:p>
        </p:txBody>
      </p:sp>
      <p:grpSp>
        <p:nvGrpSpPr>
          <p:cNvPr id="6" name="Group 5"/>
          <p:cNvGrpSpPr/>
          <p:nvPr/>
        </p:nvGrpSpPr>
        <p:grpSpPr>
          <a:xfrm>
            <a:off x="3607648" y="5027642"/>
            <a:ext cx="8013713" cy="1115158"/>
            <a:chOff x="3607295" y="5027869"/>
            <a:chExt cx="8014850" cy="1115316"/>
          </a:xfrm>
        </p:grpSpPr>
        <p:grpSp>
          <p:nvGrpSpPr>
            <p:cNvPr id="1027" name="Group 1026"/>
            <p:cNvGrpSpPr/>
            <p:nvPr/>
          </p:nvGrpSpPr>
          <p:grpSpPr>
            <a:xfrm>
              <a:off x="10086139" y="5027869"/>
              <a:ext cx="1536006" cy="1115316"/>
              <a:chOff x="6334709" y="3399990"/>
              <a:chExt cx="1435608" cy="1042416"/>
            </a:xfrm>
          </p:grpSpPr>
          <p:sp>
            <p:nvSpPr>
              <p:cNvPr id="78" name="Rectangle 77"/>
              <p:cNvSpPr/>
              <p:nvPr/>
            </p:nvSpPr>
            <p:spPr bwMode="auto">
              <a:xfrm>
                <a:off x="6334709"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Bots</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pic>
            <p:nvPicPr>
              <p:cNvPr id="1026" name="Picture 2" descr="Image result for azure bot service"/>
              <p:cNvPicPr>
                <a:picLocks noChangeAspect="1" noChangeArrowheads="1"/>
              </p:cNvPicPr>
              <p:nvPr/>
            </p:nvPicPr>
            <p:blipFill>
              <a:blip r:embed="rId4" cstate="hqprint">
                <a:extLst>
                  <a:ext uri="{BEBA8EAE-BF5A-486C-A8C5-ECC9F3942E4B}">
                    <a14:imgProps xmlns:a14="http://schemas.microsoft.com/office/drawing/2010/main">
                      <a14:imgLayer r:embed="rId5">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6744471" y="3945503"/>
                <a:ext cx="616084" cy="323444"/>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030" name="Group 1029"/>
            <p:cNvGrpSpPr/>
            <p:nvPr/>
          </p:nvGrpSpPr>
          <p:grpSpPr>
            <a:xfrm>
              <a:off x="3607295" y="5027869"/>
              <a:ext cx="1536006" cy="1115316"/>
              <a:chOff x="756806" y="3399990"/>
              <a:chExt cx="1435608" cy="1042416"/>
            </a:xfrm>
          </p:grpSpPr>
          <p:sp>
            <p:nvSpPr>
              <p:cNvPr id="73" name="Rectangle 72"/>
              <p:cNvSpPr/>
              <p:nvPr/>
            </p:nvSpPr>
            <p:spPr bwMode="auto">
              <a:xfrm>
                <a:off x="756806"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Data/storage</a:t>
                </a:r>
              </a:p>
            </p:txBody>
          </p:sp>
          <p:sp>
            <p:nvSpPr>
              <p:cNvPr id="28" name="Freeform 6"/>
              <p:cNvSpPr>
                <a:spLocks noEditPoints="1"/>
              </p:cNvSpPr>
              <p:nvPr/>
            </p:nvSpPr>
            <p:spPr bwMode="auto">
              <a:xfrm>
                <a:off x="1302978" y="3925683"/>
                <a:ext cx="343264" cy="343264"/>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9" name="Group 1028"/>
            <p:cNvGrpSpPr/>
            <p:nvPr/>
          </p:nvGrpSpPr>
          <p:grpSpPr>
            <a:xfrm>
              <a:off x="5227006" y="5027869"/>
              <a:ext cx="1536006" cy="1115316"/>
              <a:chOff x="2124777" y="3399990"/>
              <a:chExt cx="1435608" cy="1042416"/>
            </a:xfrm>
          </p:grpSpPr>
          <p:sp>
            <p:nvSpPr>
              <p:cNvPr id="76" name="Rectangle 75"/>
              <p:cNvSpPr/>
              <p:nvPr/>
            </p:nvSpPr>
            <p:spPr bwMode="auto">
              <a:xfrm>
                <a:off x="2124777"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Messaging</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31" name="Freeform 10"/>
              <p:cNvSpPr>
                <a:spLocks noEditPoints="1"/>
              </p:cNvSpPr>
              <p:nvPr/>
            </p:nvSpPr>
            <p:spPr bwMode="auto">
              <a:xfrm>
                <a:off x="2670949" y="4030713"/>
                <a:ext cx="343264" cy="238234"/>
              </a:xfrm>
              <a:custGeom>
                <a:avLst/>
                <a:gdLst>
                  <a:gd name="T0" fmla="*/ 0 w 268"/>
                  <a:gd name="T1" fmla="*/ 186 h 186"/>
                  <a:gd name="T2" fmla="*/ 268 w 268"/>
                  <a:gd name="T3" fmla="*/ 186 h 186"/>
                  <a:gd name="T4" fmla="*/ 268 w 268"/>
                  <a:gd name="T5" fmla="*/ 0 h 186"/>
                  <a:gd name="T6" fmla="*/ 0 w 268"/>
                  <a:gd name="T7" fmla="*/ 0 h 186"/>
                  <a:gd name="T8" fmla="*/ 0 w 268"/>
                  <a:gd name="T9" fmla="*/ 186 h 186"/>
                  <a:gd name="T10" fmla="*/ 233 w 268"/>
                  <a:gd name="T11" fmla="*/ 17 h 186"/>
                  <a:gd name="T12" fmla="*/ 134 w 268"/>
                  <a:gd name="T13" fmla="*/ 82 h 186"/>
                  <a:gd name="T14" fmla="*/ 36 w 268"/>
                  <a:gd name="T15" fmla="*/ 17 h 186"/>
                  <a:gd name="T16" fmla="*/ 233 w 268"/>
                  <a:gd name="T17" fmla="*/ 17 h 186"/>
                  <a:gd name="T18" fmla="*/ 17 w 268"/>
                  <a:gd name="T19" fmla="*/ 25 h 186"/>
                  <a:gd name="T20" fmla="*/ 134 w 268"/>
                  <a:gd name="T21" fmla="*/ 103 h 186"/>
                  <a:gd name="T22" fmla="*/ 251 w 268"/>
                  <a:gd name="T23" fmla="*/ 25 h 186"/>
                  <a:gd name="T24" fmla="*/ 251 w 268"/>
                  <a:gd name="T25" fmla="*/ 169 h 186"/>
                  <a:gd name="T26" fmla="*/ 17 w 268"/>
                  <a:gd name="T27" fmla="*/ 169 h 186"/>
                  <a:gd name="T28" fmla="*/ 17 w 268"/>
                  <a:gd name="T29" fmla="*/ 2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6">
                    <a:moveTo>
                      <a:pt x="0" y="186"/>
                    </a:moveTo>
                    <a:lnTo>
                      <a:pt x="268" y="186"/>
                    </a:lnTo>
                    <a:lnTo>
                      <a:pt x="268" y="0"/>
                    </a:lnTo>
                    <a:lnTo>
                      <a:pt x="0" y="0"/>
                    </a:lnTo>
                    <a:lnTo>
                      <a:pt x="0" y="186"/>
                    </a:lnTo>
                    <a:close/>
                    <a:moveTo>
                      <a:pt x="233" y="17"/>
                    </a:moveTo>
                    <a:lnTo>
                      <a:pt x="134" y="82"/>
                    </a:lnTo>
                    <a:lnTo>
                      <a:pt x="36" y="17"/>
                    </a:lnTo>
                    <a:lnTo>
                      <a:pt x="233" y="17"/>
                    </a:lnTo>
                    <a:close/>
                    <a:moveTo>
                      <a:pt x="17" y="25"/>
                    </a:moveTo>
                    <a:lnTo>
                      <a:pt x="134" y="103"/>
                    </a:lnTo>
                    <a:lnTo>
                      <a:pt x="251" y="25"/>
                    </a:lnTo>
                    <a:lnTo>
                      <a:pt x="251" y="169"/>
                    </a:lnTo>
                    <a:lnTo>
                      <a:pt x="17" y="169"/>
                    </a:lnTo>
                    <a:lnTo>
                      <a:pt x="17" y="25"/>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5" name="Group 1024"/>
            <p:cNvGrpSpPr/>
            <p:nvPr/>
          </p:nvGrpSpPr>
          <p:grpSpPr>
            <a:xfrm>
              <a:off x="8466428" y="5027869"/>
              <a:ext cx="1536006" cy="1115316"/>
              <a:chOff x="4851731" y="3399990"/>
              <a:chExt cx="1435608" cy="1042416"/>
            </a:xfrm>
          </p:grpSpPr>
          <p:sp>
            <p:nvSpPr>
              <p:cNvPr id="7" name="Rectangle 6"/>
              <p:cNvSpPr/>
              <p:nvPr/>
            </p:nvSpPr>
            <p:spPr bwMode="auto">
              <a:xfrm>
                <a:off x="4851731"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Intelligence</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34" name="Freeform 14"/>
              <p:cNvSpPr>
                <a:spLocks noEditPoints="1"/>
              </p:cNvSpPr>
              <p:nvPr/>
            </p:nvSpPr>
            <p:spPr bwMode="auto">
              <a:xfrm>
                <a:off x="5458102" y="4007657"/>
                <a:ext cx="222866" cy="261290"/>
              </a:xfrm>
              <a:custGeom>
                <a:avLst/>
                <a:gdLst>
                  <a:gd name="T0" fmla="*/ 81 w 82"/>
                  <a:gd name="T1" fmla="*/ 76 h 96"/>
                  <a:gd name="T2" fmla="*/ 61 w 82"/>
                  <a:gd name="T3" fmla="*/ 39 h 96"/>
                  <a:gd name="T4" fmla="*/ 61 w 82"/>
                  <a:gd name="T5" fmla="*/ 8 h 96"/>
                  <a:gd name="T6" fmla="*/ 65 w 82"/>
                  <a:gd name="T7" fmla="*/ 8 h 96"/>
                  <a:gd name="T8" fmla="*/ 65 w 82"/>
                  <a:gd name="T9" fmla="*/ 0 h 96"/>
                  <a:gd name="T10" fmla="*/ 61 w 82"/>
                  <a:gd name="T11" fmla="*/ 0 h 96"/>
                  <a:gd name="T12" fmla="*/ 21 w 82"/>
                  <a:gd name="T13" fmla="*/ 0 h 96"/>
                  <a:gd name="T14" fmla="*/ 17 w 82"/>
                  <a:gd name="T15" fmla="*/ 0 h 96"/>
                  <a:gd name="T16" fmla="*/ 17 w 82"/>
                  <a:gd name="T17" fmla="*/ 8 h 96"/>
                  <a:gd name="T18" fmla="*/ 21 w 82"/>
                  <a:gd name="T19" fmla="*/ 8 h 96"/>
                  <a:gd name="T20" fmla="*/ 21 w 82"/>
                  <a:gd name="T21" fmla="*/ 39 h 96"/>
                  <a:gd name="T22" fmla="*/ 1 w 82"/>
                  <a:gd name="T23" fmla="*/ 76 h 96"/>
                  <a:gd name="T24" fmla="*/ 0 w 82"/>
                  <a:gd name="T25" fmla="*/ 82 h 96"/>
                  <a:gd name="T26" fmla="*/ 3 w 82"/>
                  <a:gd name="T27" fmla="*/ 92 h 96"/>
                  <a:gd name="T28" fmla="*/ 13 w 82"/>
                  <a:gd name="T29" fmla="*/ 96 h 96"/>
                  <a:gd name="T30" fmla="*/ 69 w 82"/>
                  <a:gd name="T31" fmla="*/ 96 h 96"/>
                  <a:gd name="T32" fmla="*/ 79 w 82"/>
                  <a:gd name="T33" fmla="*/ 92 h 96"/>
                  <a:gd name="T34" fmla="*/ 82 w 82"/>
                  <a:gd name="T35" fmla="*/ 82 h 96"/>
                  <a:gd name="T36" fmla="*/ 81 w 82"/>
                  <a:gd name="T37" fmla="*/ 76 h 96"/>
                  <a:gd name="T38" fmla="*/ 53 w 82"/>
                  <a:gd name="T39" fmla="*/ 8 h 96"/>
                  <a:gd name="T40" fmla="*/ 53 w 82"/>
                  <a:gd name="T41" fmla="*/ 16 h 96"/>
                  <a:gd name="T42" fmla="*/ 45 w 82"/>
                  <a:gd name="T43" fmla="*/ 16 h 96"/>
                  <a:gd name="T44" fmla="*/ 45 w 82"/>
                  <a:gd name="T45" fmla="*/ 24 h 96"/>
                  <a:gd name="T46" fmla="*/ 53 w 82"/>
                  <a:gd name="T47" fmla="*/ 24 h 96"/>
                  <a:gd name="T48" fmla="*/ 53 w 82"/>
                  <a:gd name="T49" fmla="*/ 32 h 96"/>
                  <a:gd name="T50" fmla="*/ 45 w 82"/>
                  <a:gd name="T51" fmla="*/ 32 h 96"/>
                  <a:gd name="T52" fmla="*/ 45 w 82"/>
                  <a:gd name="T53" fmla="*/ 40 h 96"/>
                  <a:gd name="T54" fmla="*/ 53 w 82"/>
                  <a:gd name="T55" fmla="*/ 40 h 96"/>
                  <a:gd name="T56" fmla="*/ 53 w 82"/>
                  <a:gd name="T57" fmla="*/ 41 h 96"/>
                  <a:gd name="T58" fmla="*/ 57 w 82"/>
                  <a:gd name="T59" fmla="*/ 48 h 96"/>
                  <a:gd name="T60" fmla="*/ 45 w 82"/>
                  <a:gd name="T61" fmla="*/ 48 h 96"/>
                  <a:gd name="T62" fmla="*/ 45 w 82"/>
                  <a:gd name="T63" fmla="*/ 56 h 96"/>
                  <a:gd name="T64" fmla="*/ 61 w 82"/>
                  <a:gd name="T65" fmla="*/ 56 h 96"/>
                  <a:gd name="T66" fmla="*/ 65 w 82"/>
                  <a:gd name="T67" fmla="*/ 64 h 96"/>
                  <a:gd name="T68" fmla="*/ 17 w 82"/>
                  <a:gd name="T69" fmla="*/ 64 h 96"/>
                  <a:gd name="T70" fmla="*/ 29 w 82"/>
                  <a:gd name="T71" fmla="*/ 41 h 96"/>
                  <a:gd name="T72" fmla="*/ 29 w 82"/>
                  <a:gd name="T73" fmla="*/ 40 h 96"/>
                  <a:gd name="T74" fmla="*/ 29 w 82"/>
                  <a:gd name="T75" fmla="*/ 8 h 96"/>
                  <a:gd name="T76" fmla="*/ 53 w 82"/>
                  <a:gd name="T77" fmla="*/ 8 h 96"/>
                  <a:gd name="T78" fmla="*/ 73 w 82"/>
                  <a:gd name="T79" fmla="*/ 86 h 96"/>
                  <a:gd name="T80" fmla="*/ 69 w 82"/>
                  <a:gd name="T81" fmla="*/ 88 h 96"/>
                  <a:gd name="T82" fmla="*/ 13 w 82"/>
                  <a:gd name="T83" fmla="*/ 88 h 96"/>
                  <a:gd name="T84" fmla="*/ 9 w 82"/>
                  <a:gd name="T85" fmla="*/ 86 h 96"/>
                  <a:gd name="T86" fmla="*/ 8 w 82"/>
                  <a:gd name="T87" fmla="*/ 82 h 96"/>
                  <a:gd name="T88" fmla="*/ 8 w 82"/>
                  <a:gd name="T89" fmla="*/ 80 h 96"/>
                  <a:gd name="T90" fmla="*/ 12 w 82"/>
                  <a:gd name="T91" fmla="*/ 72 h 96"/>
                  <a:gd name="T92" fmla="*/ 70 w 82"/>
                  <a:gd name="T93" fmla="*/ 72 h 96"/>
                  <a:gd name="T94" fmla="*/ 74 w 82"/>
                  <a:gd name="T95" fmla="*/ 80 h 96"/>
                  <a:gd name="T96" fmla="*/ 74 w 82"/>
                  <a:gd name="T97" fmla="*/ 82 h 96"/>
                  <a:gd name="T98" fmla="*/ 73 w 82"/>
                  <a:gd name="T99"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 h="96">
                    <a:moveTo>
                      <a:pt x="81" y="76"/>
                    </a:moveTo>
                    <a:cubicBezTo>
                      <a:pt x="61" y="39"/>
                      <a:pt x="61" y="39"/>
                      <a:pt x="61" y="39"/>
                    </a:cubicBezTo>
                    <a:cubicBezTo>
                      <a:pt x="61" y="8"/>
                      <a:pt x="61" y="8"/>
                      <a:pt x="61" y="8"/>
                    </a:cubicBezTo>
                    <a:cubicBezTo>
                      <a:pt x="65" y="8"/>
                      <a:pt x="65" y="8"/>
                      <a:pt x="65" y="8"/>
                    </a:cubicBezTo>
                    <a:cubicBezTo>
                      <a:pt x="65" y="0"/>
                      <a:pt x="65" y="0"/>
                      <a:pt x="65" y="0"/>
                    </a:cubicBezTo>
                    <a:cubicBezTo>
                      <a:pt x="61" y="0"/>
                      <a:pt x="61" y="0"/>
                      <a:pt x="61" y="0"/>
                    </a:cubicBezTo>
                    <a:cubicBezTo>
                      <a:pt x="21" y="0"/>
                      <a:pt x="21" y="0"/>
                      <a:pt x="21" y="0"/>
                    </a:cubicBezTo>
                    <a:cubicBezTo>
                      <a:pt x="17" y="0"/>
                      <a:pt x="17" y="0"/>
                      <a:pt x="17" y="0"/>
                    </a:cubicBezTo>
                    <a:cubicBezTo>
                      <a:pt x="17" y="8"/>
                      <a:pt x="17" y="8"/>
                      <a:pt x="17" y="8"/>
                    </a:cubicBezTo>
                    <a:cubicBezTo>
                      <a:pt x="21" y="8"/>
                      <a:pt x="21" y="8"/>
                      <a:pt x="21" y="8"/>
                    </a:cubicBezTo>
                    <a:cubicBezTo>
                      <a:pt x="21" y="39"/>
                      <a:pt x="21" y="39"/>
                      <a:pt x="21" y="39"/>
                    </a:cubicBezTo>
                    <a:cubicBezTo>
                      <a:pt x="1" y="76"/>
                      <a:pt x="1" y="76"/>
                      <a:pt x="1" y="76"/>
                    </a:cubicBezTo>
                    <a:cubicBezTo>
                      <a:pt x="0" y="78"/>
                      <a:pt x="0" y="80"/>
                      <a:pt x="0" y="82"/>
                    </a:cubicBezTo>
                    <a:cubicBezTo>
                      <a:pt x="0" y="86"/>
                      <a:pt x="1" y="89"/>
                      <a:pt x="3" y="92"/>
                    </a:cubicBezTo>
                    <a:cubicBezTo>
                      <a:pt x="6" y="94"/>
                      <a:pt x="9" y="96"/>
                      <a:pt x="13" y="96"/>
                    </a:cubicBezTo>
                    <a:cubicBezTo>
                      <a:pt x="69" y="96"/>
                      <a:pt x="69" y="96"/>
                      <a:pt x="69" y="96"/>
                    </a:cubicBezTo>
                    <a:cubicBezTo>
                      <a:pt x="73" y="96"/>
                      <a:pt x="76" y="94"/>
                      <a:pt x="79" y="92"/>
                    </a:cubicBezTo>
                    <a:cubicBezTo>
                      <a:pt x="81" y="89"/>
                      <a:pt x="82" y="86"/>
                      <a:pt x="82" y="82"/>
                    </a:cubicBezTo>
                    <a:cubicBezTo>
                      <a:pt x="82" y="80"/>
                      <a:pt x="82" y="78"/>
                      <a:pt x="81" y="76"/>
                    </a:cubicBezTo>
                    <a:close/>
                    <a:moveTo>
                      <a:pt x="53" y="8"/>
                    </a:moveTo>
                    <a:cubicBezTo>
                      <a:pt x="53" y="16"/>
                      <a:pt x="53" y="16"/>
                      <a:pt x="53" y="16"/>
                    </a:cubicBezTo>
                    <a:cubicBezTo>
                      <a:pt x="45" y="16"/>
                      <a:pt x="45" y="16"/>
                      <a:pt x="45" y="16"/>
                    </a:cubicBezTo>
                    <a:cubicBezTo>
                      <a:pt x="45" y="24"/>
                      <a:pt x="45" y="24"/>
                      <a:pt x="45" y="24"/>
                    </a:cubicBezTo>
                    <a:cubicBezTo>
                      <a:pt x="53" y="24"/>
                      <a:pt x="53" y="24"/>
                      <a:pt x="53" y="24"/>
                    </a:cubicBezTo>
                    <a:cubicBezTo>
                      <a:pt x="53" y="32"/>
                      <a:pt x="53" y="32"/>
                      <a:pt x="53" y="32"/>
                    </a:cubicBezTo>
                    <a:cubicBezTo>
                      <a:pt x="45" y="32"/>
                      <a:pt x="45" y="32"/>
                      <a:pt x="45" y="32"/>
                    </a:cubicBezTo>
                    <a:cubicBezTo>
                      <a:pt x="45" y="40"/>
                      <a:pt x="45" y="40"/>
                      <a:pt x="45" y="40"/>
                    </a:cubicBezTo>
                    <a:cubicBezTo>
                      <a:pt x="53" y="40"/>
                      <a:pt x="53" y="40"/>
                      <a:pt x="53" y="40"/>
                    </a:cubicBezTo>
                    <a:cubicBezTo>
                      <a:pt x="53" y="41"/>
                      <a:pt x="53" y="41"/>
                      <a:pt x="53" y="41"/>
                    </a:cubicBezTo>
                    <a:cubicBezTo>
                      <a:pt x="57" y="48"/>
                      <a:pt x="57" y="48"/>
                      <a:pt x="57" y="48"/>
                    </a:cubicBezTo>
                    <a:cubicBezTo>
                      <a:pt x="45" y="48"/>
                      <a:pt x="45" y="48"/>
                      <a:pt x="45" y="48"/>
                    </a:cubicBezTo>
                    <a:cubicBezTo>
                      <a:pt x="45" y="56"/>
                      <a:pt x="45" y="56"/>
                      <a:pt x="45" y="56"/>
                    </a:cubicBezTo>
                    <a:cubicBezTo>
                      <a:pt x="61" y="56"/>
                      <a:pt x="61" y="56"/>
                      <a:pt x="61" y="56"/>
                    </a:cubicBezTo>
                    <a:cubicBezTo>
                      <a:pt x="65" y="64"/>
                      <a:pt x="65" y="64"/>
                      <a:pt x="65" y="64"/>
                    </a:cubicBezTo>
                    <a:cubicBezTo>
                      <a:pt x="17" y="64"/>
                      <a:pt x="17" y="64"/>
                      <a:pt x="17" y="64"/>
                    </a:cubicBezTo>
                    <a:cubicBezTo>
                      <a:pt x="29" y="41"/>
                      <a:pt x="29" y="41"/>
                      <a:pt x="29" y="41"/>
                    </a:cubicBezTo>
                    <a:cubicBezTo>
                      <a:pt x="29" y="40"/>
                      <a:pt x="29" y="40"/>
                      <a:pt x="29" y="40"/>
                    </a:cubicBezTo>
                    <a:cubicBezTo>
                      <a:pt x="29" y="8"/>
                      <a:pt x="29" y="8"/>
                      <a:pt x="29" y="8"/>
                    </a:cubicBezTo>
                    <a:lnTo>
                      <a:pt x="53" y="8"/>
                    </a:lnTo>
                    <a:close/>
                    <a:moveTo>
                      <a:pt x="73" y="86"/>
                    </a:moveTo>
                    <a:cubicBezTo>
                      <a:pt x="72" y="87"/>
                      <a:pt x="71" y="88"/>
                      <a:pt x="69" y="88"/>
                    </a:cubicBezTo>
                    <a:cubicBezTo>
                      <a:pt x="13" y="88"/>
                      <a:pt x="13" y="88"/>
                      <a:pt x="13" y="88"/>
                    </a:cubicBezTo>
                    <a:cubicBezTo>
                      <a:pt x="12" y="88"/>
                      <a:pt x="10" y="87"/>
                      <a:pt x="9" y="86"/>
                    </a:cubicBezTo>
                    <a:cubicBezTo>
                      <a:pt x="8" y="85"/>
                      <a:pt x="8" y="84"/>
                      <a:pt x="8" y="82"/>
                    </a:cubicBezTo>
                    <a:cubicBezTo>
                      <a:pt x="8" y="81"/>
                      <a:pt x="8" y="81"/>
                      <a:pt x="8" y="80"/>
                    </a:cubicBezTo>
                    <a:cubicBezTo>
                      <a:pt x="12" y="72"/>
                      <a:pt x="12" y="72"/>
                      <a:pt x="12" y="72"/>
                    </a:cubicBezTo>
                    <a:cubicBezTo>
                      <a:pt x="70" y="72"/>
                      <a:pt x="70" y="72"/>
                      <a:pt x="70" y="72"/>
                    </a:cubicBezTo>
                    <a:cubicBezTo>
                      <a:pt x="74" y="80"/>
                      <a:pt x="74" y="80"/>
                      <a:pt x="74" y="80"/>
                    </a:cubicBezTo>
                    <a:cubicBezTo>
                      <a:pt x="74" y="81"/>
                      <a:pt x="74" y="81"/>
                      <a:pt x="74" y="82"/>
                    </a:cubicBezTo>
                    <a:cubicBezTo>
                      <a:pt x="74" y="84"/>
                      <a:pt x="74" y="85"/>
                      <a:pt x="73" y="86"/>
                    </a:cubicBez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nvGrpSpPr>
            <p:cNvPr id="1028" name="Group 1027"/>
            <p:cNvGrpSpPr/>
            <p:nvPr/>
          </p:nvGrpSpPr>
          <p:grpSpPr>
            <a:xfrm>
              <a:off x="6846717" y="5027869"/>
              <a:ext cx="1536006" cy="1115316"/>
              <a:chOff x="3371122" y="3399990"/>
              <a:chExt cx="1435608" cy="1042416"/>
            </a:xfrm>
          </p:grpSpPr>
          <p:sp>
            <p:nvSpPr>
              <p:cNvPr id="96" name="Rectangle 95"/>
              <p:cNvSpPr/>
              <p:nvPr/>
            </p:nvSpPr>
            <p:spPr bwMode="auto">
              <a:xfrm>
                <a:off x="3371122" y="3399990"/>
                <a:ext cx="1435608" cy="10424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87" rIns="0"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Gateway Connectors</a:t>
                </a:r>
              </a:p>
              <a:p>
                <a:pPr algn="ctr" defTabSz="913762"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           </a:t>
                </a:r>
              </a:p>
            </p:txBody>
          </p:sp>
          <p:sp>
            <p:nvSpPr>
              <p:cNvPr id="51" name="Freeform 29"/>
              <p:cNvSpPr>
                <a:spLocks/>
              </p:cNvSpPr>
              <p:nvPr/>
            </p:nvSpPr>
            <p:spPr bwMode="auto">
              <a:xfrm>
                <a:off x="3917293" y="4051205"/>
                <a:ext cx="343266" cy="217742"/>
              </a:xfrm>
              <a:custGeom>
                <a:avLst/>
                <a:gdLst>
                  <a:gd name="T0" fmla="*/ 184 w 268"/>
                  <a:gd name="T1" fmla="*/ 42 h 170"/>
                  <a:gd name="T2" fmla="*/ 184 w 268"/>
                  <a:gd name="T3" fmla="*/ 25 h 170"/>
                  <a:gd name="T4" fmla="*/ 168 w 268"/>
                  <a:gd name="T5" fmla="*/ 25 h 170"/>
                  <a:gd name="T6" fmla="*/ 100 w 268"/>
                  <a:gd name="T7" fmla="*/ 25 h 170"/>
                  <a:gd name="T8" fmla="*/ 100 w 268"/>
                  <a:gd name="T9" fmla="*/ 17 h 170"/>
                  <a:gd name="T10" fmla="*/ 100 w 268"/>
                  <a:gd name="T11" fmla="*/ 0 h 170"/>
                  <a:gd name="T12" fmla="*/ 84 w 268"/>
                  <a:gd name="T13" fmla="*/ 0 h 170"/>
                  <a:gd name="T14" fmla="*/ 0 w 268"/>
                  <a:gd name="T15" fmla="*/ 0 h 170"/>
                  <a:gd name="T16" fmla="*/ 0 w 268"/>
                  <a:gd name="T17" fmla="*/ 17 h 170"/>
                  <a:gd name="T18" fmla="*/ 84 w 268"/>
                  <a:gd name="T19" fmla="*/ 17 h 170"/>
                  <a:gd name="T20" fmla="*/ 84 w 268"/>
                  <a:gd name="T21" fmla="*/ 51 h 170"/>
                  <a:gd name="T22" fmla="*/ 0 w 268"/>
                  <a:gd name="T23" fmla="*/ 51 h 170"/>
                  <a:gd name="T24" fmla="*/ 0 w 268"/>
                  <a:gd name="T25" fmla="*/ 68 h 170"/>
                  <a:gd name="T26" fmla="*/ 84 w 268"/>
                  <a:gd name="T27" fmla="*/ 68 h 170"/>
                  <a:gd name="T28" fmla="*/ 100 w 268"/>
                  <a:gd name="T29" fmla="*/ 68 h 170"/>
                  <a:gd name="T30" fmla="*/ 100 w 268"/>
                  <a:gd name="T31" fmla="*/ 51 h 170"/>
                  <a:gd name="T32" fmla="*/ 100 w 268"/>
                  <a:gd name="T33" fmla="*/ 42 h 170"/>
                  <a:gd name="T34" fmla="*/ 168 w 268"/>
                  <a:gd name="T35" fmla="*/ 42 h 170"/>
                  <a:gd name="T36" fmla="*/ 168 w 268"/>
                  <a:gd name="T37" fmla="*/ 128 h 170"/>
                  <a:gd name="T38" fmla="*/ 100 w 268"/>
                  <a:gd name="T39" fmla="*/ 128 h 170"/>
                  <a:gd name="T40" fmla="*/ 100 w 268"/>
                  <a:gd name="T41" fmla="*/ 119 h 170"/>
                  <a:gd name="T42" fmla="*/ 100 w 268"/>
                  <a:gd name="T43" fmla="*/ 102 h 170"/>
                  <a:gd name="T44" fmla="*/ 84 w 268"/>
                  <a:gd name="T45" fmla="*/ 102 h 170"/>
                  <a:gd name="T46" fmla="*/ 0 w 268"/>
                  <a:gd name="T47" fmla="*/ 102 h 170"/>
                  <a:gd name="T48" fmla="*/ 0 w 268"/>
                  <a:gd name="T49" fmla="*/ 119 h 170"/>
                  <a:gd name="T50" fmla="*/ 84 w 268"/>
                  <a:gd name="T51" fmla="*/ 119 h 170"/>
                  <a:gd name="T52" fmla="*/ 84 w 268"/>
                  <a:gd name="T53" fmla="*/ 153 h 170"/>
                  <a:gd name="T54" fmla="*/ 0 w 268"/>
                  <a:gd name="T55" fmla="*/ 153 h 170"/>
                  <a:gd name="T56" fmla="*/ 0 w 268"/>
                  <a:gd name="T57" fmla="*/ 170 h 170"/>
                  <a:gd name="T58" fmla="*/ 84 w 268"/>
                  <a:gd name="T59" fmla="*/ 170 h 170"/>
                  <a:gd name="T60" fmla="*/ 100 w 268"/>
                  <a:gd name="T61" fmla="*/ 170 h 170"/>
                  <a:gd name="T62" fmla="*/ 100 w 268"/>
                  <a:gd name="T63" fmla="*/ 153 h 170"/>
                  <a:gd name="T64" fmla="*/ 100 w 268"/>
                  <a:gd name="T65" fmla="*/ 145 h 170"/>
                  <a:gd name="T66" fmla="*/ 168 w 268"/>
                  <a:gd name="T67" fmla="*/ 145 h 170"/>
                  <a:gd name="T68" fmla="*/ 184 w 268"/>
                  <a:gd name="T69" fmla="*/ 145 h 170"/>
                  <a:gd name="T70" fmla="*/ 184 w 268"/>
                  <a:gd name="T71" fmla="*/ 128 h 170"/>
                  <a:gd name="T72" fmla="*/ 184 w 268"/>
                  <a:gd name="T73" fmla="*/ 94 h 170"/>
                  <a:gd name="T74" fmla="*/ 268 w 268"/>
                  <a:gd name="T75" fmla="*/ 94 h 170"/>
                  <a:gd name="T76" fmla="*/ 268 w 268"/>
                  <a:gd name="T77" fmla="*/ 77 h 170"/>
                  <a:gd name="T78" fmla="*/ 184 w 268"/>
                  <a:gd name="T79" fmla="*/ 77 h 170"/>
                  <a:gd name="T80" fmla="*/ 184 w 268"/>
                  <a:gd name="T81"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8" h="170">
                    <a:moveTo>
                      <a:pt x="184" y="42"/>
                    </a:moveTo>
                    <a:lnTo>
                      <a:pt x="184" y="25"/>
                    </a:lnTo>
                    <a:lnTo>
                      <a:pt x="168" y="25"/>
                    </a:lnTo>
                    <a:lnTo>
                      <a:pt x="100" y="25"/>
                    </a:lnTo>
                    <a:lnTo>
                      <a:pt x="100" y="17"/>
                    </a:lnTo>
                    <a:lnTo>
                      <a:pt x="100" y="0"/>
                    </a:lnTo>
                    <a:lnTo>
                      <a:pt x="84" y="0"/>
                    </a:lnTo>
                    <a:lnTo>
                      <a:pt x="0" y="0"/>
                    </a:lnTo>
                    <a:lnTo>
                      <a:pt x="0" y="17"/>
                    </a:lnTo>
                    <a:lnTo>
                      <a:pt x="84" y="17"/>
                    </a:lnTo>
                    <a:lnTo>
                      <a:pt x="84" y="51"/>
                    </a:lnTo>
                    <a:lnTo>
                      <a:pt x="0" y="51"/>
                    </a:lnTo>
                    <a:lnTo>
                      <a:pt x="0" y="68"/>
                    </a:lnTo>
                    <a:lnTo>
                      <a:pt x="84" y="68"/>
                    </a:lnTo>
                    <a:lnTo>
                      <a:pt x="100" y="68"/>
                    </a:lnTo>
                    <a:lnTo>
                      <a:pt x="100" y="51"/>
                    </a:lnTo>
                    <a:lnTo>
                      <a:pt x="100" y="42"/>
                    </a:lnTo>
                    <a:lnTo>
                      <a:pt x="168" y="42"/>
                    </a:lnTo>
                    <a:lnTo>
                      <a:pt x="168" y="128"/>
                    </a:lnTo>
                    <a:lnTo>
                      <a:pt x="100" y="128"/>
                    </a:lnTo>
                    <a:lnTo>
                      <a:pt x="100" y="119"/>
                    </a:lnTo>
                    <a:lnTo>
                      <a:pt x="100" y="102"/>
                    </a:lnTo>
                    <a:lnTo>
                      <a:pt x="84" y="102"/>
                    </a:lnTo>
                    <a:lnTo>
                      <a:pt x="0" y="102"/>
                    </a:lnTo>
                    <a:lnTo>
                      <a:pt x="0" y="119"/>
                    </a:lnTo>
                    <a:lnTo>
                      <a:pt x="84" y="119"/>
                    </a:lnTo>
                    <a:lnTo>
                      <a:pt x="84" y="153"/>
                    </a:lnTo>
                    <a:lnTo>
                      <a:pt x="0" y="153"/>
                    </a:lnTo>
                    <a:lnTo>
                      <a:pt x="0" y="170"/>
                    </a:lnTo>
                    <a:lnTo>
                      <a:pt x="84" y="170"/>
                    </a:lnTo>
                    <a:lnTo>
                      <a:pt x="100" y="170"/>
                    </a:lnTo>
                    <a:lnTo>
                      <a:pt x="100" y="153"/>
                    </a:lnTo>
                    <a:lnTo>
                      <a:pt x="100" y="145"/>
                    </a:lnTo>
                    <a:lnTo>
                      <a:pt x="168" y="145"/>
                    </a:lnTo>
                    <a:lnTo>
                      <a:pt x="184" y="145"/>
                    </a:lnTo>
                    <a:lnTo>
                      <a:pt x="184" y="128"/>
                    </a:lnTo>
                    <a:lnTo>
                      <a:pt x="184" y="94"/>
                    </a:lnTo>
                    <a:lnTo>
                      <a:pt x="268" y="94"/>
                    </a:lnTo>
                    <a:lnTo>
                      <a:pt x="268" y="77"/>
                    </a:lnTo>
                    <a:lnTo>
                      <a:pt x="184" y="77"/>
                    </a:lnTo>
                    <a:lnTo>
                      <a:pt x="184" y="42"/>
                    </a:lnTo>
                    <a:close/>
                  </a:path>
                </a:pathLst>
              </a:custGeom>
              <a:solidFill>
                <a:schemeClr val="bg1"/>
              </a:solidFill>
              <a:ln>
                <a:noFill/>
              </a:ln>
            </p:spPr>
            <p:txBody>
              <a:bodyPr vert="horz" wrap="square" lIns="89617" tIns="44808" rIns="89617" bIns="44808" numCol="1" anchor="t" anchorCtr="0" compatLnSpc="1">
                <a:prstTxWarp prst="textNoShape">
                  <a:avLst/>
                </a:prstTxWarp>
              </a:bodyPr>
              <a:lstStyle/>
              <a:p>
                <a:pPr defTabSz="913975">
                  <a:defRPr/>
                </a:pPr>
                <a:endParaRPr lang="en-US" sz="1765" kern="0">
                  <a:solidFill>
                    <a:srgbClr val="505050"/>
                  </a:solidFill>
                  <a:latin typeface="Segoe UI"/>
                </a:endParaRPr>
              </a:p>
            </p:txBody>
          </p:sp>
        </p:grpSp>
      </p:grpSp>
      <p:grpSp>
        <p:nvGrpSpPr>
          <p:cNvPr id="13" name="Group 12"/>
          <p:cNvGrpSpPr/>
          <p:nvPr/>
        </p:nvGrpSpPr>
        <p:grpSpPr>
          <a:xfrm>
            <a:off x="3607652" y="2342559"/>
            <a:ext cx="3981978" cy="2195800"/>
            <a:chOff x="3607295" y="2342403"/>
            <a:chExt cx="3982543" cy="2196111"/>
          </a:xfrm>
        </p:grpSpPr>
        <p:sp>
          <p:nvSpPr>
            <p:cNvPr id="5" name="Rectangle 4"/>
            <p:cNvSpPr/>
            <p:nvPr/>
          </p:nvSpPr>
          <p:spPr bwMode="auto">
            <a:xfrm>
              <a:off x="3607295" y="2342403"/>
              <a:ext cx="3982543"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t" anchorCtr="0" forceAA="0" compatLnSpc="1">
              <a:prstTxWarp prst="textNoShape">
                <a:avLst/>
              </a:prstTxWarp>
              <a:noAutofit/>
            </a:bodyPr>
            <a:lstStyle/>
            <a:p>
              <a:pPr defTabSz="932304" fontAlgn="base">
                <a:lnSpc>
                  <a:spcPct val="90000"/>
                </a:lnSpc>
                <a:spcBef>
                  <a:spcPct val="0"/>
                </a:spcBef>
                <a:spcAft>
                  <a:spcPct val="0"/>
                </a:spcAft>
                <a:defRPr/>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607295" y="2936247"/>
              <a:ext cx="3982543" cy="160226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Developer tooling</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Bindings and triggers</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Open source</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p:txBody>
        </p:sp>
      </p:grpSp>
      <p:grpSp>
        <p:nvGrpSpPr>
          <p:cNvPr id="17" name="Group 16"/>
          <p:cNvGrpSpPr/>
          <p:nvPr/>
        </p:nvGrpSpPr>
        <p:grpSpPr>
          <a:xfrm>
            <a:off x="7639387" y="2342559"/>
            <a:ext cx="3981978" cy="2195800"/>
            <a:chOff x="7639602" y="2342403"/>
            <a:chExt cx="3982543" cy="2196111"/>
          </a:xfrm>
        </p:grpSpPr>
        <p:sp>
          <p:nvSpPr>
            <p:cNvPr id="58" name="Rectangle 57"/>
            <p:cNvSpPr/>
            <p:nvPr/>
          </p:nvSpPr>
          <p:spPr bwMode="auto">
            <a:xfrm>
              <a:off x="7639602" y="2342403"/>
              <a:ext cx="3982543"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0" tIns="146284" rIns="182854" bIns="146284" numCol="1" spcCol="0" rtlCol="0" fromWordArt="0" anchor="t" anchorCtr="0" forceAA="0" compatLnSpc="1">
              <a:prstTxWarp prst="textNoShape">
                <a:avLst/>
              </a:prstTxWarp>
              <a:noAutofit/>
            </a:bodyPr>
            <a:lstStyle/>
            <a:p>
              <a:pPr defTabSz="932304" fontAlgn="base">
                <a:lnSpc>
                  <a:spcPct val="90000"/>
                </a:lnSpc>
                <a:spcBef>
                  <a:spcPct val="0"/>
                </a:spcBef>
                <a:spcAft>
                  <a:spcPct val="0"/>
                </a:spcAft>
                <a:defRPr/>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7639602" y="2936247"/>
              <a:ext cx="3982543" cy="160226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Visual designer</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100+ connectors</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a:p>
              <a:pPr marL="228559" indent="-228559" defTabSz="914225">
                <a:spcAft>
                  <a:spcPts val="1200"/>
                </a:spcAft>
                <a:buFont typeface="Arial" panose="020B0604020202020204" pitchFamily="34" charset="0"/>
                <a:buChar char="•"/>
                <a:defRP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Functions orchestration</a:t>
              </a:r>
              <a:endParaRPr lang="en-US" sz="2000" kern="0">
                <a:gradFill>
                  <a:gsLst>
                    <a:gs pos="1250">
                      <a:srgbClr val="353535"/>
                    </a:gs>
                    <a:gs pos="100000">
                      <a:srgbClr val="353535"/>
                    </a:gs>
                  </a:gsLst>
                  <a:lin ang="5400000" scaled="0"/>
                </a:gradFill>
                <a:latin typeface="Segoe UI Semilight"/>
                <a:ea typeface="Calibri" panose="020F0502020204030204" pitchFamily="34" charset="0"/>
              </a:endParaRPr>
            </a:p>
          </p:txBody>
        </p:sp>
      </p:grpSp>
      <p:grpSp>
        <p:nvGrpSpPr>
          <p:cNvPr id="22" name="Group 21"/>
          <p:cNvGrpSpPr/>
          <p:nvPr/>
        </p:nvGrpSpPr>
        <p:grpSpPr>
          <a:xfrm>
            <a:off x="3749319" y="2435942"/>
            <a:ext cx="609536" cy="406997"/>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17" tIns="44808" rIns="89617" bIns="44808" numCol="1" anchor="t" anchorCtr="0" compatLnSpc="1">
              <a:prstTxWarp prst="textNoShape">
                <a:avLst/>
              </a:prstTxWarp>
            </a:bodyPr>
            <a:lstStyle/>
            <a:p>
              <a:pPr defTabSz="913975">
                <a:defRPr/>
              </a:pPr>
              <a:endParaRPr lang="en-US" sz="1765" kern="0">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7772863" y="2476028"/>
            <a:ext cx="609536" cy="333791"/>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75">
                <a:defRPr/>
              </a:pPr>
              <a:endParaRPr lang="en-US" sz="1765" kern="0">
                <a:solidFill>
                  <a:srgbClr val="505050"/>
                </a:solidFill>
                <a:latin typeface="Segoe UI"/>
              </a:endParaRPr>
            </a:p>
          </p:txBody>
        </p:sp>
      </p:grpSp>
    </p:spTree>
    <p:extLst>
      <p:ext uri="{BB962C8B-B14F-4D97-AF65-F5344CB8AC3E}">
        <p14:creationId xmlns:p14="http://schemas.microsoft.com/office/powerpoint/2010/main" val="147729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1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42" presetClass="path" presetSubtype="0" decel="100000" fill="hold" nodeType="withEffect">
                                  <p:stCondLst>
                                    <p:cond delay="0"/>
                                  </p:stCondLst>
                                  <p:childTnLst>
                                    <p:animMotion origin="layout" path="M 2.25428E-6 0.04607 L 2.25428E-6 2.41943E-6 " pathEditMode="relative" rAng="0" ptsTypes="AA">
                                      <p:cBhvr>
                                        <p:cTn id="20" dur="1000" fill="hold"/>
                                        <p:tgtEl>
                                          <p:spTgt spid="6"/>
                                        </p:tgtEl>
                                        <p:attrNameLst>
                                          <p:attrName>ppt_x</p:attrName>
                                          <p:attrName>ppt_y</p:attrName>
                                        </p:attrNameLst>
                                      </p:cBhvr>
                                      <p:rCtr x="0" y="-2315"/>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8" decel="10000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750" fill="hold"/>
                                        <p:tgtEl>
                                          <p:spTgt spid="25"/>
                                        </p:tgtEl>
                                        <p:attrNameLst>
                                          <p:attrName>ppt_x</p:attrName>
                                        </p:attrNameLst>
                                      </p:cBhvr>
                                      <p:tavLst>
                                        <p:tav tm="0">
                                          <p:val>
                                            <p:strVal val="0-#ppt_w/2"/>
                                          </p:val>
                                        </p:tav>
                                        <p:tav tm="100000">
                                          <p:val>
                                            <p:strVal val="#ppt_x"/>
                                          </p:val>
                                        </p:tav>
                                      </p:tavLst>
                                    </p:anim>
                                    <p:anim calcmode="lin" valueType="num">
                                      <p:cBhvr additive="base">
                                        <p:cTn id="2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Common Scenarios</a:t>
            </a:r>
          </a:p>
        </p:txBody>
      </p:sp>
      <p:graphicFrame>
        <p:nvGraphicFramePr>
          <p:cNvPr id="2" name="Table 1"/>
          <p:cNvGraphicFramePr>
            <a:graphicFrameLocks noGrp="1"/>
          </p:cNvGraphicFramePr>
          <p:nvPr>
            <p:extLst/>
          </p:nvPr>
        </p:nvGraphicFramePr>
        <p:xfrm>
          <a:off x="493345" y="1412044"/>
          <a:ext cx="11205310" cy="4780932"/>
        </p:xfrm>
        <a:graphic>
          <a:graphicData uri="http://schemas.openxmlformats.org/drawingml/2006/table">
            <a:tbl>
              <a:tblPr firstRow="1" bandRow="1">
                <a:tableStyleId>{5940675A-B579-460E-94D1-54222C63F5DA}</a:tableStyleId>
              </a:tblPr>
              <a:tblGrid>
                <a:gridCol w="5602655">
                  <a:extLst>
                    <a:ext uri="{9D8B030D-6E8A-4147-A177-3AD203B41FA5}">
                      <a16:colId xmlns:a16="http://schemas.microsoft.com/office/drawing/2014/main" val="2683563793"/>
                    </a:ext>
                  </a:extLst>
                </a:gridCol>
                <a:gridCol w="5602655">
                  <a:extLst>
                    <a:ext uri="{9D8B030D-6E8A-4147-A177-3AD203B41FA5}">
                      <a16:colId xmlns:a16="http://schemas.microsoft.com/office/drawing/2014/main" val="4146405829"/>
                    </a:ext>
                  </a:extLst>
                </a:gridCol>
              </a:tblGrid>
              <a:tr h="2390466">
                <a:tc>
                  <a:txBody>
                    <a:bodyPr/>
                    <a:lstStyle/>
                    <a:p>
                      <a:r>
                        <a:rPr lang="en-US" sz="2500" b="1" dirty="0"/>
                        <a:t>Web</a:t>
                      </a:r>
                    </a:p>
                  </a:txBody>
                  <a:tcPr marL="89642" marR="89642" marT="44821" marB="44821"/>
                </a:tc>
                <a:tc>
                  <a:txBody>
                    <a:bodyPr/>
                    <a:lstStyle/>
                    <a:p>
                      <a:r>
                        <a:rPr lang="en-US" sz="2500" b="1" dirty="0"/>
                        <a:t>Glue</a:t>
                      </a:r>
                    </a:p>
                  </a:txBody>
                  <a:tcPr marL="89642" marR="89642" marT="44821" marB="44821"/>
                </a:tc>
                <a:extLst>
                  <a:ext uri="{0D108BD9-81ED-4DB2-BD59-A6C34878D82A}">
                    <a16:rowId xmlns:a16="http://schemas.microsoft.com/office/drawing/2014/main" val="645007490"/>
                  </a:ext>
                </a:extLst>
              </a:tr>
              <a:tr h="2390466">
                <a:tc>
                  <a:txBody>
                    <a:bodyPr/>
                    <a:lstStyle/>
                    <a:p>
                      <a:r>
                        <a:rPr lang="en-US" sz="2500" b="1" dirty="0"/>
                        <a:t>Bots</a:t>
                      </a:r>
                    </a:p>
                  </a:txBody>
                  <a:tcPr marL="89642" marR="89642" marT="44821" marB="44821"/>
                </a:tc>
                <a:tc>
                  <a:txBody>
                    <a:bodyPr/>
                    <a:lstStyle/>
                    <a:p>
                      <a:r>
                        <a:rPr lang="en-US" sz="2500" b="1" dirty="0" err="1"/>
                        <a:t>IoT</a:t>
                      </a:r>
                      <a:endParaRPr lang="en-US" sz="2500" b="1" dirty="0"/>
                    </a:p>
                  </a:txBody>
                  <a:tcPr marL="89642" marR="89642" marT="44821" marB="44821"/>
                </a:tc>
                <a:extLst>
                  <a:ext uri="{0D108BD9-81ED-4DB2-BD59-A6C34878D82A}">
                    <a16:rowId xmlns:a16="http://schemas.microsoft.com/office/drawing/2014/main" val="936843174"/>
                  </a:ext>
                </a:extLst>
              </a:tr>
            </a:tbl>
          </a:graphicData>
        </a:graphic>
      </p:graphicFrame>
      <p:pic>
        <p:nvPicPr>
          <p:cNvPr id="194" name="Picture 193"/>
          <p:cNvPicPr>
            <a:picLocks noChangeAspect="1"/>
          </p:cNvPicPr>
          <p:nvPr/>
        </p:nvPicPr>
        <p:blipFill>
          <a:blip r:embed="rId3"/>
          <a:stretch>
            <a:fillRect/>
          </a:stretch>
        </p:blipFill>
        <p:spPr>
          <a:xfrm>
            <a:off x="792153" y="2233767"/>
            <a:ext cx="4821526" cy="1404501"/>
          </a:xfrm>
          <a:prstGeom prst="rect">
            <a:avLst/>
          </a:prstGeom>
        </p:spPr>
      </p:pic>
      <p:pic>
        <p:nvPicPr>
          <p:cNvPr id="260" name="Picture 259"/>
          <p:cNvPicPr>
            <a:picLocks noChangeAspect="1"/>
          </p:cNvPicPr>
          <p:nvPr/>
        </p:nvPicPr>
        <p:blipFill>
          <a:blip r:embed="rId4"/>
          <a:stretch>
            <a:fillRect/>
          </a:stretch>
        </p:blipFill>
        <p:spPr>
          <a:xfrm>
            <a:off x="1389770" y="4052060"/>
            <a:ext cx="3762357" cy="2122009"/>
          </a:xfrm>
          <a:prstGeom prst="rect">
            <a:avLst/>
          </a:prstGeom>
        </p:spPr>
      </p:pic>
      <p:pic>
        <p:nvPicPr>
          <p:cNvPr id="349" name="Picture 348"/>
          <p:cNvPicPr>
            <a:picLocks noChangeAspect="1"/>
          </p:cNvPicPr>
          <p:nvPr/>
        </p:nvPicPr>
        <p:blipFill>
          <a:blip r:embed="rId5"/>
          <a:stretch>
            <a:fillRect/>
          </a:stretch>
        </p:blipFill>
        <p:spPr>
          <a:xfrm>
            <a:off x="6544213" y="1857236"/>
            <a:ext cx="4645725" cy="1781032"/>
          </a:xfrm>
          <a:prstGeom prst="rect">
            <a:avLst/>
          </a:prstGeom>
        </p:spPr>
      </p:pic>
      <p:pic>
        <p:nvPicPr>
          <p:cNvPr id="474" name="Picture 473"/>
          <p:cNvPicPr>
            <a:picLocks noChangeAspect="1"/>
          </p:cNvPicPr>
          <p:nvPr/>
        </p:nvPicPr>
        <p:blipFill>
          <a:blip r:embed="rId6"/>
          <a:stretch>
            <a:fillRect/>
          </a:stretch>
        </p:blipFill>
        <p:spPr>
          <a:xfrm>
            <a:off x="6329672" y="4549531"/>
            <a:ext cx="5074804" cy="1321127"/>
          </a:xfrm>
          <a:prstGeom prst="rect">
            <a:avLst/>
          </a:prstGeom>
        </p:spPr>
      </p:pic>
    </p:spTree>
    <p:extLst>
      <p:ext uri="{BB962C8B-B14F-4D97-AF65-F5344CB8AC3E}">
        <p14:creationId xmlns:p14="http://schemas.microsoft.com/office/powerpoint/2010/main" val="8555923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a:xfrm>
            <a:off x="838200" y="1825625"/>
            <a:ext cx="3856464" cy="3670974"/>
          </a:xfrm>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5273434" y="1825625"/>
            <a:ext cx="6207811" cy="3816892"/>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grpSp>
        <p:nvGrpSpPr>
          <p:cNvPr id="3" name="Group 2"/>
          <p:cNvGrpSpPr/>
          <p:nvPr/>
        </p:nvGrpSpPr>
        <p:grpSpPr>
          <a:xfrm>
            <a:off x="5660472" y="1825625"/>
            <a:ext cx="5172176" cy="3621518"/>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
        <p:nvSpPr>
          <p:cNvPr id="40" name="Content Placeholder 2"/>
          <p:cNvSpPr>
            <a:spLocks noGrp="1"/>
          </p:cNvSpPr>
          <p:nvPr>
            <p:ph idx="1"/>
          </p:nvPr>
        </p:nvSpPr>
        <p:spPr>
          <a:xfrm>
            <a:off x="838200" y="1825625"/>
            <a:ext cx="3810802" cy="3670974"/>
          </a:xfrm>
        </p:spPr>
        <p:txBody>
          <a:bodyPr>
            <a:normAutofit lnSpcReduction="10000"/>
          </a:bodyPr>
          <a:lstStyle/>
          <a:p>
            <a:pPr marL="0" indent="0">
              <a:buNone/>
            </a:pPr>
            <a:r>
              <a:rPr lang="en-US" dirty="0"/>
              <a:t>Create functions in JavaScript, C#, Python, and PHP, as well as scripting options such as Bash, Batch, and PowerShell, that can be triggered by virtually any event in Azure, 3rd party services, or on premise systems</a:t>
            </a:r>
          </a:p>
        </p:txBody>
      </p:sp>
    </p:spTree>
    <p:extLst>
      <p:ext uri="{BB962C8B-B14F-4D97-AF65-F5344CB8AC3E}">
        <p14:creationId xmlns:p14="http://schemas.microsoft.com/office/powerpoint/2010/main" val="30703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7755418" y="1690688"/>
            <a:ext cx="292007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838200" y="1825625"/>
            <a:ext cx="5729748"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407520740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8010</TotalTime>
  <Words>1638</Words>
  <Application>Microsoft Macintosh PowerPoint</Application>
  <PresentationFormat>Widescreen</PresentationFormat>
  <Paragraphs>209</Paragraphs>
  <Slides>20</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PowerPoint Presentation</vt:lpstr>
      <vt:lpstr>The “Evolution” of Application Platforms</vt:lpstr>
      <vt:lpstr>What is Serverless? </vt:lpstr>
      <vt:lpstr>Serverless is Great! </vt:lpstr>
      <vt:lpstr>Serverless Application Platform Components</vt:lpstr>
      <vt:lpstr>Common Scenarios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Function Bindings</vt:lpstr>
      <vt:lpstr>Testing Functions</vt:lpstr>
      <vt:lpstr>Demo Azure Functions: Calculator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Hardik Mistry</dc:creator>
  <cp:keywords>App Innovation Circles</cp:keywords>
  <cp:lastModifiedBy>Abhishek Gupta</cp:lastModifiedBy>
  <cp:revision>195</cp:revision>
  <dcterms:created xsi:type="dcterms:W3CDTF">2016-04-21T18:51:19Z</dcterms:created>
  <dcterms:modified xsi:type="dcterms:W3CDTF">2018-09-27T18:11:53Z</dcterms:modified>
</cp:coreProperties>
</file>