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7" r:id="rId3"/>
    <p:sldId id="257" r:id="rId4"/>
    <p:sldId id="26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298" r:id="rId19"/>
    <p:sldId id="288" r:id="rId20"/>
    <p:sldId id="265" r:id="rId2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74" y="8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50C995F1-89B1-4F2F-B902-CD4F790F254D}" type="presOf" srcId="{595230A2-8F88-41BD-91D6-0CC322CE7F58}" destId="{4D590B99-4F81-464A-BD58-F2E2E5B0137D}" srcOrd="0" destOrd="2" presId="urn:microsoft.com/office/officeart/2005/8/layout/hList1"/>
    <dgm:cxn modelId="{08593AA0-ACC2-4C6F-A322-347A54367650}" type="presOf" srcId="{75E258F0-F2C2-4758-A473-255071B5F9D2}" destId="{4D590B99-4F81-464A-BD58-F2E2E5B0137D}" srcOrd="0" destOrd="0" presId="urn:microsoft.com/office/officeart/2005/8/layout/hList1"/>
    <dgm:cxn modelId="{9EED0990-39ED-4576-BD39-5188C33ADBDD}" type="presOf" srcId="{92A1FB7E-F6FD-4533-B7D0-0F890B2F403B}" destId="{73B52D46-DF95-492F-A481-110C5B8B9354}" srcOrd="0" destOrd="0" presId="urn:microsoft.com/office/officeart/2005/8/layout/hList1"/>
    <dgm:cxn modelId="{9FB8FCC7-174A-49C3-BE80-FB4129DD4C43}" type="presOf" srcId="{19313857-70A6-4556-9CA3-BDE902CCC6A7}" destId="{92C3490E-73FE-4B9E-BEE8-4AE70D053286}" srcOrd="0" destOrd="0" presId="urn:microsoft.com/office/officeart/2005/8/layout/hList1"/>
    <dgm:cxn modelId="{6E701C2B-E219-4707-915A-5449F5B2B9DF}" type="presOf" srcId="{8AAE326E-2481-4F3B-9C35-3132CF1C2816}" destId="{4D590B99-4F81-464A-BD58-F2E2E5B0137D}" srcOrd="0" destOrd="5" presId="urn:microsoft.com/office/officeart/2005/8/layout/hList1"/>
    <dgm:cxn modelId="{0DEE1387-8E2E-4B4B-90A7-51716FA07F38}" type="presOf" srcId="{F5BEA049-88DA-442A-B3D2-D9715C5ADCE1}" destId="{73B52D46-DF95-492F-A481-110C5B8B9354}" srcOrd="0" destOrd="3" presId="urn:microsoft.com/office/officeart/2005/8/layout/hList1"/>
    <dgm:cxn modelId="{D2AE260E-5C69-4DAF-858C-FD7F1E6D83E8}" type="presOf" srcId="{1C440C53-7C8A-4C61-BD2A-EEF9B62BF3A6}" destId="{73B52D46-DF95-492F-A481-110C5B8B9354}" srcOrd="0" destOrd="4" presId="urn:microsoft.com/office/officeart/2005/8/layout/hList1"/>
    <dgm:cxn modelId="{FF8E1F9E-DEE1-4D32-9D19-0C0852B1B362}" type="presOf" srcId="{BED9D978-7208-4ACD-B48C-6081A117C18F}" destId="{73B52D46-DF95-492F-A481-110C5B8B9354}" srcOrd="0" destOrd="1" presId="urn:microsoft.com/office/officeart/2005/8/layout/hList1"/>
    <dgm:cxn modelId="{FB505F23-3C90-498D-A7AA-B33C2FD2B658}" type="presOf" srcId="{3D974753-D63F-4107-AA64-791F28BBC24A}" destId="{1606CFC2-84B0-4CCE-BA4A-D1F150DDA201}" srcOrd="0" destOrd="0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E7741A68-C705-4ABD-A252-0CDDB672D134}" type="presOf" srcId="{612B25F3-FC7B-41D4-AB8A-4039605CAB03}" destId="{73B52D46-DF95-492F-A481-110C5B8B9354}" srcOrd="0" destOrd="5" presId="urn:microsoft.com/office/officeart/2005/8/layout/hList1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E5EBD725-D087-4D54-B09D-AF1C25A7C832}" type="presOf" srcId="{56FD1652-1E94-4239-B24A-BB9AA78CBBF9}" destId="{4D590B99-4F81-464A-BD58-F2E2E5B0137D}" srcOrd="0" destOrd="3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BCF243D3-CF59-4970-B20F-5B9D0C93C3C3}" type="presOf" srcId="{DFD29872-F485-48AE-B936-4997C26A5A78}" destId="{C56AD232-AC0F-4E20-A271-D5325FD97B9E}" srcOrd="0" destOrd="0" presId="urn:microsoft.com/office/officeart/2005/8/layout/hList1"/>
    <dgm:cxn modelId="{28C529C3-8AC1-44CB-8634-0AA1ACEE76ED}" type="presOf" srcId="{4F622714-BFFE-4E0E-A4E7-2EAA71CA2B99}" destId="{4D590B99-4F81-464A-BD58-F2E2E5B0137D}" srcOrd="0" destOrd="1" presId="urn:microsoft.com/office/officeart/2005/8/layout/hList1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F0BA2245-7F19-4A14-A852-A94F97E4F5E9}" type="presOf" srcId="{573997ED-44B2-4118-8BC8-2DEDFA80212D}" destId="{73B52D46-DF95-492F-A481-110C5B8B9354}" srcOrd="0" destOrd="6" presId="urn:microsoft.com/office/officeart/2005/8/layout/hList1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EF17F90F-7249-473A-B02A-A0BC78DA878A}" type="presOf" srcId="{87CB987D-18FA-4F8D-A9DB-0B680A9EFC5D}" destId="{73B52D46-DF95-492F-A481-110C5B8B9354}" srcOrd="0" destOrd="2" presId="urn:microsoft.com/office/officeart/2005/8/layout/hList1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ADD78B81-77F9-4140-B0AD-F805D3FC383F}" type="presOf" srcId="{94BEF138-3189-4EFC-9573-64EB2223430E}" destId="{4D590B99-4F81-464A-BD58-F2E2E5B0137D}" srcOrd="0" destOrd="4" presId="urn:microsoft.com/office/officeart/2005/8/layout/hList1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05F442C2-EBC5-4F4C-BA2A-2D88F649AF53}" type="presParOf" srcId="{92C3490E-73FE-4B9E-BEE8-4AE70D053286}" destId="{614D821C-CD7C-447D-A16F-3F363B4CC258}" srcOrd="0" destOrd="0" presId="urn:microsoft.com/office/officeart/2005/8/layout/hList1"/>
    <dgm:cxn modelId="{3996BD8C-FD9E-4635-B713-878976BB649D}" type="presParOf" srcId="{614D821C-CD7C-447D-A16F-3F363B4CC258}" destId="{1606CFC2-84B0-4CCE-BA4A-D1F150DDA201}" srcOrd="0" destOrd="0" presId="urn:microsoft.com/office/officeart/2005/8/layout/hList1"/>
    <dgm:cxn modelId="{FAB31001-C15B-4C03-BEAE-628876C4B45D}" type="presParOf" srcId="{614D821C-CD7C-447D-A16F-3F363B4CC258}" destId="{4D590B99-4F81-464A-BD58-F2E2E5B0137D}" srcOrd="1" destOrd="0" presId="urn:microsoft.com/office/officeart/2005/8/layout/hList1"/>
    <dgm:cxn modelId="{E8BC0C44-CE3C-4025-B7A9-CC2668DC2160}" type="presParOf" srcId="{92C3490E-73FE-4B9E-BEE8-4AE70D053286}" destId="{79BD0298-16B7-4DF1-B192-60BE8C7001B6}" srcOrd="1" destOrd="0" presId="urn:microsoft.com/office/officeart/2005/8/layout/hList1"/>
    <dgm:cxn modelId="{8F643F67-1897-4F9C-A13B-E2FC2B4A5F9A}" type="presParOf" srcId="{92C3490E-73FE-4B9E-BEE8-4AE70D053286}" destId="{B42D1387-995F-4C7F-AD11-F956140D1E68}" srcOrd="2" destOrd="0" presId="urn:microsoft.com/office/officeart/2005/8/layout/hList1"/>
    <dgm:cxn modelId="{6B5E989C-91CA-4238-87CB-6F17BB98D0E4}" type="presParOf" srcId="{B42D1387-995F-4C7F-AD11-F956140D1E68}" destId="{C56AD232-AC0F-4E20-A271-D5325FD97B9E}" srcOrd="0" destOrd="0" presId="urn:microsoft.com/office/officeart/2005/8/layout/hList1"/>
    <dgm:cxn modelId="{6A0ACF20-6CA2-4A6E-A7B3-C4D660A7180E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07673"/>
          <a:ext cx="3987118" cy="521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07673"/>
        <a:ext cx="3987118" cy="521169"/>
      </dsp:txXfrm>
    </dsp:sp>
    <dsp:sp modelId="{4D590B99-4F81-464A-BD58-F2E2E5B0137D}">
      <dsp:nvSpPr>
        <dsp:cNvPr id="0" name=""/>
        <dsp:cNvSpPr/>
      </dsp:nvSpPr>
      <dsp:spPr>
        <a:xfrm>
          <a:off x="41" y="655733"/>
          <a:ext cx="4001351" cy="36736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655733"/>
        <a:ext cx="4001351" cy="3673667"/>
      </dsp:txXfrm>
    </dsp:sp>
    <dsp:sp modelId="{C56AD232-AC0F-4E20-A271-D5325FD97B9E}">
      <dsp:nvSpPr>
        <dsp:cNvPr id="0" name=""/>
        <dsp:cNvSpPr/>
      </dsp:nvSpPr>
      <dsp:spPr>
        <a:xfrm>
          <a:off x="4571951" y="207673"/>
          <a:ext cx="3959765" cy="521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07673"/>
        <a:ext cx="3959765" cy="521169"/>
      </dsp:txXfrm>
    </dsp:sp>
    <dsp:sp modelId="{73B52D46-DF95-492F-A481-110C5B8B9354}">
      <dsp:nvSpPr>
        <dsp:cNvPr id="0" name=""/>
        <dsp:cNvSpPr/>
      </dsp:nvSpPr>
      <dsp:spPr>
        <a:xfrm>
          <a:off x="4561582" y="655733"/>
          <a:ext cx="4001351" cy="36736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655733"/>
        <a:ext cx="4001351" cy="3673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ocker/docker.github.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Aarti Bhosale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containers?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610519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Standardized </a:t>
            </a:r>
            <a:r>
              <a:rPr lang="en-US" dirty="0"/>
              <a:t>unit of software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Portable packaging for application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Run everywhere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Small, lightweight &amp; fast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03" y="2448719"/>
            <a:ext cx="528779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Architecture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119"/>
            <a:ext cx="832029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Workflow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05719"/>
            <a:ext cx="8396058" cy="3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Commands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137" y="1077710"/>
            <a:ext cx="435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Few basic docker commands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94780"/>
              </p:ext>
            </p:extLst>
          </p:nvPr>
        </p:nvGraphicFramePr>
        <p:xfrm>
          <a:off x="696001" y="1478921"/>
          <a:ext cx="8905203" cy="386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024">
                  <a:extLst>
                    <a:ext uri="{9D8B030D-6E8A-4147-A177-3AD203B41FA5}">
                      <a16:colId xmlns:a16="http://schemas.microsoft.com/office/drawing/2014/main" val="645237514"/>
                    </a:ext>
                  </a:extLst>
                </a:gridCol>
                <a:gridCol w="6462179">
                  <a:extLst>
                    <a:ext uri="{9D8B030D-6E8A-4147-A177-3AD203B41FA5}">
                      <a16:colId xmlns:a16="http://schemas.microsoft.com/office/drawing/2014/main" val="894380317"/>
                    </a:ext>
                  </a:extLst>
                </a:gridCol>
              </a:tblGrid>
              <a:tr h="382481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09342"/>
                  </a:ext>
                </a:extLst>
              </a:tr>
              <a:tr h="413416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version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 the currently installed docker version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65220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Pull the images from docker repository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36369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container from an image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35633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 the running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0131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 -a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Show</a:t>
                      </a:r>
                      <a:r>
                        <a:rPr lang="en-US" sz="1800" baseline="0" dirty="0" smtClean="0"/>
                        <a:t> all the running and exited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5618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the running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09305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Stops a running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47152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Kills the container by stopping its execution immediately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9329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save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Save an image to a tar archive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82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Commands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3803"/>
              </p:ext>
            </p:extLst>
          </p:nvPr>
        </p:nvGraphicFramePr>
        <p:xfrm>
          <a:off x="609600" y="1192213"/>
          <a:ext cx="8991600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723">
                  <a:extLst>
                    <a:ext uri="{9D8B030D-6E8A-4147-A177-3AD203B41FA5}">
                      <a16:colId xmlns:a16="http://schemas.microsoft.com/office/drawing/2014/main" val="1166256824"/>
                    </a:ext>
                  </a:extLst>
                </a:gridCol>
                <a:gridCol w="6845877">
                  <a:extLst>
                    <a:ext uri="{9D8B030D-6E8A-4147-A177-3AD203B41FA5}">
                      <a16:colId xmlns:a16="http://schemas.microsoft.com/office/drawing/2014/main" val="262115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Creates</a:t>
                      </a:r>
                      <a:r>
                        <a:rPr lang="en-US" sz="1800" baseline="0" dirty="0" smtClean="0"/>
                        <a:t> a new image of an edited container on the local system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6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Login to the docker registry server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9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push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Push an image to the docker registry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8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images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Lists all the locally stored docker images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8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Delete a stopped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rmi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Delete</a:t>
                      </a:r>
                      <a:r>
                        <a:rPr lang="en-US" sz="1800" baseline="0" dirty="0" smtClean="0"/>
                        <a:t> an image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 an image from specified dockerfile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Fetch the logs of a</a:t>
                      </a:r>
                      <a:r>
                        <a:rPr lang="en-US" sz="1800" baseline="0" dirty="0" smtClean="0"/>
                        <a:t>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 a stop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46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restart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Restart a running container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30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Dockerfile?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8191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Dockerfile is plain text file which contains all commands/instruction in order to, needed to build a given image.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55824"/>
            <a:ext cx="647700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14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 Instruction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78" y="1105664"/>
            <a:ext cx="785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instruction used in Dockerfile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67122"/>
              </p:ext>
            </p:extLst>
          </p:nvPr>
        </p:nvGraphicFramePr>
        <p:xfrm>
          <a:off x="675278" y="1534870"/>
          <a:ext cx="8825142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43">
                  <a:extLst>
                    <a:ext uri="{9D8B030D-6E8A-4147-A177-3AD203B41FA5}">
                      <a16:colId xmlns:a16="http://schemas.microsoft.com/office/drawing/2014/main" val="2533936147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val="2548717698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7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FROM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Specify base image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WORKDIR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 working directory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Copy files, directories or remote </a:t>
                      </a:r>
                      <a:r>
                        <a:rPr lang="en-US" sz="1800" dirty="0" err="1" smtClean="0"/>
                        <a:t>url</a:t>
                      </a:r>
                      <a:r>
                        <a:rPr lang="en-US" sz="1800" dirty="0" smtClean="0"/>
                        <a:t> files to container image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Copy files, directories to container image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Execute specific command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Specify command at the time of</a:t>
                      </a:r>
                      <a:r>
                        <a:rPr lang="en-US" sz="1800" baseline="0" dirty="0" smtClean="0"/>
                        <a:t> container execution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1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ENTRYPOINT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Configure and run</a:t>
                      </a:r>
                      <a:r>
                        <a:rPr lang="en-US" sz="1800" baseline="0" dirty="0" smtClean="0"/>
                        <a:t> container as an executable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Defines variable that user can pass at a build time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2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Specify metadata information in key-value pair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7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 for Docker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305719"/>
            <a:ext cx="6172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Automate </a:t>
            </a:r>
            <a:r>
              <a:rPr lang="en-IN" dirty="0"/>
              <a:t>packaging &amp; deployment of </a:t>
            </a:r>
            <a:r>
              <a:rPr lang="en-IN" dirty="0" smtClean="0"/>
              <a:t>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Isolation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Simplifying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Developer Productivity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Rapid Deployment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Continuous </a:t>
            </a:r>
            <a:r>
              <a:rPr lang="en-IN" dirty="0" smtClean="0"/>
              <a:t>integration/deployment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Better disaster recovery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Scaling </a:t>
            </a:r>
            <a:r>
              <a:rPr lang="en-IN" dirty="0"/>
              <a:t>Web apps, databases and backend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Micro-services architecture / Service orchestration &amp; discovery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34" y="1662043"/>
            <a:ext cx="2619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347" y="1000919"/>
            <a:ext cx="9296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&amp; why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 container Vs 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cases of </a:t>
            </a:r>
            <a:r>
              <a:rPr lang="en-US" dirty="0" smtClean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Introduction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165" y="1381919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Started in France by Hykes within dotCloud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Released as open source in March 2013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Developed in Go programming language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OS-Level virtualization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Used by Millions of user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14600"/>
            <a:ext cx="4113019" cy="25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Community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1592219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3330+ </a:t>
            </a:r>
            <a:r>
              <a:rPr lang="en-US" dirty="0"/>
              <a:t>contributors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242+ </a:t>
            </a:r>
            <a:r>
              <a:rPr lang="en-US" dirty="0"/>
              <a:t>billion docker </a:t>
            </a:r>
            <a:r>
              <a:rPr lang="en-US" dirty="0" smtClean="0"/>
              <a:t>pull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3.1K GitHub stars 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7M hub users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2.9M desktop installation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20-30% of </a:t>
            </a:r>
            <a:r>
              <a:rPr lang="en-US" dirty="0" smtClean="0"/>
              <a:t>companies </a:t>
            </a:r>
            <a:r>
              <a:rPr lang="en-US" dirty="0"/>
              <a:t>adopted docker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70-75% deployment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r>
              <a:rPr lang="en-US" b="1" dirty="0" smtClean="0"/>
              <a:t>Reference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https://github.com/docker/docker.github.io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27" y="1762919"/>
            <a:ext cx="33591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Docker?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59" y="1381919"/>
            <a:ext cx="8444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It is tool </a:t>
            </a:r>
            <a:r>
              <a:rPr lang="en-US" dirty="0"/>
              <a:t>used to automate deployment of application in the form of lightweight container so application can work efficiently on different </a:t>
            </a:r>
            <a:r>
              <a:rPr lang="en-US" dirty="0" smtClean="0"/>
              <a:t>platform.</a:t>
            </a:r>
          </a:p>
          <a:p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It is open source tool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Easy to create, deploy &amp; run application using container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Package your application along with all its dependencies together in form of container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Able to manage infrastructure just like application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Boost application performance and reduce size of application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67" y="3836382"/>
            <a:ext cx="2036633" cy="11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Docker?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4419"/>
            <a:ext cx="3521947" cy="24003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817257" y="2763937"/>
            <a:ext cx="217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Why Develop with Docker?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86905"/>
            <a:ext cx="1016023" cy="8620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7993" y="2086829"/>
            <a:ext cx="533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Faster </a:t>
            </a:r>
            <a:r>
              <a:rPr lang="en-US" sz="1800" dirty="0"/>
              <a:t>delivery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Light weight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Efficient use of system resources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Portability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</a:t>
            </a:r>
            <a:r>
              <a:rPr lang="en-US" sz="1800" dirty="0" err="1" smtClean="0"/>
              <a:t>harability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Supported by all cloud platform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534319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Couple of reasons to use docker -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791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vs VM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0" y="1305719"/>
            <a:ext cx="834003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container vs VM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3319"/>
            <a:ext cx="77724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care for Docker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5495201"/>
              </p:ext>
            </p:extLst>
          </p:nvPr>
        </p:nvGraphicFramePr>
        <p:xfrm>
          <a:off x="733425" y="1000919"/>
          <a:ext cx="8562975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1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11346</TotalTime>
  <Words>669</Words>
  <Application>Microsoft Office PowerPoint</Application>
  <PresentationFormat>Custom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Aarti Tanaji Bhosale</cp:lastModifiedBy>
  <cp:revision>188</cp:revision>
  <dcterms:created xsi:type="dcterms:W3CDTF">2018-01-05T05:23:08Z</dcterms:created>
  <dcterms:modified xsi:type="dcterms:W3CDTF">2021-02-17T08:52:27Z</dcterms:modified>
</cp:coreProperties>
</file>