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3"/>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30AB6-B15F-45D0-AC10-29376CDA0BC9}"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FC57CA4E-0B5A-4642-9066-90264C7EABCD}">
      <dgm:prSet/>
      <dgm:spPr/>
      <dgm:t>
        <a:bodyPr/>
        <a:lstStyle/>
        <a:p>
          <a:r>
            <a:rPr lang="en-IN"/>
            <a:t>HELP International (NGO) needs to decide how to use the fund ($ 10 million) which it raised recently, strategically and effectively to aid the people of backward countries with basic amenities and relief during the time of disasters and natural calamities.</a:t>
          </a:r>
          <a:endParaRPr lang="en-US"/>
        </a:p>
      </dgm:t>
    </dgm:pt>
    <dgm:pt modelId="{6E407D85-9A1C-450D-90EC-4C0F018ED051}" type="parTrans" cxnId="{12D15085-E68A-44C8-AB51-6616245DC4D1}">
      <dgm:prSet/>
      <dgm:spPr/>
      <dgm:t>
        <a:bodyPr/>
        <a:lstStyle/>
        <a:p>
          <a:endParaRPr lang="en-US"/>
        </a:p>
      </dgm:t>
    </dgm:pt>
    <dgm:pt modelId="{9E7E6417-6E6C-4937-AC35-CE127DE2F202}" type="sibTrans" cxnId="{12D15085-E68A-44C8-AB51-6616245DC4D1}">
      <dgm:prSet/>
      <dgm:spPr/>
      <dgm:t>
        <a:bodyPr/>
        <a:lstStyle/>
        <a:p>
          <a:endParaRPr lang="en-US"/>
        </a:p>
      </dgm:t>
    </dgm:pt>
    <dgm:pt modelId="{3FF2D5CB-E7F2-455D-B93C-8F54B64B01BE}">
      <dgm:prSet/>
      <dgm:spPr/>
      <dgm:t>
        <a:bodyPr/>
        <a:lstStyle/>
        <a:p>
          <a:r>
            <a:rPr lang="en-IN"/>
            <a:t>Given the data of various countries and their socio-economic and health factors, the goal is to form various groups of countries with similar properties and then take a decision on which group to focus on.</a:t>
          </a:r>
          <a:endParaRPr lang="en-US"/>
        </a:p>
      </dgm:t>
    </dgm:pt>
    <dgm:pt modelId="{0DF8C2BC-F846-4B81-8D5A-408E6EAE6F37}" type="parTrans" cxnId="{A4CCF8D5-19EC-478A-835E-621896118CE1}">
      <dgm:prSet/>
      <dgm:spPr/>
      <dgm:t>
        <a:bodyPr/>
        <a:lstStyle/>
        <a:p>
          <a:endParaRPr lang="en-US"/>
        </a:p>
      </dgm:t>
    </dgm:pt>
    <dgm:pt modelId="{B474E404-96A0-4A8F-9C31-190A6D052B5D}" type="sibTrans" cxnId="{A4CCF8D5-19EC-478A-835E-621896118CE1}">
      <dgm:prSet/>
      <dgm:spPr/>
      <dgm:t>
        <a:bodyPr/>
        <a:lstStyle/>
        <a:p>
          <a:endParaRPr lang="en-US"/>
        </a:p>
      </dgm:t>
    </dgm:pt>
    <dgm:pt modelId="{DA9182EC-DE7B-41BB-AA63-759B528C6E59}" type="pres">
      <dgm:prSet presAssocID="{76330AB6-B15F-45D0-AC10-29376CDA0BC9}" presName="root" presStyleCnt="0">
        <dgm:presLayoutVars>
          <dgm:dir/>
          <dgm:resizeHandles val="exact"/>
        </dgm:presLayoutVars>
      </dgm:prSet>
      <dgm:spPr/>
    </dgm:pt>
    <dgm:pt modelId="{242732E9-3DD5-4C8F-8E57-86C829A9155C}" type="pres">
      <dgm:prSet presAssocID="{FC57CA4E-0B5A-4642-9066-90264C7EABCD}" presName="compNode" presStyleCnt="0"/>
      <dgm:spPr/>
    </dgm:pt>
    <dgm:pt modelId="{DC19139D-2E8D-4799-A05B-DAD402ED6F1D}" type="pres">
      <dgm:prSet presAssocID="{FC57CA4E-0B5A-4642-9066-90264C7EAB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2249853-D30C-48AC-9EA9-F3DC2D0E1AB5}" type="pres">
      <dgm:prSet presAssocID="{FC57CA4E-0B5A-4642-9066-90264C7EABCD}" presName="spaceRect" presStyleCnt="0"/>
      <dgm:spPr/>
    </dgm:pt>
    <dgm:pt modelId="{01C8D183-2B6B-4EF9-98EB-B6151FFE5BA0}" type="pres">
      <dgm:prSet presAssocID="{FC57CA4E-0B5A-4642-9066-90264C7EABCD}" presName="textRect" presStyleLbl="revTx" presStyleIdx="0" presStyleCnt="2">
        <dgm:presLayoutVars>
          <dgm:chMax val="1"/>
          <dgm:chPref val="1"/>
        </dgm:presLayoutVars>
      </dgm:prSet>
      <dgm:spPr/>
    </dgm:pt>
    <dgm:pt modelId="{E4771304-09DF-4765-806A-3A40B7AD1602}" type="pres">
      <dgm:prSet presAssocID="{9E7E6417-6E6C-4937-AC35-CE127DE2F202}" presName="sibTrans" presStyleCnt="0"/>
      <dgm:spPr/>
    </dgm:pt>
    <dgm:pt modelId="{6EA5AA6F-A0BB-4814-A805-ECDE0ED946D9}" type="pres">
      <dgm:prSet presAssocID="{3FF2D5CB-E7F2-455D-B93C-8F54B64B01BE}" presName="compNode" presStyleCnt="0"/>
      <dgm:spPr/>
    </dgm:pt>
    <dgm:pt modelId="{2E825516-AA21-41F3-B702-561A7F986C08}" type="pres">
      <dgm:prSet presAssocID="{3FF2D5CB-E7F2-455D-B93C-8F54B64B01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34087388-FF95-47B5-A1C9-F2AB617B7AA2}" type="pres">
      <dgm:prSet presAssocID="{3FF2D5CB-E7F2-455D-B93C-8F54B64B01BE}" presName="spaceRect" presStyleCnt="0"/>
      <dgm:spPr/>
    </dgm:pt>
    <dgm:pt modelId="{EC18382D-2987-4392-AF82-E7551642DA7A}" type="pres">
      <dgm:prSet presAssocID="{3FF2D5CB-E7F2-455D-B93C-8F54B64B01BE}" presName="textRect" presStyleLbl="revTx" presStyleIdx="1" presStyleCnt="2">
        <dgm:presLayoutVars>
          <dgm:chMax val="1"/>
          <dgm:chPref val="1"/>
        </dgm:presLayoutVars>
      </dgm:prSet>
      <dgm:spPr/>
    </dgm:pt>
  </dgm:ptLst>
  <dgm:cxnLst>
    <dgm:cxn modelId="{E28BFA20-DD50-4D4A-BFEB-095B83895C94}" type="presOf" srcId="{3FF2D5CB-E7F2-455D-B93C-8F54B64B01BE}" destId="{EC18382D-2987-4392-AF82-E7551642DA7A}" srcOrd="0" destOrd="0" presId="urn:microsoft.com/office/officeart/2018/2/layout/IconLabelList"/>
    <dgm:cxn modelId="{90712B49-A048-40F5-A164-1D895932D10E}" type="presOf" srcId="{FC57CA4E-0B5A-4642-9066-90264C7EABCD}" destId="{01C8D183-2B6B-4EF9-98EB-B6151FFE5BA0}" srcOrd="0" destOrd="0" presId="urn:microsoft.com/office/officeart/2018/2/layout/IconLabelList"/>
    <dgm:cxn modelId="{12D15085-E68A-44C8-AB51-6616245DC4D1}" srcId="{76330AB6-B15F-45D0-AC10-29376CDA0BC9}" destId="{FC57CA4E-0B5A-4642-9066-90264C7EABCD}" srcOrd="0" destOrd="0" parTransId="{6E407D85-9A1C-450D-90EC-4C0F018ED051}" sibTransId="{9E7E6417-6E6C-4937-AC35-CE127DE2F202}"/>
    <dgm:cxn modelId="{A4CCF8D5-19EC-478A-835E-621896118CE1}" srcId="{76330AB6-B15F-45D0-AC10-29376CDA0BC9}" destId="{3FF2D5CB-E7F2-455D-B93C-8F54B64B01BE}" srcOrd="1" destOrd="0" parTransId="{0DF8C2BC-F846-4B81-8D5A-408E6EAE6F37}" sibTransId="{B474E404-96A0-4A8F-9C31-190A6D052B5D}"/>
    <dgm:cxn modelId="{8846E9E5-53C5-4AC7-B657-1F7B396AE539}" type="presOf" srcId="{76330AB6-B15F-45D0-AC10-29376CDA0BC9}" destId="{DA9182EC-DE7B-41BB-AA63-759B528C6E59}" srcOrd="0" destOrd="0" presId="urn:microsoft.com/office/officeart/2018/2/layout/IconLabelList"/>
    <dgm:cxn modelId="{4F411C28-256E-4192-8C29-17D17CDF60E5}" type="presParOf" srcId="{DA9182EC-DE7B-41BB-AA63-759B528C6E59}" destId="{242732E9-3DD5-4C8F-8E57-86C829A9155C}" srcOrd="0" destOrd="0" presId="urn:microsoft.com/office/officeart/2018/2/layout/IconLabelList"/>
    <dgm:cxn modelId="{293EC7A6-C251-4899-9979-AAF5120E5634}" type="presParOf" srcId="{242732E9-3DD5-4C8F-8E57-86C829A9155C}" destId="{DC19139D-2E8D-4799-A05B-DAD402ED6F1D}" srcOrd="0" destOrd="0" presId="urn:microsoft.com/office/officeart/2018/2/layout/IconLabelList"/>
    <dgm:cxn modelId="{DE1B9618-7D6D-4D04-AD90-D763344D3DDF}" type="presParOf" srcId="{242732E9-3DD5-4C8F-8E57-86C829A9155C}" destId="{22249853-D30C-48AC-9EA9-F3DC2D0E1AB5}" srcOrd="1" destOrd="0" presId="urn:microsoft.com/office/officeart/2018/2/layout/IconLabelList"/>
    <dgm:cxn modelId="{BCB72C11-A922-4533-A083-0C0EC5F826C3}" type="presParOf" srcId="{242732E9-3DD5-4C8F-8E57-86C829A9155C}" destId="{01C8D183-2B6B-4EF9-98EB-B6151FFE5BA0}" srcOrd="2" destOrd="0" presId="urn:microsoft.com/office/officeart/2018/2/layout/IconLabelList"/>
    <dgm:cxn modelId="{F93218B1-2216-4F3F-B546-B5B973A16257}" type="presParOf" srcId="{DA9182EC-DE7B-41BB-AA63-759B528C6E59}" destId="{E4771304-09DF-4765-806A-3A40B7AD1602}" srcOrd="1" destOrd="0" presId="urn:microsoft.com/office/officeart/2018/2/layout/IconLabelList"/>
    <dgm:cxn modelId="{2652FBBF-BD85-4EA7-94D8-DD96BF6953C0}" type="presParOf" srcId="{DA9182EC-DE7B-41BB-AA63-759B528C6E59}" destId="{6EA5AA6F-A0BB-4814-A805-ECDE0ED946D9}" srcOrd="2" destOrd="0" presId="urn:microsoft.com/office/officeart/2018/2/layout/IconLabelList"/>
    <dgm:cxn modelId="{70F5086D-C99D-45BE-9B26-A35F928D474D}" type="presParOf" srcId="{6EA5AA6F-A0BB-4814-A805-ECDE0ED946D9}" destId="{2E825516-AA21-41F3-B702-561A7F986C08}" srcOrd="0" destOrd="0" presId="urn:microsoft.com/office/officeart/2018/2/layout/IconLabelList"/>
    <dgm:cxn modelId="{7528D28E-D095-4E68-839F-FCF9081F7153}" type="presParOf" srcId="{6EA5AA6F-A0BB-4814-A805-ECDE0ED946D9}" destId="{34087388-FF95-47B5-A1C9-F2AB617B7AA2}" srcOrd="1" destOrd="0" presId="urn:microsoft.com/office/officeart/2018/2/layout/IconLabelList"/>
    <dgm:cxn modelId="{FD78737F-D133-4A82-9471-8B6B64BBFFC6}" type="presParOf" srcId="{6EA5AA6F-A0BB-4814-A805-ECDE0ED946D9}" destId="{EC18382D-2987-4392-AF82-E7551642DA7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6062BE-B0E2-4C85-AF2C-88295A19259E}"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865477AB-EFA2-412F-AF23-90ED080025AF}">
      <dgm:prSet/>
      <dgm:spPr/>
      <dgm:t>
        <a:bodyPr/>
        <a:lstStyle/>
        <a:p>
          <a:r>
            <a:rPr lang="en-US" dirty="0"/>
            <a:t>Since this is a classic clustering problem in the Data Analysis terminology, we employ two different Clustering Machine Learning Algorithms to form the clusters or groups.</a:t>
          </a:r>
        </a:p>
      </dgm:t>
    </dgm:pt>
    <dgm:pt modelId="{8AC65555-A2AD-4A6C-A0C7-CA6F1554C328}" type="parTrans" cxnId="{EA2779EA-9AC5-496F-9FD8-8D9843F34717}">
      <dgm:prSet/>
      <dgm:spPr/>
      <dgm:t>
        <a:bodyPr/>
        <a:lstStyle/>
        <a:p>
          <a:endParaRPr lang="en-US"/>
        </a:p>
      </dgm:t>
    </dgm:pt>
    <dgm:pt modelId="{511D9B68-A72F-41AD-AC5C-750D982B463A}" type="sibTrans" cxnId="{EA2779EA-9AC5-496F-9FD8-8D9843F34717}">
      <dgm:prSet/>
      <dgm:spPr/>
      <dgm:t>
        <a:bodyPr/>
        <a:lstStyle/>
        <a:p>
          <a:endParaRPr lang="en-US"/>
        </a:p>
      </dgm:t>
    </dgm:pt>
    <dgm:pt modelId="{99283188-F5A0-41BC-B284-9F9346CAAEC0}">
      <dgm:prSet/>
      <dgm:spPr/>
      <dgm:t>
        <a:bodyPr/>
        <a:lstStyle/>
        <a:p>
          <a:r>
            <a:rPr lang="en-US"/>
            <a:t>We will look at different statistical techniques to select the number of groups and finally apply the algorithms to obtain the clusters.</a:t>
          </a:r>
        </a:p>
      </dgm:t>
    </dgm:pt>
    <dgm:pt modelId="{C8C9C644-E079-48DB-92B2-414B3E96B0EC}" type="parTrans" cxnId="{0AFEC9FD-EA32-4B3E-AAED-62E69B2D850B}">
      <dgm:prSet/>
      <dgm:spPr/>
      <dgm:t>
        <a:bodyPr/>
        <a:lstStyle/>
        <a:p>
          <a:endParaRPr lang="en-US"/>
        </a:p>
      </dgm:t>
    </dgm:pt>
    <dgm:pt modelId="{EB86442D-CBA5-4076-B4CB-787BFCAE0E28}" type="sibTrans" cxnId="{0AFEC9FD-EA32-4B3E-AAED-62E69B2D850B}">
      <dgm:prSet/>
      <dgm:spPr/>
      <dgm:t>
        <a:bodyPr/>
        <a:lstStyle/>
        <a:p>
          <a:endParaRPr lang="en-US"/>
        </a:p>
      </dgm:t>
    </dgm:pt>
    <dgm:pt modelId="{AE444309-A2A3-4D08-947E-2F927271102F}">
      <dgm:prSet/>
      <dgm:spPr/>
      <dgm:t>
        <a:bodyPr/>
        <a:lstStyle/>
        <a:p>
          <a:r>
            <a:rPr lang="en-US"/>
            <a:t>We finally analyze the clusters against various socio-economic and health factors of the countries that are part of each cluster and evaluate the performance of the algorithm.</a:t>
          </a:r>
        </a:p>
      </dgm:t>
    </dgm:pt>
    <dgm:pt modelId="{258C28E8-7895-4498-8C79-F4C1BB8B60F0}" type="parTrans" cxnId="{EF2445DA-7D20-48D7-9457-B0C774CD038A}">
      <dgm:prSet/>
      <dgm:spPr/>
      <dgm:t>
        <a:bodyPr/>
        <a:lstStyle/>
        <a:p>
          <a:endParaRPr lang="en-US"/>
        </a:p>
      </dgm:t>
    </dgm:pt>
    <dgm:pt modelId="{06650A4C-6103-4A9C-82E0-987F8FD49D1B}" type="sibTrans" cxnId="{EF2445DA-7D20-48D7-9457-B0C774CD038A}">
      <dgm:prSet/>
      <dgm:spPr/>
      <dgm:t>
        <a:bodyPr/>
        <a:lstStyle/>
        <a:p>
          <a:endParaRPr lang="en-US"/>
        </a:p>
      </dgm:t>
    </dgm:pt>
    <dgm:pt modelId="{43655E39-6B66-4E0D-ACD4-AD6261F26899}" type="pres">
      <dgm:prSet presAssocID="{C76062BE-B0E2-4C85-AF2C-88295A19259E}" presName="root" presStyleCnt="0">
        <dgm:presLayoutVars>
          <dgm:dir/>
          <dgm:resizeHandles val="exact"/>
        </dgm:presLayoutVars>
      </dgm:prSet>
      <dgm:spPr/>
    </dgm:pt>
    <dgm:pt modelId="{C43098F9-6779-4CF0-9A2A-4E0B12B29D5B}" type="pres">
      <dgm:prSet presAssocID="{865477AB-EFA2-412F-AF23-90ED080025AF}" presName="compNode" presStyleCnt="0"/>
      <dgm:spPr/>
    </dgm:pt>
    <dgm:pt modelId="{60E4AAEE-2E6E-4243-8E83-CF4812592864}" type="pres">
      <dgm:prSet presAssocID="{865477AB-EFA2-412F-AF23-90ED080025AF}" presName="bgRect" presStyleLbl="bgShp" presStyleIdx="0" presStyleCnt="3"/>
      <dgm:spPr/>
    </dgm:pt>
    <dgm:pt modelId="{74843DD5-3D09-4AE7-866A-1700E5CBF542}" type="pres">
      <dgm:prSet presAssocID="{865477AB-EFA2-412F-AF23-90ED080025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8D418BC1-B5E3-4251-9568-AE0754736FA9}" type="pres">
      <dgm:prSet presAssocID="{865477AB-EFA2-412F-AF23-90ED080025AF}" presName="spaceRect" presStyleCnt="0"/>
      <dgm:spPr/>
    </dgm:pt>
    <dgm:pt modelId="{B9041BE6-B6B5-48D5-988E-C9692D73F737}" type="pres">
      <dgm:prSet presAssocID="{865477AB-EFA2-412F-AF23-90ED080025AF}" presName="parTx" presStyleLbl="revTx" presStyleIdx="0" presStyleCnt="3">
        <dgm:presLayoutVars>
          <dgm:chMax val="0"/>
          <dgm:chPref val="0"/>
        </dgm:presLayoutVars>
      </dgm:prSet>
      <dgm:spPr/>
    </dgm:pt>
    <dgm:pt modelId="{9DC77461-745F-432D-9376-33600325AEA8}" type="pres">
      <dgm:prSet presAssocID="{511D9B68-A72F-41AD-AC5C-750D982B463A}" presName="sibTrans" presStyleCnt="0"/>
      <dgm:spPr/>
    </dgm:pt>
    <dgm:pt modelId="{3233E8AB-913A-46FC-B9D7-18C44F4D64BB}" type="pres">
      <dgm:prSet presAssocID="{99283188-F5A0-41BC-B284-9F9346CAAEC0}" presName="compNode" presStyleCnt="0"/>
      <dgm:spPr/>
    </dgm:pt>
    <dgm:pt modelId="{9201D498-F6B5-4D73-81B0-62B87F7025C3}" type="pres">
      <dgm:prSet presAssocID="{99283188-F5A0-41BC-B284-9F9346CAAEC0}" presName="bgRect" presStyleLbl="bgShp" presStyleIdx="1" presStyleCnt="3"/>
      <dgm:spPr/>
    </dgm:pt>
    <dgm:pt modelId="{C871BC31-DB89-4309-996F-7E1ACA5E9687}" type="pres">
      <dgm:prSet presAssocID="{99283188-F5A0-41BC-B284-9F9346CAAE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FAF7850-29CE-499D-8BA1-7B6A714E9DF6}" type="pres">
      <dgm:prSet presAssocID="{99283188-F5A0-41BC-B284-9F9346CAAEC0}" presName="spaceRect" presStyleCnt="0"/>
      <dgm:spPr/>
    </dgm:pt>
    <dgm:pt modelId="{EDA124B8-386D-493F-BFEE-98B1629471ED}" type="pres">
      <dgm:prSet presAssocID="{99283188-F5A0-41BC-B284-9F9346CAAEC0}" presName="parTx" presStyleLbl="revTx" presStyleIdx="1" presStyleCnt="3">
        <dgm:presLayoutVars>
          <dgm:chMax val="0"/>
          <dgm:chPref val="0"/>
        </dgm:presLayoutVars>
      </dgm:prSet>
      <dgm:spPr/>
    </dgm:pt>
    <dgm:pt modelId="{375AB51B-56BD-403D-99D7-FA681E91A44A}" type="pres">
      <dgm:prSet presAssocID="{EB86442D-CBA5-4076-B4CB-787BFCAE0E28}" presName="sibTrans" presStyleCnt="0"/>
      <dgm:spPr/>
    </dgm:pt>
    <dgm:pt modelId="{5F83581D-6BC1-47C2-A686-F9444BDB9EF0}" type="pres">
      <dgm:prSet presAssocID="{AE444309-A2A3-4D08-947E-2F927271102F}" presName="compNode" presStyleCnt="0"/>
      <dgm:spPr/>
    </dgm:pt>
    <dgm:pt modelId="{90B82C8F-82EF-48DA-818B-5D65DE835649}" type="pres">
      <dgm:prSet presAssocID="{AE444309-A2A3-4D08-947E-2F927271102F}" presName="bgRect" presStyleLbl="bgShp" presStyleIdx="2" presStyleCnt="3"/>
      <dgm:spPr/>
    </dgm:pt>
    <dgm:pt modelId="{035933C4-7303-4DC3-829B-7CFAA21083BF}" type="pres">
      <dgm:prSet presAssocID="{AE444309-A2A3-4D08-947E-2F92727110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59A917EA-8E03-41F8-97E4-25943EE3D448}" type="pres">
      <dgm:prSet presAssocID="{AE444309-A2A3-4D08-947E-2F927271102F}" presName="spaceRect" presStyleCnt="0"/>
      <dgm:spPr/>
    </dgm:pt>
    <dgm:pt modelId="{D0939930-1563-4A4F-8C0C-92DD6A3CF8CC}" type="pres">
      <dgm:prSet presAssocID="{AE444309-A2A3-4D08-947E-2F927271102F}" presName="parTx" presStyleLbl="revTx" presStyleIdx="2" presStyleCnt="3">
        <dgm:presLayoutVars>
          <dgm:chMax val="0"/>
          <dgm:chPref val="0"/>
        </dgm:presLayoutVars>
      </dgm:prSet>
      <dgm:spPr/>
    </dgm:pt>
  </dgm:ptLst>
  <dgm:cxnLst>
    <dgm:cxn modelId="{798BA638-5987-4275-ACDC-D5153D4D6C9E}" type="presOf" srcId="{865477AB-EFA2-412F-AF23-90ED080025AF}" destId="{B9041BE6-B6B5-48D5-988E-C9692D73F737}" srcOrd="0" destOrd="0" presId="urn:microsoft.com/office/officeart/2018/2/layout/IconVerticalSolidList"/>
    <dgm:cxn modelId="{D67E5E3D-0D68-4356-B0FF-7C5105F22103}" type="presOf" srcId="{AE444309-A2A3-4D08-947E-2F927271102F}" destId="{D0939930-1563-4A4F-8C0C-92DD6A3CF8CC}" srcOrd="0" destOrd="0" presId="urn:microsoft.com/office/officeart/2018/2/layout/IconVerticalSolidList"/>
    <dgm:cxn modelId="{029452C6-E5D1-4778-8A8E-7CEDFE50B6A4}" type="presOf" srcId="{99283188-F5A0-41BC-B284-9F9346CAAEC0}" destId="{EDA124B8-386D-493F-BFEE-98B1629471ED}" srcOrd="0" destOrd="0" presId="urn:microsoft.com/office/officeart/2018/2/layout/IconVerticalSolidList"/>
    <dgm:cxn modelId="{EF2445DA-7D20-48D7-9457-B0C774CD038A}" srcId="{C76062BE-B0E2-4C85-AF2C-88295A19259E}" destId="{AE444309-A2A3-4D08-947E-2F927271102F}" srcOrd="2" destOrd="0" parTransId="{258C28E8-7895-4498-8C79-F4C1BB8B60F0}" sibTransId="{06650A4C-6103-4A9C-82E0-987F8FD49D1B}"/>
    <dgm:cxn modelId="{EA2779EA-9AC5-496F-9FD8-8D9843F34717}" srcId="{C76062BE-B0E2-4C85-AF2C-88295A19259E}" destId="{865477AB-EFA2-412F-AF23-90ED080025AF}" srcOrd="0" destOrd="0" parTransId="{8AC65555-A2AD-4A6C-A0C7-CA6F1554C328}" sibTransId="{511D9B68-A72F-41AD-AC5C-750D982B463A}"/>
    <dgm:cxn modelId="{0C9E6AF1-ED1C-4957-89AB-5CE988964990}" type="presOf" srcId="{C76062BE-B0E2-4C85-AF2C-88295A19259E}" destId="{43655E39-6B66-4E0D-ACD4-AD6261F26899}" srcOrd="0" destOrd="0" presId="urn:microsoft.com/office/officeart/2018/2/layout/IconVerticalSolidList"/>
    <dgm:cxn modelId="{0AFEC9FD-EA32-4B3E-AAED-62E69B2D850B}" srcId="{C76062BE-B0E2-4C85-AF2C-88295A19259E}" destId="{99283188-F5A0-41BC-B284-9F9346CAAEC0}" srcOrd="1" destOrd="0" parTransId="{C8C9C644-E079-48DB-92B2-414B3E96B0EC}" sibTransId="{EB86442D-CBA5-4076-B4CB-787BFCAE0E28}"/>
    <dgm:cxn modelId="{D896FB00-C8CB-4695-9B8D-9501D032CDEA}" type="presParOf" srcId="{43655E39-6B66-4E0D-ACD4-AD6261F26899}" destId="{C43098F9-6779-4CF0-9A2A-4E0B12B29D5B}" srcOrd="0" destOrd="0" presId="urn:microsoft.com/office/officeart/2018/2/layout/IconVerticalSolidList"/>
    <dgm:cxn modelId="{B55D25B3-F11F-4B60-AAC2-EDD578671FB9}" type="presParOf" srcId="{C43098F9-6779-4CF0-9A2A-4E0B12B29D5B}" destId="{60E4AAEE-2E6E-4243-8E83-CF4812592864}" srcOrd="0" destOrd="0" presId="urn:microsoft.com/office/officeart/2018/2/layout/IconVerticalSolidList"/>
    <dgm:cxn modelId="{721BB564-FC0E-490E-BECF-821A74383409}" type="presParOf" srcId="{C43098F9-6779-4CF0-9A2A-4E0B12B29D5B}" destId="{74843DD5-3D09-4AE7-866A-1700E5CBF542}" srcOrd="1" destOrd="0" presId="urn:microsoft.com/office/officeart/2018/2/layout/IconVerticalSolidList"/>
    <dgm:cxn modelId="{056F9AF7-E277-4920-8E26-E80C3A45F64F}" type="presParOf" srcId="{C43098F9-6779-4CF0-9A2A-4E0B12B29D5B}" destId="{8D418BC1-B5E3-4251-9568-AE0754736FA9}" srcOrd="2" destOrd="0" presId="urn:microsoft.com/office/officeart/2018/2/layout/IconVerticalSolidList"/>
    <dgm:cxn modelId="{A11F67D7-C15B-4A8A-8A52-01CF39438554}" type="presParOf" srcId="{C43098F9-6779-4CF0-9A2A-4E0B12B29D5B}" destId="{B9041BE6-B6B5-48D5-988E-C9692D73F737}" srcOrd="3" destOrd="0" presId="urn:microsoft.com/office/officeart/2018/2/layout/IconVerticalSolidList"/>
    <dgm:cxn modelId="{79BBCAF7-93E1-4C99-AD8B-EE8AECBD05B8}" type="presParOf" srcId="{43655E39-6B66-4E0D-ACD4-AD6261F26899}" destId="{9DC77461-745F-432D-9376-33600325AEA8}" srcOrd="1" destOrd="0" presId="urn:microsoft.com/office/officeart/2018/2/layout/IconVerticalSolidList"/>
    <dgm:cxn modelId="{9D86DC5E-B432-47AE-9DF0-F01B1BA6C288}" type="presParOf" srcId="{43655E39-6B66-4E0D-ACD4-AD6261F26899}" destId="{3233E8AB-913A-46FC-B9D7-18C44F4D64BB}" srcOrd="2" destOrd="0" presId="urn:microsoft.com/office/officeart/2018/2/layout/IconVerticalSolidList"/>
    <dgm:cxn modelId="{182EA000-6E78-4401-BFB2-AB1544C6825F}" type="presParOf" srcId="{3233E8AB-913A-46FC-B9D7-18C44F4D64BB}" destId="{9201D498-F6B5-4D73-81B0-62B87F7025C3}" srcOrd="0" destOrd="0" presId="urn:microsoft.com/office/officeart/2018/2/layout/IconVerticalSolidList"/>
    <dgm:cxn modelId="{20C00C94-51C8-4DD7-99F3-BA0DFCBC3A01}" type="presParOf" srcId="{3233E8AB-913A-46FC-B9D7-18C44F4D64BB}" destId="{C871BC31-DB89-4309-996F-7E1ACA5E9687}" srcOrd="1" destOrd="0" presId="urn:microsoft.com/office/officeart/2018/2/layout/IconVerticalSolidList"/>
    <dgm:cxn modelId="{0B5C3CAB-C18D-4431-84E1-614C38D9489E}" type="presParOf" srcId="{3233E8AB-913A-46FC-B9D7-18C44F4D64BB}" destId="{4FAF7850-29CE-499D-8BA1-7B6A714E9DF6}" srcOrd="2" destOrd="0" presId="urn:microsoft.com/office/officeart/2018/2/layout/IconVerticalSolidList"/>
    <dgm:cxn modelId="{2278D5FA-A21B-461D-9B37-C306F12102F4}" type="presParOf" srcId="{3233E8AB-913A-46FC-B9D7-18C44F4D64BB}" destId="{EDA124B8-386D-493F-BFEE-98B1629471ED}" srcOrd="3" destOrd="0" presId="urn:microsoft.com/office/officeart/2018/2/layout/IconVerticalSolidList"/>
    <dgm:cxn modelId="{8EA9E2C9-B32E-4138-A71E-588993DC7EFD}" type="presParOf" srcId="{43655E39-6B66-4E0D-ACD4-AD6261F26899}" destId="{375AB51B-56BD-403D-99D7-FA681E91A44A}" srcOrd="3" destOrd="0" presId="urn:microsoft.com/office/officeart/2018/2/layout/IconVerticalSolidList"/>
    <dgm:cxn modelId="{C80A9364-86B4-4268-947C-29FE726CEF0E}" type="presParOf" srcId="{43655E39-6B66-4E0D-ACD4-AD6261F26899}" destId="{5F83581D-6BC1-47C2-A686-F9444BDB9EF0}" srcOrd="4" destOrd="0" presId="urn:microsoft.com/office/officeart/2018/2/layout/IconVerticalSolidList"/>
    <dgm:cxn modelId="{14AE0794-6A69-4862-ADF0-5D2BA4DB2208}" type="presParOf" srcId="{5F83581D-6BC1-47C2-A686-F9444BDB9EF0}" destId="{90B82C8F-82EF-48DA-818B-5D65DE835649}" srcOrd="0" destOrd="0" presId="urn:microsoft.com/office/officeart/2018/2/layout/IconVerticalSolidList"/>
    <dgm:cxn modelId="{CCAEF6B4-F721-4D1C-8FA2-7921508AC576}" type="presParOf" srcId="{5F83581D-6BC1-47C2-A686-F9444BDB9EF0}" destId="{035933C4-7303-4DC3-829B-7CFAA21083BF}" srcOrd="1" destOrd="0" presId="urn:microsoft.com/office/officeart/2018/2/layout/IconVerticalSolidList"/>
    <dgm:cxn modelId="{BB232426-B0DD-4E96-8823-319E5AD71E15}" type="presParOf" srcId="{5F83581D-6BC1-47C2-A686-F9444BDB9EF0}" destId="{59A917EA-8E03-41F8-97E4-25943EE3D448}" srcOrd="2" destOrd="0" presId="urn:microsoft.com/office/officeart/2018/2/layout/IconVerticalSolidList"/>
    <dgm:cxn modelId="{A9474E06-B07A-4AAF-979F-BE65A8C10DC3}" type="presParOf" srcId="{5F83581D-6BC1-47C2-A686-F9444BDB9EF0}" destId="{D0939930-1563-4A4F-8C0C-92DD6A3CF8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786568-EAEA-4D94-99A1-F924E1B5FF63}"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F07C88-482B-4306-844B-FF9C987FE242}">
      <dgm:prSet/>
      <dgm:spPr/>
      <dgm:t>
        <a:bodyPr/>
        <a:lstStyle/>
        <a:p>
          <a:r>
            <a:rPr lang="en-US"/>
            <a:t>Since Hierarchical clustering didn’t visually show promising clusters in the data, we decide to go with the analysis output of SSD and Elbow curve.</a:t>
          </a:r>
        </a:p>
      </dgm:t>
    </dgm:pt>
    <dgm:pt modelId="{182CB6BD-1179-447D-99B1-00E838396321}" type="parTrans" cxnId="{73DC394B-1359-471E-A087-E8B706BCC949}">
      <dgm:prSet/>
      <dgm:spPr/>
      <dgm:t>
        <a:bodyPr/>
        <a:lstStyle/>
        <a:p>
          <a:endParaRPr lang="en-US"/>
        </a:p>
      </dgm:t>
    </dgm:pt>
    <dgm:pt modelId="{6205CF0F-4DA8-4470-9A41-234641A5868F}" type="sibTrans" cxnId="{73DC394B-1359-471E-A087-E8B706BCC949}">
      <dgm:prSet/>
      <dgm:spPr/>
      <dgm:t>
        <a:bodyPr/>
        <a:lstStyle/>
        <a:p>
          <a:endParaRPr lang="en-US"/>
        </a:p>
      </dgm:t>
    </dgm:pt>
    <dgm:pt modelId="{39D06DC2-1A8B-4F3D-AAE7-25768847346F}">
      <dgm:prSet/>
      <dgm:spPr/>
      <dgm:t>
        <a:bodyPr/>
        <a:lstStyle/>
        <a:p>
          <a:r>
            <a:rPr lang="en-US"/>
            <a:t>We will first analyze the output of K Means with K = 6 and then compare the analysis with K =4.</a:t>
          </a:r>
        </a:p>
      </dgm:t>
    </dgm:pt>
    <dgm:pt modelId="{0657FCB0-02A6-4B73-8FC9-C9D7D070BAB5}" type="parTrans" cxnId="{A28BDBE7-2A16-4CB5-8D1A-04A684B78136}">
      <dgm:prSet/>
      <dgm:spPr/>
      <dgm:t>
        <a:bodyPr/>
        <a:lstStyle/>
        <a:p>
          <a:endParaRPr lang="en-US"/>
        </a:p>
      </dgm:t>
    </dgm:pt>
    <dgm:pt modelId="{1669EB51-33E8-4333-92A9-61D9D49C737D}" type="sibTrans" cxnId="{A28BDBE7-2A16-4CB5-8D1A-04A684B78136}">
      <dgm:prSet/>
      <dgm:spPr/>
      <dgm:t>
        <a:bodyPr/>
        <a:lstStyle/>
        <a:p>
          <a:endParaRPr lang="en-US"/>
        </a:p>
      </dgm:t>
    </dgm:pt>
    <dgm:pt modelId="{E92F7632-B735-487E-A973-13372E714B02}" type="pres">
      <dgm:prSet presAssocID="{02786568-EAEA-4D94-99A1-F924E1B5FF63}" presName="root" presStyleCnt="0">
        <dgm:presLayoutVars>
          <dgm:dir/>
          <dgm:resizeHandles val="exact"/>
        </dgm:presLayoutVars>
      </dgm:prSet>
      <dgm:spPr/>
    </dgm:pt>
    <dgm:pt modelId="{7B3A57DE-B2CA-44F6-8C79-B3FF574AC5FE}" type="pres">
      <dgm:prSet presAssocID="{B6F07C88-482B-4306-844B-FF9C987FE242}" presName="compNode" presStyleCnt="0"/>
      <dgm:spPr/>
    </dgm:pt>
    <dgm:pt modelId="{F5DFEF06-0B6A-4A32-9101-8E54BED28DC4}" type="pres">
      <dgm:prSet presAssocID="{B6F07C88-482B-4306-844B-FF9C987FE24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B336877-2B47-431B-914D-31F6CEADB41C}" type="pres">
      <dgm:prSet presAssocID="{B6F07C88-482B-4306-844B-FF9C987FE242}" presName="spaceRect" presStyleCnt="0"/>
      <dgm:spPr/>
    </dgm:pt>
    <dgm:pt modelId="{66FF41B6-8290-4226-9F39-753BF4DE5F77}" type="pres">
      <dgm:prSet presAssocID="{B6F07C88-482B-4306-844B-FF9C987FE242}" presName="textRect" presStyleLbl="revTx" presStyleIdx="0" presStyleCnt="2">
        <dgm:presLayoutVars>
          <dgm:chMax val="1"/>
          <dgm:chPref val="1"/>
        </dgm:presLayoutVars>
      </dgm:prSet>
      <dgm:spPr/>
    </dgm:pt>
    <dgm:pt modelId="{B96D0338-906A-415F-8EE7-ECD07BF67EF8}" type="pres">
      <dgm:prSet presAssocID="{6205CF0F-4DA8-4470-9A41-234641A5868F}" presName="sibTrans" presStyleCnt="0"/>
      <dgm:spPr/>
    </dgm:pt>
    <dgm:pt modelId="{98CF129E-45BD-4B81-A3C9-505DB17F3756}" type="pres">
      <dgm:prSet presAssocID="{39D06DC2-1A8B-4F3D-AAE7-25768847346F}" presName="compNode" presStyleCnt="0"/>
      <dgm:spPr/>
    </dgm:pt>
    <dgm:pt modelId="{0D32FAA3-A0D3-466C-B39F-865171C773F1}" type="pres">
      <dgm:prSet presAssocID="{39D06DC2-1A8B-4F3D-AAE7-25768847346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A0241FF7-3ED4-410E-B52E-0CA46D0AF920}" type="pres">
      <dgm:prSet presAssocID="{39D06DC2-1A8B-4F3D-AAE7-25768847346F}" presName="spaceRect" presStyleCnt="0"/>
      <dgm:spPr/>
    </dgm:pt>
    <dgm:pt modelId="{67D018CD-81BF-4434-95E4-E005AE62B43C}" type="pres">
      <dgm:prSet presAssocID="{39D06DC2-1A8B-4F3D-AAE7-25768847346F}" presName="textRect" presStyleLbl="revTx" presStyleIdx="1" presStyleCnt="2">
        <dgm:presLayoutVars>
          <dgm:chMax val="1"/>
          <dgm:chPref val="1"/>
        </dgm:presLayoutVars>
      </dgm:prSet>
      <dgm:spPr/>
    </dgm:pt>
  </dgm:ptLst>
  <dgm:cxnLst>
    <dgm:cxn modelId="{114F0844-F122-4FCE-9418-F59AC7CB6FF9}" type="presOf" srcId="{39D06DC2-1A8B-4F3D-AAE7-25768847346F}" destId="{67D018CD-81BF-4434-95E4-E005AE62B43C}" srcOrd="0" destOrd="0" presId="urn:microsoft.com/office/officeart/2018/2/layout/IconLabelList"/>
    <dgm:cxn modelId="{73DC394B-1359-471E-A087-E8B706BCC949}" srcId="{02786568-EAEA-4D94-99A1-F924E1B5FF63}" destId="{B6F07C88-482B-4306-844B-FF9C987FE242}" srcOrd="0" destOrd="0" parTransId="{182CB6BD-1179-447D-99B1-00E838396321}" sibTransId="{6205CF0F-4DA8-4470-9A41-234641A5868F}"/>
    <dgm:cxn modelId="{9D5ECD6B-D4C1-4F72-A167-7D162ECFE35D}" type="presOf" srcId="{B6F07C88-482B-4306-844B-FF9C987FE242}" destId="{66FF41B6-8290-4226-9F39-753BF4DE5F77}" srcOrd="0" destOrd="0" presId="urn:microsoft.com/office/officeart/2018/2/layout/IconLabelList"/>
    <dgm:cxn modelId="{E20A5A80-8810-44E1-B49B-3CA80C19C6B8}" type="presOf" srcId="{02786568-EAEA-4D94-99A1-F924E1B5FF63}" destId="{E92F7632-B735-487E-A973-13372E714B02}" srcOrd="0" destOrd="0" presId="urn:microsoft.com/office/officeart/2018/2/layout/IconLabelList"/>
    <dgm:cxn modelId="{A28BDBE7-2A16-4CB5-8D1A-04A684B78136}" srcId="{02786568-EAEA-4D94-99A1-F924E1B5FF63}" destId="{39D06DC2-1A8B-4F3D-AAE7-25768847346F}" srcOrd="1" destOrd="0" parTransId="{0657FCB0-02A6-4B73-8FC9-C9D7D070BAB5}" sibTransId="{1669EB51-33E8-4333-92A9-61D9D49C737D}"/>
    <dgm:cxn modelId="{8DF36D50-21C5-4653-B88D-AAD6338FDDD9}" type="presParOf" srcId="{E92F7632-B735-487E-A973-13372E714B02}" destId="{7B3A57DE-B2CA-44F6-8C79-B3FF574AC5FE}" srcOrd="0" destOrd="0" presId="urn:microsoft.com/office/officeart/2018/2/layout/IconLabelList"/>
    <dgm:cxn modelId="{5FBB7E10-E635-4DB3-8EAF-B8A1F7F4CDB4}" type="presParOf" srcId="{7B3A57DE-B2CA-44F6-8C79-B3FF574AC5FE}" destId="{F5DFEF06-0B6A-4A32-9101-8E54BED28DC4}" srcOrd="0" destOrd="0" presId="urn:microsoft.com/office/officeart/2018/2/layout/IconLabelList"/>
    <dgm:cxn modelId="{94AA2A2A-35DE-42E0-9C60-EDBBC5AF934F}" type="presParOf" srcId="{7B3A57DE-B2CA-44F6-8C79-B3FF574AC5FE}" destId="{FB336877-2B47-431B-914D-31F6CEADB41C}" srcOrd="1" destOrd="0" presId="urn:microsoft.com/office/officeart/2018/2/layout/IconLabelList"/>
    <dgm:cxn modelId="{74786821-3AC3-4D21-A51C-1CC378FF3DD9}" type="presParOf" srcId="{7B3A57DE-B2CA-44F6-8C79-B3FF574AC5FE}" destId="{66FF41B6-8290-4226-9F39-753BF4DE5F77}" srcOrd="2" destOrd="0" presId="urn:microsoft.com/office/officeart/2018/2/layout/IconLabelList"/>
    <dgm:cxn modelId="{4E7A736F-0ACB-448C-96C1-AE99968D33E1}" type="presParOf" srcId="{E92F7632-B735-487E-A973-13372E714B02}" destId="{B96D0338-906A-415F-8EE7-ECD07BF67EF8}" srcOrd="1" destOrd="0" presId="urn:microsoft.com/office/officeart/2018/2/layout/IconLabelList"/>
    <dgm:cxn modelId="{3BA9097D-5022-430B-842F-0C0F0CE25049}" type="presParOf" srcId="{E92F7632-B735-487E-A973-13372E714B02}" destId="{98CF129E-45BD-4B81-A3C9-505DB17F3756}" srcOrd="2" destOrd="0" presId="urn:microsoft.com/office/officeart/2018/2/layout/IconLabelList"/>
    <dgm:cxn modelId="{E85621F8-DC6C-4656-8032-43D3941A3050}" type="presParOf" srcId="{98CF129E-45BD-4B81-A3C9-505DB17F3756}" destId="{0D32FAA3-A0D3-466C-B39F-865171C773F1}" srcOrd="0" destOrd="0" presId="urn:microsoft.com/office/officeart/2018/2/layout/IconLabelList"/>
    <dgm:cxn modelId="{3DE4898C-6DD8-4693-A3B7-1BA63481B783}" type="presParOf" srcId="{98CF129E-45BD-4B81-A3C9-505DB17F3756}" destId="{A0241FF7-3ED4-410E-B52E-0CA46D0AF920}" srcOrd="1" destOrd="0" presId="urn:microsoft.com/office/officeart/2018/2/layout/IconLabelList"/>
    <dgm:cxn modelId="{501D3F4A-9200-4747-97D9-8496E55FC130}" type="presParOf" srcId="{98CF129E-45BD-4B81-A3C9-505DB17F3756}" destId="{67D018CD-81BF-4434-95E4-E005AE62B43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9139D-2E8D-4799-A05B-DAD402ED6F1D}">
      <dsp:nvSpPr>
        <dsp:cNvPr id="0" name=""/>
        <dsp:cNvSpPr/>
      </dsp:nvSpPr>
      <dsp:spPr>
        <a:xfrm>
          <a:off x="1175655" y="282722"/>
          <a:ext cx="1837687" cy="18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1C8D183-2B6B-4EF9-98EB-B6151FFE5BA0}">
      <dsp:nvSpPr>
        <dsp:cNvPr id="0" name=""/>
        <dsp:cNvSpPr/>
      </dsp:nvSpPr>
      <dsp:spPr>
        <a:xfrm>
          <a:off x="52623" y="2583718"/>
          <a:ext cx="408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kern="1200"/>
            <a:t>HELP International (NGO) needs to decide how to use the fund ($ 10 million) which it raised recently, strategically and effectively to aid the people of backward countries with basic amenities and relief during the time of disasters and natural calamities.</a:t>
          </a:r>
          <a:endParaRPr lang="en-US" sz="1100" kern="1200"/>
        </a:p>
      </dsp:txBody>
      <dsp:txXfrm>
        <a:off x="52623" y="2583718"/>
        <a:ext cx="4083750" cy="787500"/>
      </dsp:txXfrm>
    </dsp:sp>
    <dsp:sp modelId="{2E825516-AA21-41F3-B702-561A7F986C08}">
      <dsp:nvSpPr>
        <dsp:cNvPr id="0" name=""/>
        <dsp:cNvSpPr/>
      </dsp:nvSpPr>
      <dsp:spPr>
        <a:xfrm>
          <a:off x="5974061" y="282722"/>
          <a:ext cx="1837687" cy="18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C18382D-2987-4392-AF82-E7551642DA7A}">
      <dsp:nvSpPr>
        <dsp:cNvPr id="0" name=""/>
        <dsp:cNvSpPr/>
      </dsp:nvSpPr>
      <dsp:spPr>
        <a:xfrm>
          <a:off x="4851030" y="2583718"/>
          <a:ext cx="408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kern="1200"/>
            <a:t>Given the data of various countries and their socio-economic and health factors, the goal is to form various groups of countries with similar properties and then take a decision on which group to focus on.</a:t>
          </a:r>
          <a:endParaRPr lang="en-US" sz="1100" kern="1200"/>
        </a:p>
      </dsp:txBody>
      <dsp:txXfrm>
        <a:off x="4851030" y="2583718"/>
        <a:ext cx="408375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4AAEE-2E6E-4243-8E83-CF4812592864}">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74843DD5-3D09-4AE7-866A-1700E5CBF542}">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9041BE6-B6B5-48D5-988E-C9692D73F737}">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55650">
            <a:lnSpc>
              <a:spcPct val="90000"/>
            </a:lnSpc>
            <a:spcBef>
              <a:spcPct val="0"/>
            </a:spcBef>
            <a:spcAft>
              <a:spcPct val="35000"/>
            </a:spcAft>
            <a:buNone/>
          </a:pPr>
          <a:r>
            <a:rPr lang="en-US" sz="1700" kern="1200" dirty="0"/>
            <a:t>Since this is a classic clustering problem in the Data Analysis terminology, we employ two different Clustering Machine Learning Algorithms to form the clusters or groups.</a:t>
          </a:r>
        </a:p>
      </dsp:txBody>
      <dsp:txXfrm>
        <a:off x="1736952" y="642"/>
        <a:ext cx="5095259" cy="1503855"/>
      </dsp:txXfrm>
    </dsp:sp>
    <dsp:sp modelId="{9201D498-F6B5-4D73-81B0-62B87F7025C3}">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C871BC31-DB89-4309-996F-7E1ACA5E9687}">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DA124B8-386D-493F-BFEE-98B1629471ED}">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55650">
            <a:lnSpc>
              <a:spcPct val="90000"/>
            </a:lnSpc>
            <a:spcBef>
              <a:spcPct val="0"/>
            </a:spcBef>
            <a:spcAft>
              <a:spcPct val="35000"/>
            </a:spcAft>
            <a:buNone/>
          </a:pPr>
          <a:r>
            <a:rPr lang="en-US" sz="1700" kern="1200"/>
            <a:t>We will look at different statistical techniques to select the number of groups and finally apply the algorithms to obtain the clusters.</a:t>
          </a:r>
        </a:p>
      </dsp:txBody>
      <dsp:txXfrm>
        <a:off x="1736952" y="1880461"/>
        <a:ext cx="5095259" cy="1503855"/>
      </dsp:txXfrm>
    </dsp:sp>
    <dsp:sp modelId="{90B82C8F-82EF-48DA-818B-5D65DE835649}">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035933C4-7303-4DC3-829B-7CFAA21083BF}">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0939930-1563-4A4F-8C0C-92DD6A3CF8CC}">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55650">
            <a:lnSpc>
              <a:spcPct val="90000"/>
            </a:lnSpc>
            <a:spcBef>
              <a:spcPct val="0"/>
            </a:spcBef>
            <a:spcAft>
              <a:spcPct val="35000"/>
            </a:spcAft>
            <a:buNone/>
          </a:pPr>
          <a:r>
            <a:rPr lang="en-US" sz="1700" kern="1200"/>
            <a:t>We finally analyze the clusters against various socio-economic and health factors of the countries that are part of each cluster and evaluate the performance of the algorithm.</a:t>
          </a:r>
        </a:p>
      </dsp:txBody>
      <dsp:txXfrm>
        <a:off x="1736952" y="3760280"/>
        <a:ext cx="5095259" cy="1503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FEF06-0B6A-4A32-9101-8E54BED28DC4}">
      <dsp:nvSpPr>
        <dsp:cNvPr id="0" name=""/>
        <dsp:cNvSpPr/>
      </dsp:nvSpPr>
      <dsp:spPr>
        <a:xfrm>
          <a:off x="1175655" y="322253"/>
          <a:ext cx="1837687" cy="18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6FF41B6-8290-4226-9F39-753BF4DE5F77}">
      <dsp:nvSpPr>
        <dsp:cNvPr id="0" name=""/>
        <dsp:cNvSpPr/>
      </dsp:nvSpPr>
      <dsp:spPr>
        <a:xfrm>
          <a:off x="52623" y="2611687"/>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Since Hierarchical clustering didn’t visually show promising clusters in the data, we decide to go with the analysis output of SSD and Elbow curve.</a:t>
          </a:r>
        </a:p>
      </dsp:txBody>
      <dsp:txXfrm>
        <a:off x="52623" y="2611687"/>
        <a:ext cx="4083750" cy="720000"/>
      </dsp:txXfrm>
    </dsp:sp>
    <dsp:sp modelId="{0D32FAA3-A0D3-466C-B39F-865171C773F1}">
      <dsp:nvSpPr>
        <dsp:cNvPr id="0" name=""/>
        <dsp:cNvSpPr/>
      </dsp:nvSpPr>
      <dsp:spPr>
        <a:xfrm>
          <a:off x="5974061" y="322253"/>
          <a:ext cx="1837687" cy="18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7D018CD-81BF-4434-95E4-E005AE62B43C}">
      <dsp:nvSpPr>
        <dsp:cNvPr id="0" name=""/>
        <dsp:cNvSpPr/>
      </dsp:nvSpPr>
      <dsp:spPr>
        <a:xfrm>
          <a:off x="4851030" y="2611687"/>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We will first analyze the output of K Means with K = 6 and then compare the analysis with K =4.</a:t>
          </a:r>
        </a:p>
      </dsp:txBody>
      <dsp:txXfrm>
        <a:off x="4851030" y="2611687"/>
        <a:ext cx="408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2/23/19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676A-2F2C-1F42-AAC0-1E1BCAF92407}"/>
              </a:ext>
            </a:extLst>
          </p:cNvPr>
          <p:cNvSpPr>
            <a:spLocks noGrp="1"/>
          </p:cNvSpPr>
          <p:nvPr>
            <p:ph type="ctrTitle"/>
          </p:nvPr>
        </p:nvSpPr>
        <p:spPr/>
        <p:txBody>
          <a:bodyPr/>
          <a:lstStyle/>
          <a:p>
            <a:r>
              <a:rPr lang="en-IN" dirty="0"/>
              <a:t>Clustering &amp; PCA Assignment</a:t>
            </a:r>
            <a:endParaRPr lang="en-US" dirty="0"/>
          </a:p>
        </p:txBody>
      </p:sp>
      <p:sp>
        <p:nvSpPr>
          <p:cNvPr id="3" name="Subtitle 2">
            <a:extLst>
              <a:ext uri="{FF2B5EF4-FFF2-40B4-BE49-F238E27FC236}">
                <a16:creationId xmlns:a16="http://schemas.microsoft.com/office/drawing/2014/main" id="{D71B9931-47A3-C34D-8E6E-3D37B1DC071B}"/>
              </a:ext>
            </a:extLst>
          </p:cNvPr>
          <p:cNvSpPr>
            <a:spLocks noGrp="1"/>
          </p:cNvSpPr>
          <p:nvPr>
            <p:ph type="subTitle" idx="1"/>
          </p:nvPr>
        </p:nvSpPr>
        <p:spPr/>
        <p:txBody>
          <a:bodyPr/>
          <a:lstStyle/>
          <a:p>
            <a:r>
              <a:rPr lang="en-US" dirty="0"/>
              <a:t>Ram Dittakavi</a:t>
            </a:r>
          </a:p>
          <a:p>
            <a:r>
              <a:rPr lang="en-US" dirty="0" err="1"/>
              <a:t>dittakaviram@gmail.com</a:t>
            </a:r>
            <a:endParaRPr lang="en-US" dirty="0"/>
          </a:p>
        </p:txBody>
      </p:sp>
    </p:spTree>
    <p:extLst>
      <p:ext uri="{BB962C8B-B14F-4D97-AF65-F5344CB8AC3E}">
        <p14:creationId xmlns:p14="http://schemas.microsoft.com/office/powerpoint/2010/main" val="1323170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3"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5"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0DF4D9AA-2716-E645-8315-6EBF0E23C519}"/>
              </a:ext>
            </a:extLst>
          </p:cNvPr>
          <p:cNvSpPr>
            <a:spLocks noGrp="1"/>
          </p:cNvSpPr>
          <p:nvPr>
            <p:ph type="title"/>
          </p:nvPr>
        </p:nvSpPr>
        <p:spPr>
          <a:xfrm>
            <a:off x="987215" y="1318590"/>
            <a:ext cx="5102159" cy="4220820"/>
          </a:xfrm>
        </p:spPr>
        <p:txBody>
          <a:bodyPr vert="horz" lIns="91440" tIns="45720" rIns="91440" bIns="45720" rtlCol="0" anchor="ctr">
            <a:normAutofit/>
          </a:bodyPr>
          <a:lstStyle/>
          <a:p>
            <a:r>
              <a:rPr lang="en-US" sz="5400">
                <a:solidFill>
                  <a:srgbClr val="FFFFFF"/>
                </a:solidFill>
              </a:rPr>
              <a:t>Hierarchical Clustering</a:t>
            </a:r>
          </a:p>
        </p:txBody>
      </p:sp>
    </p:spTree>
    <p:extLst>
      <p:ext uri="{BB962C8B-B14F-4D97-AF65-F5344CB8AC3E}">
        <p14:creationId xmlns:p14="http://schemas.microsoft.com/office/powerpoint/2010/main" val="82518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A0748-BE1C-984F-8CBC-8AFA63D03501}"/>
              </a:ext>
            </a:extLst>
          </p:cNvPr>
          <p:cNvSpPr>
            <a:spLocks noGrp="1"/>
          </p:cNvSpPr>
          <p:nvPr>
            <p:ph type="title"/>
          </p:nvPr>
        </p:nvSpPr>
        <p:spPr>
          <a:xfrm>
            <a:off x="649224" y="645106"/>
            <a:ext cx="3650279" cy="1259894"/>
          </a:xfrm>
        </p:spPr>
        <p:txBody>
          <a:bodyPr>
            <a:normAutofit/>
          </a:bodyPr>
          <a:lstStyle/>
          <a:p>
            <a:r>
              <a:rPr lang="en-US" dirty="0"/>
              <a:t>Choice of Clusters</a:t>
            </a:r>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BDF14C6-16FD-F543-B27E-EE2572C4C9E7}"/>
              </a:ext>
            </a:extLst>
          </p:cNvPr>
          <p:cNvSpPr>
            <a:spLocks noGrp="1"/>
          </p:cNvSpPr>
          <p:nvPr>
            <p:ph idx="1"/>
          </p:nvPr>
        </p:nvSpPr>
        <p:spPr>
          <a:xfrm>
            <a:off x="649225" y="2133600"/>
            <a:ext cx="3650278" cy="3759253"/>
          </a:xfrm>
        </p:spPr>
        <p:txBody>
          <a:bodyPr>
            <a:normAutofit/>
          </a:bodyPr>
          <a:lstStyle/>
          <a:p>
            <a:r>
              <a:rPr lang="en-US" dirty="0"/>
              <a:t>From the below o/p of Hierarchical Clustering, we clearly see that the data set is forming into 4 different clusters or groups:</a:t>
            </a:r>
          </a:p>
          <a:p>
            <a:endParaRPr lang="en-US" dirty="0"/>
          </a:p>
          <a:p>
            <a:endParaRPr lang="en-US" dirty="0"/>
          </a:p>
        </p:txBody>
      </p:sp>
      <p:pic>
        <p:nvPicPr>
          <p:cNvPr id="5" name="Picture 4">
            <a:extLst>
              <a:ext uri="{FF2B5EF4-FFF2-40B4-BE49-F238E27FC236}">
                <a16:creationId xmlns:a16="http://schemas.microsoft.com/office/drawing/2014/main" id="{629FAD86-CD2A-3445-A68F-312FD907CA62}"/>
              </a:ext>
            </a:extLst>
          </p:cNvPr>
          <p:cNvPicPr>
            <a:picLocks noChangeAspect="1"/>
          </p:cNvPicPr>
          <p:nvPr/>
        </p:nvPicPr>
        <p:blipFill rotWithShape="1">
          <a:blip r:embed="rId2"/>
          <a:srcRect l="6714" r="2499" b="-2"/>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03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5DAC-8F01-624B-AB55-16A1E2B77156}"/>
              </a:ext>
            </a:extLst>
          </p:cNvPr>
          <p:cNvSpPr>
            <a:spLocks noGrp="1"/>
          </p:cNvSpPr>
          <p:nvPr>
            <p:ph type="title"/>
          </p:nvPr>
        </p:nvSpPr>
        <p:spPr>
          <a:xfrm>
            <a:off x="649224" y="645106"/>
            <a:ext cx="3650279" cy="1259894"/>
          </a:xfrm>
        </p:spPr>
        <p:txBody>
          <a:bodyPr>
            <a:normAutofit/>
          </a:bodyPr>
          <a:lstStyle/>
          <a:p>
            <a:r>
              <a:rPr lang="en-US" dirty="0"/>
              <a:t>Visualizing PC on Clusters</a:t>
            </a:r>
          </a:p>
        </p:txBody>
      </p:sp>
      <p:sp>
        <p:nvSpPr>
          <p:cNvPr id="35" name="Rectangle 29">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2BF1EE-D060-C94A-ADA3-159719FFFE63}"/>
              </a:ext>
            </a:extLst>
          </p:cNvPr>
          <p:cNvSpPr>
            <a:spLocks noGrp="1"/>
          </p:cNvSpPr>
          <p:nvPr>
            <p:ph idx="1"/>
          </p:nvPr>
        </p:nvSpPr>
        <p:spPr>
          <a:xfrm>
            <a:off x="649225" y="2133600"/>
            <a:ext cx="3650278" cy="3759253"/>
          </a:xfrm>
        </p:spPr>
        <p:txBody>
          <a:bodyPr>
            <a:normAutofit/>
          </a:bodyPr>
          <a:lstStyle/>
          <a:p>
            <a:endParaRPr lang="en-US" dirty="0"/>
          </a:p>
          <a:p>
            <a:endParaRPr lang="en-US" dirty="0"/>
          </a:p>
          <a:p>
            <a:r>
              <a:rPr lang="en-US" dirty="0"/>
              <a:t>When we plot PCs (2) on the obtained clusters, we don’t see formation of tight groups and intuitively it tells this is not the best way to cluster the data.</a:t>
            </a:r>
          </a:p>
          <a:p>
            <a:endParaRPr lang="en-US" dirty="0"/>
          </a:p>
        </p:txBody>
      </p:sp>
      <p:pic>
        <p:nvPicPr>
          <p:cNvPr id="5" name="Picture 4">
            <a:extLst>
              <a:ext uri="{FF2B5EF4-FFF2-40B4-BE49-F238E27FC236}">
                <a16:creationId xmlns:a16="http://schemas.microsoft.com/office/drawing/2014/main" id="{75704F4A-9542-DA40-A921-E785B3E48220}"/>
              </a:ext>
            </a:extLst>
          </p:cNvPr>
          <p:cNvPicPr>
            <a:picLocks noChangeAspect="1"/>
          </p:cNvPicPr>
          <p:nvPr/>
        </p:nvPicPr>
        <p:blipFill rotWithShape="1">
          <a:blip r:embed="rId2"/>
          <a:srcRect b="4379"/>
          <a:stretch/>
        </p:blipFill>
        <p:spPr>
          <a:xfrm>
            <a:off x="4619543" y="640080"/>
            <a:ext cx="6953577" cy="5252773"/>
          </a:xfrm>
          <a:prstGeom prst="rect">
            <a:avLst/>
          </a:prstGeom>
        </p:spPr>
      </p:pic>
      <p:sp>
        <p:nvSpPr>
          <p:cNvPr id="3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70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F44BB-2A5F-D94A-8E0B-259AADFD93B8}"/>
              </a:ext>
            </a:extLst>
          </p:cNvPr>
          <p:cNvSpPr>
            <a:spLocks noGrp="1"/>
          </p:cNvSpPr>
          <p:nvPr>
            <p:ph type="title"/>
          </p:nvPr>
        </p:nvSpPr>
        <p:spPr>
          <a:xfrm>
            <a:off x="649224" y="645106"/>
            <a:ext cx="3650279" cy="1259894"/>
          </a:xfrm>
        </p:spPr>
        <p:txBody>
          <a:bodyPr>
            <a:normAutofit/>
          </a:bodyPr>
          <a:lstStyle/>
          <a:p>
            <a:pPr>
              <a:lnSpc>
                <a:spcPct val="90000"/>
              </a:lnSpc>
            </a:pPr>
            <a:r>
              <a:rPr lang="en-US" sz="2800" dirty="0"/>
              <a:t>Visualizing Original Variables on Clusters</a:t>
            </a:r>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FEB150A-46F6-2248-A5AB-768D6BDBB179}"/>
              </a:ext>
            </a:extLst>
          </p:cNvPr>
          <p:cNvSpPr>
            <a:spLocks noGrp="1"/>
          </p:cNvSpPr>
          <p:nvPr>
            <p:ph idx="1"/>
          </p:nvPr>
        </p:nvSpPr>
        <p:spPr>
          <a:xfrm>
            <a:off x="649225" y="2133600"/>
            <a:ext cx="3650278" cy="3759253"/>
          </a:xfrm>
        </p:spPr>
        <p:txBody>
          <a:bodyPr>
            <a:normAutofit/>
          </a:bodyPr>
          <a:lstStyle/>
          <a:p>
            <a:r>
              <a:rPr lang="en-US" dirty="0"/>
              <a:t>When we plot Income and Health% on the obtained clusters, we don’t see formation of tight groups and intuitively it tells this is not the best way to cluster the data.</a:t>
            </a:r>
          </a:p>
          <a:p>
            <a:endParaRPr lang="en-US" dirty="0"/>
          </a:p>
          <a:p>
            <a:endParaRPr lang="en-US" dirty="0"/>
          </a:p>
        </p:txBody>
      </p:sp>
      <p:pic>
        <p:nvPicPr>
          <p:cNvPr id="5" name="Picture 4">
            <a:extLst>
              <a:ext uri="{FF2B5EF4-FFF2-40B4-BE49-F238E27FC236}">
                <a16:creationId xmlns:a16="http://schemas.microsoft.com/office/drawing/2014/main" id="{8383BBBD-83F7-3641-AD43-F43DF53110B1}"/>
              </a:ext>
            </a:extLst>
          </p:cNvPr>
          <p:cNvPicPr>
            <a:picLocks noChangeAspect="1"/>
          </p:cNvPicPr>
          <p:nvPr/>
        </p:nvPicPr>
        <p:blipFill rotWithShape="1">
          <a:blip r:embed="rId2"/>
          <a:srcRect b="4681"/>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961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3"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5"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219C15E1-BA73-454B-8E18-8F1C4FB761B5}"/>
              </a:ext>
            </a:extLst>
          </p:cNvPr>
          <p:cNvSpPr>
            <a:spLocks noGrp="1"/>
          </p:cNvSpPr>
          <p:nvPr>
            <p:ph type="title"/>
          </p:nvPr>
        </p:nvSpPr>
        <p:spPr>
          <a:xfrm>
            <a:off x="987215" y="1318590"/>
            <a:ext cx="5102159" cy="4220820"/>
          </a:xfrm>
        </p:spPr>
        <p:txBody>
          <a:bodyPr vert="horz" lIns="91440" tIns="45720" rIns="91440" bIns="45720" rtlCol="0" anchor="ctr">
            <a:normAutofit/>
          </a:bodyPr>
          <a:lstStyle/>
          <a:p>
            <a:r>
              <a:rPr lang="en-US" sz="5400" dirty="0">
                <a:solidFill>
                  <a:srgbClr val="FFFFFF"/>
                </a:solidFill>
              </a:rPr>
              <a:t>K Means (K=6)</a:t>
            </a:r>
          </a:p>
        </p:txBody>
      </p:sp>
    </p:spTree>
    <p:extLst>
      <p:ext uri="{BB962C8B-B14F-4D97-AF65-F5344CB8AC3E}">
        <p14:creationId xmlns:p14="http://schemas.microsoft.com/office/powerpoint/2010/main" val="315186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9AE617-1BE6-B844-8738-5709A47F3E15}"/>
              </a:ext>
            </a:extLst>
          </p:cNvPr>
          <p:cNvSpPr>
            <a:spLocks noGrp="1"/>
          </p:cNvSpPr>
          <p:nvPr>
            <p:ph type="title"/>
          </p:nvPr>
        </p:nvSpPr>
        <p:spPr>
          <a:xfrm>
            <a:off x="1794897" y="624110"/>
            <a:ext cx="9712998" cy="1280890"/>
          </a:xfrm>
        </p:spPr>
        <p:txBody>
          <a:bodyPr>
            <a:normAutofit/>
          </a:bodyPr>
          <a:lstStyle/>
          <a:p>
            <a:r>
              <a:rPr lang="en-US"/>
              <a:t>Choice of K</a:t>
            </a:r>
            <a:endParaRPr lang="en-US" dirty="0"/>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8F792D15-5656-4599-B1FA-68A3E9EEFC86}"/>
              </a:ext>
            </a:extLst>
          </p:cNvPr>
          <p:cNvGraphicFramePr>
            <a:graphicFrameLocks noGrp="1"/>
          </p:cNvGraphicFramePr>
          <p:nvPr>
            <p:ph idx="1"/>
            <p:extLst>
              <p:ext uri="{D42A27DB-BD31-4B8C-83A1-F6EECF244321}">
                <p14:modId xmlns:p14="http://schemas.microsoft.com/office/powerpoint/2010/main" val="74804803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34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5466D-57E0-EC40-A5E1-199C70EE2E9B}"/>
              </a:ext>
            </a:extLst>
          </p:cNvPr>
          <p:cNvSpPr>
            <a:spLocks noGrp="1"/>
          </p:cNvSpPr>
          <p:nvPr>
            <p:ph type="title"/>
          </p:nvPr>
        </p:nvSpPr>
        <p:spPr>
          <a:xfrm>
            <a:off x="649224" y="645106"/>
            <a:ext cx="3650279" cy="1259894"/>
          </a:xfrm>
        </p:spPr>
        <p:txBody>
          <a:bodyPr>
            <a:normAutofit/>
          </a:bodyPr>
          <a:lstStyle/>
          <a:p>
            <a:r>
              <a:rPr lang="en-US" dirty="0"/>
              <a:t>Visualizing PC on Clusters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70BD9E-08D1-0846-9D23-1AC1771AB394}"/>
              </a:ext>
            </a:extLst>
          </p:cNvPr>
          <p:cNvSpPr>
            <a:spLocks noGrp="1"/>
          </p:cNvSpPr>
          <p:nvPr>
            <p:ph idx="1"/>
          </p:nvPr>
        </p:nvSpPr>
        <p:spPr>
          <a:xfrm>
            <a:off x="649225" y="2133600"/>
            <a:ext cx="3650278" cy="3759253"/>
          </a:xfrm>
        </p:spPr>
        <p:txBody>
          <a:bodyPr>
            <a:normAutofit/>
          </a:bodyPr>
          <a:lstStyle/>
          <a:p>
            <a:r>
              <a:rPr lang="en-US" dirty="0"/>
              <a:t>When we plot PCs (2) on the obtained clusters, we don’t see formation of tight groups and intuitively it tells this is not the best way to cluster the data.</a:t>
            </a:r>
          </a:p>
          <a:p>
            <a:endParaRPr lang="en-US" dirty="0"/>
          </a:p>
          <a:p>
            <a:endParaRPr lang="en-US" dirty="0"/>
          </a:p>
        </p:txBody>
      </p:sp>
      <p:pic>
        <p:nvPicPr>
          <p:cNvPr id="5" name="Picture 4">
            <a:extLst>
              <a:ext uri="{FF2B5EF4-FFF2-40B4-BE49-F238E27FC236}">
                <a16:creationId xmlns:a16="http://schemas.microsoft.com/office/drawing/2014/main" id="{32B535D7-298B-E741-8098-F5E6EA72828A}"/>
              </a:ext>
            </a:extLst>
          </p:cNvPr>
          <p:cNvPicPr>
            <a:picLocks noChangeAspect="1"/>
          </p:cNvPicPr>
          <p:nvPr/>
        </p:nvPicPr>
        <p:blipFill>
          <a:blip r:embed="rId2"/>
          <a:stretch>
            <a:fillRect/>
          </a:stretch>
        </p:blipFill>
        <p:spPr>
          <a:xfrm>
            <a:off x="4771791" y="640080"/>
            <a:ext cx="6649080"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07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8A3E4-EEBF-2A4D-91EF-AD808B89E9F1}"/>
              </a:ext>
            </a:extLst>
          </p:cNvPr>
          <p:cNvSpPr>
            <a:spLocks noGrp="1"/>
          </p:cNvSpPr>
          <p:nvPr>
            <p:ph type="title"/>
          </p:nvPr>
        </p:nvSpPr>
        <p:spPr>
          <a:xfrm>
            <a:off x="649224" y="645106"/>
            <a:ext cx="3650279" cy="1259894"/>
          </a:xfrm>
        </p:spPr>
        <p:txBody>
          <a:bodyPr>
            <a:normAutofit/>
          </a:bodyPr>
          <a:lstStyle/>
          <a:p>
            <a:pPr>
              <a:lnSpc>
                <a:spcPct val="90000"/>
              </a:lnSpc>
            </a:pPr>
            <a:r>
              <a:rPr lang="en-US" sz="2800" dirty="0"/>
              <a:t>Visualizing Original Variables on Clusters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EF76120-CB1F-8F47-8B39-102254F504B2}"/>
              </a:ext>
            </a:extLst>
          </p:cNvPr>
          <p:cNvSpPr>
            <a:spLocks noGrp="1"/>
          </p:cNvSpPr>
          <p:nvPr>
            <p:ph idx="1"/>
          </p:nvPr>
        </p:nvSpPr>
        <p:spPr>
          <a:xfrm>
            <a:off x="649225" y="2133600"/>
            <a:ext cx="3650278" cy="3759253"/>
          </a:xfrm>
        </p:spPr>
        <p:txBody>
          <a:bodyPr>
            <a:normAutofit/>
          </a:bodyPr>
          <a:lstStyle/>
          <a:p>
            <a:r>
              <a:rPr lang="en-US" dirty="0"/>
              <a:t>When we plot Income and Health% on the obtained clusters, we don’t see formation of tight groups and intuitively it tells this is not the best way to cluster the data.</a:t>
            </a:r>
          </a:p>
          <a:p>
            <a:endParaRPr lang="en-US" dirty="0"/>
          </a:p>
          <a:p>
            <a:endParaRPr lang="en-US" dirty="0"/>
          </a:p>
        </p:txBody>
      </p:sp>
      <p:pic>
        <p:nvPicPr>
          <p:cNvPr id="5" name="Picture 4">
            <a:extLst>
              <a:ext uri="{FF2B5EF4-FFF2-40B4-BE49-F238E27FC236}">
                <a16:creationId xmlns:a16="http://schemas.microsoft.com/office/drawing/2014/main" id="{967CE12A-3A23-854C-974B-82139607F270}"/>
              </a:ext>
            </a:extLst>
          </p:cNvPr>
          <p:cNvPicPr>
            <a:picLocks noChangeAspect="1"/>
          </p:cNvPicPr>
          <p:nvPr/>
        </p:nvPicPr>
        <p:blipFill>
          <a:blip r:embed="rId2"/>
          <a:stretch>
            <a:fillRect/>
          </a:stretch>
        </p:blipFill>
        <p:spPr>
          <a:xfrm>
            <a:off x="4782279" y="640080"/>
            <a:ext cx="6628104"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84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3"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5"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EADB08A1-6C8D-AD47-A2D7-2917B1AAC1EC}"/>
              </a:ext>
            </a:extLst>
          </p:cNvPr>
          <p:cNvSpPr>
            <a:spLocks noGrp="1"/>
          </p:cNvSpPr>
          <p:nvPr>
            <p:ph type="title"/>
          </p:nvPr>
        </p:nvSpPr>
        <p:spPr>
          <a:xfrm>
            <a:off x="987215" y="1318590"/>
            <a:ext cx="5102159" cy="4220820"/>
          </a:xfrm>
        </p:spPr>
        <p:txBody>
          <a:bodyPr vert="horz" lIns="91440" tIns="45720" rIns="91440" bIns="45720" rtlCol="0" anchor="ctr">
            <a:normAutofit/>
          </a:bodyPr>
          <a:lstStyle/>
          <a:p>
            <a:r>
              <a:rPr lang="en-US" sz="5400">
                <a:solidFill>
                  <a:srgbClr val="FFFFFF"/>
                </a:solidFill>
              </a:rPr>
              <a:t>K Means (K=3)</a:t>
            </a:r>
          </a:p>
        </p:txBody>
      </p:sp>
    </p:spTree>
    <p:extLst>
      <p:ext uri="{BB962C8B-B14F-4D97-AF65-F5344CB8AC3E}">
        <p14:creationId xmlns:p14="http://schemas.microsoft.com/office/powerpoint/2010/main" val="87965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052-7B59-EE4C-81F9-72FC4776C593}"/>
              </a:ext>
            </a:extLst>
          </p:cNvPr>
          <p:cNvSpPr>
            <a:spLocks noGrp="1"/>
          </p:cNvSpPr>
          <p:nvPr>
            <p:ph type="title"/>
          </p:nvPr>
        </p:nvSpPr>
        <p:spPr>
          <a:xfrm>
            <a:off x="1687669" y="624110"/>
            <a:ext cx="4137059" cy="1280890"/>
          </a:xfrm>
        </p:spPr>
        <p:txBody>
          <a:bodyPr>
            <a:normAutofit/>
          </a:bodyPr>
          <a:lstStyle/>
          <a:p>
            <a:r>
              <a:rPr lang="en-US" sz="3200"/>
              <a:t>Visualizing PC on Clusters</a:t>
            </a:r>
          </a:p>
        </p:txBody>
      </p:sp>
      <p:sp>
        <p:nvSpPr>
          <p:cNvPr id="3" name="Content Placeholder 2">
            <a:extLst>
              <a:ext uri="{FF2B5EF4-FFF2-40B4-BE49-F238E27FC236}">
                <a16:creationId xmlns:a16="http://schemas.microsoft.com/office/drawing/2014/main" id="{6503F414-AD62-3942-96E5-DFC7596A33B5}"/>
              </a:ext>
            </a:extLst>
          </p:cNvPr>
          <p:cNvSpPr>
            <a:spLocks noGrp="1"/>
          </p:cNvSpPr>
          <p:nvPr>
            <p:ph idx="1"/>
          </p:nvPr>
        </p:nvSpPr>
        <p:spPr>
          <a:xfrm>
            <a:off x="1683956" y="2133600"/>
            <a:ext cx="4140772" cy="3777622"/>
          </a:xfrm>
        </p:spPr>
        <p:txBody>
          <a:bodyPr>
            <a:normAutofit/>
          </a:bodyPr>
          <a:lstStyle/>
          <a:p>
            <a:r>
              <a:rPr lang="en-US" sz="1600" dirty="0">
                <a:solidFill>
                  <a:srgbClr val="000000"/>
                </a:solidFill>
              </a:rPr>
              <a:t>We can see a natural formation of clusters with K = 3 with the below properties:</a:t>
            </a:r>
          </a:p>
          <a:p>
            <a:endParaRPr lang="en-US" sz="1600" dirty="0">
              <a:solidFill>
                <a:srgbClr val="000000"/>
              </a:solidFill>
            </a:endParaRPr>
          </a:p>
        </p:txBody>
      </p:sp>
      <p:pic>
        <p:nvPicPr>
          <p:cNvPr id="6" name="Picture 5">
            <a:extLst>
              <a:ext uri="{FF2B5EF4-FFF2-40B4-BE49-F238E27FC236}">
                <a16:creationId xmlns:a16="http://schemas.microsoft.com/office/drawing/2014/main" id="{5BDAE6FC-5803-8F4A-B6D4-2542B15B8BB4}"/>
              </a:ext>
            </a:extLst>
          </p:cNvPr>
          <p:cNvPicPr>
            <a:picLocks noChangeAspect="1"/>
          </p:cNvPicPr>
          <p:nvPr/>
        </p:nvPicPr>
        <p:blipFill>
          <a:blip r:embed="rId2"/>
          <a:stretch>
            <a:fillRect/>
          </a:stretch>
        </p:blipFill>
        <p:spPr>
          <a:xfrm>
            <a:off x="5575235" y="1756199"/>
            <a:ext cx="6178149" cy="4880737"/>
          </a:xfrm>
          <a:prstGeom prst="rect">
            <a:avLst/>
          </a:prstGeom>
        </p:spPr>
      </p:pic>
      <p:pic>
        <p:nvPicPr>
          <p:cNvPr id="4" name="Picture 3">
            <a:extLst>
              <a:ext uri="{FF2B5EF4-FFF2-40B4-BE49-F238E27FC236}">
                <a16:creationId xmlns:a16="http://schemas.microsoft.com/office/drawing/2014/main" id="{3F15B91D-CF5C-B843-9DA6-3F07E89058A9}"/>
              </a:ext>
            </a:extLst>
          </p:cNvPr>
          <p:cNvPicPr>
            <a:picLocks noChangeAspect="1"/>
          </p:cNvPicPr>
          <p:nvPr/>
        </p:nvPicPr>
        <p:blipFill>
          <a:blip r:embed="rId3"/>
          <a:stretch>
            <a:fillRect/>
          </a:stretch>
        </p:blipFill>
        <p:spPr>
          <a:xfrm>
            <a:off x="2109112" y="3456913"/>
            <a:ext cx="2641308" cy="1595511"/>
          </a:xfrm>
          <a:prstGeom prst="rect">
            <a:avLst/>
          </a:prstGeom>
        </p:spPr>
      </p:pic>
    </p:spTree>
    <p:extLst>
      <p:ext uri="{BB962C8B-B14F-4D97-AF65-F5344CB8AC3E}">
        <p14:creationId xmlns:p14="http://schemas.microsoft.com/office/powerpoint/2010/main" val="405276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227315-382F-F847-8EBA-9103293A7ABC}"/>
              </a:ext>
            </a:extLst>
          </p:cNvPr>
          <p:cNvSpPr>
            <a:spLocks noGrp="1"/>
          </p:cNvSpPr>
          <p:nvPr>
            <p:ph type="title"/>
          </p:nvPr>
        </p:nvSpPr>
        <p:spPr>
          <a:xfrm>
            <a:off x="1794897" y="624110"/>
            <a:ext cx="9712998" cy="1280890"/>
          </a:xfrm>
        </p:spPr>
        <p:txBody>
          <a:bodyPr>
            <a:normAutofit/>
          </a:bodyPr>
          <a:lstStyle/>
          <a:p>
            <a:r>
              <a:rPr lang="en-US" dirty="0"/>
              <a:t>Problem Statement</a:t>
            </a:r>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20044969-ED4D-4DD0-8D14-E68620820AB0}"/>
              </a:ext>
            </a:extLst>
          </p:cNvPr>
          <p:cNvGraphicFramePr>
            <a:graphicFrameLocks noGrp="1"/>
          </p:cNvGraphicFramePr>
          <p:nvPr>
            <p:ph idx="1"/>
            <p:extLst>
              <p:ext uri="{D42A27DB-BD31-4B8C-83A1-F6EECF244321}">
                <p14:modId xmlns:p14="http://schemas.microsoft.com/office/powerpoint/2010/main" val="3934221391"/>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083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0CF8-AC73-6C42-A61C-5F5154348CA8}"/>
              </a:ext>
            </a:extLst>
          </p:cNvPr>
          <p:cNvSpPr>
            <a:spLocks noGrp="1"/>
          </p:cNvSpPr>
          <p:nvPr>
            <p:ph type="title"/>
          </p:nvPr>
        </p:nvSpPr>
        <p:spPr>
          <a:xfrm>
            <a:off x="1687669" y="624110"/>
            <a:ext cx="4137059" cy="1280890"/>
          </a:xfrm>
        </p:spPr>
        <p:txBody>
          <a:bodyPr>
            <a:normAutofit/>
          </a:bodyPr>
          <a:lstStyle/>
          <a:p>
            <a:r>
              <a:rPr lang="en-US" sz="3000"/>
              <a:t>Visualizing Original Variables on Clusters</a:t>
            </a:r>
          </a:p>
        </p:txBody>
      </p:sp>
      <p:sp>
        <p:nvSpPr>
          <p:cNvPr id="3" name="Content Placeholder 2">
            <a:extLst>
              <a:ext uri="{FF2B5EF4-FFF2-40B4-BE49-F238E27FC236}">
                <a16:creationId xmlns:a16="http://schemas.microsoft.com/office/drawing/2014/main" id="{92187477-303F-2B44-A666-BDFF0E935D48}"/>
              </a:ext>
            </a:extLst>
          </p:cNvPr>
          <p:cNvSpPr>
            <a:spLocks noGrp="1"/>
          </p:cNvSpPr>
          <p:nvPr>
            <p:ph idx="1"/>
          </p:nvPr>
        </p:nvSpPr>
        <p:spPr>
          <a:xfrm>
            <a:off x="1683956" y="2133600"/>
            <a:ext cx="4140772" cy="3777622"/>
          </a:xfrm>
        </p:spPr>
        <p:txBody>
          <a:bodyPr>
            <a:normAutofit/>
          </a:bodyPr>
          <a:lstStyle/>
          <a:p>
            <a:r>
              <a:rPr lang="en-US" sz="1600">
                <a:solidFill>
                  <a:srgbClr val="000000"/>
                </a:solidFill>
              </a:rPr>
              <a:t>We can see a natural formation of clusters with K = 3 with the below properties:</a:t>
            </a:r>
          </a:p>
          <a:p>
            <a:endParaRPr lang="en-US" sz="1600">
              <a:solidFill>
                <a:srgbClr val="000000"/>
              </a:solidFill>
            </a:endParaRPr>
          </a:p>
          <a:p>
            <a:endParaRPr lang="en-US" sz="1600">
              <a:solidFill>
                <a:srgbClr val="000000"/>
              </a:solidFill>
            </a:endParaRPr>
          </a:p>
        </p:txBody>
      </p:sp>
      <p:pic>
        <p:nvPicPr>
          <p:cNvPr id="6" name="Picture 5">
            <a:extLst>
              <a:ext uri="{FF2B5EF4-FFF2-40B4-BE49-F238E27FC236}">
                <a16:creationId xmlns:a16="http://schemas.microsoft.com/office/drawing/2014/main" id="{FEDACC27-3354-0242-8BA0-68B95F009424}"/>
              </a:ext>
            </a:extLst>
          </p:cNvPr>
          <p:cNvPicPr>
            <a:picLocks noChangeAspect="1"/>
          </p:cNvPicPr>
          <p:nvPr/>
        </p:nvPicPr>
        <p:blipFill>
          <a:blip r:embed="rId2"/>
          <a:stretch>
            <a:fillRect/>
          </a:stretch>
        </p:blipFill>
        <p:spPr>
          <a:xfrm>
            <a:off x="5824728" y="1816212"/>
            <a:ext cx="6176772" cy="4895093"/>
          </a:xfrm>
          <a:prstGeom prst="rect">
            <a:avLst/>
          </a:prstGeom>
        </p:spPr>
      </p:pic>
      <p:pic>
        <p:nvPicPr>
          <p:cNvPr id="4" name="Picture 3">
            <a:extLst>
              <a:ext uri="{FF2B5EF4-FFF2-40B4-BE49-F238E27FC236}">
                <a16:creationId xmlns:a16="http://schemas.microsoft.com/office/drawing/2014/main" id="{6FFB9E7A-C0BE-A341-946D-815D829CAFF9}"/>
              </a:ext>
            </a:extLst>
          </p:cNvPr>
          <p:cNvPicPr>
            <a:picLocks noChangeAspect="1"/>
          </p:cNvPicPr>
          <p:nvPr/>
        </p:nvPicPr>
        <p:blipFill>
          <a:blip r:embed="rId3"/>
          <a:stretch>
            <a:fillRect/>
          </a:stretch>
        </p:blipFill>
        <p:spPr>
          <a:xfrm>
            <a:off x="2016786" y="3165628"/>
            <a:ext cx="2335766" cy="1149197"/>
          </a:xfrm>
          <a:prstGeom prst="rect">
            <a:avLst/>
          </a:prstGeom>
        </p:spPr>
      </p:pic>
    </p:spTree>
    <p:extLst>
      <p:ext uri="{BB962C8B-B14F-4D97-AF65-F5344CB8AC3E}">
        <p14:creationId xmlns:p14="http://schemas.microsoft.com/office/powerpoint/2010/main" val="2085100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FCF91-956C-AB47-B7E4-B44D1F08671B}"/>
              </a:ext>
            </a:extLst>
          </p:cNvPr>
          <p:cNvSpPr>
            <a:spLocks noGrp="1"/>
          </p:cNvSpPr>
          <p:nvPr>
            <p:ph type="title"/>
          </p:nvPr>
        </p:nvSpPr>
        <p:spPr>
          <a:xfrm>
            <a:off x="1433889" y="1059872"/>
            <a:ext cx="3012216" cy="4851349"/>
          </a:xfrm>
        </p:spPr>
        <p:txBody>
          <a:bodyPr>
            <a:normAutofit/>
          </a:bodyPr>
          <a:lstStyle/>
          <a:p>
            <a:r>
              <a:rPr lang="en-US" dirty="0"/>
              <a:t>Summary</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46729E14-C55A-954B-9E06-C25871C8DE26}"/>
              </a:ext>
            </a:extLst>
          </p:cNvPr>
          <p:cNvSpPr>
            <a:spLocks noGrp="1"/>
          </p:cNvSpPr>
          <p:nvPr>
            <p:ph idx="1"/>
          </p:nvPr>
        </p:nvSpPr>
        <p:spPr>
          <a:xfrm>
            <a:off x="5280368" y="1059872"/>
            <a:ext cx="6224244" cy="4851350"/>
          </a:xfrm>
        </p:spPr>
        <p:txBody>
          <a:bodyPr>
            <a:normAutofit/>
          </a:bodyPr>
          <a:lstStyle/>
          <a:p>
            <a:pPr>
              <a:lnSpc>
                <a:spcPct val="90000"/>
              </a:lnSpc>
            </a:pPr>
            <a:r>
              <a:rPr lang="en-IN" sz="1700"/>
              <a:t>As we can clearly see, K = 3 yields better results compared to K = 6. Below is the list of countries that HELP should focus on for providing the aid as these have less income and low to medium life expectancy which are one of the important health and socio-economic factors that need to be considered:</a:t>
            </a:r>
          </a:p>
          <a:p>
            <a:pPr>
              <a:lnSpc>
                <a:spcPct val="90000"/>
              </a:lnSpc>
            </a:pPr>
            <a:endParaRPr lang="en-IN" sz="1700"/>
          </a:p>
          <a:p>
            <a:pPr marL="0" indent="0">
              <a:lnSpc>
                <a:spcPct val="90000"/>
              </a:lnSpc>
              <a:buNone/>
            </a:pPr>
            <a:r>
              <a:rPr lang="en-IN" sz="1700"/>
              <a:t>Afghanistan, Angola, Benin, Burkina Faso, Burundi, Cameroon, Central African Republic, Chad, Comoros, Congo, Dem. Rep., Congo, Rep., Cote d'Ivoire,</a:t>
            </a:r>
          </a:p>
          <a:p>
            <a:pPr marL="0" indent="0">
              <a:lnSpc>
                <a:spcPct val="90000"/>
              </a:lnSpc>
              <a:buNone/>
            </a:pPr>
            <a:r>
              <a:rPr lang="en-IN" sz="1700"/>
              <a:t>Equatorial Guinea, Eritrea, Gabon, Gambia, Ghana, Guinea, Guinea-Bissau, Haiti, Iraq, Kenya, Kiribati, Lao, Lesotho, Liberia, Madagascar, Malawi, Mali, </a:t>
            </a:r>
          </a:p>
          <a:p>
            <a:pPr marL="0" indent="0">
              <a:lnSpc>
                <a:spcPct val="90000"/>
              </a:lnSpc>
              <a:buNone/>
            </a:pPr>
            <a:r>
              <a:rPr lang="en-IN" sz="1700"/>
              <a:t>Mauritania, Mozambique, Myanmar, Namibia, Niger, Nigeria, Pakistan, Rwanda, Senegal, Sierra Leone, South Africa, Sudan, Tanzania, Timor-Leste,</a:t>
            </a:r>
          </a:p>
          <a:p>
            <a:pPr marL="0" indent="0">
              <a:lnSpc>
                <a:spcPct val="90000"/>
              </a:lnSpc>
              <a:buNone/>
            </a:pPr>
            <a:r>
              <a:rPr lang="en-IN" sz="1700"/>
              <a:t>Togo, Uganda, Yemen, Zambia</a:t>
            </a:r>
          </a:p>
        </p:txBody>
      </p:sp>
    </p:spTree>
    <p:extLst>
      <p:ext uri="{BB962C8B-B14F-4D97-AF65-F5344CB8AC3E}">
        <p14:creationId xmlns:p14="http://schemas.microsoft.com/office/powerpoint/2010/main" val="244490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6B497-C3F0-B545-BFAB-E7B901B7C5A4}"/>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Approach</a:t>
            </a:r>
          </a:p>
        </p:txBody>
      </p:sp>
      <p:sp>
        <p:nvSpPr>
          <p:cNvPr id="17"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8"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3990FBE8-0914-4045-B21B-91E57DDC7684}"/>
              </a:ext>
            </a:extLst>
          </p:cNvPr>
          <p:cNvGraphicFramePr>
            <a:graphicFrameLocks noGrp="1"/>
          </p:cNvGraphicFramePr>
          <p:nvPr>
            <p:ph idx="1"/>
            <p:extLst>
              <p:ext uri="{D42A27DB-BD31-4B8C-83A1-F6EECF244321}">
                <p14:modId xmlns:p14="http://schemas.microsoft.com/office/powerpoint/2010/main" val="414391111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48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2361-3EEE-6348-921B-B38A43A1A8D3}"/>
              </a:ext>
            </a:extLst>
          </p:cNvPr>
          <p:cNvSpPr>
            <a:spLocks noGrp="1"/>
          </p:cNvSpPr>
          <p:nvPr>
            <p:ph type="title"/>
          </p:nvPr>
        </p:nvSpPr>
        <p:spPr/>
        <p:txBody>
          <a:bodyPr/>
          <a:lstStyle/>
          <a:p>
            <a:r>
              <a:rPr lang="en-US" dirty="0"/>
              <a:t>Socio-Economic/Health Factors</a:t>
            </a:r>
          </a:p>
        </p:txBody>
      </p:sp>
      <p:pic>
        <p:nvPicPr>
          <p:cNvPr id="7" name="Content Placeholder 6" descr="A screenshot of a cell phone&#10;&#10;Description automatically generated">
            <a:extLst>
              <a:ext uri="{FF2B5EF4-FFF2-40B4-BE49-F238E27FC236}">
                <a16:creationId xmlns:a16="http://schemas.microsoft.com/office/drawing/2014/main" id="{837A033D-CBAD-C045-80A9-E54C190AA1A3}"/>
              </a:ext>
            </a:extLst>
          </p:cNvPr>
          <p:cNvPicPr>
            <a:picLocks noGrp="1" noChangeAspect="1"/>
          </p:cNvPicPr>
          <p:nvPr>
            <p:ph idx="1"/>
          </p:nvPr>
        </p:nvPicPr>
        <p:blipFill>
          <a:blip r:embed="rId2"/>
          <a:stretch>
            <a:fillRect/>
          </a:stretch>
        </p:blipFill>
        <p:spPr>
          <a:xfrm>
            <a:off x="2592924" y="2600325"/>
            <a:ext cx="8868155" cy="3271838"/>
          </a:xfrm>
        </p:spPr>
      </p:pic>
      <p:sp>
        <p:nvSpPr>
          <p:cNvPr id="8" name="TextBox 7">
            <a:extLst>
              <a:ext uri="{FF2B5EF4-FFF2-40B4-BE49-F238E27FC236}">
                <a16:creationId xmlns:a16="http://schemas.microsoft.com/office/drawing/2014/main" id="{CBD012DB-30AF-3D45-87A8-3FFC052F49C0}"/>
              </a:ext>
            </a:extLst>
          </p:cNvPr>
          <p:cNvSpPr txBox="1"/>
          <p:nvPr/>
        </p:nvSpPr>
        <p:spPr>
          <a:xfrm>
            <a:off x="2457450" y="1720334"/>
            <a:ext cx="8069838" cy="369332"/>
          </a:xfrm>
          <a:prstGeom prst="rect">
            <a:avLst/>
          </a:prstGeom>
          <a:noFill/>
        </p:spPr>
        <p:txBody>
          <a:bodyPr wrap="none" rtlCol="0">
            <a:spAutoFit/>
          </a:bodyPr>
          <a:lstStyle/>
          <a:p>
            <a:r>
              <a:rPr lang="en-US" dirty="0"/>
              <a:t>Below are the factors of each country provided as part of the data set:</a:t>
            </a:r>
          </a:p>
        </p:txBody>
      </p:sp>
    </p:spTree>
    <p:extLst>
      <p:ext uri="{BB962C8B-B14F-4D97-AF65-F5344CB8AC3E}">
        <p14:creationId xmlns:p14="http://schemas.microsoft.com/office/powerpoint/2010/main" val="255851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3"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5"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F1A30844-16C2-CB43-8F90-DC06739041DE}"/>
              </a:ext>
            </a:extLst>
          </p:cNvPr>
          <p:cNvSpPr>
            <a:spLocks noGrp="1"/>
          </p:cNvSpPr>
          <p:nvPr>
            <p:ph type="title"/>
          </p:nvPr>
        </p:nvSpPr>
        <p:spPr>
          <a:xfrm>
            <a:off x="987215" y="1318590"/>
            <a:ext cx="5102159" cy="4220820"/>
          </a:xfrm>
        </p:spPr>
        <p:txBody>
          <a:bodyPr vert="horz" lIns="91440" tIns="45720" rIns="91440" bIns="45720" rtlCol="0" anchor="ctr">
            <a:normAutofit/>
          </a:bodyPr>
          <a:lstStyle/>
          <a:p>
            <a:r>
              <a:rPr lang="en-US" sz="5400">
                <a:solidFill>
                  <a:srgbClr val="FFFFFF"/>
                </a:solidFill>
              </a:rPr>
              <a:t>Principal Component Analysis</a:t>
            </a:r>
          </a:p>
        </p:txBody>
      </p:sp>
    </p:spTree>
    <p:extLst>
      <p:ext uri="{BB962C8B-B14F-4D97-AF65-F5344CB8AC3E}">
        <p14:creationId xmlns:p14="http://schemas.microsoft.com/office/powerpoint/2010/main" val="341527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19A2F-DA45-6643-B449-4D42CA331D58}"/>
              </a:ext>
            </a:extLst>
          </p:cNvPr>
          <p:cNvSpPr>
            <a:spLocks noGrp="1"/>
          </p:cNvSpPr>
          <p:nvPr>
            <p:ph type="title"/>
          </p:nvPr>
        </p:nvSpPr>
        <p:spPr>
          <a:xfrm>
            <a:off x="649224" y="645106"/>
            <a:ext cx="5122652" cy="1259894"/>
          </a:xfrm>
        </p:spPr>
        <p:txBody>
          <a:bodyPr>
            <a:normAutofit/>
          </a:bodyPr>
          <a:lstStyle/>
          <a:p>
            <a:r>
              <a:rPr lang="en-US" dirty="0"/>
              <a:t>Choice of Components</a:t>
            </a:r>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70EA07-61DA-8745-8F56-52E4484A9CA0}"/>
              </a:ext>
            </a:extLst>
          </p:cNvPr>
          <p:cNvSpPr>
            <a:spLocks noGrp="1"/>
          </p:cNvSpPr>
          <p:nvPr>
            <p:ph idx="1"/>
          </p:nvPr>
        </p:nvSpPr>
        <p:spPr>
          <a:xfrm>
            <a:off x="649225" y="2133600"/>
            <a:ext cx="5122652" cy="3759253"/>
          </a:xfrm>
        </p:spPr>
        <p:txBody>
          <a:bodyPr>
            <a:normAutofit/>
          </a:bodyPr>
          <a:lstStyle/>
          <a:p>
            <a:r>
              <a:rPr lang="en-US" dirty="0"/>
              <a:t>We used Principal Component Analysis to come up with a subset of components or variables that help us explain all the info(variance) in the data. We selected 5 components based on the below Screen Plot since they can explain more than 95% of variance:</a:t>
            </a:r>
          </a:p>
          <a:p>
            <a:endParaRPr lang="en-US" dirty="0"/>
          </a:p>
        </p:txBody>
      </p:sp>
      <p:pic>
        <p:nvPicPr>
          <p:cNvPr id="5" name="Picture 4" descr="A close up of a logo&#10;&#10;Description automatically generated">
            <a:extLst>
              <a:ext uri="{FF2B5EF4-FFF2-40B4-BE49-F238E27FC236}">
                <a16:creationId xmlns:a16="http://schemas.microsoft.com/office/drawing/2014/main" id="{D01FA70C-D1DA-6846-91F0-4E4CA92DD99F}"/>
              </a:ext>
            </a:extLst>
          </p:cNvPr>
          <p:cNvPicPr>
            <a:picLocks noChangeAspect="1"/>
          </p:cNvPicPr>
          <p:nvPr/>
        </p:nvPicPr>
        <p:blipFill>
          <a:blip r:embed="rId2"/>
          <a:stretch>
            <a:fillRect/>
          </a:stretch>
        </p:blipFill>
        <p:spPr>
          <a:xfrm>
            <a:off x="6091916" y="1449499"/>
            <a:ext cx="5451627" cy="3638960"/>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90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9E05-0C2C-2D4A-B99D-ED32848FCE91}"/>
              </a:ext>
            </a:extLst>
          </p:cNvPr>
          <p:cNvSpPr>
            <a:spLocks noGrp="1"/>
          </p:cNvSpPr>
          <p:nvPr>
            <p:ph type="title"/>
          </p:nvPr>
        </p:nvSpPr>
        <p:spPr/>
        <p:txBody>
          <a:bodyPr/>
          <a:lstStyle/>
          <a:p>
            <a:r>
              <a:rPr lang="en-US" dirty="0"/>
              <a:t>Hopkins Statistic</a:t>
            </a:r>
          </a:p>
        </p:txBody>
      </p:sp>
      <p:sp>
        <p:nvSpPr>
          <p:cNvPr id="3" name="Content Placeholder 2">
            <a:extLst>
              <a:ext uri="{FF2B5EF4-FFF2-40B4-BE49-F238E27FC236}">
                <a16:creationId xmlns:a16="http://schemas.microsoft.com/office/drawing/2014/main" id="{2A07D1BD-39EB-E443-A253-2FF3306C1E29}"/>
              </a:ext>
            </a:extLst>
          </p:cNvPr>
          <p:cNvSpPr>
            <a:spLocks noGrp="1"/>
          </p:cNvSpPr>
          <p:nvPr>
            <p:ph idx="1"/>
          </p:nvPr>
        </p:nvSpPr>
        <p:spPr/>
        <p:txBody>
          <a:bodyPr/>
          <a:lstStyle/>
          <a:p>
            <a:r>
              <a:rPr lang="en-US" dirty="0"/>
              <a:t>Hopkins Statistic helps us understand if the data provided has a tendency to be grouped into clusters.</a:t>
            </a:r>
          </a:p>
          <a:p>
            <a:endParaRPr lang="en-US" dirty="0"/>
          </a:p>
          <a:p>
            <a:r>
              <a:rPr lang="en-US" dirty="0"/>
              <a:t>A value of more  0.7 for this metric confirms the cluster tendency and obtained 0.73 for the same with our data set:</a:t>
            </a:r>
          </a:p>
        </p:txBody>
      </p:sp>
      <p:pic>
        <p:nvPicPr>
          <p:cNvPr id="4" name="Picture 3">
            <a:extLst>
              <a:ext uri="{FF2B5EF4-FFF2-40B4-BE49-F238E27FC236}">
                <a16:creationId xmlns:a16="http://schemas.microsoft.com/office/drawing/2014/main" id="{1AA6C9C0-69D5-E140-99FD-FC0EB1A99988}"/>
              </a:ext>
            </a:extLst>
          </p:cNvPr>
          <p:cNvPicPr>
            <a:picLocks noChangeAspect="1"/>
          </p:cNvPicPr>
          <p:nvPr/>
        </p:nvPicPr>
        <p:blipFill>
          <a:blip r:embed="rId2"/>
          <a:stretch>
            <a:fillRect/>
          </a:stretch>
        </p:blipFill>
        <p:spPr>
          <a:xfrm>
            <a:off x="5325326" y="4022411"/>
            <a:ext cx="2341510" cy="798242"/>
          </a:xfrm>
          <a:prstGeom prst="rect">
            <a:avLst/>
          </a:prstGeom>
        </p:spPr>
      </p:pic>
    </p:spTree>
    <p:extLst>
      <p:ext uri="{BB962C8B-B14F-4D97-AF65-F5344CB8AC3E}">
        <p14:creationId xmlns:p14="http://schemas.microsoft.com/office/powerpoint/2010/main" val="151413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1F76A-1271-6C4D-83A5-ECC0F4CCA161}"/>
              </a:ext>
            </a:extLst>
          </p:cNvPr>
          <p:cNvSpPr>
            <a:spLocks noGrp="1"/>
          </p:cNvSpPr>
          <p:nvPr>
            <p:ph type="title"/>
          </p:nvPr>
        </p:nvSpPr>
        <p:spPr>
          <a:xfrm>
            <a:off x="649224" y="645106"/>
            <a:ext cx="3650279" cy="1259894"/>
          </a:xfrm>
        </p:spPr>
        <p:txBody>
          <a:bodyPr>
            <a:normAutofit/>
          </a:bodyPr>
          <a:lstStyle/>
          <a:p>
            <a:r>
              <a:rPr lang="en-US" dirty="0"/>
              <a:t>Silhouette Analysis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9FC4DED-8BF4-0643-9BC9-4F60EE7D6728}"/>
              </a:ext>
            </a:extLst>
          </p:cNvPr>
          <p:cNvSpPr>
            <a:spLocks noGrp="1"/>
          </p:cNvSpPr>
          <p:nvPr>
            <p:ph idx="1"/>
          </p:nvPr>
        </p:nvSpPr>
        <p:spPr>
          <a:xfrm>
            <a:off x="649225" y="2133600"/>
            <a:ext cx="3650278" cy="3759253"/>
          </a:xfrm>
        </p:spPr>
        <p:txBody>
          <a:bodyPr>
            <a:normAutofit/>
          </a:bodyPr>
          <a:lstStyle/>
          <a:p>
            <a:r>
              <a:rPr lang="en-US" sz="1700"/>
              <a:t>Silhouette coefficient is a measure of how similar a data point is to its own cluster (cohesion) compared to other clusters (separation).</a:t>
            </a:r>
          </a:p>
          <a:p>
            <a:r>
              <a:rPr lang="en-US" sz="1700"/>
              <a:t>An optimal K gives clusters that are cohesive with respect to the elements inside each of them and dissimilar with the others.</a:t>
            </a:r>
          </a:p>
          <a:p>
            <a:r>
              <a:rPr lang="en-US" sz="1700"/>
              <a:t>From the analysis we could say that clusters 3 and 6 make more sense:</a:t>
            </a:r>
          </a:p>
          <a:p>
            <a:endParaRPr lang="en-US" sz="1700"/>
          </a:p>
          <a:p>
            <a:endParaRPr lang="en-US" sz="1700"/>
          </a:p>
        </p:txBody>
      </p:sp>
      <p:pic>
        <p:nvPicPr>
          <p:cNvPr id="5" name="Picture 4" descr="A close up of a mans face&#10;&#10;Description automatically generated">
            <a:extLst>
              <a:ext uri="{FF2B5EF4-FFF2-40B4-BE49-F238E27FC236}">
                <a16:creationId xmlns:a16="http://schemas.microsoft.com/office/drawing/2014/main" id="{5BBF9B98-B108-1646-B671-BA1D627FD7E9}"/>
              </a:ext>
            </a:extLst>
          </p:cNvPr>
          <p:cNvPicPr>
            <a:picLocks noChangeAspect="1"/>
          </p:cNvPicPr>
          <p:nvPr/>
        </p:nvPicPr>
        <p:blipFill>
          <a:blip r:embed="rId2"/>
          <a:stretch>
            <a:fillRect/>
          </a:stretch>
        </p:blipFill>
        <p:spPr>
          <a:xfrm>
            <a:off x="4619543" y="966859"/>
            <a:ext cx="6953577" cy="4599215"/>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15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14063-1D7D-6441-963F-E2468A673A03}"/>
              </a:ext>
            </a:extLst>
          </p:cNvPr>
          <p:cNvSpPr>
            <a:spLocks noGrp="1"/>
          </p:cNvSpPr>
          <p:nvPr>
            <p:ph type="title"/>
          </p:nvPr>
        </p:nvSpPr>
        <p:spPr>
          <a:xfrm>
            <a:off x="649224" y="645106"/>
            <a:ext cx="3650279" cy="1259894"/>
          </a:xfrm>
        </p:spPr>
        <p:txBody>
          <a:bodyPr>
            <a:normAutofit/>
          </a:bodyPr>
          <a:lstStyle/>
          <a:p>
            <a:r>
              <a:rPr lang="en-US" sz="3300"/>
              <a:t>Sum of Squared Distances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A069C4-A2FE-CD40-A409-DB049675CB0D}"/>
              </a:ext>
            </a:extLst>
          </p:cNvPr>
          <p:cNvSpPr>
            <a:spLocks noGrp="1"/>
          </p:cNvSpPr>
          <p:nvPr>
            <p:ph idx="1"/>
          </p:nvPr>
        </p:nvSpPr>
        <p:spPr>
          <a:xfrm>
            <a:off x="649225" y="2133600"/>
            <a:ext cx="3650278" cy="3759253"/>
          </a:xfrm>
        </p:spPr>
        <p:txBody>
          <a:bodyPr>
            <a:normAutofit/>
          </a:bodyPr>
          <a:lstStyle/>
          <a:p>
            <a:r>
              <a:rPr lang="en-US" dirty="0"/>
              <a:t>SSD helps in determining the optimal clusters by plotting the inertia against each cluster number choice.</a:t>
            </a:r>
          </a:p>
          <a:p>
            <a:r>
              <a:rPr lang="en-US" dirty="0"/>
              <a:t>Inertia represents how tightly different clusters are formed. We decided to consider 3 and 6 clusters based on the below elbow curve:</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4EB2E712-082B-CC4E-B023-C009B90AEEF4}"/>
              </a:ext>
            </a:extLst>
          </p:cNvPr>
          <p:cNvPicPr>
            <a:picLocks noChangeAspect="1"/>
          </p:cNvPicPr>
          <p:nvPr/>
        </p:nvPicPr>
        <p:blipFill>
          <a:blip r:embed="rId2"/>
          <a:stretch>
            <a:fillRect/>
          </a:stretch>
        </p:blipFill>
        <p:spPr>
          <a:xfrm>
            <a:off x="4619543" y="948608"/>
            <a:ext cx="6953577" cy="4635717"/>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3935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10</TotalTime>
  <Words>866</Words>
  <Application>Microsoft Macintosh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Clustering &amp; PCA Assignment</vt:lpstr>
      <vt:lpstr>Problem Statement</vt:lpstr>
      <vt:lpstr>Approach</vt:lpstr>
      <vt:lpstr>Socio-Economic/Health Factors</vt:lpstr>
      <vt:lpstr>Principal Component Analysis</vt:lpstr>
      <vt:lpstr>Choice of Components</vt:lpstr>
      <vt:lpstr>Hopkins Statistic</vt:lpstr>
      <vt:lpstr>Silhouette Analysis</vt:lpstr>
      <vt:lpstr>Sum of Squared Distances</vt:lpstr>
      <vt:lpstr>Hierarchical Clustering</vt:lpstr>
      <vt:lpstr>Choice of Clusters</vt:lpstr>
      <vt:lpstr>Visualizing PC on Clusters</vt:lpstr>
      <vt:lpstr>Visualizing Original Variables on Clusters</vt:lpstr>
      <vt:lpstr>K Means (K=6)</vt:lpstr>
      <vt:lpstr>Choice of K</vt:lpstr>
      <vt:lpstr>Visualizing PC on Clusters</vt:lpstr>
      <vt:lpstr>Visualizing Original Variables on Clusters</vt:lpstr>
      <vt:lpstr>K Means (K=3)</vt:lpstr>
      <vt:lpstr>Visualizing PC on Clusters</vt:lpstr>
      <vt:lpstr>Visualizing Original Variables on Clusters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&amp; PCA Assignment</dc:title>
  <dc:creator>Ram Dittakavi</dc:creator>
  <cp:lastModifiedBy>Ram Dittakavi</cp:lastModifiedBy>
  <cp:revision>2</cp:revision>
  <cp:lastPrinted>2019-02-23T10:52:30Z</cp:lastPrinted>
  <dcterms:created xsi:type="dcterms:W3CDTF">2019-02-23T10:47:52Z</dcterms:created>
  <dcterms:modified xsi:type="dcterms:W3CDTF">2019-02-23T10:58:10Z</dcterms:modified>
</cp:coreProperties>
</file>