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6" r:id="rId7"/>
    <p:sldId id="259" r:id="rId8"/>
    <p:sldId id="260"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3"/>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005F10D-78BA-4097-BF0F-0F9B9F779B4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D9D116F-C5D8-46ED-B1E6-8DBEE08544D7}">
      <dgm:prSet/>
      <dgm:spPr/>
      <dgm:t>
        <a:bodyPr/>
        <a:lstStyle/>
        <a:p>
          <a:r>
            <a:rPr lang="en-IN"/>
            <a:t>X Education which sells online courses to industry professionals need with selecting the most promising leads, i.e. the leads that are most likely to convert into paying customers. </a:t>
          </a:r>
          <a:endParaRPr lang="en-US"/>
        </a:p>
      </dgm:t>
    </dgm:pt>
    <dgm:pt modelId="{21B8C3D2-46FC-4325-A535-EAF8537A34D2}" type="parTrans" cxnId="{550DF6F9-B531-40B0-A8EF-25ADB9FDE10E}">
      <dgm:prSet/>
      <dgm:spPr/>
      <dgm:t>
        <a:bodyPr/>
        <a:lstStyle/>
        <a:p>
          <a:endParaRPr lang="en-US"/>
        </a:p>
      </dgm:t>
    </dgm:pt>
    <dgm:pt modelId="{CABE1643-5C96-4E73-8654-2605A4B04393}" type="sibTrans" cxnId="{550DF6F9-B531-40B0-A8EF-25ADB9FDE10E}">
      <dgm:prSet/>
      <dgm:spPr/>
      <dgm:t>
        <a:bodyPr/>
        <a:lstStyle/>
        <a:p>
          <a:endParaRPr lang="en-US"/>
        </a:p>
      </dgm:t>
    </dgm:pt>
    <dgm:pt modelId="{68FF0EA6-A896-4456-82B6-40CF34EF3437}">
      <dgm:prSet/>
      <dgm:spPr/>
      <dgm:t>
        <a:bodyPr/>
        <a:lstStyle/>
        <a:p>
          <a:r>
            <a:rPr lang="en-IN"/>
            <a:t>The goal is to build a model wherein a lead score is assigned to each of the leads such that the customers with higher lead score have a higher conversion chance and the customers with lower lead score have a lower conversion chance.</a:t>
          </a:r>
          <a:endParaRPr lang="en-US"/>
        </a:p>
      </dgm:t>
    </dgm:pt>
    <dgm:pt modelId="{3F7BCD3D-0C52-440E-AF49-7972A8106ED7}" type="parTrans" cxnId="{80750351-AED9-4311-B633-87AE927E9E80}">
      <dgm:prSet/>
      <dgm:spPr/>
      <dgm:t>
        <a:bodyPr/>
        <a:lstStyle/>
        <a:p>
          <a:endParaRPr lang="en-US"/>
        </a:p>
      </dgm:t>
    </dgm:pt>
    <dgm:pt modelId="{07A181F8-3350-4890-A9A9-A867B4E6A77B}" type="sibTrans" cxnId="{80750351-AED9-4311-B633-87AE927E9E80}">
      <dgm:prSet/>
      <dgm:spPr/>
      <dgm:t>
        <a:bodyPr/>
        <a:lstStyle/>
        <a:p>
          <a:endParaRPr lang="en-US"/>
        </a:p>
      </dgm:t>
    </dgm:pt>
    <dgm:pt modelId="{D47CAFD5-E739-4ACC-B584-7F2B22477A6E}" type="pres">
      <dgm:prSet presAssocID="{5005F10D-78BA-4097-BF0F-0F9B9F779B48}" presName="root" presStyleCnt="0">
        <dgm:presLayoutVars>
          <dgm:dir/>
          <dgm:resizeHandles val="exact"/>
        </dgm:presLayoutVars>
      </dgm:prSet>
      <dgm:spPr/>
    </dgm:pt>
    <dgm:pt modelId="{BC4590AC-216D-4A76-9CEB-6B19B45CDCD4}" type="pres">
      <dgm:prSet presAssocID="{0D9D116F-C5D8-46ED-B1E6-8DBEE08544D7}" presName="compNode" presStyleCnt="0"/>
      <dgm:spPr/>
    </dgm:pt>
    <dgm:pt modelId="{6E09C9D2-47C8-4558-8BDD-49C180F4EB1A}" type="pres">
      <dgm:prSet presAssocID="{0D9D116F-C5D8-46ED-B1E6-8DBEE08544D7}" presName="bgRect" presStyleLbl="bgShp" presStyleIdx="0" presStyleCnt="2"/>
      <dgm:spPr/>
    </dgm:pt>
    <dgm:pt modelId="{1A574C1E-0082-4680-82C9-987F1688E972}" type="pres">
      <dgm:prSet presAssocID="{0D9D116F-C5D8-46ED-B1E6-8DBEE08544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E06120E-0B99-4A3D-84B5-05A05C78914E}" type="pres">
      <dgm:prSet presAssocID="{0D9D116F-C5D8-46ED-B1E6-8DBEE08544D7}" presName="spaceRect" presStyleCnt="0"/>
      <dgm:spPr/>
    </dgm:pt>
    <dgm:pt modelId="{973A19BB-05C5-4FED-A500-6128B0300E68}" type="pres">
      <dgm:prSet presAssocID="{0D9D116F-C5D8-46ED-B1E6-8DBEE08544D7}" presName="parTx" presStyleLbl="revTx" presStyleIdx="0" presStyleCnt="2">
        <dgm:presLayoutVars>
          <dgm:chMax val="0"/>
          <dgm:chPref val="0"/>
        </dgm:presLayoutVars>
      </dgm:prSet>
      <dgm:spPr/>
    </dgm:pt>
    <dgm:pt modelId="{5A683464-00D9-4B13-A387-5C5FF67A376E}" type="pres">
      <dgm:prSet presAssocID="{CABE1643-5C96-4E73-8654-2605A4B04393}" presName="sibTrans" presStyleCnt="0"/>
      <dgm:spPr/>
    </dgm:pt>
    <dgm:pt modelId="{F3FB9B03-E4F8-48E8-90E1-5B86E6E2EED0}" type="pres">
      <dgm:prSet presAssocID="{68FF0EA6-A896-4456-82B6-40CF34EF3437}" presName="compNode" presStyleCnt="0"/>
      <dgm:spPr/>
    </dgm:pt>
    <dgm:pt modelId="{563B4FC0-4B15-467E-855E-443F83D04B7B}" type="pres">
      <dgm:prSet presAssocID="{68FF0EA6-A896-4456-82B6-40CF34EF3437}" presName="bgRect" presStyleLbl="bgShp" presStyleIdx="1" presStyleCnt="2"/>
      <dgm:spPr/>
    </dgm:pt>
    <dgm:pt modelId="{BA089423-2074-4EB6-A6C4-996EC664EA93}" type="pres">
      <dgm:prSet presAssocID="{68FF0EA6-A896-4456-82B6-40CF34EF34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6547929-130C-451A-8A98-57A3247550AB}" type="pres">
      <dgm:prSet presAssocID="{68FF0EA6-A896-4456-82B6-40CF34EF3437}" presName="spaceRect" presStyleCnt="0"/>
      <dgm:spPr/>
    </dgm:pt>
    <dgm:pt modelId="{85669645-B35D-4463-A729-433EBC88228C}" type="pres">
      <dgm:prSet presAssocID="{68FF0EA6-A896-4456-82B6-40CF34EF3437}" presName="parTx" presStyleLbl="revTx" presStyleIdx="1" presStyleCnt="2">
        <dgm:presLayoutVars>
          <dgm:chMax val="0"/>
          <dgm:chPref val="0"/>
        </dgm:presLayoutVars>
      </dgm:prSet>
      <dgm:spPr/>
    </dgm:pt>
  </dgm:ptLst>
  <dgm:cxnLst>
    <dgm:cxn modelId="{066C6639-26F5-42C1-9D11-CD486938820E}" type="presOf" srcId="{5005F10D-78BA-4097-BF0F-0F9B9F779B48}" destId="{D47CAFD5-E739-4ACC-B584-7F2B22477A6E}" srcOrd="0" destOrd="0" presId="urn:microsoft.com/office/officeart/2018/2/layout/IconVerticalSolidList"/>
    <dgm:cxn modelId="{80750351-AED9-4311-B633-87AE927E9E80}" srcId="{5005F10D-78BA-4097-BF0F-0F9B9F779B48}" destId="{68FF0EA6-A896-4456-82B6-40CF34EF3437}" srcOrd="1" destOrd="0" parTransId="{3F7BCD3D-0C52-440E-AF49-7972A8106ED7}" sibTransId="{07A181F8-3350-4890-A9A9-A867B4E6A77B}"/>
    <dgm:cxn modelId="{0375BDB3-C413-4294-AA2E-6FB96F116C4A}" type="presOf" srcId="{0D9D116F-C5D8-46ED-B1E6-8DBEE08544D7}" destId="{973A19BB-05C5-4FED-A500-6128B0300E68}" srcOrd="0" destOrd="0" presId="urn:microsoft.com/office/officeart/2018/2/layout/IconVerticalSolidList"/>
    <dgm:cxn modelId="{AA651ACF-7784-4891-B2DD-0FD133D115AD}" type="presOf" srcId="{68FF0EA6-A896-4456-82B6-40CF34EF3437}" destId="{85669645-B35D-4463-A729-433EBC88228C}" srcOrd="0" destOrd="0" presId="urn:microsoft.com/office/officeart/2018/2/layout/IconVerticalSolidList"/>
    <dgm:cxn modelId="{550DF6F9-B531-40B0-A8EF-25ADB9FDE10E}" srcId="{5005F10D-78BA-4097-BF0F-0F9B9F779B48}" destId="{0D9D116F-C5D8-46ED-B1E6-8DBEE08544D7}" srcOrd="0" destOrd="0" parTransId="{21B8C3D2-46FC-4325-A535-EAF8537A34D2}" sibTransId="{CABE1643-5C96-4E73-8654-2605A4B04393}"/>
    <dgm:cxn modelId="{842C6921-FE56-4342-A95A-9CBF634D8A52}" type="presParOf" srcId="{D47CAFD5-E739-4ACC-B584-7F2B22477A6E}" destId="{BC4590AC-216D-4A76-9CEB-6B19B45CDCD4}" srcOrd="0" destOrd="0" presId="urn:microsoft.com/office/officeart/2018/2/layout/IconVerticalSolidList"/>
    <dgm:cxn modelId="{14CF0842-17A1-485F-8085-9A801F992D6B}" type="presParOf" srcId="{BC4590AC-216D-4A76-9CEB-6B19B45CDCD4}" destId="{6E09C9D2-47C8-4558-8BDD-49C180F4EB1A}" srcOrd="0" destOrd="0" presId="urn:microsoft.com/office/officeart/2018/2/layout/IconVerticalSolidList"/>
    <dgm:cxn modelId="{843E6534-A4BE-475D-A03A-F201F051592C}" type="presParOf" srcId="{BC4590AC-216D-4A76-9CEB-6B19B45CDCD4}" destId="{1A574C1E-0082-4680-82C9-987F1688E972}" srcOrd="1" destOrd="0" presId="urn:microsoft.com/office/officeart/2018/2/layout/IconVerticalSolidList"/>
    <dgm:cxn modelId="{0256B074-2E18-4F8C-BBED-C666B75BB628}" type="presParOf" srcId="{BC4590AC-216D-4A76-9CEB-6B19B45CDCD4}" destId="{AE06120E-0B99-4A3D-84B5-05A05C78914E}" srcOrd="2" destOrd="0" presId="urn:microsoft.com/office/officeart/2018/2/layout/IconVerticalSolidList"/>
    <dgm:cxn modelId="{046654C7-6D17-43D5-B6F9-16CCD9E9CBEE}" type="presParOf" srcId="{BC4590AC-216D-4A76-9CEB-6B19B45CDCD4}" destId="{973A19BB-05C5-4FED-A500-6128B0300E68}" srcOrd="3" destOrd="0" presId="urn:microsoft.com/office/officeart/2018/2/layout/IconVerticalSolidList"/>
    <dgm:cxn modelId="{E6AEC6FB-7469-4DBA-A7A2-7C72DDC10518}" type="presParOf" srcId="{D47CAFD5-E739-4ACC-B584-7F2B22477A6E}" destId="{5A683464-00D9-4B13-A387-5C5FF67A376E}" srcOrd="1" destOrd="0" presId="urn:microsoft.com/office/officeart/2018/2/layout/IconVerticalSolidList"/>
    <dgm:cxn modelId="{536D8A67-CF64-42B8-B304-BA09DFD54874}" type="presParOf" srcId="{D47CAFD5-E739-4ACC-B584-7F2B22477A6E}" destId="{F3FB9B03-E4F8-48E8-90E1-5B86E6E2EED0}" srcOrd="2" destOrd="0" presId="urn:microsoft.com/office/officeart/2018/2/layout/IconVerticalSolidList"/>
    <dgm:cxn modelId="{BEB65CA5-7009-4058-B913-AF45E804878B}" type="presParOf" srcId="{F3FB9B03-E4F8-48E8-90E1-5B86E6E2EED0}" destId="{563B4FC0-4B15-467E-855E-443F83D04B7B}" srcOrd="0" destOrd="0" presId="urn:microsoft.com/office/officeart/2018/2/layout/IconVerticalSolidList"/>
    <dgm:cxn modelId="{6976ABBF-570E-4904-BD62-4C06CBAF2896}" type="presParOf" srcId="{F3FB9B03-E4F8-48E8-90E1-5B86E6E2EED0}" destId="{BA089423-2074-4EB6-A6C4-996EC664EA93}" srcOrd="1" destOrd="0" presId="urn:microsoft.com/office/officeart/2018/2/layout/IconVerticalSolidList"/>
    <dgm:cxn modelId="{C2364705-6D5E-4812-887B-C19E1A0E3DC9}" type="presParOf" srcId="{F3FB9B03-E4F8-48E8-90E1-5B86E6E2EED0}" destId="{F6547929-130C-451A-8A98-57A3247550AB}" srcOrd="2" destOrd="0" presId="urn:microsoft.com/office/officeart/2018/2/layout/IconVerticalSolidList"/>
    <dgm:cxn modelId="{6B759F13-67D1-496D-8FEC-AC08746C5489}" type="presParOf" srcId="{F3FB9B03-E4F8-48E8-90E1-5B86E6E2EED0}" destId="{85669645-B35D-4463-A729-433EBC8822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E2030-69E0-485B-BAD4-BB0C16CDAF85}"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0E4C6356-DB46-4A25-B820-A5C2EA5BAF93}">
      <dgm:prSet/>
      <dgm:spPr/>
      <dgm:t>
        <a:bodyPr/>
        <a:lstStyle/>
        <a:p>
          <a:r>
            <a:rPr lang="en-US"/>
            <a:t>Since this is a classification problem with identifying if a potential lead is ”Hot” lead or not, we employed “Logistic Regression” to tackle this problem.</a:t>
          </a:r>
        </a:p>
      </dgm:t>
    </dgm:pt>
    <dgm:pt modelId="{275AEB3E-26D1-41C0-8263-86376929D347}" type="parTrans" cxnId="{EB3913BD-DE29-4A21-BA74-7C464E59FD11}">
      <dgm:prSet/>
      <dgm:spPr/>
      <dgm:t>
        <a:bodyPr/>
        <a:lstStyle/>
        <a:p>
          <a:endParaRPr lang="en-US"/>
        </a:p>
      </dgm:t>
    </dgm:pt>
    <dgm:pt modelId="{2983DDC6-D2C3-4FEC-BF16-F2165A29E654}" type="sibTrans" cxnId="{EB3913BD-DE29-4A21-BA74-7C464E59FD11}">
      <dgm:prSet/>
      <dgm:spPr/>
      <dgm:t>
        <a:bodyPr/>
        <a:lstStyle/>
        <a:p>
          <a:endParaRPr lang="en-US"/>
        </a:p>
      </dgm:t>
    </dgm:pt>
    <dgm:pt modelId="{7C54D56E-C07F-497A-8D75-95B95B2B8A92}">
      <dgm:prSet/>
      <dgm:spPr/>
      <dgm:t>
        <a:bodyPr/>
        <a:lstStyle/>
        <a:p>
          <a:r>
            <a:rPr lang="en-US"/>
            <a:t>First, we understand the data set and apply data pre-processing techniques like dropping insignificant columns, standardizing data, handling missing, outlier and duplicate data.</a:t>
          </a:r>
        </a:p>
      </dgm:t>
    </dgm:pt>
    <dgm:pt modelId="{DA1F1A9F-8985-4BCA-BCCE-2D1E6AEBA52E}" type="parTrans" cxnId="{3D733792-3732-4A91-A2C8-CD0AFBA69E23}">
      <dgm:prSet/>
      <dgm:spPr/>
      <dgm:t>
        <a:bodyPr/>
        <a:lstStyle/>
        <a:p>
          <a:endParaRPr lang="en-US"/>
        </a:p>
      </dgm:t>
    </dgm:pt>
    <dgm:pt modelId="{844CE85E-2D80-4686-AC57-FC0BBEDD744E}" type="sibTrans" cxnId="{3D733792-3732-4A91-A2C8-CD0AFBA69E23}">
      <dgm:prSet/>
      <dgm:spPr/>
      <dgm:t>
        <a:bodyPr/>
        <a:lstStyle/>
        <a:p>
          <a:endParaRPr lang="en-US"/>
        </a:p>
      </dgm:t>
    </dgm:pt>
    <dgm:pt modelId="{7A45CE73-6F51-4602-A7CF-F75A094D7E58}">
      <dgm:prSet/>
      <dgm:spPr/>
      <dgm:t>
        <a:bodyPr/>
        <a:lstStyle/>
        <a:p>
          <a:r>
            <a:rPr lang="en-US"/>
            <a:t>We built 3 different models with RFE o/p of 15, 10 and 20 respectively.</a:t>
          </a:r>
        </a:p>
      </dgm:t>
    </dgm:pt>
    <dgm:pt modelId="{30E8C733-8C51-4450-82CD-556ACF96CB56}" type="parTrans" cxnId="{73AD4DB4-D019-4F3C-B7DB-9564660A8B6A}">
      <dgm:prSet/>
      <dgm:spPr/>
      <dgm:t>
        <a:bodyPr/>
        <a:lstStyle/>
        <a:p>
          <a:endParaRPr lang="en-US"/>
        </a:p>
      </dgm:t>
    </dgm:pt>
    <dgm:pt modelId="{3484C66C-6D1D-4F7A-9002-A0BE142CCDD3}" type="sibTrans" cxnId="{73AD4DB4-D019-4F3C-B7DB-9564660A8B6A}">
      <dgm:prSet/>
      <dgm:spPr/>
      <dgm:t>
        <a:bodyPr/>
        <a:lstStyle/>
        <a:p>
          <a:endParaRPr lang="en-US"/>
        </a:p>
      </dgm:t>
    </dgm:pt>
    <dgm:pt modelId="{A9BFA14D-A333-4A93-8486-7467378C7187}">
      <dgm:prSet/>
      <dgm:spPr/>
      <dgm:t>
        <a:bodyPr/>
        <a:lstStyle/>
        <a:p>
          <a:r>
            <a:rPr lang="en-US"/>
            <a:t>We compared the evaluation metrics of the 3 models and selected the best one based on the 80% cutoff set by the CEO and also based on the simplicity of the model.</a:t>
          </a:r>
        </a:p>
      </dgm:t>
    </dgm:pt>
    <dgm:pt modelId="{72848C01-1F48-44F8-BE9A-3E7D7306E71B}" type="parTrans" cxnId="{C2D8A7B8-92CB-4504-BF90-FB9303562BF7}">
      <dgm:prSet/>
      <dgm:spPr/>
      <dgm:t>
        <a:bodyPr/>
        <a:lstStyle/>
        <a:p>
          <a:endParaRPr lang="en-US"/>
        </a:p>
      </dgm:t>
    </dgm:pt>
    <dgm:pt modelId="{7DFB8965-14F9-4CDD-995C-00220B1092C9}" type="sibTrans" cxnId="{C2D8A7B8-92CB-4504-BF90-FB9303562BF7}">
      <dgm:prSet/>
      <dgm:spPr/>
      <dgm:t>
        <a:bodyPr/>
        <a:lstStyle/>
        <a:p>
          <a:endParaRPr lang="en-US"/>
        </a:p>
      </dgm:t>
    </dgm:pt>
    <dgm:pt modelId="{828EA146-E500-794F-AC2F-C64C06A4057C}" type="pres">
      <dgm:prSet presAssocID="{13FE2030-69E0-485B-BAD4-BB0C16CDAF85}" presName="outerComposite" presStyleCnt="0">
        <dgm:presLayoutVars>
          <dgm:chMax val="5"/>
          <dgm:dir/>
          <dgm:resizeHandles val="exact"/>
        </dgm:presLayoutVars>
      </dgm:prSet>
      <dgm:spPr/>
    </dgm:pt>
    <dgm:pt modelId="{CECDA538-BFA9-0E49-BA39-E6A84D207599}" type="pres">
      <dgm:prSet presAssocID="{13FE2030-69E0-485B-BAD4-BB0C16CDAF85}" presName="dummyMaxCanvas" presStyleCnt="0">
        <dgm:presLayoutVars/>
      </dgm:prSet>
      <dgm:spPr/>
    </dgm:pt>
    <dgm:pt modelId="{78E63225-056D-2E44-BDDA-4C4453A3D7AA}" type="pres">
      <dgm:prSet presAssocID="{13FE2030-69E0-485B-BAD4-BB0C16CDAF85}" presName="FourNodes_1" presStyleLbl="node1" presStyleIdx="0" presStyleCnt="4">
        <dgm:presLayoutVars>
          <dgm:bulletEnabled val="1"/>
        </dgm:presLayoutVars>
      </dgm:prSet>
      <dgm:spPr/>
    </dgm:pt>
    <dgm:pt modelId="{AFDC9F54-3E9C-8648-96E3-FE21DAAF4874}" type="pres">
      <dgm:prSet presAssocID="{13FE2030-69E0-485B-BAD4-BB0C16CDAF85}" presName="FourNodes_2" presStyleLbl="node1" presStyleIdx="1" presStyleCnt="4">
        <dgm:presLayoutVars>
          <dgm:bulletEnabled val="1"/>
        </dgm:presLayoutVars>
      </dgm:prSet>
      <dgm:spPr/>
    </dgm:pt>
    <dgm:pt modelId="{30033148-24AF-D349-8CED-AFD89B990D54}" type="pres">
      <dgm:prSet presAssocID="{13FE2030-69E0-485B-BAD4-BB0C16CDAF85}" presName="FourNodes_3" presStyleLbl="node1" presStyleIdx="2" presStyleCnt="4">
        <dgm:presLayoutVars>
          <dgm:bulletEnabled val="1"/>
        </dgm:presLayoutVars>
      </dgm:prSet>
      <dgm:spPr/>
    </dgm:pt>
    <dgm:pt modelId="{DBC5416C-C4DD-144B-85FB-A9486190142E}" type="pres">
      <dgm:prSet presAssocID="{13FE2030-69E0-485B-BAD4-BB0C16CDAF85}" presName="FourNodes_4" presStyleLbl="node1" presStyleIdx="3" presStyleCnt="4">
        <dgm:presLayoutVars>
          <dgm:bulletEnabled val="1"/>
        </dgm:presLayoutVars>
      </dgm:prSet>
      <dgm:spPr/>
    </dgm:pt>
    <dgm:pt modelId="{E733F78B-B84A-ED49-8840-52D1397FFA26}" type="pres">
      <dgm:prSet presAssocID="{13FE2030-69E0-485B-BAD4-BB0C16CDAF85}" presName="FourConn_1-2" presStyleLbl="fgAccFollowNode1" presStyleIdx="0" presStyleCnt="3">
        <dgm:presLayoutVars>
          <dgm:bulletEnabled val="1"/>
        </dgm:presLayoutVars>
      </dgm:prSet>
      <dgm:spPr/>
    </dgm:pt>
    <dgm:pt modelId="{0274AA0F-6739-7A4F-8A0E-AF5CC8891D0B}" type="pres">
      <dgm:prSet presAssocID="{13FE2030-69E0-485B-BAD4-BB0C16CDAF85}" presName="FourConn_2-3" presStyleLbl="fgAccFollowNode1" presStyleIdx="1" presStyleCnt="3">
        <dgm:presLayoutVars>
          <dgm:bulletEnabled val="1"/>
        </dgm:presLayoutVars>
      </dgm:prSet>
      <dgm:spPr/>
    </dgm:pt>
    <dgm:pt modelId="{9EDE7960-47FC-4540-9E18-DBCD5CE63497}" type="pres">
      <dgm:prSet presAssocID="{13FE2030-69E0-485B-BAD4-BB0C16CDAF85}" presName="FourConn_3-4" presStyleLbl="fgAccFollowNode1" presStyleIdx="2" presStyleCnt="3">
        <dgm:presLayoutVars>
          <dgm:bulletEnabled val="1"/>
        </dgm:presLayoutVars>
      </dgm:prSet>
      <dgm:spPr/>
    </dgm:pt>
    <dgm:pt modelId="{C9CA1085-FFFF-884A-8F3E-E5423D1BA045}" type="pres">
      <dgm:prSet presAssocID="{13FE2030-69E0-485B-BAD4-BB0C16CDAF85}" presName="FourNodes_1_text" presStyleLbl="node1" presStyleIdx="3" presStyleCnt="4">
        <dgm:presLayoutVars>
          <dgm:bulletEnabled val="1"/>
        </dgm:presLayoutVars>
      </dgm:prSet>
      <dgm:spPr/>
    </dgm:pt>
    <dgm:pt modelId="{36F00EA1-4E83-5948-A996-3A83BFF3EE1C}" type="pres">
      <dgm:prSet presAssocID="{13FE2030-69E0-485B-BAD4-BB0C16CDAF85}" presName="FourNodes_2_text" presStyleLbl="node1" presStyleIdx="3" presStyleCnt="4">
        <dgm:presLayoutVars>
          <dgm:bulletEnabled val="1"/>
        </dgm:presLayoutVars>
      </dgm:prSet>
      <dgm:spPr/>
    </dgm:pt>
    <dgm:pt modelId="{8D007B43-F205-6544-9042-E71F4678819A}" type="pres">
      <dgm:prSet presAssocID="{13FE2030-69E0-485B-BAD4-BB0C16CDAF85}" presName="FourNodes_3_text" presStyleLbl="node1" presStyleIdx="3" presStyleCnt="4">
        <dgm:presLayoutVars>
          <dgm:bulletEnabled val="1"/>
        </dgm:presLayoutVars>
      </dgm:prSet>
      <dgm:spPr/>
    </dgm:pt>
    <dgm:pt modelId="{A7998D40-1641-B044-A7E9-0EB2EE9F016D}" type="pres">
      <dgm:prSet presAssocID="{13FE2030-69E0-485B-BAD4-BB0C16CDAF85}" presName="FourNodes_4_text" presStyleLbl="node1" presStyleIdx="3" presStyleCnt="4">
        <dgm:presLayoutVars>
          <dgm:bulletEnabled val="1"/>
        </dgm:presLayoutVars>
      </dgm:prSet>
      <dgm:spPr/>
    </dgm:pt>
  </dgm:ptLst>
  <dgm:cxnLst>
    <dgm:cxn modelId="{4301B10B-86C5-664C-B6E6-16D8C9156C6B}" type="presOf" srcId="{7C54D56E-C07F-497A-8D75-95B95B2B8A92}" destId="{36F00EA1-4E83-5948-A996-3A83BFF3EE1C}" srcOrd="1" destOrd="0" presId="urn:microsoft.com/office/officeart/2005/8/layout/vProcess5"/>
    <dgm:cxn modelId="{F419F722-16D7-AA49-B0C9-19B25503AF27}" type="presOf" srcId="{7A45CE73-6F51-4602-A7CF-F75A094D7E58}" destId="{30033148-24AF-D349-8CED-AFD89B990D54}" srcOrd="0" destOrd="0" presId="urn:microsoft.com/office/officeart/2005/8/layout/vProcess5"/>
    <dgm:cxn modelId="{1BD8F838-5F76-174A-8E3D-6B39B29C1947}" type="presOf" srcId="{7A45CE73-6F51-4602-A7CF-F75A094D7E58}" destId="{8D007B43-F205-6544-9042-E71F4678819A}" srcOrd="1" destOrd="0" presId="urn:microsoft.com/office/officeart/2005/8/layout/vProcess5"/>
    <dgm:cxn modelId="{B256E143-7613-E543-A6CD-61C477BE9A12}" type="presOf" srcId="{7C54D56E-C07F-497A-8D75-95B95B2B8A92}" destId="{AFDC9F54-3E9C-8648-96E3-FE21DAAF4874}" srcOrd="0" destOrd="0" presId="urn:microsoft.com/office/officeart/2005/8/layout/vProcess5"/>
    <dgm:cxn modelId="{7502D952-EB88-184C-B29F-6B6773066F29}" type="presOf" srcId="{A9BFA14D-A333-4A93-8486-7467378C7187}" destId="{A7998D40-1641-B044-A7E9-0EB2EE9F016D}" srcOrd="1" destOrd="0" presId="urn:microsoft.com/office/officeart/2005/8/layout/vProcess5"/>
    <dgm:cxn modelId="{E2E29467-E9F9-D64C-9C4B-0DC7007A180F}" type="presOf" srcId="{0E4C6356-DB46-4A25-B820-A5C2EA5BAF93}" destId="{78E63225-056D-2E44-BDDA-4C4453A3D7AA}" srcOrd="0" destOrd="0" presId="urn:microsoft.com/office/officeart/2005/8/layout/vProcess5"/>
    <dgm:cxn modelId="{ECF5EF6E-AE4C-574F-A357-F577FB0B44A3}" type="presOf" srcId="{2983DDC6-D2C3-4FEC-BF16-F2165A29E654}" destId="{E733F78B-B84A-ED49-8840-52D1397FFA26}" srcOrd="0" destOrd="0" presId="urn:microsoft.com/office/officeart/2005/8/layout/vProcess5"/>
    <dgm:cxn modelId="{2E3F9678-C450-4040-9905-E69779096C34}" type="presOf" srcId="{3484C66C-6D1D-4F7A-9002-A0BE142CCDD3}" destId="{9EDE7960-47FC-4540-9E18-DBCD5CE63497}" srcOrd="0" destOrd="0" presId="urn:microsoft.com/office/officeart/2005/8/layout/vProcess5"/>
    <dgm:cxn modelId="{DF78698E-B123-D441-A3BD-7E53D26A80FB}" type="presOf" srcId="{844CE85E-2D80-4686-AC57-FC0BBEDD744E}" destId="{0274AA0F-6739-7A4F-8A0E-AF5CC8891D0B}" srcOrd="0" destOrd="0" presId="urn:microsoft.com/office/officeart/2005/8/layout/vProcess5"/>
    <dgm:cxn modelId="{3D733792-3732-4A91-A2C8-CD0AFBA69E23}" srcId="{13FE2030-69E0-485B-BAD4-BB0C16CDAF85}" destId="{7C54D56E-C07F-497A-8D75-95B95B2B8A92}" srcOrd="1" destOrd="0" parTransId="{DA1F1A9F-8985-4BCA-BCCE-2D1E6AEBA52E}" sibTransId="{844CE85E-2D80-4686-AC57-FC0BBEDD744E}"/>
    <dgm:cxn modelId="{73AD4DB4-D019-4F3C-B7DB-9564660A8B6A}" srcId="{13FE2030-69E0-485B-BAD4-BB0C16CDAF85}" destId="{7A45CE73-6F51-4602-A7CF-F75A094D7E58}" srcOrd="2" destOrd="0" parTransId="{30E8C733-8C51-4450-82CD-556ACF96CB56}" sibTransId="{3484C66C-6D1D-4F7A-9002-A0BE142CCDD3}"/>
    <dgm:cxn modelId="{C2D8A7B8-92CB-4504-BF90-FB9303562BF7}" srcId="{13FE2030-69E0-485B-BAD4-BB0C16CDAF85}" destId="{A9BFA14D-A333-4A93-8486-7467378C7187}" srcOrd="3" destOrd="0" parTransId="{72848C01-1F48-44F8-BE9A-3E7D7306E71B}" sibTransId="{7DFB8965-14F9-4CDD-995C-00220B1092C9}"/>
    <dgm:cxn modelId="{9CF26BB9-F719-4945-BF88-B49FD7CA897D}" type="presOf" srcId="{A9BFA14D-A333-4A93-8486-7467378C7187}" destId="{DBC5416C-C4DD-144B-85FB-A9486190142E}" srcOrd="0" destOrd="0" presId="urn:microsoft.com/office/officeart/2005/8/layout/vProcess5"/>
    <dgm:cxn modelId="{EB3913BD-DE29-4A21-BA74-7C464E59FD11}" srcId="{13FE2030-69E0-485B-BAD4-BB0C16CDAF85}" destId="{0E4C6356-DB46-4A25-B820-A5C2EA5BAF93}" srcOrd="0" destOrd="0" parTransId="{275AEB3E-26D1-41C0-8263-86376929D347}" sibTransId="{2983DDC6-D2C3-4FEC-BF16-F2165A29E654}"/>
    <dgm:cxn modelId="{397225E2-B95C-E745-B42E-23332F8F8412}" type="presOf" srcId="{0E4C6356-DB46-4A25-B820-A5C2EA5BAF93}" destId="{C9CA1085-FFFF-884A-8F3E-E5423D1BA045}" srcOrd="1" destOrd="0" presId="urn:microsoft.com/office/officeart/2005/8/layout/vProcess5"/>
    <dgm:cxn modelId="{D255B0FA-E885-384C-B4CE-243E50CBA84E}" type="presOf" srcId="{13FE2030-69E0-485B-BAD4-BB0C16CDAF85}" destId="{828EA146-E500-794F-AC2F-C64C06A4057C}" srcOrd="0" destOrd="0" presId="urn:microsoft.com/office/officeart/2005/8/layout/vProcess5"/>
    <dgm:cxn modelId="{6477F557-2764-0F49-8A2E-943775AC58E7}" type="presParOf" srcId="{828EA146-E500-794F-AC2F-C64C06A4057C}" destId="{CECDA538-BFA9-0E49-BA39-E6A84D207599}" srcOrd="0" destOrd="0" presId="urn:microsoft.com/office/officeart/2005/8/layout/vProcess5"/>
    <dgm:cxn modelId="{9BAA1CB4-1D3D-6E48-981F-2DDE96B716DF}" type="presParOf" srcId="{828EA146-E500-794F-AC2F-C64C06A4057C}" destId="{78E63225-056D-2E44-BDDA-4C4453A3D7AA}" srcOrd="1" destOrd="0" presId="urn:microsoft.com/office/officeart/2005/8/layout/vProcess5"/>
    <dgm:cxn modelId="{EC8D4301-D5F0-0346-B957-D5AC2C92E83F}" type="presParOf" srcId="{828EA146-E500-794F-AC2F-C64C06A4057C}" destId="{AFDC9F54-3E9C-8648-96E3-FE21DAAF4874}" srcOrd="2" destOrd="0" presId="urn:microsoft.com/office/officeart/2005/8/layout/vProcess5"/>
    <dgm:cxn modelId="{E62874B9-820C-4447-9461-9988C4555986}" type="presParOf" srcId="{828EA146-E500-794F-AC2F-C64C06A4057C}" destId="{30033148-24AF-D349-8CED-AFD89B990D54}" srcOrd="3" destOrd="0" presId="urn:microsoft.com/office/officeart/2005/8/layout/vProcess5"/>
    <dgm:cxn modelId="{2A3B162C-E9EE-E24A-85B3-CBED6F7ED32D}" type="presParOf" srcId="{828EA146-E500-794F-AC2F-C64C06A4057C}" destId="{DBC5416C-C4DD-144B-85FB-A9486190142E}" srcOrd="4" destOrd="0" presId="urn:microsoft.com/office/officeart/2005/8/layout/vProcess5"/>
    <dgm:cxn modelId="{C6084273-3012-534C-89AC-B0B635E4E774}" type="presParOf" srcId="{828EA146-E500-794F-AC2F-C64C06A4057C}" destId="{E733F78B-B84A-ED49-8840-52D1397FFA26}" srcOrd="5" destOrd="0" presId="urn:microsoft.com/office/officeart/2005/8/layout/vProcess5"/>
    <dgm:cxn modelId="{51DAE175-CF1D-5B47-A852-18FDD60DCB43}" type="presParOf" srcId="{828EA146-E500-794F-AC2F-C64C06A4057C}" destId="{0274AA0F-6739-7A4F-8A0E-AF5CC8891D0B}" srcOrd="6" destOrd="0" presId="urn:microsoft.com/office/officeart/2005/8/layout/vProcess5"/>
    <dgm:cxn modelId="{79B3316C-D39F-0F41-B94E-66110EB0750D}" type="presParOf" srcId="{828EA146-E500-794F-AC2F-C64C06A4057C}" destId="{9EDE7960-47FC-4540-9E18-DBCD5CE63497}" srcOrd="7" destOrd="0" presId="urn:microsoft.com/office/officeart/2005/8/layout/vProcess5"/>
    <dgm:cxn modelId="{30796065-45D0-854D-A5ED-85C523806348}" type="presParOf" srcId="{828EA146-E500-794F-AC2F-C64C06A4057C}" destId="{C9CA1085-FFFF-884A-8F3E-E5423D1BA045}" srcOrd="8" destOrd="0" presId="urn:microsoft.com/office/officeart/2005/8/layout/vProcess5"/>
    <dgm:cxn modelId="{9F4BA284-4F0B-5F4F-8EBD-1A2436EBE34D}" type="presParOf" srcId="{828EA146-E500-794F-AC2F-C64C06A4057C}" destId="{36F00EA1-4E83-5948-A996-3A83BFF3EE1C}" srcOrd="9" destOrd="0" presId="urn:microsoft.com/office/officeart/2005/8/layout/vProcess5"/>
    <dgm:cxn modelId="{70DD5E51-E9D2-DD42-813E-04D2063FE96D}" type="presParOf" srcId="{828EA146-E500-794F-AC2F-C64C06A4057C}" destId="{8D007B43-F205-6544-9042-E71F4678819A}" srcOrd="10" destOrd="0" presId="urn:microsoft.com/office/officeart/2005/8/layout/vProcess5"/>
    <dgm:cxn modelId="{1C75240B-E5D0-5B4F-866F-02CEAEC07677}" type="presParOf" srcId="{828EA146-E500-794F-AC2F-C64C06A4057C}" destId="{A7998D40-1641-B044-A7E9-0EB2EE9F016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C55030-BA05-4CFD-9146-A9E09632E4B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2EE3A32-D652-4B60-9493-C7C4787783FA}">
      <dgm:prSet/>
      <dgm:spPr/>
      <dgm:t>
        <a:bodyPr/>
        <a:lstStyle/>
        <a:p>
          <a:pPr>
            <a:lnSpc>
              <a:spcPct val="100000"/>
            </a:lnSpc>
          </a:pPr>
          <a:r>
            <a:rPr lang="en-IN"/>
            <a:t>Model 1 is the winner since it is simple with lesser number of variables, decent AUC and evaluation metrics with precision ~ 80%.</a:t>
          </a:r>
          <a:endParaRPr lang="en-US"/>
        </a:p>
      </dgm:t>
    </dgm:pt>
    <dgm:pt modelId="{9EB8E96E-6A06-43D3-939F-A3C8699CD8CC}" type="parTrans" cxnId="{0B8783F3-16DD-4CD4-9763-DA422EA143A2}">
      <dgm:prSet/>
      <dgm:spPr/>
      <dgm:t>
        <a:bodyPr/>
        <a:lstStyle/>
        <a:p>
          <a:endParaRPr lang="en-US"/>
        </a:p>
      </dgm:t>
    </dgm:pt>
    <dgm:pt modelId="{EBE6EC76-73B8-4C8C-A4BE-7EC8D17B75C8}" type="sibTrans" cxnId="{0B8783F3-16DD-4CD4-9763-DA422EA143A2}">
      <dgm:prSet/>
      <dgm:spPr/>
      <dgm:t>
        <a:bodyPr/>
        <a:lstStyle/>
        <a:p>
          <a:endParaRPr lang="en-US"/>
        </a:p>
      </dgm:t>
    </dgm:pt>
    <dgm:pt modelId="{00CF64CA-E15A-4283-A3ED-748ABB5DD95C}">
      <dgm:prSet/>
      <dgm:spPr/>
      <dgm:t>
        <a:bodyPr/>
        <a:lstStyle/>
        <a:p>
          <a:pPr>
            <a:lnSpc>
              <a:spcPct val="100000"/>
            </a:lnSpc>
          </a:pPr>
          <a:r>
            <a:rPr lang="en-IN" dirty="0"/>
            <a:t>Sales agents needs to focus on the above properties of the potential leads to increase the conversion rate.</a:t>
          </a:r>
          <a:endParaRPr lang="en-US" dirty="0"/>
        </a:p>
      </dgm:t>
    </dgm:pt>
    <dgm:pt modelId="{760D6393-60D0-40A0-BC19-B37DC8B8178E}" type="parTrans" cxnId="{BA73DA73-D260-48BF-B10C-835A4FA88D23}">
      <dgm:prSet/>
      <dgm:spPr/>
      <dgm:t>
        <a:bodyPr/>
        <a:lstStyle/>
        <a:p>
          <a:endParaRPr lang="en-US"/>
        </a:p>
      </dgm:t>
    </dgm:pt>
    <dgm:pt modelId="{18238197-0730-4BCC-9D39-60CDCEC38C63}" type="sibTrans" cxnId="{BA73DA73-D260-48BF-B10C-835A4FA88D23}">
      <dgm:prSet/>
      <dgm:spPr/>
      <dgm:t>
        <a:bodyPr/>
        <a:lstStyle/>
        <a:p>
          <a:endParaRPr lang="en-US"/>
        </a:p>
      </dgm:t>
    </dgm:pt>
    <dgm:pt modelId="{FA7F79FC-65EF-4801-A696-19B30121AF33}">
      <dgm:prSet/>
      <dgm:spPr/>
      <dgm:t>
        <a:bodyPr/>
        <a:lstStyle/>
        <a:p>
          <a:pPr>
            <a:lnSpc>
              <a:spcPct val="100000"/>
            </a:lnSpc>
          </a:pPr>
          <a:r>
            <a:rPr lang="en-IN" dirty="0"/>
            <a:t>As per the best model, “Hot Leads” are those potential leads with these properties:</a:t>
          </a:r>
          <a:endParaRPr lang="en-US" dirty="0"/>
        </a:p>
      </dgm:t>
    </dgm:pt>
    <dgm:pt modelId="{A0299493-3EED-4D5D-960E-1F06B464F72F}" type="parTrans" cxnId="{664172E5-2B00-4DE3-AF7E-C85BCDB40508}">
      <dgm:prSet/>
      <dgm:spPr/>
      <dgm:t>
        <a:bodyPr/>
        <a:lstStyle/>
        <a:p>
          <a:endParaRPr lang="en-US"/>
        </a:p>
      </dgm:t>
    </dgm:pt>
    <dgm:pt modelId="{0C8491EC-7C9F-4C93-B78A-0419319FA77C}" type="sibTrans" cxnId="{664172E5-2B00-4DE3-AF7E-C85BCDB40508}">
      <dgm:prSet/>
      <dgm:spPr/>
      <dgm:t>
        <a:bodyPr/>
        <a:lstStyle/>
        <a:p>
          <a:endParaRPr lang="en-US"/>
        </a:p>
      </dgm:t>
    </dgm:pt>
    <dgm:pt modelId="{563BCECE-A134-45AA-8105-DAAC75C977FC}">
      <dgm:prSet/>
      <dgm:spPr/>
      <dgm:t>
        <a:bodyPr/>
        <a:lstStyle/>
        <a:p>
          <a:pPr>
            <a:lnSpc>
              <a:spcPct val="100000"/>
            </a:lnSpc>
            <a:buFont typeface="Courier New" panose="02070309020205020404" pitchFamily="49" charset="0"/>
            <a:buChar char="o"/>
          </a:pPr>
          <a:r>
            <a:rPr lang="en-IN" dirty="0"/>
            <a:t>Spend more time on Website</a:t>
          </a:r>
          <a:endParaRPr lang="en-US" dirty="0"/>
        </a:p>
      </dgm:t>
    </dgm:pt>
    <dgm:pt modelId="{41B2643E-C1C2-497F-9EA8-6D4DBEC339E3}" type="parTrans" cxnId="{490205EE-1168-43D7-9642-48037CA9BAD6}">
      <dgm:prSet/>
      <dgm:spPr/>
      <dgm:t>
        <a:bodyPr/>
        <a:lstStyle/>
        <a:p>
          <a:endParaRPr lang="en-US"/>
        </a:p>
      </dgm:t>
    </dgm:pt>
    <dgm:pt modelId="{D957F974-63CD-44A8-A4CD-0B9959424556}" type="sibTrans" cxnId="{490205EE-1168-43D7-9642-48037CA9BAD6}">
      <dgm:prSet/>
      <dgm:spPr/>
      <dgm:t>
        <a:bodyPr/>
        <a:lstStyle/>
        <a:p>
          <a:endParaRPr lang="en-US"/>
        </a:p>
      </dgm:t>
    </dgm:pt>
    <dgm:pt modelId="{61941A8D-4C5E-4B0A-826C-75A83689D763}">
      <dgm:prSet/>
      <dgm:spPr/>
      <dgm:t>
        <a:bodyPr/>
        <a:lstStyle/>
        <a:p>
          <a:pPr>
            <a:lnSpc>
              <a:spcPct val="100000"/>
            </a:lnSpc>
            <a:buFont typeface="Courier New" panose="02070309020205020404" pitchFamily="49" charset="0"/>
            <a:buChar char="o"/>
          </a:pPr>
          <a:r>
            <a:rPr lang="en-IN" dirty="0"/>
            <a:t>Selected as potential lead by sales agent assigned to that lead</a:t>
          </a:r>
          <a:endParaRPr lang="en-US" dirty="0"/>
        </a:p>
      </dgm:t>
    </dgm:pt>
    <dgm:pt modelId="{0F73445A-72CF-49B3-A05A-949CFB3E6D81}" type="parTrans" cxnId="{59AD11D9-8E60-4FAC-BF46-3A298B8A0EFF}">
      <dgm:prSet/>
      <dgm:spPr/>
      <dgm:t>
        <a:bodyPr/>
        <a:lstStyle/>
        <a:p>
          <a:endParaRPr lang="en-US"/>
        </a:p>
      </dgm:t>
    </dgm:pt>
    <dgm:pt modelId="{DBCF5349-D36E-4B32-9CBD-2396B061C09A}" type="sibTrans" cxnId="{59AD11D9-8E60-4FAC-BF46-3A298B8A0EFF}">
      <dgm:prSet/>
      <dgm:spPr/>
      <dgm:t>
        <a:bodyPr/>
        <a:lstStyle/>
        <a:p>
          <a:endParaRPr lang="en-US"/>
        </a:p>
      </dgm:t>
    </dgm:pt>
    <dgm:pt modelId="{16991FBA-8D4E-42EF-A540-11BB50DE2E5B}">
      <dgm:prSet/>
      <dgm:spPr/>
      <dgm:t>
        <a:bodyPr/>
        <a:lstStyle/>
        <a:p>
          <a:pPr>
            <a:lnSpc>
              <a:spcPct val="100000"/>
            </a:lnSpc>
            <a:buFont typeface="Courier New" panose="02070309020205020404" pitchFamily="49" charset="0"/>
            <a:buChar char="o"/>
          </a:pPr>
          <a:r>
            <a:rPr lang="en-IN" dirty="0"/>
            <a:t>Occupation is “Working Professional”</a:t>
          </a:r>
          <a:endParaRPr lang="en-US" dirty="0"/>
        </a:p>
      </dgm:t>
    </dgm:pt>
    <dgm:pt modelId="{0059506C-3516-4B5E-9444-83BD2465F120}" type="parTrans" cxnId="{C6D51117-3293-4901-8FC1-09C8D7BE599C}">
      <dgm:prSet/>
      <dgm:spPr/>
      <dgm:t>
        <a:bodyPr/>
        <a:lstStyle/>
        <a:p>
          <a:endParaRPr lang="en-US"/>
        </a:p>
      </dgm:t>
    </dgm:pt>
    <dgm:pt modelId="{94B0B6D4-CF42-4C02-B430-8FD6F4DA7A48}" type="sibTrans" cxnId="{C6D51117-3293-4901-8FC1-09C8D7BE599C}">
      <dgm:prSet/>
      <dgm:spPr/>
      <dgm:t>
        <a:bodyPr/>
        <a:lstStyle/>
        <a:p>
          <a:endParaRPr lang="en-US"/>
        </a:p>
      </dgm:t>
    </dgm:pt>
    <dgm:pt modelId="{7698BA5C-1D45-48A0-9CAF-A29A65975E5B}">
      <dgm:prSet/>
      <dgm:spPr/>
      <dgm:t>
        <a:bodyPr/>
        <a:lstStyle/>
        <a:p>
          <a:pPr>
            <a:lnSpc>
              <a:spcPct val="100000"/>
            </a:lnSpc>
            <a:buFont typeface="Courier New" panose="02070309020205020404" pitchFamily="49" charset="0"/>
            <a:buChar char="o"/>
          </a:pPr>
          <a:r>
            <a:rPr lang="en-IN" dirty="0"/>
            <a:t>Has been actively in touch by the sales agent</a:t>
          </a:r>
          <a:endParaRPr lang="en-US" dirty="0"/>
        </a:p>
      </dgm:t>
    </dgm:pt>
    <dgm:pt modelId="{158F2D5C-AE2C-4D4A-97C3-34992FD9E561}" type="parTrans" cxnId="{470E1307-A909-4B4F-B8C3-9EE5A80B4017}">
      <dgm:prSet/>
      <dgm:spPr/>
      <dgm:t>
        <a:bodyPr/>
        <a:lstStyle/>
        <a:p>
          <a:endParaRPr lang="en-US"/>
        </a:p>
      </dgm:t>
    </dgm:pt>
    <dgm:pt modelId="{9039626E-8427-45CE-A2CC-A45FE96B1D30}" type="sibTrans" cxnId="{470E1307-A909-4B4F-B8C3-9EE5A80B4017}">
      <dgm:prSet/>
      <dgm:spPr/>
      <dgm:t>
        <a:bodyPr/>
        <a:lstStyle/>
        <a:p>
          <a:endParaRPr lang="en-US"/>
        </a:p>
      </dgm:t>
    </dgm:pt>
    <dgm:pt modelId="{FF6A91A5-9B57-4657-A6F0-90C344E0E8FE}" type="pres">
      <dgm:prSet presAssocID="{39C55030-BA05-4CFD-9146-A9E09632E4B3}" presName="root" presStyleCnt="0">
        <dgm:presLayoutVars>
          <dgm:dir/>
          <dgm:resizeHandles val="exact"/>
        </dgm:presLayoutVars>
      </dgm:prSet>
      <dgm:spPr/>
    </dgm:pt>
    <dgm:pt modelId="{5A2A5352-AD03-4927-A715-22E64BA18722}" type="pres">
      <dgm:prSet presAssocID="{A2EE3A32-D652-4B60-9493-C7C4787783FA}" presName="compNode" presStyleCnt="0"/>
      <dgm:spPr/>
    </dgm:pt>
    <dgm:pt modelId="{5BAE1D6A-A0BC-4C3E-9BDF-4EC4FE73A8A7}" type="pres">
      <dgm:prSet presAssocID="{A2EE3A32-D652-4B60-9493-C7C4787783FA}" presName="bgRect" presStyleLbl="bgShp" presStyleIdx="0" presStyleCnt="3"/>
      <dgm:spPr/>
    </dgm:pt>
    <dgm:pt modelId="{95C5B338-EE5A-4ECC-9C5C-0B51FBC60265}" type="pres">
      <dgm:prSet presAssocID="{A2EE3A32-D652-4B60-9493-C7C4787783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EF6A706-6129-49F4-ACBA-0197D11CD449}" type="pres">
      <dgm:prSet presAssocID="{A2EE3A32-D652-4B60-9493-C7C4787783FA}" presName="spaceRect" presStyleCnt="0"/>
      <dgm:spPr/>
    </dgm:pt>
    <dgm:pt modelId="{42064E24-AE78-4B3E-95B9-D4E30486EA9E}" type="pres">
      <dgm:prSet presAssocID="{A2EE3A32-D652-4B60-9493-C7C4787783FA}" presName="parTx" presStyleLbl="revTx" presStyleIdx="0" presStyleCnt="4">
        <dgm:presLayoutVars>
          <dgm:chMax val="0"/>
          <dgm:chPref val="0"/>
        </dgm:presLayoutVars>
      </dgm:prSet>
      <dgm:spPr/>
    </dgm:pt>
    <dgm:pt modelId="{E751FB69-948C-4D01-B03B-A65B66E9ADD7}" type="pres">
      <dgm:prSet presAssocID="{EBE6EC76-73B8-4C8C-A4BE-7EC8D17B75C8}" presName="sibTrans" presStyleCnt="0"/>
      <dgm:spPr/>
    </dgm:pt>
    <dgm:pt modelId="{C1394B57-1234-402D-B307-9A721CBC298C}" type="pres">
      <dgm:prSet presAssocID="{FA7F79FC-65EF-4801-A696-19B30121AF33}" presName="compNode" presStyleCnt="0"/>
      <dgm:spPr/>
    </dgm:pt>
    <dgm:pt modelId="{FE55F221-927F-4640-8E95-3B708D5C2D47}" type="pres">
      <dgm:prSet presAssocID="{FA7F79FC-65EF-4801-A696-19B30121AF33}" presName="bgRect" presStyleLbl="bgShp" presStyleIdx="1" presStyleCnt="3" custScaleY="142283"/>
      <dgm:spPr/>
    </dgm:pt>
    <dgm:pt modelId="{DB9E7773-8B4F-4804-B35D-AA49B2E17EFF}" type="pres">
      <dgm:prSet presAssocID="{FA7F79FC-65EF-4801-A696-19B30121AF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A8A405E-9A89-41F7-8305-8C4BCB09FBBF}" type="pres">
      <dgm:prSet presAssocID="{FA7F79FC-65EF-4801-A696-19B30121AF33}" presName="spaceRect" presStyleCnt="0"/>
      <dgm:spPr/>
    </dgm:pt>
    <dgm:pt modelId="{580B6417-DBA1-4897-93F2-DC50519E4740}" type="pres">
      <dgm:prSet presAssocID="{FA7F79FC-65EF-4801-A696-19B30121AF33}" presName="parTx" presStyleLbl="revTx" presStyleIdx="1" presStyleCnt="4">
        <dgm:presLayoutVars>
          <dgm:chMax val="0"/>
          <dgm:chPref val="0"/>
        </dgm:presLayoutVars>
      </dgm:prSet>
      <dgm:spPr/>
    </dgm:pt>
    <dgm:pt modelId="{2E213B99-162C-4D10-9C51-C910C01657A3}" type="pres">
      <dgm:prSet presAssocID="{FA7F79FC-65EF-4801-A696-19B30121AF33}" presName="desTx" presStyleLbl="revTx" presStyleIdx="2" presStyleCnt="4" custScaleY="119474">
        <dgm:presLayoutVars/>
      </dgm:prSet>
      <dgm:spPr/>
    </dgm:pt>
    <dgm:pt modelId="{22195FAF-BACA-6848-ABD0-4166E586726C}" type="pres">
      <dgm:prSet presAssocID="{0C8491EC-7C9F-4C93-B78A-0419319FA77C}" presName="sibTrans" presStyleCnt="0"/>
      <dgm:spPr/>
    </dgm:pt>
    <dgm:pt modelId="{1D824BE1-7E83-4700-900C-0C50D4EAD9A3}" type="pres">
      <dgm:prSet presAssocID="{00CF64CA-E15A-4283-A3ED-748ABB5DD95C}" presName="compNode" presStyleCnt="0"/>
      <dgm:spPr/>
    </dgm:pt>
    <dgm:pt modelId="{9AC94E22-B51A-48B3-8F1C-8BCDAA5BFA13}" type="pres">
      <dgm:prSet presAssocID="{00CF64CA-E15A-4283-A3ED-748ABB5DD95C}" presName="bgRect" presStyleLbl="bgShp" presStyleIdx="2" presStyleCnt="3"/>
      <dgm:spPr/>
    </dgm:pt>
    <dgm:pt modelId="{F44660DD-9C9F-4BFF-A2AB-8AC6538FAA6D}" type="pres">
      <dgm:prSet presAssocID="{00CF64CA-E15A-4283-A3ED-748ABB5DD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22F0802-E8B4-4BC9-A16D-67F8F89FB3C9}" type="pres">
      <dgm:prSet presAssocID="{00CF64CA-E15A-4283-A3ED-748ABB5DD95C}" presName="spaceRect" presStyleCnt="0"/>
      <dgm:spPr/>
    </dgm:pt>
    <dgm:pt modelId="{DD1CE759-D9C3-422D-97A8-0F56E11E9CD0}" type="pres">
      <dgm:prSet presAssocID="{00CF64CA-E15A-4283-A3ED-748ABB5DD95C}" presName="parTx" presStyleLbl="revTx" presStyleIdx="3" presStyleCnt="4">
        <dgm:presLayoutVars>
          <dgm:chMax val="0"/>
          <dgm:chPref val="0"/>
        </dgm:presLayoutVars>
      </dgm:prSet>
      <dgm:spPr/>
    </dgm:pt>
  </dgm:ptLst>
  <dgm:cxnLst>
    <dgm:cxn modelId="{59A42604-613A-484D-AA4D-0AB1F689F274}" type="presOf" srcId="{FA7F79FC-65EF-4801-A696-19B30121AF33}" destId="{580B6417-DBA1-4897-93F2-DC50519E4740}" srcOrd="0" destOrd="0" presId="urn:microsoft.com/office/officeart/2018/2/layout/IconVerticalSolidList"/>
    <dgm:cxn modelId="{DC81A604-FB56-8E42-A9A4-BA54F430E978}" type="presOf" srcId="{A2EE3A32-D652-4B60-9493-C7C4787783FA}" destId="{42064E24-AE78-4B3E-95B9-D4E30486EA9E}" srcOrd="0" destOrd="0" presId="urn:microsoft.com/office/officeart/2018/2/layout/IconVerticalSolidList"/>
    <dgm:cxn modelId="{470E1307-A909-4B4F-B8C3-9EE5A80B4017}" srcId="{FA7F79FC-65EF-4801-A696-19B30121AF33}" destId="{7698BA5C-1D45-48A0-9CAF-A29A65975E5B}" srcOrd="3" destOrd="0" parTransId="{158F2D5C-AE2C-4D4A-97C3-34992FD9E561}" sibTransId="{9039626E-8427-45CE-A2CC-A45FE96B1D30}"/>
    <dgm:cxn modelId="{D2AB2516-CFF9-8147-B94E-90A7A3946659}" type="presOf" srcId="{00CF64CA-E15A-4283-A3ED-748ABB5DD95C}" destId="{DD1CE759-D9C3-422D-97A8-0F56E11E9CD0}" srcOrd="0" destOrd="0" presId="urn:microsoft.com/office/officeart/2018/2/layout/IconVerticalSolidList"/>
    <dgm:cxn modelId="{C6D51117-3293-4901-8FC1-09C8D7BE599C}" srcId="{FA7F79FC-65EF-4801-A696-19B30121AF33}" destId="{16991FBA-8D4E-42EF-A540-11BB50DE2E5B}" srcOrd="2" destOrd="0" parTransId="{0059506C-3516-4B5E-9444-83BD2465F120}" sibTransId="{94B0B6D4-CF42-4C02-B430-8FD6F4DA7A48}"/>
    <dgm:cxn modelId="{E298EA5B-89A8-4F44-AB7B-910796A7DD1A}" type="presOf" srcId="{563BCECE-A134-45AA-8105-DAAC75C977FC}" destId="{2E213B99-162C-4D10-9C51-C910C01657A3}" srcOrd="0" destOrd="0" presId="urn:microsoft.com/office/officeart/2018/2/layout/IconVerticalSolidList"/>
    <dgm:cxn modelId="{B401AD5D-A405-4949-8D5E-E6479234AA54}" type="presOf" srcId="{7698BA5C-1D45-48A0-9CAF-A29A65975E5B}" destId="{2E213B99-162C-4D10-9C51-C910C01657A3}" srcOrd="0" destOrd="3" presId="urn:microsoft.com/office/officeart/2018/2/layout/IconVerticalSolidList"/>
    <dgm:cxn modelId="{913CB960-4457-48F6-B60D-7F760A05C309}" type="presOf" srcId="{39C55030-BA05-4CFD-9146-A9E09632E4B3}" destId="{FF6A91A5-9B57-4657-A6F0-90C344E0E8FE}" srcOrd="0" destOrd="0" presId="urn:microsoft.com/office/officeart/2018/2/layout/IconVerticalSolidList"/>
    <dgm:cxn modelId="{BA73DA73-D260-48BF-B10C-835A4FA88D23}" srcId="{39C55030-BA05-4CFD-9146-A9E09632E4B3}" destId="{00CF64CA-E15A-4283-A3ED-748ABB5DD95C}" srcOrd="2" destOrd="0" parTransId="{760D6393-60D0-40A0-BC19-B37DC8B8178E}" sibTransId="{18238197-0730-4BCC-9D39-60CDCEC38C63}"/>
    <dgm:cxn modelId="{59AD11D9-8E60-4FAC-BF46-3A298B8A0EFF}" srcId="{FA7F79FC-65EF-4801-A696-19B30121AF33}" destId="{61941A8D-4C5E-4B0A-826C-75A83689D763}" srcOrd="1" destOrd="0" parTransId="{0F73445A-72CF-49B3-A05A-949CFB3E6D81}" sibTransId="{DBCF5349-D36E-4B32-9CBD-2396B061C09A}"/>
    <dgm:cxn modelId="{664172E5-2B00-4DE3-AF7E-C85BCDB40508}" srcId="{39C55030-BA05-4CFD-9146-A9E09632E4B3}" destId="{FA7F79FC-65EF-4801-A696-19B30121AF33}" srcOrd="1" destOrd="0" parTransId="{A0299493-3EED-4D5D-960E-1F06B464F72F}" sibTransId="{0C8491EC-7C9F-4C93-B78A-0419319FA77C}"/>
    <dgm:cxn modelId="{004BBDE6-0982-D146-9BA9-910FB27078B1}" type="presOf" srcId="{61941A8D-4C5E-4B0A-826C-75A83689D763}" destId="{2E213B99-162C-4D10-9C51-C910C01657A3}" srcOrd="0" destOrd="1" presId="urn:microsoft.com/office/officeart/2018/2/layout/IconVerticalSolidList"/>
    <dgm:cxn modelId="{490205EE-1168-43D7-9642-48037CA9BAD6}" srcId="{FA7F79FC-65EF-4801-A696-19B30121AF33}" destId="{563BCECE-A134-45AA-8105-DAAC75C977FC}" srcOrd="0" destOrd="0" parTransId="{41B2643E-C1C2-497F-9EA8-6D4DBEC339E3}" sibTransId="{D957F974-63CD-44A8-A4CD-0B9959424556}"/>
    <dgm:cxn modelId="{E479CAEE-1251-6E43-B420-D5ED27481357}" type="presOf" srcId="{16991FBA-8D4E-42EF-A540-11BB50DE2E5B}" destId="{2E213B99-162C-4D10-9C51-C910C01657A3}" srcOrd="0" destOrd="2" presId="urn:microsoft.com/office/officeart/2018/2/layout/IconVerticalSolidList"/>
    <dgm:cxn modelId="{0B8783F3-16DD-4CD4-9763-DA422EA143A2}" srcId="{39C55030-BA05-4CFD-9146-A9E09632E4B3}" destId="{A2EE3A32-D652-4B60-9493-C7C4787783FA}" srcOrd="0" destOrd="0" parTransId="{9EB8E96E-6A06-43D3-939F-A3C8699CD8CC}" sibTransId="{EBE6EC76-73B8-4C8C-A4BE-7EC8D17B75C8}"/>
    <dgm:cxn modelId="{FC07376B-342E-4D41-8E27-ECC21C1087E5}" type="presParOf" srcId="{FF6A91A5-9B57-4657-A6F0-90C344E0E8FE}" destId="{5A2A5352-AD03-4927-A715-22E64BA18722}" srcOrd="0" destOrd="0" presId="urn:microsoft.com/office/officeart/2018/2/layout/IconVerticalSolidList"/>
    <dgm:cxn modelId="{708D04E6-C38D-664A-8D56-6B3E4710A72F}" type="presParOf" srcId="{5A2A5352-AD03-4927-A715-22E64BA18722}" destId="{5BAE1D6A-A0BC-4C3E-9BDF-4EC4FE73A8A7}" srcOrd="0" destOrd="0" presId="urn:microsoft.com/office/officeart/2018/2/layout/IconVerticalSolidList"/>
    <dgm:cxn modelId="{611EADC6-522F-E645-A706-A914883F491D}" type="presParOf" srcId="{5A2A5352-AD03-4927-A715-22E64BA18722}" destId="{95C5B338-EE5A-4ECC-9C5C-0B51FBC60265}" srcOrd="1" destOrd="0" presId="urn:microsoft.com/office/officeart/2018/2/layout/IconVerticalSolidList"/>
    <dgm:cxn modelId="{68014769-C016-174E-A019-38C7AF50B8DF}" type="presParOf" srcId="{5A2A5352-AD03-4927-A715-22E64BA18722}" destId="{2EF6A706-6129-49F4-ACBA-0197D11CD449}" srcOrd="2" destOrd="0" presId="urn:microsoft.com/office/officeart/2018/2/layout/IconVerticalSolidList"/>
    <dgm:cxn modelId="{FB50A9B9-4D14-534B-B27B-782EEED189C3}" type="presParOf" srcId="{5A2A5352-AD03-4927-A715-22E64BA18722}" destId="{42064E24-AE78-4B3E-95B9-D4E30486EA9E}" srcOrd="3" destOrd="0" presId="urn:microsoft.com/office/officeart/2018/2/layout/IconVerticalSolidList"/>
    <dgm:cxn modelId="{FB8AD0A1-7721-1F4A-8609-FFF6C777DCE4}" type="presParOf" srcId="{FF6A91A5-9B57-4657-A6F0-90C344E0E8FE}" destId="{E751FB69-948C-4D01-B03B-A65B66E9ADD7}" srcOrd="1" destOrd="0" presId="urn:microsoft.com/office/officeart/2018/2/layout/IconVerticalSolidList"/>
    <dgm:cxn modelId="{B067C653-D7F0-C842-89EC-D7B7D6C32D27}" type="presParOf" srcId="{FF6A91A5-9B57-4657-A6F0-90C344E0E8FE}" destId="{C1394B57-1234-402D-B307-9A721CBC298C}" srcOrd="2" destOrd="0" presId="urn:microsoft.com/office/officeart/2018/2/layout/IconVerticalSolidList"/>
    <dgm:cxn modelId="{5EEC470A-DA27-9C4A-A6E3-205A3A85EB92}" type="presParOf" srcId="{C1394B57-1234-402D-B307-9A721CBC298C}" destId="{FE55F221-927F-4640-8E95-3B708D5C2D47}" srcOrd="0" destOrd="0" presId="urn:microsoft.com/office/officeart/2018/2/layout/IconVerticalSolidList"/>
    <dgm:cxn modelId="{62AE28EE-4D99-6644-B20B-82C4D57C7E82}" type="presParOf" srcId="{C1394B57-1234-402D-B307-9A721CBC298C}" destId="{DB9E7773-8B4F-4804-B35D-AA49B2E17EFF}" srcOrd="1" destOrd="0" presId="urn:microsoft.com/office/officeart/2018/2/layout/IconVerticalSolidList"/>
    <dgm:cxn modelId="{91182A1E-4E4D-4C48-8051-40AB5BAE081F}" type="presParOf" srcId="{C1394B57-1234-402D-B307-9A721CBC298C}" destId="{8A8A405E-9A89-41F7-8305-8C4BCB09FBBF}" srcOrd="2" destOrd="0" presId="urn:microsoft.com/office/officeart/2018/2/layout/IconVerticalSolidList"/>
    <dgm:cxn modelId="{41CFB84F-B62B-924F-A008-B1C301E7869E}" type="presParOf" srcId="{C1394B57-1234-402D-B307-9A721CBC298C}" destId="{580B6417-DBA1-4897-93F2-DC50519E4740}" srcOrd="3" destOrd="0" presId="urn:microsoft.com/office/officeart/2018/2/layout/IconVerticalSolidList"/>
    <dgm:cxn modelId="{F69F0737-F79E-FD4C-9276-8B62D87E9249}" type="presParOf" srcId="{C1394B57-1234-402D-B307-9A721CBC298C}" destId="{2E213B99-162C-4D10-9C51-C910C01657A3}" srcOrd="4" destOrd="0" presId="urn:microsoft.com/office/officeart/2018/2/layout/IconVerticalSolidList"/>
    <dgm:cxn modelId="{9C4E0E06-711C-234F-873D-A829E85AA8EF}" type="presParOf" srcId="{FF6A91A5-9B57-4657-A6F0-90C344E0E8FE}" destId="{22195FAF-BACA-6848-ABD0-4166E586726C}" srcOrd="3" destOrd="0" presId="urn:microsoft.com/office/officeart/2018/2/layout/IconVerticalSolidList"/>
    <dgm:cxn modelId="{4B30876E-6454-8045-890B-C1B72FFCD3AC}" type="presParOf" srcId="{FF6A91A5-9B57-4657-A6F0-90C344E0E8FE}" destId="{1D824BE1-7E83-4700-900C-0C50D4EAD9A3}" srcOrd="4" destOrd="0" presId="urn:microsoft.com/office/officeart/2018/2/layout/IconVerticalSolidList"/>
    <dgm:cxn modelId="{03881256-CB9E-5446-93BF-7E113DC5F064}" type="presParOf" srcId="{1D824BE1-7E83-4700-900C-0C50D4EAD9A3}" destId="{9AC94E22-B51A-48B3-8F1C-8BCDAA5BFA13}" srcOrd="0" destOrd="0" presId="urn:microsoft.com/office/officeart/2018/2/layout/IconVerticalSolidList"/>
    <dgm:cxn modelId="{E9239C8B-3301-2B45-AB60-86280363FD63}" type="presParOf" srcId="{1D824BE1-7E83-4700-900C-0C50D4EAD9A3}" destId="{F44660DD-9C9F-4BFF-A2AB-8AC6538FAA6D}" srcOrd="1" destOrd="0" presId="urn:microsoft.com/office/officeart/2018/2/layout/IconVerticalSolidList"/>
    <dgm:cxn modelId="{302A77FB-838A-3C46-9A52-55F017117F78}" type="presParOf" srcId="{1D824BE1-7E83-4700-900C-0C50D4EAD9A3}" destId="{022F0802-E8B4-4BC9-A16D-67F8F89FB3C9}" srcOrd="2" destOrd="0" presId="urn:microsoft.com/office/officeart/2018/2/layout/IconVerticalSolidList"/>
    <dgm:cxn modelId="{08B67A45-6440-1C4E-B4F9-6B39A8D66C9F}" type="presParOf" srcId="{1D824BE1-7E83-4700-900C-0C50D4EAD9A3}" destId="{DD1CE759-D9C3-422D-97A8-0F56E11E9C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F23EBE-CFF8-4660-8F01-DE3302E27C04}"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BDEC9A8-7591-46A2-9753-4092600566A8}">
      <dgm:prSet/>
      <dgm:spPr/>
      <dgm:t>
        <a:bodyPr/>
        <a:lstStyle/>
        <a:p>
          <a:r>
            <a:rPr lang="en-IN" dirty="0"/>
            <a:t>Scenario </a:t>
          </a:r>
          <a:endParaRPr lang="en-US" dirty="0"/>
        </a:p>
      </dgm:t>
    </dgm:pt>
    <dgm:pt modelId="{AC6E5990-3592-4C36-BBC0-6272B550A120}" type="parTrans" cxnId="{B9DA0C53-F292-43FF-99CC-0A15A055B150}">
      <dgm:prSet/>
      <dgm:spPr/>
      <dgm:t>
        <a:bodyPr/>
        <a:lstStyle/>
        <a:p>
          <a:endParaRPr lang="en-US"/>
        </a:p>
      </dgm:t>
    </dgm:pt>
    <dgm:pt modelId="{F8923DF1-5E73-459B-B2FF-B701F12B1E56}" type="sibTrans" cxnId="{B9DA0C53-F292-43FF-99CC-0A15A055B150}">
      <dgm:prSet/>
      <dgm:spPr/>
      <dgm:t>
        <a:bodyPr/>
        <a:lstStyle/>
        <a:p>
          <a:endParaRPr lang="en-US"/>
        </a:p>
      </dgm:t>
    </dgm:pt>
    <dgm:pt modelId="{F9F8A73F-5931-49CA-AD6F-5BE9E7945EA0}">
      <dgm:prSet custT="1"/>
      <dgm:spPr/>
      <dgm:t>
        <a:bodyPr/>
        <a:lstStyle/>
        <a:p>
          <a:r>
            <a:rPr lang="en-IN" sz="1200" dirty="0"/>
            <a:t>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a:t>
          </a:r>
          <a:endParaRPr lang="en-US" sz="1200" dirty="0"/>
        </a:p>
      </dgm:t>
    </dgm:pt>
    <dgm:pt modelId="{623EDCE0-B317-428C-95EA-ECC78D5CB0E7}" type="parTrans" cxnId="{91DB7591-7F5E-452A-9EB9-479BE371AC3D}">
      <dgm:prSet/>
      <dgm:spPr/>
      <dgm:t>
        <a:bodyPr/>
        <a:lstStyle/>
        <a:p>
          <a:endParaRPr lang="en-US"/>
        </a:p>
      </dgm:t>
    </dgm:pt>
    <dgm:pt modelId="{B7E9F641-7CF2-4653-8DD9-2D556AF4C808}" type="sibTrans" cxnId="{91DB7591-7F5E-452A-9EB9-479BE371AC3D}">
      <dgm:prSet/>
      <dgm:spPr/>
      <dgm:t>
        <a:bodyPr/>
        <a:lstStyle/>
        <a:p>
          <a:endParaRPr lang="en-US"/>
        </a:p>
      </dgm:t>
    </dgm:pt>
    <dgm:pt modelId="{B982BBDC-DE99-42E1-8BF4-72372AA8D884}">
      <dgm:prSet/>
      <dgm:spPr/>
      <dgm:t>
        <a:bodyPr/>
        <a:lstStyle/>
        <a:p>
          <a:r>
            <a:rPr lang="en-IN" dirty="0"/>
            <a:t>Solution</a:t>
          </a:r>
          <a:endParaRPr lang="en-US" dirty="0"/>
        </a:p>
      </dgm:t>
    </dgm:pt>
    <dgm:pt modelId="{9469CA74-31F4-4D9F-BAE2-8A35B650075D}" type="parTrans" cxnId="{C9D3598C-920D-4529-9F4C-C6F6CFDFE535}">
      <dgm:prSet/>
      <dgm:spPr/>
      <dgm:t>
        <a:bodyPr/>
        <a:lstStyle/>
        <a:p>
          <a:endParaRPr lang="en-US"/>
        </a:p>
      </dgm:t>
    </dgm:pt>
    <dgm:pt modelId="{F8D40D34-917D-450E-9CBD-F283C59BA30E}" type="sibTrans" cxnId="{C9D3598C-920D-4529-9F4C-C6F6CFDFE535}">
      <dgm:prSet/>
      <dgm:spPr/>
      <dgm:t>
        <a:bodyPr/>
        <a:lstStyle/>
        <a:p>
          <a:endParaRPr lang="en-US"/>
        </a:p>
      </dgm:t>
    </dgm:pt>
    <dgm:pt modelId="{3935F91F-53E1-4B45-ACA2-F37E2C3864C9}">
      <dgm:prSet custT="1"/>
      <dgm:spPr/>
      <dgm:t>
        <a:bodyPr/>
        <a:lstStyle/>
        <a:p>
          <a:r>
            <a:rPr lang="en-IN" sz="1200" dirty="0"/>
            <a:t>The cut-off threshold for conversion probability need to be brought down so that the </a:t>
          </a:r>
          <a:r>
            <a:rPr lang="en-IN" sz="1200" b="1" dirty="0"/>
            <a:t>Sensitivity</a:t>
          </a:r>
          <a:r>
            <a:rPr lang="en-IN" sz="1200" dirty="0"/>
            <a:t> (True Positive Rate) value increases thereby providing a higher number of Hot Leads to be followed up on. The flip side of this, ideally, is that the False Positive Rate (1 – Specificity) increases which means that some Hot Leads predicted by the model may not actually be the Hot ones. We are ok to take this trade-off in this specific case since we can afford to have more people following up for conversion.</a:t>
          </a:r>
          <a:endParaRPr lang="en-US" sz="1200" dirty="0"/>
        </a:p>
      </dgm:t>
    </dgm:pt>
    <dgm:pt modelId="{797730FD-50E0-4340-94D2-9385C99DE73C}" type="parTrans" cxnId="{DB9CDCC5-BA42-4ADF-A3A8-D55E3E595FE7}">
      <dgm:prSet/>
      <dgm:spPr/>
      <dgm:t>
        <a:bodyPr/>
        <a:lstStyle/>
        <a:p>
          <a:endParaRPr lang="en-US"/>
        </a:p>
      </dgm:t>
    </dgm:pt>
    <dgm:pt modelId="{0CFC74FC-E381-4164-873A-276C938C70AD}" type="sibTrans" cxnId="{DB9CDCC5-BA42-4ADF-A3A8-D55E3E595FE7}">
      <dgm:prSet/>
      <dgm:spPr/>
      <dgm:t>
        <a:bodyPr/>
        <a:lstStyle/>
        <a:p>
          <a:endParaRPr lang="en-US"/>
        </a:p>
      </dgm:t>
    </dgm:pt>
    <dgm:pt modelId="{4275DBE3-60D0-4389-9208-0D1E7F738D92}" type="pres">
      <dgm:prSet presAssocID="{B0F23EBE-CFF8-4660-8F01-DE3302E27C04}" presName="root" presStyleCnt="0">
        <dgm:presLayoutVars>
          <dgm:dir/>
          <dgm:resizeHandles val="exact"/>
        </dgm:presLayoutVars>
      </dgm:prSet>
      <dgm:spPr/>
    </dgm:pt>
    <dgm:pt modelId="{6A95AD70-7DF7-496B-884B-E71A9681AD03}" type="pres">
      <dgm:prSet presAssocID="{9BDEC9A8-7591-46A2-9753-4092600566A8}" presName="compNode" presStyleCnt="0"/>
      <dgm:spPr/>
    </dgm:pt>
    <dgm:pt modelId="{7435CDDA-6DE4-46C4-8DA1-0025F8316A49}" type="pres">
      <dgm:prSet presAssocID="{9BDEC9A8-7591-46A2-9753-4092600566A8}" presName="bgRect" presStyleLbl="bgShp" presStyleIdx="0" presStyleCnt="2" custScaleY="154912"/>
      <dgm:spPr/>
    </dgm:pt>
    <dgm:pt modelId="{DF320ECD-EDE3-4EC8-8464-EA09BEA40031}" type="pres">
      <dgm:prSet presAssocID="{9BDEC9A8-7591-46A2-9753-4092600566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2AD161-9E35-415D-8800-A9A49057E94D}" type="pres">
      <dgm:prSet presAssocID="{9BDEC9A8-7591-46A2-9753-4092600566A8}" presName="spaceRect" presStyleCnt="0"/>
      <dgm:spPr/>
    </dgm:pt>
    <dgm:pt modelId="{F78EBC46-D35A-46AA-9BEB-7C1DF93E4811}" type="pres">
      <dgm:prSet presAssocID="{9BDEC9A8-7591-46A2-9753-4092600566A8}" presName="parTx" presStyleLbl="revTx" presStyleIdx="0" presStyleCnt="4" custLinFactNeighborX="-10753" custLinFactNeighborY="753">
        <dgm:presLayoutVars>
          <dgm:chMax val="0"/>
          <dgm:chPref val="0"/>
        </dgm:presLayoutVars>
      </dgm:prSet>
      <dgm:spPr/>
    </dgm:pt>
    <dgm:pt modelId="{78E6C5D6-7F94-464F-9736-16BBA934E5EA}" type="pres">
      <dgm:prSet presAssocID="{9BDEC9A8-7591-46A2-9753-4092600566A8}" presName="desTx" presStyleLbl="revTx" presStyleIdx="1" presStyleCnt="4" custScaleX="173952" custScaleY="146656" custLinFactNeighborX="-39375" custLinFactNeighborY="-753">
        <dgm:presLayoutVars/>
      </dgm:prSet>
      <dgm:spPr/>
    </dgm:pt>
    <dgm:pt modelId="{A8C6F4F7-8B83-4778-A9FA-459123D7646B}" type="pres">
      <dgm:prSet presAssocID="{F8923DF1-5E73-459B-B2FF-B701F12B1E56}" presName="sibTrans" presStyleCnt="0"/>
      <dgm:spPr/>
    </dgm:pt>
    <dgm:pt modelId="{C9E53BF1-A64F-4E48-AA8A-C3956DD81443}" type="pres">
      <dgm:prSet presAssocID="{B982BBDC-DE99-42E1-8BF4-72372AA8D884}" presName="compNode" presStyleCnt="0"/>
      <dgm:spPr/>
    </dgm:pt>
    <dgm:pt modelId="{14775887-5EA2-4E45-ABEB-C3C88DD405B4}" type="pres">
      <dgm:prSet presAssocID="{B982BBDC-DE99-42E1-8BF4-72372AA8D884}" presName="bgRect" presStyleLbl="bgShp" presStyleIdx="1" presStyleCnt="2" custScaleY="164241"/>
      <dgm:spPr/>
    </dgm:pt>
    <dgm:pt modelId="{0958DA1B-B6EA-4AA0-AD44-0FB5EE5C9096}" type="pres">
      <dgm:prSet presAssocID="{B982BBDC-DE99-42E1-8BF4-72372AA8D8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587D4AD-68FD-4B13-86F6-88544398BBEC}" type="pres">
      <dgm:prSet presAssocID="{B982BBDC-DE99-42E1-8BF4-72372AA8D884}" presName="spaceRect" presStyleCnt="0"/>
      <dgm:spPr/>
    </dgm:pt>
    <dgm:pt modelId="{6CD1D9B8-C1AF-43C8-A75B-DC1F046A600E}" type="pres">
      <dgm:prSet presAssocID="{B982BBDC-DE99-42E1-8BF4-72372AA8D884}" presName="parTx" presStyleLbl="revTx" presStyleIdx="2" presStyleCnt="4" custScaleX="101644" custLinFactNeighborX="-11305" custLinFactNeighborY="-1554">
        <dgm:presLayoutVars>
          <dgm:chMax val="0"/>
          <dgm:chPref val="0"/>
        </dgm:presLayoutVars>
      </dgm:prSet>
      <dgm:spPr/>
    </dgm:pt>
    <dgm:pt modelId="{856CF6B9-DD95-4DA0-9284-FD094D5270A0}" type="pres">
      <dgm:prSet presAssocID="{B982BBDC-DE99-42E1-8BF4-72372AA8D884}" presName="desTx" presStyleLbl="revTx" presStyleIdx="3" presStyleCnt="4" custScaleX="174331" custScaleY="154101" custLinFactNeighborX="-41449" custLinFactNeighborY="777">
        <dgm:presLayoutVars/>
      </dgm:prSet>
      <dgm:spPr/>
    </dgm:pt>
  </dgm:ptLst>
  <dgm:cxnLst>
    <dgm:cxn modelId="{43BD6400-5BC7-4CB6-B061-D1775148F110}" type="presOf" srcId="{F9F8A73F-5931-49CA-AD6F-5BE9E7945EA0}" destId="{78E6C5D6-7F94-464F-9736-16BBA934E5EA}" srcOrd="0" destOrd="0" presId="urn:microsoft.com/office/officeart/2018/2/layout/IconVerticalSolidList"/>
    <dgm:cxn modelId="{F43B940D-A48D-4EBA-B7B9-61C923ADFBAD}" type="presOf" srcId="{B982BBDC-DE99-42E1-8BF4-72372AA8D884}" destId="{6CD1D9B8-C1AF-43C8-A75B-DC1F046A600E}" srcOrd="0" destOrd="0" presId="urn:microsoft.com/office/officeart/2018/2/layout/IconVerticalSolidList"/>
    <dgm:cxn modelId="{6B507647-6776-45A4-ACEB-691293F6482B}" type="presOf" srcId="{3935F91F-53E1-4B45-ACA2-F37E2C3864C9}" destId="{856CF6B9-DD95-4DA0-9284-FD094D5270A0}" srcOrd="0" destOrd="0" presId="urn:microsoft.com/office/officeart/2018/2/layout/IconVerticalSolidList"/>
    <dgm:cxn modelId="{2EE47F48-1DD5-4798-8AE5-5B595B832E8D}" type="presOf" srcId="{B0F23EBE-CFF8-4660-8F01-DE3302E27C04}" destId="{4275DBE3-60D0-4389-9208-0D1E7F738D92}" srcOrd="0" destOrd="0" presId="urn:microsoft.com/office/officeart/2018/2/layout/IconVerticalSolidList"/>
    <dgm:cxn modelId="{B9DA0C53-F292-43FF-99CC-0A15A055B150}" srcId="{B0F23EBE-CFF8-4660-8F01-DE3302E27C04}" destId="{9BDEC9A8-7591-46A2-9753-4092600566A8}" srcOrd="0" destOrd="0" parTransId="{AC6E5990-3592-4C36-BBC0-6272B550A120}" sibTransId="{F8923DF1-5E73-459B-B2FF-B701F12B1E56}"/>
    <dgm:cxn modelId="{C9D3598C-920D-4529-9F4C-C6F6CFDFE535}" srcId="{B0F23EBE-CFF8-4660-8F01-DE3302E27C04}" destId="{B982BBDC-DE99-42E1-8BF4-72372AA8D884}" srcOrd="1" destOrd="0" parTransId="{9469CA74-31F4-4D9F-BAE2-8A35B650075D}" sibTransId="{F8D40D34-917D-450E-9CBD-F283C59BA30E}"/>
    <dgm:cxn modelId="{E3DD3C8F-84A1-48F9-B3EE-2D9894D06CCE}" type="presOf" srcId="{9BDEC9A8-7591-46A2-9753-4092600566A8}" destId="{F78EBC46-D35A-46AA-9BEB-7C1DF93E4811}" srcOrd="0" destOrd="0" presId="urn:microsoft.com/office/officeart/2018/2/layout/IconVerticalSolidList"/>
    <dgm:cxn modelId="{91DB7591-7F5E-452A-9EB9-479BE371AC3D}" srcId="{9BDEC9A8-7591-46A2-9753-4092600566A8}" destId="{F9F8A73F-5931-49CA-AD6F-5BE9E7945EA0}" srcOrd="0" destOrd="0" parTransId="{623EDCE0-B317-428C-95EA-ECC78D5CB0E7}" sibTransId="{B7E9F641-7CF2-4653-8DD9-2D556AF4C808}"/>
    <dgm:cxn modelId="{DB9CDCC5-BA42-4ADF-A3A8-D55E3E595FE7}" srcId="{B982BBDC-DE99-42E1-8BF4-72372AA8D884}" destId="{3935F91F-53E1-4B45-ACA2-F37E2C3864C9}" srcOrd="0" destOrd="0" parTransId="{797730FD-50E0-4340-94D2-9385C99DE73C}" sibTransId="{0CFC74FC-E381-4164-873A-276C938C70AD}"/>
    <dgm:cxn modelId="{DE51BAD4-D1D0-42D7-8022-5412D67C200D}" type="presParOf" srcId="{4275DBE3-60D0-4389-9208-0D1E7F738D92}" destId="{6A95AD70-7DF7-496B-884B-E71A9681AD03}" srcOrd="0" destOrd="0" presId="urn:microsoft.com/office/officeart/2018/2/layout/IconVerticalSolidList"/>
    <dgm:cxn modelId="{0B6735EA-70BC-440C-B5DA-975502A2BAE4}" type="presParOf" srcId="{6A95AD70-7DF7-496B-884B-E71A9681AD03}" destId="{7435CDDA-6DE4-46C4-8DA1-0025F8316A49}" srcOrd="0" destOrd="0" presId="urn:microsoft.com/office/officeart/2018/2/layout/IconVerticalSolidList"/>
    <dgm:cxn modelId="{AEC150AF-3CBA-413D-AA1A-3629683FBDAC}" type="presParOf" srcId="{6A95AD70-7DF7-496B-884B-E71A9681AD03}" destId="{DF320ECD-EDE3-4EC8-8464-EA09BEA40031}" srcOrd="1" destOrd="0" presId="urn:microsoft.com/office/officeart/2018/2/layout/IconVerticalSolidList"/>
    <dgm:cxn modelId="{1339068A-2817-42D2-82D6-C8C71E5D4833}" type="presParOf" srcId="{6A95AD70-7DF7-496B-884B-E71A9681AD03}" destId="{6B2AD161-9E35-415D-8800-A9A49057E94D}" srcOrd="2" destOrd="0" presId="urn:microsoft.com/office/officeart/2018/2/layout/IconVerticalSolidList"/>
    <dgm:cxn modelId="{1A46275E-AFA2-4A2A-B7E3-6A2E00FF49B4}" type="presParOf" srcId="{6A95AD70-7DF7-496B-884B-E71A9681AD03}" destId="{F78EBC46-D35A-46AA-9BEB-7C1DF93E4811}" srcOrd="3" destOrd="0" presId="urn:microsoft.com/office/officeart/2018/2/layout/IconVerticalSolidList"/>
    <dgm:cxn modelId="{1A84A78B-18FB-41CA-ABB3-69C86D218D60}" type="presParOf" srcId="{6A95AD70-7DF7-496B-884B-E71A9681AD03}" destId="{78E6C5D6-7F94-464F-9736-16BBA934E5EA}" srcOrd="4" destOrd="0" presId="urn:microsoft.com/office/officeart/2018/2/layout/IconVerticalSolidList"/>
    <dgm:cxn modelId="{1F5F11D2-3A80-44C1-9E8B-311563AA5C7F}" type="presParOf" srcId="{4275DBE3-60D0-4389-9208-0D1E7F738D92}" destId="{A8C6F4F7-8B83-4778-A9FA-459123D7646B}" srcOrd="1" destOrd="0" presId="urn:microsoft.com/office/officeart/2018/2/layout/IconVerticalSolidList"/>
    <dgm:cxn modelId="{B395024D-647A-42D7-8627-EDECAB6998CD}" type="presParOf" srcId="{4275DBE3-60D0-4389-9208-0D1E7F738D92}" destId="{C9E53BF1-A64F-4E48-AA8A-C3956DD81443}" srcOrd="2" destOrd="0" presId="urn:microsoft.com/office/officeart/2018/2/layout/IconVerticalSolidList"/>
    <dgm:cxn modelId="{6DBADC35-8D10-471E-8E97-28A21313DC6F}" type="presParOf" srcId="{C9E53BF1-A64F-4E48-AA8A-C3956DD81443}" destId="{14775887-5EA2-4E45-ABEB-C3C88DD405B4}" srcOrd="0" destOrd="0" presId="urn:microsoft.com/office/officeart/2018/2/layout/IconVerticalSolidList"/>
    <dgm:cxn modelId="{DF35CA62-3C7F-41EE-A94B-6E886FAAEBC9}" type="presParOf" srcId="{C9E53BF1-A64F-4E48-AA8A-C3956DD81443}" destId="{0958DA1B-B6EA-4AA0-AD44-0FB5EE5C9096}" srcOrd="1" destOrd="0" presId="urn:microsoft.com/office/officeart/2018/2/layout/IconVerticalSolidList"/>
    <dgm:cxn modelId="{9534F5DC-CAA6-4597-B4C2-4FA15E706CB8}" type="presParOf" srcId="{C9E53BF1-A64F-4E48-AA8A-C3956DD81443}" destId="{3587D4AD-68FD-4B13-86F6-88544398BBEC}" srcOrd="2" destOrd="0" presId="urn:microsoft.com/office/officeart/2018/2/layout/IconVerticalSolidList"/>
    <dgm:cxn modelId="{499469CC-CE25-4D57-97FA-542C909A2771}" type="presParOf" srcId="{C9E53BF1-A64F-4E48-AA8A-C3956DD81443}" destId="{6CD1D9B8-C1AF-43C8-A75B-DC1F046A600E}" srcOrd="3" destOrd="0" presId="urn:microsoft.com/office/officeart/2018/2/layout/IconVerticalSolidList"/>
    <dgm:cxn modelId="{1A2C73EC-028E-4B8F-B6C5-F3DD9D0EF809}" type="presParOf" srcId="{C9E53BF1-A64F-4E48-AA8A-C3956DD81443}" destId="{856CF6B9-DD95-4DA0-9284-FD094D5270A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F23EBE-CFF8-4660-8F01-DE3302E27C04}"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BDEC9A8-7591-46A2-9753-4092600566A8}">
      <dgm:prSet/>
      <dgm:spPr/>
      <dgm:t>
        <a:bodyPr/>
        <a:lstStyle/>
        <a:p>
          <a:r>
            <a:rPr lang="en-IN" dirty="0"/>
            <a:t>Scenario </a:t>
          </a:r>
          <a:endParaRPr lang="en-US" dirty="0"/>
        </a:p>
      </dgm:t>
    </dgm:pt>
    <dgm:pt modelId="{AC6E5990-3592-4C36-BBC0-6272B550A120}" type="parTrans" cxnId="{B9DA0C53-F292-43FF-99CC-0A15A055B150}">
      <dgm:prSet/>
      <dgm:spPr/>
      <dgm:t>
        <a:bodyPr/>
        <a:lstStyle/>
        <a:p>
          <a:endParaRPr lang="en-US"/>
        </a:p>
      </dgm:t>
    </dgm:pt>
    <dgm:pt modelId="{F8923DF1-5E73-459B-B2FF-B701F12B1E56}" type="sibTrans" cxnId="{B9DA0C53-F292-43FF-99CC-0A15A055B150}">
      <dgm:prSet/>
      <dgm:spPr/>
      <dgm:t>
        <a:bodyPr/>
        <a:lstStyle/>
        <a:p>
          <a:endParaRPr lang="en-US"/>
        </a:p>
      </dgm:t>
    </dgm:pt>
    <dgm:pt modelId="{F9F8A73F-5931-49CA-AD6F-5BE9E7945EA0}">
      <dgm:prSet custT="1"/>
      <dgm:spPr/>
      <dgm:t>
        <a:bodyPr/>
        <a:lstStyle/>
        <a:p>
          <a:r>
            <a:rPr lang="en-IN" sz="1200" dirty="0"/>
            <a:t>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a:t>
          </a:r>
          <a:endParaRPr lang="en-US" sz="1200" dirty="0"/>
        </a:p>
      </dgm:t>
    </dgm:pt>
    <dgm:pt modelId="{623EDCE0-B317-428C-95EA-ECC78D5CB0E7}" type="parTrans" cxnId="{91DB7591-7F5E-452A-9EB9-479BE371AC3D}">
      <dgm:prSet/>
      <dgm:spPr/>
      <dgm:t>
        <a:bodyPr/>
        <a:lstStyle/>
        <a:p>
          <a:endParaRPr lang="en-US"/>
        </a:p>
      </dgm:t>
    </dgm:pt>
    <dgm:pt modelId="{B7E9F641-7CF2-4653-8DD9-2D556AF4C808}" type="sibTrans" cxnId="{91DB7591-7F5E-452A-9EB9-479BE371AC3D}">
      <dgm:prSet/>
      <dgm:spPr/>
      <dgm:t>
        <a:bodyPr/>
        <a:lstStyle/>
        <a:p>
          <a:endParaRPr lang="en-US"/>
        </a:p>
      </dgm:t>
    </dgm:pt>
    <dgm:pt modelId="{B982BBDC-DE99-42E1-8BF4-72372AA8D884}">
      <dgm:prSet/>
      <dgm:spPr/>
      <dgm:t>
        <a:bodyPr/>
        <a:lstStyle/>
        <a:p>
          <a:r>
            <a:rPr lang="en-IN" dirty="0"/>
            <a:t>Solution</a:t>
          </a:r>
          <a:endParaRPr lang="en-US" dirty="0"/>
        </a:p>
      </dgm:t>
    </dgm:pt>
    <dgm:pt modelId="{9469CA74-31F4-4D9F-BAE2-8A35B650075D}" type="parTrans" cxnId="{C9D3598C-920D-4529-9F4C-C6F6CFDFE535}">
      <dgm:prSet/>
      <dgm:spPr/>
      <dgm:t>
        <a:bodyPr/>
        <a:lstStyle/>
        <a:p>
          <a:endParaRPr lang="en-US"/>
        </a:p>
      </dgm:t>
    </dgm:pt>
    <dgm:pt modelId="{F8D40D34-917D-450E-9CBD-F283C59BA30E}" type="sibTrans" cxnId="{C9D3598C-920D-4529-9F4C-C6F6CFDFE535}">
      <dgm:prSet/>
      <dgm:spPr/>
      <dgm:t>
        <a:bodyPr/>
        <a:lstStyle/>
        <a:p>
          <a:endParaRPr lang="en-US"/>
        </a:p>
      </dgm:t>
    </dgm:pt>
    <dgm:pt modelId="{3935F91F-53E1-4B45-ACA2-F37E2C3864C9}">
      <dgm:prSet custT="1"/>
      <dgm:spPr/>
      <dgm:t>
        <a:bodyPr/>
        <a:lstStyle/>
        <a:p>
          <a:r>
            <a:rPr lang="en-IN" sz="1200" dirty="0"/>
            <a:t>The cut-off threshold for conversion probability need to be increased so that the False Positive Rate (1 - </a:t>
          </a:r>
          <a:r>
            <a:rPr lang="en-IN" sz="1200" b="1" dirty="0"/>
            <a:t>Specificity</a:t>
          </a:r>
          <a:r>
            <a:rPr lang="en-IN" sz="1200" dirty="0"/>
            <a:t>) value decreases thereby providing a lower number of Hot Leads to be followed up on thereby reducing the need for sales agents to make a greater number of calls which is exactly what is needed in this specific case.</a:t>
          </a:r>
          <a:endParaRPr lang="en-US" sz="1200" dirty="0"/>
        </a:p>
      </dgm:t>
    </dgm:pt>
    <dgm:pt modelId="{797730FD-50E0-4340-94D2-9385C99DE73C}" type="parTrans" cxnId="{DB9CDCC5-BA42-4ADF-A3A8-D55E3E595FE7}">
      <dgm:prSet/>
      <dgm:spPr/>
      <dgm:t>
        <a:bodyPr/>
        <a:lstStyle/>
        <a:p>
          <a:endParaRPr lang="en-US"/>
        </a:p>
      </dgm:t>
    </dgm:pt>
    <dgm:pt modelId="{0CFC74FC-E381-4164-873A-276C938C70AD}" type="sibTrans" cxnId="{DB9CDCC5-BA42-4ADF-A3A8-D55E3E595FE7}">
      <dgm:prSet/>
      <dgm:spPr/>
      <dgm:t>
        <a:bodyPr/>
        <a:lstStyle/>
        <a:p>
          <a:endParaRPr lang="en-US"/>
        </a:p>
      </dgm:t>
    </dgm:pt>
    <dgm:pt modelId="{4275DBE3-60D0-4389-9208-0D1E7F738D92}" type="pres">
      <dgm:prSet presAssocID="{B0F23EBE-CFF8-4660-8F01-DE3302E27C04}" presName="root" presStyleCnt="0">
        <dgm:presLayoutVars>
          <dgm:dir/>
          <dgm:resizeHandles val="exact"/>
        </dgm:presLayoutVars>
      </dgm:prSet>
      <dgm:spPr/>
    </dgm:pt>
    <dgm:pt modelId="{6A95AD70-7DF7-496B-884B-E71A9681AD03}" type="pres">
      <dgm:prSet presAssocID="{9BDEC9A8-7591-46A2-9753-4092600566A8}" presName="compNode" presStyleCnt="0"/>
      <dgm:spPr/>
    </dgm:pt>
    <dgm:pt modelId="{7435CDDA-6DE4-46C4-8DA1-0025F8316A49}" type="pres">
      <dgm:prSet presAssocID="{9BDEC9A8-7591-46A2-9753-4092600566A8}" presName="bgRect" presStyleLbl="bgShp" presStyleIdx="0" presStyleCnt="2" custScaleY="154912"/>
      <dgm:spPr/>
    </dgm:pt>
    <dgm:pt modelId="{DF320ECD-EDE3-4EC8-8464-EA09BEA40031}" type="pres">
      <dgm:prSet presAssocID="{9BDEC9A8-7591-46A2-9753-4092600566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2AD161-9E35-415D-8800-A9A49057E94D}" type="pres">
      <dgm:prSet presAssocID="{9BDEC9A8-7591-46A2-9753-4092600566A8}" presName="spaceRect" presStyleCnt="0"/>
      <dgm:spPr/>
    </dgm:pt>
    <dgm:pt modelId="{F78EBC46-D35A-46AA-9BEB-7C1DF93E4811}" type="pres">
      <dgm:prSet presAssocID="{9BDEC9A8-7591-46A2-9753-4092600566A8}" presName="parTx" presStyleLbl="revTx" presStyleIdx="0" presStyleCnt="4" custLinFactNeighborX="-10753" custLinFactNeighborY="753">
        <dgm:presLayoutVars>
          <dgm:chMax val="0"/>
          <dgm:chPref val="0"/>
        </dgm:presLayoutVars>
      </dgm:prSet>
      <dgm:spPr/>
    </dgm:pt>
    <dgm:pt modelId="{78E6C5D6-7F94-464F-9736-16BBA934E5EA}" type="pres">
      <dgm:prSet presAssocID="{9BDEC9A8-7591-46A2-9753-4092600566A8}" presName="desTx" presStyleLbl="revTx" presStyleIdx="1" presStyleCnt="4" custScaleX="173952" custScaleY="146656" custLinFactNeighborX="-39375" custLinFactNeighborY="-753">
        <dgm:presLayoutVars/>
      </dgm:prSet>
      <dgm:spPr/>
    </dgm:pt>
    <dgm:pt modelId="{A8C6F4F7-8B83-4778-A9FA-459123D7646B}" type="pres">
      <dgm:prSet presAssocID="{F8923DF1-5E73-459B-B2FF-B701F12B1E56}" presName="sibTrans" presStyleCnt="0"/>
      <dgm:spPr/>
    </dgm:pt>
    <dgm:pt modelId="{C9E53BF1-A64F-4E48-AA8A-C3956DD81443}" type="pres">
      <dgm:prSet presAssocID="{B982BBDC-DE99-42E1-8BF4-72372AA8D884}" presName="compNode" presStyleCnt="0"/>
      <dgm:spPr/>
    </dgm:pt>
    <dgm:pt modelId="{14775887-5EA2-4E45-ABEB-C3C88DD405B4}" type="pres">
      <dgm:prSet presAssocID="{B982BBDC-DE99-42E1-8BF4-72372AA8D884}" presName="bgRect" presStyleLbl="bgShp" presStyleIdx="1" presStyleCnt="2" custScaleY="164241"/>
      <dgm:spPr/>
    </dgm:pt>
    <dgm:pt modelId="{0958DA1B-B6EA-4AA0-AD44-0FB5EE5C9096}" type="pres">
      <dgm:prSet presAssocID="{B982BBDC-DE99-42E1-8BF4-72372AA8D8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587D4AD-68FD-4B13-86F6-88544398BBEC}" type="pres">
      <dgm:prSet presAssocID="{B982BBDC-DE99-42E1-8BF4-72372AA8D884}" presName="spaceRect" presStyleCnt="0"/>
      <dgm:spPr/>
    </dgm:pt>
    <dgm:pt modelId="{6CD1D9B8-C1AF-43C8-A75B-DC1F046A600E}" type="pres">
      <dgm:prSet presAssocID="{B982BBDC-DE99-42E1-8BF4-72372AA8D884}" presName="parTx" presStyleLbl="revTx" presStyleIdx="2" presStyleCnt="4" custScaleX="101644" custLinFactNeighborX="-11305" custLinFactNeighborY="-1554">
        <dgm:presLayoutVars>
          <dgm:chMax val="0"/>
          <dgm:chPref val="0"/>
        </dgm:presLayoutVars>
      </dgm:prSet>
      <dgm:spPr/>
    </dgm:pt>
    <dgm:pt modelId="{856CF6B9-DD95-4DA0-9284-FD094D5270A0}" type="pres">
      <dgm:prSet presAssocID="{B982BBDC-DE99-42E1-8BF4-72372AA8D884}" presName="desTx" presStyleLbl="revTx" presStyleIdx="3" presStyleCnt="4" custScaleX="174331" custScaleY="154101" custLinFactNeighborX="-41449" custLinFactNeighborY="777">
        <dgm:presLayoutVars/>
      </dgm:prSet>
      <dgm:spPr/>
    </dgm:pt>
  </dgm:ptLst>
  <dgm:cxnLst>
    <dgm:cxn modelId="{43BD6400-5BC7-4CB6-B061-D1775148F110}" type="presOf" srcId="{F9F8A73F-5931-49CA-AD6F-5BE9E7945EA0}" destId="{78E6C5D6-7F94-464F-9736-16BBA934E5EA}" srcOrd="0" destOrd="0" presId="urn:microsoft.com/office/officeart/2018/2/layout/IconVerticalSolidList"/>
    <dgm:cxn modelId="{F43B940D-A48D-4EBA-B7B9-61C923ADFBAD}" type="presOf" srcId="{B982BBDC-DE99-42E1-8BF4-72372AA8D884}" destId="{6CD1D9B8-C1AF-43C8-A75B-DC1F046A600E}" srcOrd="0" destOrd="0" presId="urn:microsoft.com/office/officeart/2018/2/layout/IconVerticalSolidList"/>
    <dgm:cxn modelId="{6B507647-6776-45A4-ACEB-691293F6482B}" type="presOf" srcId="{3935F91F-53E1-4B45-ACA2-F37E2C3864C9}" destId="{856CF6B9-DD95-4DA0-9284-FD094D5270A0}" srcOrd="0" destOrd="0" presId="urn:microsoft.com/office/officeart/2018/2/layout/IconVerticalSolidList"/>
    <dgm:cxn modelId="{2EE47F48-1DD5-4798-8AE5-5B595B832E8D}" type="presOf" srcId="{B0F23EBE-CFF8-4660-8F01-DE3302E27C04}" destId="{4275DBE3-60D0-4389-9208-0D1E7F738D92}" srcOrd="0" destOrd="0" presId="urn:microsoft.com/office/officeart/2018/2/layout/IconVerticalSolidList"/>
    <dgm:cxn modelId="{B9DA0C53-F292-43FF-99CC-0A15A055B150}" srcId="{B0F23EBE-CFF8-4660-8F01-DE3302E27C04}" destId="{9BDEC9A8-7591-46A2-9753-4092600566A8}" srcOrd="0" destOrd="0" parTransId="{AC6E5990-3592-4C36-BBC0-6272B550A120}" sibTransId="{F8923DF1-5E73-459B-B2FF-B701F12B1E56}"/>
    <dgm:cxn modelId="{C9D3598C-920D-4529-9F4C-C6F6CFDFE535}" srcId="{B0F23EBE-CFF8-4660-8F01-DE3302E27C04}" destId="{B982BBDC-DE99-42E1-8BF4-72372AA8D884}" srcOrd="1" destOrd="0" parTransId="{9469CA74-31F4-4D9F-BAE2-8A35B650075D}" sibTransId="{F8D40D34-917D-450E-9CBD-F283C59BA30E}"/>
    <dgm:cxn modelId="{E3DD3C8F-84A1-48F9-B3EE-2D9894D06CCE}" type="presOf" srcId="{9BDEC9A8-7591-46A2-9753-4092600566A8}" destId="{F78EBC46-D35A-46AA-9BEB-7C1DF93E4811}" srcOrd="0" destOrd="0" presId="urn:microsoft.com/office/officeart/2018/2/layout/IconVerticalSolidList"/>
    <dgm:cxn modelId="{91DB7591-7F5E-452A-9EB9-479BE371AC3D}" srcId="{9BDEC9A8-7591-46A2-9753-4092600566A8}" destId="{F9F8A73F-5931-49CA-AD6F-5BE9E7945EA0}" srcOrd="0" destOrd="0" parTransId="{623EDCE0-B317-428C-95EA-ECC78D5CB0E7}" sibTransId="{B7E9F641-7CF2-4653-8DD9-2D556AF4C808}"/>
    <dgm:cxn modelId="{DB9CDCC5-BA42-4ADF-A3A8-D55E3E595FE7}" srcId="{B982BBDC-DE99-42E1-8BF4-72372AA8D884}" destId="{3935F91F-53E1-4B45-ACA2-F37E2C3864C9}" srcOrd="0" destOrd="0" parTransId="{797730FD-50E0-4340-94D2-9385C99DE73C}" sibTransId="{0CFC74FC-E381-4164-873A-276C938C70AD}"/>
    <dgm:cxn modelId="{DE51BAD4-D1D0-42D7-8022-5412D67C200D}" type="presParOf" srcId="{4275DBE3-60D0-4389-9208-0D1E7F738D92}" destId="{6A95AD70-7DF7-496B-884B-E71A9681AD03}" srcOrd="0" destOrd="0" presId="urn:microsoft.com/office/officeart/2018/2/layout/IconVerticalSolidList"/>
    <dgm:cxn modelId="{0B6735EA-70BC-440C-B5DA-975502A2BAE4}" type="presParOf" srcId="{6A95AD70-7DF7-496B-884B-E71A9681AD03}" destId="{7435CDDA-6DE4-46C4-8DA1-0025F8316A49}" srcOrd="0" destOrd="0" presId="urn:microsoft.com/office/officeart/2018/2/layout/IconVerticalSolidList"/>
    <dgm:cxn modelId="{AEC150AF-3CBA-413D-AA1A-3629683FBDAC}" type="presParOf" srcId="{6A95AD70-7DF7-496B-884B-E71A9681AD03}" destId="{DF320ECD-EDE3-4EC8-8464-EA09BEA40031}" srcOrd="1" destOrd="0" presId="urn:microsoft.com/office/officeart/2018/2/layout/IconVerticalSolidList"/>
    <dgm:cxn modelId="{1339068A-2817-42D2-82D6-C8C71E5D4833}" type="presParOf" srcId="{6A95AD70-7DF7-496B-884B-E71A9681AD03}" destId="{6B2AD161-9E35-415D-8800-A9A49057E94D}" srcOrd="2" destOrd="0" presId="urn:microsoft.com/office/officeart/2018/2/layout/IconVerticalSolidList"/>
    <dgm:cxn modelId="{1A46275E-AFA2-4A2A-B7E3-6A2E00FF49B4}" type="presParOf" srcId="{6A95AD70-7DF7-496B-884B-E71A9681AD03}" destId="{F78EBC46-D35A-46AA-9BEB-7C1DF93E4811}" srcOrd="3" destOrd="0" presId="urn:microsoft.com/office/officeart/2018/2/layout/IconVerticalSolidList"/>
    <dgm:cxn modelId="{1A84A78B-18FB-41CA-ABB3-69C86D218D60}" type="presParOf" srcId="{6A95AD70-7DF7-496B-884B-E71A9681AD03}" destId="{78E6C5D6-7F94-464F-9736-16BBA934E5EA}" srcOrd="4" destOrd="0" presId="urn:microsoft.com/office/officeart/2018/2/layout/IconVerticalSolidList"/>
    <dgm:cxn modelId="{1F5F11D2-3A80-44C1-9E8B-311563AA5C7F}" type="presParOf" srcId="{4275DBE3-60D0-4389-9208-0D1E7F738D92}" destId="{A8C6F4F7-8B83-4778-A9FA-459123D7646B}" srcOrd="1" destOrd="0" presId="urn:microsoft.com/office/officeart/2018/2/layout/IconVerticalSolidList"/>
    <dgm:cxn modelId="{B395024D-647A-42D7-8627-EDECAB6998CD}" type="presParOf" srcId="{4275DBE3-60D0-4389-9208-0D1E7F738D92}" destId="{C9E53BF1-A64F-4E48-AA8A-C3956DD81443}" srcOrd="2" destOrd="0" presId="urn:microsoft.com/office/officeart/2018/2/layout/IconVerticalSolidList"/>
    <dgm:cxn modelId="{6DBADC35-8D10-471E-8E97-28A21313DC6F}" type="presParOf" srcId="{C9E53BF1-A64F-4E48-AA8A-C3956DD81443}" destId="{14775887-5EA2-4E45-ABEB-C3C88DD405B4}" srcOrd="0" destOrd="0" presId="urn:microsoft.com/office/officeart/2018/2/layout/IconVerticalSolidList"/>
    <dgm:cxn modelId="{DF35CA62-3C7F-41EE-A94B-6E886FAAEBC9}" type="presParOf" srcId="{C9E53BF1-A64F-4E48-AA8A-C3956DD81443}" destId="{0958DA1B-B6EA-4AA0-AD44-0FB5EE5C9096}" srcOrd="1" destOrd="0" presId="urn:microsoft.com/office/officeart/2018/2/layout/IconVerticalSolidList"/>
    <dgm:cxn modelId="{9534F5DC-CAA6-4597-B4C2-4FA15E706CB8}" type="presParOf" srcId="{C9E53BF1-A64F-4E48-AA8A-C3956DD81443}" destId="{3587D4AD-68FD-4B13-86F6-88544398BBEC}" srcOrd="2" destOrd="0" presId="urn:microsoft.com/office/officeart/2018/2/layout/IconVerticalSolidList"/>
    <dgm:cxn modelId="{499469CC-CE25-4D57-97FA-542C909A2771}" type="presParOf" srcId="{C9E53BF1-A64F-4E48-AA8A-C3956DD81443}" destId="{6CD1D9B8-C1AF-43C8-A75B-DC1F046A600E}" srcOrd="3" destOrd="0" presId="urn:microsoft.com/office/officeart/2018/2/layout/IconVerticalSolidList"/>
    <dgm:cxn modelId="{1A2C73EC-028E-4B8F-B6C5-F3DD9D0EF809}" type="presParOf" srcId="{C9E53BF1-A64F-4E48-AA8A-C3956DD81443}" destId="{856CF6B9-DD95-4DA0-9284-FD094D5270A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9C9D2-47C8-4558-8BDD-49C180F4EB1A}">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1A574C1E-0082-4680-82C9-987F1688E972}">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73A19BB-05C5-4FED-A500-6128B0300E68}">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66750">
            <a:lnSpc>
              <a:spcPct val="90000"/>
            </a:lnSpc>
            <a:spcBef>
              <a:spcPct val="0"/>
            </a:spcBef>
            <a:spcAft>
              <a:spcPct val="35000"/>
            </a:spcAft>
            <a:buNone/>
          </a:pPr>
          <a:r>
            <a:rPr lang="en-IN" sz="1500" kern="1200"/>
            <a:t>X Education which sells online courses to industry professionals need with selecting the most promising leads, i.e. the leads that are most likely to convert into paying customers. </a:t>
          </a:r>
          <a:endParaRPr lang="en-US" sz="1500" kern="1200"/>
        </a:p>
      </dsp:txBody>
      <dsp:txXfrm>
        <a:off x="1824245" y="855526"/>
        <a:ext cx="5007966" cy="1579433"/>
      </dsp:txXfrm>
    </dsp:sp>
    <dsp:sp modelId="{563B4FC0-4B15-467E-855E-443F83D04B7B}">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A089423-2074-4EB6-A6C4-996EC664EA93}">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5669645-B35D-4463-A729-433EBC88228C}">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66750">
            <a:lnSpc>
              <a:spcPct val="90000"/>
            </a:lnSpc>
            <a:spcBef>
              <a:spcPct val="0"/>
            </a:spcBef>
            <a:spcAft>
              <a:spcPct val="35000"/>
            </a:spcAft>
            <a:buNone/>
          </a:pPr>
          <a:r>
            <a:rPr lang="en-IN" sz="1500" kern="1200"/>
            <a:t>The goal is to build a model wherein a lead score is assigned to each of the leads such that the customers with higher lead score have a higher conversion chance and the customers with lower lead score have a lower conversion chance.</a:t>
          </a:r>
          <a:endParaRPr lang="en-US" sz="1500" kern="1200"/>
        </a:p>
      </dsp:txBody>
      <dsp:txXfrm>
        <a:off x="1824245" y="2829818"/>
        <a:ext cx="5007966" cy="1579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63225-056D-2E44-BDDA-4C4453A3D7AA}">
      <dsp:nvSpPr>
        <dsp:cNvPr id="0" name=""/>
        <dsp:cNvSpPr/>
      </dsp:nvSpPr>
      <dsp:spPr>
        <a:xfrm>
          <a:off x="0" y="0"/>
          <a:ext cx="5465769" cy="115825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Since this is a classification problem with identifying if a potential lead is ”Hot” lead or not, we employed “Logistic Regression” to tackle this problem.</a:t>
          </a:r>
        </a:p>
      </dsp:txBody>
      <dsp:txXfrm>
        <a:off x="33924" y="33924"/>
        <a:ext cx="4118053" cy="1090403"/>
      </dsp:txXfrm>
    </dsp:sp>
    <dsp:sp modelId="{AFDC9F54-3E9C-8648-96E3-FE21DAAF4874}">
      <dsp:nvSpPr>
        <dsp:cNvPr id="0" name=""/>
        <dsp:cNvSpPr/>
      </dsp:nvSpPr>
      <dsp:spPr>
        <a:xfrm>
          <a:off x="457758" y="1368842"/>
          <a:ext cx="5465769" cy="1158251"/>
        </a:xfrm>
        <a:prstGeom prst="roundRect">
          <a:avLst>
            <a:gd name="adj" fmla="val 10000"/>
          </a:avLst>
        </a:prstGeom>
        <a:solidFill>
          <a:schemeClr val="accent2">
            <a:hueOff val="151055"/>
            <a:satOff val="-15998"/>
            <a:lumOff val="-39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First, we understand the data set and apply data pre-processing techniques like dropping insignificant columns, standardizing data, handling missing, outlier and duplicate data.</a:t>
          </a:r>
        </a:p>
      </dsp:txBody>
      <dsp:txXfrm>
        <a:off x="491682" y="1402766"/>
        <a:ext cx="4187299" cy="1090403"/>
      </dsp:txXfrm>
    </dsp:sp>
    <dsp:sp modelId="{30033148-24AF-D349-8CED-AFD89B990D54}">
      <dsp:nvSpPr>
        <dsp:cNvPr id="0" name=""/>
        <dsp:cNvSpPr/>
      </dsp:nvSpPr>
      <dsp:spPr>
        <a:xfrm>
          <a:off x="908684" y="2737685"/>
          <a:ext cx="5465769" cy="1158251"/>
        </a:xfrm>
        <a:prstGeom prst="roundRect">
          <a:avLst>
            <a:gd name="adj" fmla="val 10000"/>
          </a:avLst>
        </a:prstGeom>
        <a:solidFill>
          <a:schemeClr val="accent2">
            <a:hueOff val="302110"/>
            <a:satOff val="-31995"/>
            <a:lumOff val="-78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built 3 different models with RFE o/p of 15, 10 and 20 respectively.</a:t>
          </a:r>
        </a:p>
      </dsp:txBody>
      <dsp:txXfrm>
        <a:off x="942608" y="2771609"/>
        <a:ext cx="4194132" cy="1090403"/>
      </dsp:txXfrm>
    </dsp:sp>
    <dsp:sp modelId="{DBC5416C-C4DD-144B-85FB-A9486190142E}">
      <dsp:nvSpPr>
        <dsp:cNvPr id="0" name=""/>
        <dsp:cNvSpPr/>
      </dsp:nvSpPr>
      <dsp:spPr>
        <a:xfrm>
          <a:off x="1366442" y="4106527"/>
          <a:ext cx="5465769" cy="1158251"/>
        </a:xfrm>
        <a:prstGeom prst="roundRect">
          <a:avLst>
            <a:gd name="adj" fmla="val 10000"/>
          </a:avLst>
        </a:prstGeom>
        <a:solidFill>
          <a:schemeClr val="accent2">
            <a:hueOff val="453165"/>
            <a:satOff val="-47993"/>
            <a:lumOff val="-1176"/>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compared the evaluation metrics of the 3 models and selected the best one based on the 80% cutoff set by the CEO and also based on the simplicity of the model.</a:t>
          </a:r>
        </a:p>
      </dsp:txBody>
      <dsp:txXfrm>
        <a:off x="1400366" y="4140451"/>
        <a:ext cx="4187299" cy="1090403"/>
      </dsp:txXfrm>
    </dsp:sp>
    <dsp:sp modelId="{E733F78B-B84A-ED49-8840-52D1397FFA26}">
      <dsp:nvSpPr>
        <dsp:cNvPr id="0" name=""/>
        <dsp:cNvSpPr/>
      </dsp:nvSpPr>
      <dsp:spPr>
        <a:xfrm>
          <a:off x="4712906" y="887115"/>
          <a:ext cx="752863" cy="752863"/>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882300" y="887115"/>
        <a:ext cx="414075" cy="566529"/>
      </dsp:txXfrm>
    </dsp:sp>
    <dsp:sp modelId="{0274AA0F-6739-7A4F-8A0E-AF5CC8891D0B}">
      <dsp:nvSpPr>
        <dsp:cNvPr id="0" name=""/>
        <dsp:cNvSpPr/>
      </dsp:nvSpPr>
      <dsp:spPr>
        <a:xfrm>
          <a:off x="5170664" y="2255957"/>
          <a:ext cx="752863" cy="752863"/>
        </a:xfrm>
        <a:prstGeom prst="downArrow">
          <a:avLst>
            <a:gd name="adj1" fmla="val 55000"/>
            <a:gd name="adj2" fmla="val 45000"/>
          </a:avLst>
        </a:prstGeom>
        <a:solidFill>
          <a:schemeClr val="accent2">
            <a:tint val="40000"/>
            <a:alpha val="90000"/>
            <a:hueOff val="464328"/>
            <a:satOff val="-20928"/>
            <a:lumOff val="-1477"/>
            <a:alphaOff val="0"/>
          </a:schemeClr>
        </a:solidFill>
        <a:ln w="15875" cap="rnd" cmpd="sng" algn="ctr">
          <a:solidFill>
            <a:schemeClr val="accent2">
              <a:tint val="40000"/>
              <a:alpha val="90000"/>
              <a:hueOff val="464328"/>
              <a:satOff val="-20928"/>
              <a:lumOff val="-14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340058" y="2255957"/>
        <a:ext cx="414075" cy="566529"/>
      </dsp:txXfrm>
    </dsp:sp>
    <dsp:sp modelId="{9EDE7960-47FC-4540-9E18-DBCD5CE63497}">
      <dsp:nvSpPr>
        <dsp:cNvPr id="0" name=""/>
        <dsp:cNvSpPr/>
      </dsp:nvSpPr>
      <dsp:spPr>
        <a:xfrm>
          <a:off x="5621590" y="3624800"/>
          <a:ext cx="752863" cy="752863"/>
        </a:xfrm>
        <a:prstGeom prst="downArrow">
          <a:avLst>
            <a:gd name="adj1" fmla="val 55000"/>
            <a:gd name="adj2" fmla="val 45000"/>
          </a:avLst>
        </a:prstGeom>
        <a:solidFill>
          <a:schemeClr val="accent2">
            <a:tint val="40000"/>
            <a:alpha val="90000"/>
            <a:hueOff val="928656"/>
            <a:satOff val="-41856"/>
            <a:lumOff val="-2954"/>
            <a:alphaOff val="0"/>
          </a:schemeClr>
        </a:solidFill>
        <a:ln w="15875" cap="rnd" cmpd="sng" algn="ctr">
          <a:solidFill>
            <a:schemeClr val="accent2">
              <a:tint val="40000"/>
              <a:alpha val="90000"/>
              <a:hueOff val="928656"/>
              <a:satOff val="-41856"/>
              <a:lumOff val="-29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790984" y="3624800"/>
        <a:ext cx="414075" cy="566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E1D6A-A0BC-4C3E-9BDF-4EC4FE73A8A7}">
      <dsp:nvSpPr>
        <dsp:cNvPr id="0" name=""/>
        <dsp:cNvSpPr/>
      </dsp:nvSpPr>
      <dsp:spPr>
        <a:xfrm>
          <a:off x="0" y="3312"/>
          <a:ext cx="6832212" cy="151379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5C5B338-EE5A-4ECC-9C5C-0B51FBC60265}">
      <dsp:nvSpPr>
        <dsp:cNvPr id="0" name=""/>
        <dsp:cNvSpPr/>
      </dsp:nvSpPr>
      <dsp:spPr>
        <a:xfrm>
          <a:off x="457923" y="343916"/>
          <a:ext cx="832587" cy="83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2064E24-AE78-4B3E-95B9-D4E30486EA9E}">
      <dsp:nvSpPr>
        <dsp:cNvPr id="0" name=""/>
        <dsp:cNvSpPr/>
      </dsp:nvSpPr>
      <dsp:spPr>
        <a:xfrm>
          <a:off x="1748433" y="3312"/>
          <a:ext cx="5082069" cy="1513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10" tIns="160210" rIns="160210" bIns="160210" numCol="1" spcCol="1270" anchor="ctr" anchorCtr="0">
          <a:noAutofit/>
        </a:bodyPr>
        <a:lstStyle/>
        <a:p>
          <a:pPr marL="0" lvl="0" indent="0" algn="l" defTabSz="844550">
            <a:lnSpc>
              <a:spcPct val="100000"/>
            </a:lnSpc>
            <a:spcBef>
              <a:spcPct val="0"/>
            </a:spcBef>
            <a:spcAft>
              <a:spcPct val="35000"/>
            </a:spcAft>
            <a:buNone/>
          </a:pPr>
          <a:r>
            <a:rPr lang="en-IN" sz="1900" kern="1200"/>
            <a:t>Model 1 is the winner since it is simple with lesser number of variables, decent AUC and evaluation metrics with precision ~ 80%.</a:t>
          </a:r>
          <a:endParaRPr lang="en-US" sz="1900" kern="1200"/>
        </a:p>
      </dsp:txBody>
      <dsp:txXfrm>
        <a:off x="1748433" y="3312"/>
        <a:ext cx="5082069" cy="1513795"/>
      </dsp:txXfrm>
    </dsp:sp>
    <dsp:sp modelId="{FE55F221-927F-4640-8E95-3B708D5C2D47}">
      <dsp:nvSpPr>
        <dsp:cNvPr id="0" name=""/>
        <dsp:cNvSpPr/>
      </dsp:nvSpPr>
      <dsp:spPr>
        <a:xfrm>
          <a:off x="0" y="1895556"/>
          <a:ext cx="6832212" cy="2153873"/>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B9E7773-8B4F-4804-B35D-AA49B2E17EFF}">
      <dsp:nvSpPr>
        <dsp:cNvPr id="0" name=""/>
        <dsp:cNvSpPr/>
      </dsp:nvSpPr>
      <dsp:spPr>
        <a:xfrm>
          <a:off x="457923" y="2556199"/>
          <a:ext cx="832587" cy="83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80B6417-DBA1-4897-93F2-DC50519E4740}">
      <dsp:nvSpPr>
        <dsp:cNvPr id="0" name=""/>
        <dsp:cNvSpPr/>
      </dsp:nvSpPr>
      <dsp:spPr>
        <a:xfrm>
          <a:off x="1748433" y="2215595"/>
          <a:ext cx="3074495" cy="1513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10" tIns="160210" rIns="160210" bIns="160210" numCol="1" spcCol="1270" anchor="ctr" anchorCtr="0">
          <a:noAutofit/>
        </a:bodyPr>
        <a:lstStyle/>
        <a:p>
          <a:pPr marL="0" lvl="0" indent="0" algn="l" defTabSz="844550">
            <a:lnSpc>
              <a:spcPct val="100000"/>
            </a:lnSpc>
            <a:spcBef>
              <a:spcPct val="0"/>
            </a:spcBef>
            <a:spcAft>
              <a:spcPct val="35000"/>
            </a:spcAft>
            <a:buNone/>
          </a:pPr>
          <a:r>
            <a:rPr lang="en-IN" sz="1900" kern="1200" dirty="0"/>
            <a:t>As per the best model, “Hot Leads” are those potential leads with these properties:</a:t>
          </a:r>
          <a:endParaRPr lang="en-US" sz="1900" kern="1200" dirty="0"/>
        </a:p>
      </dsp:txBody>
      <dsp:txXfrm>
        <a:off x="1748433" y="2215595"/>
        <a:ext cx="3074495" cy="1513795"/>
      </dsp:txXfrm>
    </dsp:sp>
    <dsp:sp modelId="{2E213B99-162C-4D10-9C51-C910C01657A3}">
      <dsp:nvSpPr>
        <dsp:cNvPr id="0" name=""/>
        <dsp:cNvSpPr/>
      </dsp:nvSpPr>
      <dsp:spPr>
        <a:xfrm>
          <a:off x="4822928" y="2068197"/>
          <a:ext cx="2007573" cy="180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10" tIns="160210" rIns="160210" bIns="160210" numCol="1" spcCol="1270" anchor="ctr" anchorCtr="0">
          <a:noAutofit/>
        </a:bodyPr>
        <a:lstStyle/>
        <a:p>
          <a:pPr marL="0" lvl="0" indent="0" algn="l" defTabSz="488950">
            <a:lnSpc>
              <a:spcPct val="100000"/>
            </a:lnSpc>
            <a:spcBef>
              <a:spcPct val="0"/>
            </a:spcBef>
            <a:spcAft>
              <a:spcPct val="35000"/>
            </a:spcAft>
            <a:buFont typeface="Courier New" panose="02070309020205020404" pitchFamily="49" charset="0"/>
            <a:buNone/>
          </a:pPr>
          <a:r>
            <a:rPr lang="en-IN" sz="1100" kern="1200" dirty="0"/>
            <a:t>Spend more time on Website</a:t>
          </a:r>
          <a:endParaRPr lang="en-US" sz="1100" kern="1200" dirty="0"/>
        </a:p>
        <a:p>
          <a:pPr marL="0" lvl="0" indent="0" algn="l" defTabSz="488950">
            <a:lnSpc>
              <a:spcPct val="100000"/>
            </a:lnSpc>
            <a:spcBef>
              <a:spcPct val="0"/>
            </a:spcBef>
            <a:spcAft>
              <a:spcPct val="35000"/>
            </a:spcAft>
            <a:buFont typeface="Courier New" panose="02070309020205020404" pitchFamily="49" charset="0"/>
            <a:buNone/>
          </a:pPr>
          <a:r>
            <a:rPr lang="en-IN" sz="1100" kern="1200" dirty="0"/>
            <a:t>Selected as potential lead by sales agent assigned to that lead</a:t>
          </a:r>
          <a:endParaRPr lang="en-US" sz="1100" kern="1200" dirty="0"/>
        </a:p>
        <a:p>
          <a:pPr marL="0" lvl="0" indent="0" algn="l" defTabSz="488950">
            <a:lnSpc>
              <a:spcPct val="100000"/>
            </a:lnSpc>
            <a:spcBef>
              <a:spcPct val="0"/>
            </a:spcBef>
            <a:spcAft>
              <a:spcPct val="35000"/>
            </a:spcAft>
            <a:buFont typeface="Courier New" panose="02070309020205020404" pitchFamily="49" charset="0"/>
            <a:buNone/>
          </a:pPr>
          <a:r>
            <a:rPr lang="en-IN" sz="1100" kern="1200" dirty="0"/>
            <a:t>Occupation is “Working Professional”</a:t>
          </a:r>
          <a:endParaRPr lang="en-US" sz="1100" kern="1200" dirty="0"/>
        </a:p>
        <a:p>
          <a:pPr marL="0" lvl="0" indent="0" algn="l" defTabSz="488950">
            <a:lnSpc>
              <a:spcPct val="100000"/>
            </a:lnSpc>
            <a:spcBef>
              <a:spcPct val="0"/>
            </a:spcBef>
            <a:spcAft>
              <a:spcPct val="35000"/>
            </a:spcAft>
            <a:buFont typeface="Courier New" panose="02070309020205020404" pitchFamily="49" charset="0"/>
            <a:buNone/>
          </a:pPr>
          <a:r>
            <a:rPr lang="en-IN" sz="1100" kern="1200" dirty="0"/>
            <a:t>Has been actively in touch by the sales agent</a:t>
          </a:r>
          <a:endParaRPr lang="en-US" sz="1100" kern="1200" dirty="0"/>
        </a:p>
      </dsp:txBody>
      <dsp:txXfrm>
        <a:off x="4822928" y="2068197"/>
        <a:ext cx="2007573" cy="1808591"/>
      </dsp:txXfrm>
    </dsp:sp>
    <dsp:sp modelId="{9AC94E22-B51A-48B3-8F1C-8BCDAA5BFA13}">
      <dsp:nvSpPr>
        <dsp:cNvPr id="0" name=""/>
        <dsp:cNvSpPr/>
      </dsp:nvSpPr>
      <dsp:spPr>
        <a:xfrm>
          <a:off x="0" y="4427878"/>
          <a:ext cx="6832212" cy="1513795"/>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F44660DD-9C9F-4BFF-A2AB-8AC6538FAA6D}">
      <dsp:nvSpPr>
        <dsp:cNvPr id="0" name=""/>
        <dsp:cNvSpPr/>
      </dsp:nvSpPr>
      <dsp:spPr>
        <a:xfrm>
          <a:off x="457923" y="4768482"/>
          <a:ext cx="832587" cy="83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D1CE759-D9C3-422D-97A8-0F56E11E9CD0}">
      <dsp:nvSpPr>
        <dsp:cNvPr id="0" name=""/>
        <dsp:cNvSpPr/>
      </dsp:nvSpPr>
      <dsp:spPr>
        <a:xfrm>
          <a:off x="1748433" y="4427878"/>
          <a:ext cx="5082069" cy="1513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10" tIns="160210" rIns="160210" bIns="160210" numCol="1" spcCol="1270" anchor="ctr" anchorCtr="0">
          <a:noAutofit/>
        </a:bodyPr>
        <a:lstStyle/>
        <a:p>
          <a:pPr marL="0" lvl="0" indent="0" algn="l" defTabSz="844550">
            <a:lnSpc>
              <a:spcPct val="100000"/>
            </a:lnSpc>
            <a:spcBef>
              <a:spcPct val="0"/>
            </a:spcBef>
            <a:spcAft>
              <a:spcPct val="35000"/>
            </a:spcAft>
            <a:buNone/>
          </a:pPr>
          <a:r>
            <a:rPr lang="en-IN" sz="1900" kern="1200" dirty="0"/>
            <a:t>Sales agents needs to focus on the above properties of the potential leads to increase the conversion rate.</a:t>
          </a:r>
          <a:endParaRPr lang="en-US" sz="1900" kern="1200" dirty="0"/>
        </a:p>
      </dsp:txBody>
      <dsp:txXfrm>
        <a:off x="1748433" y="4427878"/>
        <a:ext cx="5082069" cy="1513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5CDDA-6DE4-46C4-8DA1-0025F8316A49}">
      <dsp:nvSpPr>
        <dsp:cNvPr id="0" name=""/>
        <dsp:cNvSpPr/>
      </dsp:nvSpPr>
      <dsp:spPr>
        <a:xfrm>
          <a:off x="-608300" y="9266"/>
          <a:ext cx="8987404" cy="2223272"/>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F320ECD-EDE3-4EC8-8464-EA09BEA40031}">
      <dsp:nvSpPr>
        <dsp:cNvPr id="0" name=""/>
        <dsp:cNvSpPr/>
      </dsp:nvSpPr>
      <dsp:spPr>
        <a:xfrm>
          <a:off x="-174157" y="726226"/>
          <a:ext cx="789351" cy="78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78EBC46-D35A-46AA-9BEB-7C1DF93E4811}">
      <dsp:nvSpPr>
        <dsp:cNvPr id="0" name=""/>
        <dsp:cNvSpPr/>
      </dsp:nvSpPr>
      <dsp:spPr>
        <a:xfrm>
          <a:off x="614450" y="414117"/>
          <a:ext cx="4044331" cy="1435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1111250">
            <a:lnSpc>
              <a:spcPct val="90000"/>
            </a:lnSpc>
            <a:spcBef>
              <a:spcPct val="0"/>
            </a:spcBef>
            <a:spcAft>
              <a:spcPct val="35000"/>
            </a:spcAft>
            <a:buNone/>
          </a:pPr>
          <a:r>
            <a:rPr lang="en-IN" sz="2500" kern="1200" dirty="0"/>
            <a:t>Scenario </a:t>
          </a:r>
          <a:endParaRPr lang="en-US" sz="2500" kern="1200" dirty="0"/>
        </a:p>
      </dsp:txBody>
      <dsp:txXfrm>
        <a:off x="614450" y="414117"/>
        <a:ext cx="4044331" cy="1435184"/>
      </dsp:txXfrm>
    </dsp:sp>
    <dsp:sp modelId="{78E6C5D6-7F94-464F-9736-16BBA934E5EA}">
      <dsp:nvSpPr>
        <dsp:cNvPr id="0" name=""/>
        <dsp:cNvSpPr/>
      </dsp:nvSpPr>
      <dsp:spPr>
        <a:xfrm>
          <a:off x="2587682" y="57703"/>
          <a:ext cx="5709438" cy="210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533400">
            <a:lnSpc>
              <a:spcPct val="90000"/>
            </a:lnSpc>
            <a:spcBef>
              <a:spcPct val="0"/>
            </a:spcBef>
            <a:spcAft>
              <a:spcPct val="35000"/>
            </a:spcAft>
            <a:buNone/>
          </a:pPr>
          <a:r>
            <a:rPr lang="en-IN" sz="1200" kern="1200" dirty="0"/>
            <a:t>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a:t>
          </a:r>
          <a:endParaRPr lang="en-US" sz="1200" kern="1200" dirty="0"/>
        </a:p>
      </dsp:txBody>
      <dsp:txXfrm>
        <a:off x="2587682" y="57703"/>
        <a:ext cx="5709438" cy="2104783"/>
      </dsp:txXfrm>
    </dsp:sp>
    <dsp:sp modelId="{14775887-5EA2-4E45-ABEB-C3C88DD405B4}">
      <dsp:nvSpPr>
        <dsp:cNvPr id="0" name=""/>
        <dsp:cNvSpPr/>
      </dsp:nvSpPr>
      <dsp:spPr>
        <a:xfrm>
          <a:off x="-608300" y="2591334"/>
          <a:ext cx="8987404" cy="235716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0958DA1B-B6EA-4AA0-AD44-0FB5EE5C9096}">
      <dsp:nvSpPr>
        <dsp:cNvPr id="0" name=""/>
        <dsp:cNvSpPr/>
      </dsp:nvSpPr>
      <dsp:spPr>
        <a:xfrm>
          <a:off x="-174157" y="3375239"/>
          <a:ext cx="789351" cy="78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CD1D9B8-C1AF-43C8-A75B-DC1F046A600E}">
      <dsp:nvSpPr>
        <dsp:cNvPr id="0" name=""/>
        <dsp:cNvSpPr/>
      </dsp:nvSpPr>
      <dsp:spPr>
        <a:xfrm>
          <a:off x="558881" y="3030020"/>
          <a:ext cx="4110820" cy="1435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1111250">
            <a:lnSpc>
              <a:spcPct val="90000"/>
            </a:lnSpc>
            <a:spcBef>
              <a:spcPct val="0"/>
            </a:spcBef>
            <a:spcAft>
              <a:spcPct val="35000"/>
            </a:spcAft>
            <a:buNone/>
          </a:pPr>
          <a:r>
            <a:rPr lang="en-IN" sz="2500" kern="1200" dirty="0"/>
            <a:t>Solution</a:t>
          </a:r>
          <a:endParaRPr lang="en-US" sz="2500" kern="1200" dirty="0"/>
        </a:p>
      </dsp:txBody>
      <dsp:txXfrm>
        <a:off x="558881" y="3030020"/>
        <a:ext cx="4110820" cy="1435184"/>
      </dsp:txXfrm>
    </dsp:sp>
    <dsp:sp modelId="{856CF6B9-DD95-4DA0-9284-FD094D5270A0}">
      <dsp:nvSpPr>
        <dsp:cNvPr id="0" name=""/>
        <dsp:cNvSpPr/>
      </dsp:nvSpPr>
      <dsp:spPr>
        <a:xfrm>
          <a:off x="2513390" y="2675250"/>
          <a:ext cx="5721878" cy="2211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533400">
            <a:lnSpc>
              <a:spcPct val="90000"/>
            </a:lnSpc>
            <a:spcBef>
              <a:spcPct val="0"/>
            </a:spcBef>
            <a:spcAft>
              <a:spcPct val="35000"/>
            </a:spcAft>
            <a:buNone/>
          </a:pPr>
          <a:r>
            <a:rPr lang="en-IN" sz="1200" kern="1200" dirty="0"/>
            <a:t>The cut-off threshold for conversion probability need to be brought down so that the </a:t>
          </a:r>
          <a:r>
            <a:rPr lang="en-IN" sz="1200" b="1" kern="1200" dirty="0"/>
            <a:t>Sensitivity</a:t>
          </a:r>
          <a:r>
            <a:rPr lang="en-IN" sz="1200" kern="1200" dirty="0"/>
            <a:t> (True Positive Rate) value increases thereby providing a higher number of Hot Leads to be followed up on. The flip side of this, ideally, is that the False Positive Rate (1 – Specificity) increases which means that some Hot Leads predicted by the model may not actually be the Hot ones. We are ok to take this trade-off in this specific case since we can afford to have more people following up for conversion.</a:t>
          </a:r>
          <a:endParaRPr lang="en-US" sz="1200" kern="1200" dirty="0"/>
        </a:p>
      </dsp:txBody>
      <dsp:txXfrm>
        <a:off x="2513390" y="2675250"/>
        <a:ext cx="5721878" cy="2211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5CDDA-6DE4-46C4-8DA1-0025F8316A49}">
      <dsp:nvSpPr>
        <dsp:cNvPr id="0" name=""/>
        <dsp:cNvSpPr/>
      </dsp:nvSpPr>
      <dsp:spPr>
        <a:xfrm>
          <a:off x="-608300" y="9266"/>
          <a:ext cx="8987404" cy="2223272"/>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F320ECD-EDE3-4EC8-8464-EA09BEA40031}">
      <dsp:nvSpPr>
        <dsp:cNvPr id="0" name=""/>
        <dsp:cNvSpPr/>
      </dsp:nvSpPr>
      <dsp:spPr>
        <a:xfrm>
          <a:off x="-174157" y="726226"/>
          <a:ext cx="789351" cy="78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78EBC46-D35A-46AA-9BEB-7C1DF93E4811}">
      <dsp:nvSpPr>
        <dsp:cNvPr id="0" name=""/>
        <dsp:cNvSpPr/>
      </dsp:nvSpPr>
      <dsp:spPr>
        <a:xfrm>
          <a:off x="614450" y="414117"/>
          <a:ext cx="4044331" cy="1435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1111250">
            <a:lnSpc>
              <a:spcPct val="90000"/>
            </a:lnSpc>
            <a:spcBef>
              <a:spcPct val="0"/>
            </a:spcBef>
            <a:spcAft>
              <a:spcPct val="35000"/>
            </a:spcAft>
            <a:buNone/>
          </a:pPr>
          <a:r>
            <a:rPr lang="en-IN" sz="2500" kern="1200" dirty="0"/>
            <a:t>Scenario </a:t>
          </a:r>
          <a:endParaRPr lang="en-US" sz="2500" kern="1200" dirty="0"/>
        </a:p>
      </dsp:txBody>
      <dsp:txXfrm>
        <a:off x="614450" y="414117"/>
        <a:ext cx="4044331" cy="1435184"/>
      </dsp:txXfrm>
    </dsp:sp>
    <dsp:sp modelId="{78E6C5D6-7F94-464F-9736-16BBA934E5EA}">
      <dsp:nvSpPr>
        <dsp:cNvPr id="0" name=""/>
        <dsp:cNvSpPr/>
      </dsp:nvSpPr>
      <dsp:spPr>
        <a:xfrm>
          <a:off x="2587682" y="57703"/>
          <a:ext cx="5709438" cy="210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533400">
            <a:lnSpc>
              <a:spcPct val="90000"/>
            </a:lnSpc>
            <a:spcBef>
              <a:spcPct val="0"/>
            </a:spcBef>
            <a:spcAft>
              <a:spcPct val="35000"/>
            </a:spcAft>
            <a:buNone/>
          </a:pPr>
          <a:r>
            <a:rPr lang="en-IN" sz="1200" kern="1200" dirty="0"/>
            <a:t>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a:t>
          </a:r>
          <a:endParaRPr lang="en-US" sz="1200" kern="1200" dirty="0"/>
        </a:p>
      </dsp:txBody>
      <dsp:txXfrm>
        <a:off x="2587682" y="57703"/>
        <a:ext cx="5709438" cy="2104783"/>
      </dsp:txXfrm>
    </dsp:sp>
    <dsp:sp modelId="{14775887-5EA2-4E45-ABEB-C3C88DD405B4}">
      <dsp:nvSpPr>
        <dsp:cNvPr id="0" name=""/>
        <dsp:cNvSpPr/>
      </dsp:nvSpPr>
      <dsp:spPr>
        <a:xfrm>
          <a:off x="-608300" y="2591334"/>
          <a:ext cx="8987404" cy="2357160"/>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0958DA1B-B6EA-4AA0-AD44-0FB5EE5C9096}">
      <dsp:nvSpPr>
        <dsp:cNvPr id="0" name=""/>
        <dsp:cNvSpPr/>
      </dsp:nvSpPr>
      <dsp:spPr>
        <a:xfrm>
          <a:off x="-174157" y="3375239"/>
          <a:ext cx="789351" cy="78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CD1D9B8-C1AF-43C8-A75B-DC1F046A600E}">
      <dsp:nvSpPr>
        <dsp:cNvPr id="0" name=""/>
        <dsp:cNvSpPr/>
      </dsp:nvSpPr>
      <dsp:spPr>
        <a:xfrm>
          <a:off x="558881" y="3030020"/>
          <a:ext cx="4110820" cy="1435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1111250">
            <a:lnSpc>
              <a:spcPct val="90000"/>
            </a:lnSpc>
            <a:spcBef>
              <a:spcPct val="0"/>
            </a:spcBef>
            <a:spcAft>
              <a:spcPct val="35000"/>
            </a:spcAft>
            <a:buNone/>
          </a:pPr>
          <a:r>
            <a:rPr lang="en-IN" sz="2500" kern="1200" dirty="0"/>
            <a:t>Solution</a:t>
          </a:r>
          <a:endParaRPr lang="en-US" sz="2500" kern="1200" dirty="0"/>
        </a:p>
      </dsp:txBody>
      <dsp:txXfrm>
        <a:off x="558881" y="3030020"/>
        <a:ext cx="4110820" cy="1435184"/>
      </dsp:txXfrm>
    </dsp:sp>
    <dsp:sp modelId="{856CF6B9-DD95-4DA0-9284-FD094D5270A0}">
      <dsp:nvSpPr>
        <dsp:cNvPr id="0" name=""/>
        <dsp:cNvSpPr/>
      </dsp:nvSpPr>
      <dsp:spPr>
        <a:xfrm>
          <a:off x="2513390" y="2675250"/>
          <a:ext cx="5721878" cy="2211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90" tIns="151890" rIns="151890" bIns="151890" numCol="1" spcCol="1270" anchor="ctr" anchorCtr="0">
          <a:noAutofit/>
        </a:bodyPr>
        <a:lstStyle/>
        <a:p>
          <a:pPr marL="0" lvl="0" indent="0" algn="l" defTabSz="533400">
            <a:lnSpc>
              <a:spcPct val="90000"/>
            </a:lnSpc>
            <a:spcBef>
              <a:spcPct val="0"/>
            </a:spcBef>
            <a:spcAft>
              <a:spcPct val="35000"/>
            </a:spcAft>
            <a:buNone/>
          </a:pPr>
          <a:r>
            <a:rPr lang="en-IN" sz="1200" kern="1200" dirty="0"/>
            <a:t>The cut-off threshold for conversion probability need to be increased so that the False Positive Rate (1 - </a:t>
          </a:r>
          <a:r>
            <a:rPr lang="en-IN" sz="1200" b="1" kern="1200" dirty="0"/>
            <a:t>Specificity</a:t>
          </a:r>
          <a:r>
            <a:rPr lang="en-IN" sz="1200" kern="1200" dirty="0"/>
            <a:t>) value decreases thereby providing a lower number of Hot Leads to be followed up on thereby reducing the need for sales agents to make a greater number of calls which is exactly what is needed in this specific case.</a:t>
          </a:r>
          <a:endParaRPr lang="en-US" sz="1200" kern="1200" dirty="0"/>
        </a:p>
      </dsp:txBody>
      <dsp:txXfrm>
        <a:off x="2513390" y="2675250"/>
        <a:ext cx="5721878" cy="22116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FDD9-4AF2-3448-8974-31798BCC7C48}"/>
              </a:ext>
            </a:extLst>
          </p:cNvPr>
          <p:cNvSpPr>
            <a:spLocks noGrp="1"/>
          </p:cNvSpPr>
          <p:nvPr>
            <p:ph type="ctrTitle"/>
          </p:nvPr>
        </p:nvSpPr>
        <p:spPr/>
        <p:txBody>
          <a:bodyPr/>
          <a:lstStyle/>
          <a:p>
            <a:r>
              <a:rPr lang="en-US" dirty="0"/>
              <a:t>Lead Scoring Case Study</a:t>
            </a:r>
          </a:p>
        </p:txBody>
      </p:sp>
      <p:sp>
        <p:nvSpPr>
          <p:cNvPr id="3" name="Subtitle 2">
            <a:extLst>
              <a:ext uri="{FF2B5EF4-FFF2-40B4-BE49-F238E27FC236}">
                <a16:creationId xmlns:a16="http://schemas.microsoft.com/office/drawing/2014/main" id="{A4DDBA47-09AC-5F49-BC87-FB9BE0A41AAA}"/>
              </a:ext>
            </a:extLst>
          </p:cNvPr>
          <p:cNvSpPr>
            <a:spLocks noGrp="1"/>
          </p:cNvSpPr>
          <p:nvPr>
            <p:ph type="subTitle" idx="1"/>
          </p:nvPr>
        </p:nvSpPr>
        <p:spPr/>
        <p:txBody>
          <a:bodyPr>
            <a:normAutofit lnSpcReduction="10000"/>
          </a:bodyPr>
          <a:lstStyle/>
          <a:p>
            <a:r>
              <a:rPr lang="en-US" dirty="0"/>
              <a:t>Ram Dittakavi</a:t>
            </a:r>
          </a:p>
          <a:p>
            <a:r>
              <a:rPr lang="en-US" dirty="0"/>
              <a:t>Rakesh Jha</a:t>
            </a:r>
          </a:p>
          <a:p>
            <a:r>
              <a:rPr lang="en-US" dirty="0" err="1"/>
              <a:t>Sanchit</a:t>
            </a:r>
            <a:r>
              <a:rPr lang="en-US" dirty="0"/>
              <a:t> </a:t>
            </a:r>
            <a:r>
              <a:rPr lang="en-US" dirty="0" err="1"/>
              <a:t>Thareja</a:t>
            </a:r>
            <a:endParaRPr lang="en-US" dirty="0"/>
          </a:p>
        </p:txBody>
      </p:sp>
    </p:spTree>
    <p:extLst>
      <p:ext uri="{BB962C8B-B14F-4D97-AF65-F5344CB8AC3E}">
        <p14:creationId xmlns:p14="http://schemas.microsoft.com/office/powerpoint/2010/main" val="331557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C7DEB-2778-3D4A-B4FA-E77AA3041B7B}"/>
              </a:ext>
            </a:extLst>
          </p:cNvPr>
          <p:cNvSpPr>
            <a:spLocks noGrp="1"/>
          </p:cNvSpPr>
          <p:nvPr>
            <p:ph type="title"/>
          </p:nvPr>
        </p:nvSpPr>
        <p:spPr>
          <a:xfrm>
            <a:off x="1794897" y="624110"/>
            <a:ext cx="9712998" cy="1280890"/>
          </a:xfrm>
        </p:spPr>
        <p:txBody>
          <a:bodyPr>
            <a:normAutofit/>
          </a:bodyPr>
          <a:lstStyle/>
          <a:p>
            <a:r>
              <a:rPr lang="en-US" dirty="0"/>
              <a:t>Model Scalability Scenario 2</a:t>
            </a:r>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6F442AF-FB0F-4196-83FD-FE2D7A7D2FCD}"/>
              </a:ext>
            </a:extLst>
          </p:cNvPr>
          <p:cNvGraphicFramePr>
            <a:graphicFrameLocks noGrp="1"/>
          </p:cNvGraphicFramePr>
          <p:nvPr>
            <p:ph idx="1"/>
            <p:extLst>
              <p:ext uri="{D42A27DB-BD31-4B8C-83A1-F6EECF244321}">
                <p14:modId xmlns:p14="http://schemas.microsoft.com/office/powerpoint/2010/main" val="2999239842"/>
              </p:ext>
            </p:extLst>
          </p:nvPr>
        </p:nvGraphicFramePr>
        <p:xfrm>
          <a:off x="1794897" y="1528763"/>
          <a:ext cx="8987404" cy="495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75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97F49-BA6E-F345-A827-5E871A9A6CD0}"/>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Problem Statement</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7489089-174A-4CE9-8B97-3133945AF12A}"/>
              </a:ext>
            </a:extLst>
          </p:cNvPr>
          <p:cNvGraphicFramePr>
            <a:graphicFrameLocks noGrp="1"/>
          </p:cNvGraphicFramePr>
          <p:nvPr>
            <p:ph idx="1"/>
            <p:extLst>
              <p:ext uri="{D42A27DB-BD31-4B8C-83A1-F6EECF244321}">
                <p14:modId xmlns:p14="http://schemas.microsoft.com/office/powerpoint/2010/main" val="27440758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8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71B71-2E80-8F4A-8B97-935137CAE39B}"/>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Analysis Approach</a:t>
            </a:r>
          </a:p>
        </p:txBody>
      </p:sp>
      <p:sp>
        <p:nvSpPr>
          <p:cNvPr id="16" name="Freeform: Shape 15">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CBD86D0-2754-46E5-8D9C-B47997B4487C}"/>
              </a:ext>
            </a:extLst>
          </p:cNvPr>
          <p:cNvGraphicFramePr>
            <a:graphicFrameLocks noGrp="1"/>
          </p:cNvGraphicFramePr>
          <p:nvPr>
            <p:ph idx="1"/>
            <p:extLst>
              <p:ext uri="{D42A27DB-BD31-4B8C-83A1-F6EECF244321}">
                <p14:modId xmlns:p14="http://schemas.microsoft.com/office/powerpoint/2010/main" val="2514924019"/>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1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553D-3C5D-C941-974F-7E7FFE4EC8D0}"/>
              </a:ext>
            </a:extLst>
          </p:cNvPr>
          <p:cNvSpPr>
            <a:spLocks noGrp="1"/>
          </p:cNvSpPr>
          <p:nvPr>
            <p:ph type="title"/>
          </p:nvPr>
        </p:nvSpPr>
        <p:spPr/>
        <p:txBody>
          <a:bodyPr/>
          <a:lstStyle/>
          <a:p>
            <a:r>
              <a:rPr lang="en-US" dirty="0"/>
              <a:t>Model 1</a:t>
            </a:r>
          </a:p>
        </p:txBody>
      </p:sp>
      <p:sp>
        <p:nvSpPr>
          <p:cNvPr id="3" name="Content Placeholder 2">
            <a:extLst>
              <a:ext uri="{FF2B5EF4-FFF2-40B4-BE49-F238E27FC236}">
                <a16:creationId xmlns:a16="http://schemas.microsoft.com/office/drawing/2014/main" id="{B0ACEDFB-514F-C844-8DC0-ACFFCFB49A8E}"/>
              </a:ext>
            </a:extLst>
          </p:cNvPr>
          <p:cNvSpPr>
            <a:spLocks noGrp="1"/>
          </p:cNvSpPr>
          <p:nvPr>
            <p:ph idx="1"/>
          </p:nvPr>
        </p:nvSpPr>
        <p:spPr>
          <a:xfrm>
            <a:off x="2589212" y="1540189"/>
            <a:ext cx="8915400" cy="4960624"/>
          </a:xfrm>
        </p:spPr>
        <p:txBody>
          <a:bodyPr/>
          <a:lstStyle/>
          <a:p>
            <a:r>
              <a:rPr lang="en-US" dirty="0"/>
              <a:t>RFE o/p taken as 15 variables.</a:t>
            </a:r>
          </a:p>
          <a:p>
            <a:endParaRPr lang="en-US" dirty="0"/>
          </a:p>
          <a:p>
            <a:r>
              <a:rPr lang="en-US" dirty="0"/>
              <a:t>Two cutoffs (0.35, 0.42) chosen for probability threshold based on ROC Curve &amp; Precision/Recall Curve respectively and finally used 0.42 for better Precision Score.</a:t>
            </a:r>
          </a:p>
          <a:p>
            <a:endParaRPr lang="en-US" dirty="0"/>
          </a:p>
          <a:p>
            <a:pPr marL="0" indent="0">
              <a:buNone/>
            </a:pP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FE65A9E-C957-8148-86E1-FF9CC48E95CB}"/>
              </a:ext>
            </a:extLst>
          </p:cNvPr>
          <p:cNvPicPr>
            <a:picLocks noChangeAspect="1"/>
          </p:cNvPicPr>
          <p:nvPr/>
        </p:nvPicPr>
        <p:blipFill>
          <a:blip r:embed="rId2"/>
          <a:stretch>
            <a:fillRect/>
          </a:stretch>
        </p:blipFill>
        <p:spPr>
          <a:xfrm>
            <a:off x="3033789" y="3429000"/>
            <a:ext cx="5718176" cy="2665769"/>
          </a:xfrm>
          <a:prstGeom prst="rect">
            <a:avLst/>
          </a:prstGeom>
        </p:spPr>
      </p:pic>
    </p:spTree>
    <p:extLst>
      <p:ext uri="{BB962C8B-B14F-4D97-AF65-F5344CB8AC3E}">
        <p14:creationId xmlns:p14="http://schemas.microsoft.com/office/powerpoint/2010/main" val="129228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2F1-06F0-6A4F-A416-321FEAEA2ED1}"/>
              </a:ext>
            </a:extLst>
          </p:cNvPr>
          <p:cNvSpPr>
            <a:spLocks noGrp="1"/>
          </p:cNvSpPr>
          <p:nvPr>
            <p:ph type="title"/>
          </p:nvPr>
        </p:nvSpPr>
        <p:spPr/>
        <p:txBody>
          <a:bodyPr/>
          <a:lstStyle/>
          <a:p>
            <a:r>
              <a:rPr lang="en-US" dirty="0"/>
              <a:t>Model 2</a:t>
            </a:r>
          </a:p>
        </p:txBody>
      </p:sp>
      <p:sp>
        <p:nvSpPr>
          <p:cNvPr id="3" name="Content Placeholder 2">
            <a:extLst>
              <a:ext uri="{FF2B5EF4-FFF2-40B4-BE49-F238E27FC236}">
                <a16:creationId xmlns:a16="http://schemas.microsoft.com/office/drawing/2014/main" id="{B4976495-9072-8547-B17D-5896FC31CBF0}"/>
              </a:ext>
            </a:extLst>
          </p:cNvPr>
          <p:cNvSpPr>
            <a:spLocks noGrp="1"/>
          </p:cNvSpPr>
          <p:nvPr>
            <p:ph idx="1"/>
          </p:nvPr>
        </p:nvSpPr>
        <p:spPr>
          <a:xfrm>
            <a:off x="2592925" y="1404938"/>
            <a:ext cx="8915400" cy="3777622"/>
          </a:xfrm>
        </p:spPr>
        <p:txBody>
          <a:bodyPr/>
          <a:lstStyle/>
          <a:p>
            <a:r>
              <a:rPr lang="en-US" dirty="0"/>
              <a:t>RFE o/p taken as 10 variables.</a:t>
            </a:r>
          </a:p>
          <a:p>
            <a:endParaRPr lang="en-US" dirty="0"/>
          </a:p>
          <a:p>
            <a:r>
              <a:rPr lang="en-US" dirty="0"/>
              <a:t>Two cutoffs (0.42, 0.52) chosen for probability threshold based on ROC Curve &amp; Precision/Recall Curve respectively and finally used 0.52 for better Precision Score.</a:t>
            </a:r>
          </a:p>
          <a:p>
            <a:endParaRPr lang="en-US" dirty="0"/>
          </a:p>
          <a:p>
            <a:endParaRPr lang="en-US" dirty="0"/>
          </a:p>
        </p:txBody>
      </p:sp>
      <p:pic>
        <p:nvPicPr>
          <p:cNvPr id="5" name="Picture 4">
            <a:extLst>
              <a:ext uri="{FF2B5EF4-FFF2-40B4-BE49-F238E27FC236}">
                <a16:creationId xmlns:a16="http://schemas.microsoft.com/office/drawing/2014/main" id="{CE8D9FEB-9F9C-8941-ACFB-152B3CC694C6}"/>
              </a:ext>
            </a:extLst>
          </p:cNvPr>
          <p:cNvPicPr>
            <a:picLocks noChangeAspect="1"/>
          </p:cNvPicPr>
          <p:nvPr/>
        </p:nvPicPr>
        <p:blipFill>
          <a:blip r:embed="rId2"/>
          <a:stretch>
            <a:fillRect/>
          </a:stretch>
        </p:blipFill>
        <p:spPr>
          <a:xfrm>
            <a:off x="3016792" y="3293749"/>
            <a:ext cx="6370096" cy="2934794"/>
          </a:xfrm>
          <a:prstGeom prst="rect">
            <a:avLst/>
          </a:prstGeom>
        </p:spPr>
      </p:pic>
    </p:spTree>
    <p:extLst>
      <p:ext uri="{BB962C8B-B14F-4D97-AF65-F5344CB8AC3E}">
        <p14:creationId xmlns:p14="http://schemas.microsoft.com/office/powerpoint/2010/main" val="278612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4DA1-D766-494F-B91F-4E8D51AC1275}"/>
              </a:ext>
            </a:extLst>
          </p:cNvPr>
          <p:cNvSpPr>
            <a:spLocks noGrp="1"/>
          </p:cNvSpPr>
          <p:nvPr>
            <p:ph type="title"/>
          </p:nvPr>
        </p:nvSpPr>
        <p:spPr/>
        <p:txBody>
          <a:bodyPr/>
          <a:lstStyle/>
          <a:p>
            <a:r>
              <a:rPr lang="en-US" dirty="0"/>
              <a:t>Model 3</a:t>
            </a:r>
          </a:p>
        </p:txBody>
      </p:sp>
      <p:sp>
        <p:nvSpPr>
          <p:cNvPr id="3" name="Content Placeholder 2">
            <a:extLst>
              <a:ext uri="{FF2B5EF4-FFF2-40B4-BE49-F238E27FC236}">
                <a16:creationId xmlns:a16="http://schemas.microsoft.com/office/drawing/2014/main" id="{225C2DC0-4A3E-AD4F-93CB-A46F13961BFB}"/>
              </a:ext>
            </a:extLst>
          </p:cNvPr>
          <p:cNvSpPr>
            <a:spLocks noGrp="1"/>
          </p:cNvSpPr>
          <p:nvPr>
            <p:ph idx="1"/>
          </p:nvPr>
        </p:nvSpPr>
        <p:spPr>
          <a:xfrm>
            <a:off x="2589212" y="1540189"/>
            <a:ext cx="8915400" cy="3777622"/>
          </a:xfrm>
        </p:spPr>
        <p:txBody>
          <a:bodyPr/>
          <a:lstStyle/>
          <a:p>
            <a:r>
              <a:rPr lang="en-US" dirty="0"/>
              <a:t>RFE o/p taken as 20 variables.</a:t>
            </a:r>
          </a:p>
          <a:p>
            <a:endParaRPr lang="en-US" dirty="0"/>
          </a:p>
          <a:p>
            <a:r>
              <a:rPr lang="en-US" dirty="0"/>
              <a:t>Two cutoffs (0.35, 0.42) chosen for probability threshold based on ROC Curve &amp; Precision/Recall Curve respectively and finally used 0.42 for better Precision Score.</a:t>
            </a:r>
          </a:p>
          <a:p>
            <a:endParaRPr lang="en-US" dirty="0"/>
          </a:p>
          <a:p>
            <a:endParaRPr lang="en-US" dirty="0"/>
          </a:p>
        </p:txBody>
      </p:sp>
      <p:pic>
        <p:nvPicPr>
          <p:cNvPr id="4" name="Picture 3">
            <a:extLst>
              <a:ext uri="{FF2B5EF4-FFF2-40B4-BE49-F238E27FC236}">
                <a16:creationId xmlns:a16="http://schemas.microsoft.com/office/drawing/2014/main" id="{425A7A49-AF9D-4B42-BC89-FE795D73B480}"/>
              </a:ext>
            </a:extLst>
          </p:cNvPr>
          <p:cNvPicPr>
            <a:picLocks noChangeAspect="1"/>
          </p:cNvPicPr>
          <p:nvPr/>
        </p:nvPicPr>
        <p:blipFill>
          <a:blip r:embed="rId2"/>
          <a:stretch>
            <a:fillRect/>
          </a:stretch>
        </p:blipFill>
        <p:spPr>
          <a:xfrm>
            <a:off x="3006958" y="3429000"/>
            <a:ext cx="6360066" cy="3150964"/>
          </a:xfrm>
          <a:prstGeom prst="rect">
            <a:avLst/>
          </a:prstGeom>
        </p:spPr>
      </p:pic>
    </p:spTree>
    <p:extLst>
      <p:ext uri="{BB962C8B-B14F-4D97-AF65-F5344CB8AC3E}">
        <p14:creationId xmlns:p14="http://schemas.microsoft.com/office/powerpoint/2010/main" val="395700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961C-D268-7143-AEB8-9217AC2A3912}"/>
              </a:ext>
            </a:extLst>
          </p:cNvPr>
          <p:cNvSpPr>
            <a:spLocks noGrp="1"/>
          </p:cNvSpPr>
          <p:nvPr>
            <p:ph type="title"/>
          </p:nvPr>
        </p:nvSpPr>
        <p:spPr>
          <a:xfrm>
            <a:off x="2592925" y="624110"/>
            <a:ext cx="8911687" cy="1280890"/>
          </a:xfrm>
        </p:spPr>
        <p:txBody>
          <a:bodyPr/>
          <a:lstStyle/>
          <a:p>
            <a:r>
              <a:rPr lang="en-US" dirty="0"/>
              <a:t>Model Comparison</a:t>
            </a:r>
          </a:p>
        </p:txBody>
      </p:sp>
      <p:pic>
        <p:nvPicPr>
          <p:cNvPr id="5" name="Content Placeholder 4" descr="A screenshot of a computer&#10;&#10;Description automatically generated">
            <a:extLst>
              <a:ext uri="{FF2B5EF4-FFF2-40B4-BE49-F238E27FC236}">
                <a16:creationId xmlns:a16="http://schemas.microsoft.com/office/drawing/2014/main" id="{BDD83F3D-29EF-5D4D-ACB4-D1C43317F74D}"/>
              </a:ext>
            </a:extLst>
          </p:cNvPr>
          <p:cNvPicPr>
            <a:picLocks noGrp="1" noChangeAspect="1"/>
          </p:cNvPicPr>
          <p:nvPr>
            <p:ph idx="1"/>
          </p:nvPr>
        </p:nvPicPr>
        <p:blipFill>
          <a:blip r:embed="rId2"/>
          <a:stretch>
            <a:fillRect/>
          </a:stretch>
        </p:blipFill>
        <p:spPr>
          <a:xfrm>
            <a:off x="2592925" y="1447800"/>
            <a:ext cx="7937500" cy="2756210"/>
          </a:xfrm>
        </p:spPr>
      </p:pic>
      <p:sp>
        <p:nvSpPr>
          <p:cNvPr id="6" name="TextBox 5">
            <a:extLst>
              <a:ext uri="{FF2B5EF4-FFF2-40B4-BE49-F238E27FC236}">
                <a16:creationId xmlns:a16="http://schemas.microsoft.com/office/drawing/2014/main" id="{8D5D4DB4-CDC9-CE48-8F7B-75EE6FB7A1D4}"/>
              </a:ext>
            </a:extLst>
          </p:cNvPr>
          <p:cNvSpPr txBox="1"/>
          <p:nvPr/>
        </p:nvSpPr>
        <p:spPr>
          <a:xfrm>
            <a:off x="2592925" y="4337823"/>
            <a:ext cx="7937500" cy="2308324"/>
          </a:xfrm>
          <a:prstGeom prst="rect">
            <a:avLst/>
          </a:prstGeom>
          <a:noFill/>
        </p:spPr>
        <p:txBody>
          <a:bodyPr wrap="square" rtlCol="0">
            <a:spAutoFit/>
          </a:bodyPr>
          <a:lstStyle/>
          <a:p>
            <a:r>
              <a:rPr lang="en-IN" sz="1200" b="1"/>
              <a:t>Model 1</a:t>
            </a:r>
            <a:endParaRPr lang="en-IN" sz="1200"/>
          </a:p>
          <a:p>
            <a:r>
              <a:rPr lang="en-IN" sz="1200"/>
              <a:t>AUC is decent, variables are not many and are easily interpretable. Accuracy, Sensitivity, Precision values are comparable with Model 3.</a:t>
            </a:r>
          </a:p>
          <a:p>
            <a:r>
              <a:rPr lang="en-IN" sz="1200"/>
              <a:t>Precision ~ 80% which is the target set by CEO.</a:t>
            </a:r>
          </a:p>
          <a:p>
            <a:r>
              <a:rPr lang="en-IN" sz="1200" b="1"/>
              <a:t>Model 2</a:t>
            </a:r>
            <a:endParaRPr lang="en-IN" sz="1200"/>
          </a:p>
          <a:p>
            <a:r>
              <a:rPr lang="en-IN" sz="1200"/>
              <a:t>AUC is less compared to Model 1 and 3, variables are not many and are easily interpretable. But, the accuracy and sensitivity values are significantly less than Model 1 and 3.</a:t>
            </a:r>
          </a:p>
          <a:p>
            <a:r>
              <a:rPr lang="en-IN" sz="1200"/>
              <a:t>Precision ~ 80% which is the target set by CEO.</a:t>
            </a:r>
          </a:p>
          <a:p>
            <a:r>
              <a:rPr lang="en-IN" sz="1200" b="1"/>
              <a:t>Model 3</a:t>
            </a:r>
            <a:endParaRPr lang="en-IN" sz="1200"/>
          </a:p>
          <a:p>
            <a:r>
              <a:rPr lang="en-IN" sz="1200"/>
              <a:t>AUC is good and comparable to Model 1, variables count is high compared to Model 1 and 2. Accuracy, Sensitivity, Precision values are comparable with Model 1.</a:t>
            </a:r>
          </a:p>
          <a:p>
            <a:r>
              <a:rPr lang="en-IN" sz="1200"/>
              <a:t>Precision ~ 80% which is the target set by CEO.</a:t>
            </a:r>
            <a:endParaRPr lang="en-IN" sz="1200" dirty="0"/>
          </a:p>
        </p:txBody>
      </p:sp>
    </p:spTree>
    <p:extLst>
      <p:ext uri="{BB962C8B-B14F-4D97-AF65-F5344CB8AC3E}">
        <p14:creationId xmlns:p14="http://schemas.microsoft.com/office/powerpoint/2010/main" val="5439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22190-6DF8-6B49-803D-9ACA400CA801}"/>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Best Model &amp; Interpretation</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943684C-CB3F-4EAB-A541-3CB64CB4B110}"/>
              </a:ext>
            </a:extLst>
          </p:cNvPr>
          <p:cNvGraphicFramePr>
            <a:graphicFrameLocks noGrp="1"/>
          </p:cNvGraphicFramePr>
          <p:nvPr>
            <p:ph idx="1"/>
            <p:extLst>
              <p:ext uri="{D42A27DB-BD31-4B8C-83A1-F6EECF244321}">
                <p14:modId xmlns:p14="http://schemas.microsoft.com/office/powerpoint/2010/main" val="2673207233"/>
              </p:ext>
            </p:extLst>
          </p:nvPr>
        </p:nvGraphicFramePr>
        <p:xfrm>
          <a:off x="4713144" y="641551"/>
          <a:ext cx="6832212" cy="594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04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C7DEB-2778-3D4A-B4FA-E77AA3041B7B}"/>
              </a:ext>
            </a:extLst>
          </p:cNvPr>
          <p:cNvSpPr>
            <a:spLocks noGrp="1"/>
          </p:cNvSpPr>
          <p:nvPr>
            <p:ph type="title"/>
          </p:nvPr>
        </p:nvSpPr>
        <p:spPr>
          <a:xfrm>
            <a:off x="1794897" y="624110"/>
            <a:ext cx="9712998" cy="1280890"/>
          </a:xfrm>
        </p:spPr>
        <p:txBody>
          <a:bodyPr>
            <a:normAutofit/>
          </a:bodyPr>
          <a:lstStyle/>
          <a:p>
            <a:r>
              <a:rPr lang="en-US" dirty="0"/>
              <a:t>Model Scalability Scenario 1</a:t>
            </a:r>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6F442AF-FB0F-4196-83FD-FE2D7A7D2FCD}"/>
              </a:ext>
            </a:extLst>
          </p:cNvPr>
          <p:cNvGraphicFramePr>
            <a:graphicFrameLocks noGrp="1"/>
          </p:cNvGraphicFramePr>
          <p:nvPr>
            <p:ph idx="1"/>
            <p:extLst>
              <p:ext uri="{D42A27DB-BD31-4B8C-83A1-F6EECF244321}">
                <p14:modId xmlns:p14="http://schemas.microsoft.com/office/powerpoint/2010/main" val="2927353976"/>
              </p:ext>
            </p:extLst>
          </p:nvPr>
        </p:nvGraphicFramePr>
        <p:xfrm>
          <a:off x="1794897" y="1528763"/>
          <a:ext cx="8987404" cy="495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3736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67</TotalTime>
  <Words>913</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Courier New</vt:lpstr>
      <vt:lpstr>Wingdings 3</vt:lpstr>
      <vt:lpstr>Wisp</vt:lpstr>
      <vt:lpstr>Lead Scoring Case Study</vt:lpstr>
      <vt:lpstr>Problem Statement</vt:lpstr>
      <vt:lpstr>Analysis Approach</vt:lpstr>
      <vt:lpstr>Model 1</vt:lpstr>
      <vt:lpstr>Model 2</vt:lpstr>
      <vt:lpstr>Model 3</vt:lpstr>
      <vt:lpstr>Model Comparison</vt:lpstr>
      <vt:lpstr>Best Model &amp; Interpretation</vt:lpstr>
      <vt:lpstr>Model Scalability Scenario 1</vt:lpstr>
      <vt:lpstr>Model Scalability Scenario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Ram Dittakavi</dc:creator>
  <cp:lastModifiedBy>Ram Dittakavi</cp:lastModifiedBy>
  <cp:revision>24</cp:revision>
  <cp:lastPrinted>2019-03-02T15:00:15Z</cp:lastPrinted>
  <dcterms:created xsi:type="dcterms:W3CDTF">2019-03-02T14:02:08Z</dcterms:created>
  <dcterms:modified xsi:type="dcterms:W3CDTF">2019-03-02T15:09:26Z</dcterms:modified>
</cp:coreProperties>
</file>