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Lst>
  <p:sldSz cy="5143500" cx="9144000"/>
  <p:notesSz cx="6858000" cy="9144000"/>
  <p:embeddedFontLst>
    <p:embeddedFont>
      <p:font typeface="Montserrat"/>
      <p:regular r:id="rId94"/>
      <p:bold r:id="rId95"/>
      <p:italic r:id="rId96"/>
      <p:boldItalic r:id="rId97"/>
    </p:embeddedFont>
    <p:embeddedFont>
      <p:font typeface="Lato"/>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1" Type="http://schemas.openxmlformats.org/officeDocument/2006/relationships/font" Target="fonts/Lato-boldItalic.fntdata"/><Relationship Id="rId100" Type="http://schemas.openxmlformats.org/officeDocument/2006/relationships/font" Target="fonts/Lat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Montserrat-bold.fntdata"/><Relationship Id="rId94" Type="http://schemas.openxmlformats.org/officeDocument/2006/relationships/font" Target="fonts/Montserrat-regular.fntdata"/><Relationship Id="rId97" Type="http://schemas.openxmlformats.org/officeDocument/2006/relationships/font" Target="fonts/Montserrat-boldItalic.fntdata"/><Relationship Id="rId96" Type="http://schemas.openxmlformats.org/officeDocument/2006/relationships/font" Target="fonts/Montserrat-italic.fntdata"/><Relationship Id="rId11" Type="http://schemas.openxmlformats.org/officeDocument/2006/relationships/slide" Target="slides/slide6.xml"/><Relationship Id="rId99" Type="http://schemas.openxmlformats.org/officeDocument/2006/relationships/font" Target="fonts/Lato-bold.fntdata"/><Relationship Id="rId10" Type="http://schemas.openxmlformats.org/officeDocument/2006/relationships/slide" Target="slides/slide5.xml"/><Relationship Id="rId98" Type="http://schemas.openxmlformats.org/officeDocument/2006/relationships/font" Target="fonts/Lato-regular.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2478c737a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2478c737a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2478c737a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2478c737a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2478c737a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2478c737a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2478c737a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72478c737a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2478c737a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2478c737a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2478c737a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2478c737a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2478c737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2478c737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2478c737a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2478c737a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2478c737a_5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2478c737a_5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2478c737a_5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2478c737a_5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2478c737a_5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2478c737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2478c737a_5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2478c737a_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72478c737a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72478c737a_5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2478c737a_5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72478c737a_5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2478c737a_5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2478c737a_5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2478c737a_5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2478c737a_5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2478c737a_5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2478c737a_5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72478c737a_5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72478c737a_5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72478c737a_5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72478c737a_5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72478c737a_5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72478c737a_5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2478c737a_5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2478c737a_5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2478c737a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2478c737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72478c737a_5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72478c737a_5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72478c737a_5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72478c737a_5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72478c737a_5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72478c737a_5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72478c737a_5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72478c737a_5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72478c737a_5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72478c737a_5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72478c737a_5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72478c737a_5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72478c737a_5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72478c737a_5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72478c737a_5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72478c737a_5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72478c737a_5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72478c737a_5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72478c737a_5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72478c737a_5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2478c737a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2478c737a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72478c737a_5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72478c737a_5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72478c737a_5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72478c737a_5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72478c737a_5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72478c737a_5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72478c737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72478c737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72478c737a_5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72478c737a_5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72478c737a_5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72478c737a_5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7246c26e3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7246c26e3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7246c26e3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7246c26e3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7246c26e3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7246c26e3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7246c26e3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7246c26e3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2478c737a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2478c737a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7246c26e3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7246c26e3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7246c26e3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7246c26e3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7246c26e3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7246c26e3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7246c26e3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7246c26e3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7246c26e3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7246c26e3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7246c26e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7246c26e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7246c26e3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7246c26e3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7246c26e3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7246c26e3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7246c26e3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7246c26e3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7246c26e3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7246c26e3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2478c737a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2478c737a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7246c26e3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7246c26e3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7246c26e3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7246c26e3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7246c26e3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7246c26e3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7246c26e3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7246c26e3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7246c26e3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7246c26e3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7246c26e3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7246c26e3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7246c26e3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7246c26e3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7246c26e34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7246c26e3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7246c26e3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7246c26e3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7246c26e3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7246c26e3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2478c737a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2478c737a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7246c26e3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7246c26e3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7246c26e3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7246c26e3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7246c26e3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7246c26e3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7246c26e3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7246c26e3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7246c26e3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7246c26e3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7246c26e3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7246c26e3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7246c26e3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7246c26e3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7246c26e3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7246c26e3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7246c26e3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7246c26e3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7246c26e3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7246c26e3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2478c737a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2478c737a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7246c26e3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7246c26e3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7246c26e3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7246c26e3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7246c26e3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7246c26e3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7246c26e34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7246c26e34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7246c26e3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7246c26e3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7246c26e3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7246c26e3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7246c26e3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7246c26e3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7246c26e34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7246c26e3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72478c737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72478c737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2478c737a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2478c737a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Digest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617"/>
              <a:t>Team </a:t>
            </a:r>
            <a:r>
              <a:rPr lang="en" sz="1617"/>
              <a:t>Members-</a:t>
            </a:r>
            <a:endParaRPr sz="1617"/>
          </a:p>
          <a:p>
            <a:pPr indent="0" lvl="0" marL="0" rtl="0" algn="l">
              <a:lnSpc>
                <a:spcPct val="80000"/>
              </a:lnSpc>
              <a:spcBef>
                <a:spcPts val="0"/>
              </a:spcBef>
              <a:spcAft>
                <a:spcPts val="0"/>
              </a:spcAft>
              <a:buSzPts val="523"/>
              <a:buNone/>
            </a:pPr>
            <a:r>
              <a:rPr lang="en" sz="1617"/>
              <a:t>Isha</a:t>
            </a:r>
            <a:endParaRPr sz="1617"/>
          </a:p>
          <a:p>
            <a:pPr indent="0" lvl="0" marL="0" rtl="0" algn="l">
              <a:lnSpc>
                <a:spcPct val="80000"/>
              </a:lnSpc>
              <a:spcBef>
                <a:spcPts val="0"/>
              </a:spcBef>
              <a:spcAft>
                <a:spcPts val="0"/>
              </a:spcAft>
              <a:buSzPts val="523"/>
              <a:buNone/>
            </a:pPr>
            <a:r>
              <a:rPr lang="en" sz="1617"/>
              <a:t>Bikash</a:t>
            </a:r>
            <a:endParaRPr sz="1617"/>
          </a:p>
          <a:p>
            <a:pPr indent="0" lvl="0" marL="0" rtl="0" algn="l">
              <a:lnSpc>
                <a:spcPct val="80000"/>
              </a:lnSpc>
              <a:spcBef>
                <a:spcPts val="0"/>
              </a:spcBef>
              <a:spcAft>
                <a:spcPts val="0"/>
              </a:spcAft>
              <a:buSzPts val="523"/>
              <a:buNone/>
            </a:pPr>
            <a:r>
              <a:rPr lang="en" sz="1617"/>
              <a:t>Abhishek</a:t>
            </a:r>
            <a:endParaRPr sz="161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marR="190500" rtl="0" algn="l">
              <a:spcBef>
                <a:spcPts val="1100"/>
              </a:spcBef>
              <a:spcAft>
                <a:spcPts val="0"/>
              </a:spcAft>
              <a:buNone/>
            </a:pPr>
            <a:r>
              <a:rPr lang="en" sz="2316"/>
              <a:t>4) On which platforms have you begun or completed data science courses?</a:t>
            </a:r>
            <a:endParaRPr sz="2316"/>
          </a:p>
          <a:p>
            <a:pPr indent="0" lvl="0" marL="0" rtl="0" algn="l">
              <a:spcBef>
                <a:spcPts val="0"/>
              </a:spcBef>
              <a:spcAft>
                <a:spcPts val="0"/>
              </a:spcAft>
              <a:buNone/>
            </a:pPr>
            <a:r>
              <a:t/>
            </a:r>
            <a:endParaRPr/>
          </a:p>
        </p:txBody>
      </p:sp>
      <p:sp>
        <p:nvSpPr>
          <p:cNvPr id="193" name="Google Shape;193;p22"/>
          <p:cNvSpPr txBox="1"/>
          <p:nvPr>
            <p:ph idx="1" type="body"/>
          </p:nvPr>
        </p:nvSpPr>
        <p:spPr>
          <a:xfrm>
            <a:off x="5181600" y="1549275"/>
            <a:ext cx="4004100" cy="1236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As per the data and bar graph plotted, it is analysed that the “COURSERA” is the beginners best choice to start Data Sciences Course.</a:t>
            </a:r>
            <a:endParaRPr/>
          </a:p>
        </p:txBody>
      </p:sp>
      <p:pic>
        <p:nvPicPr>
          <p:cNvPr id="194" name="Google Shape;194;p22"/>
          <p:cNvPicPr preferRelativeResize="0"/>
          <p:nvPr/>
        </p:nvPicPr>
        <p:blipFill>
          <a:blip r:embed="rId3">
            <a:alphaModFix/>
          </a:blip>
          <a:stretch>
            <a:fillRect/>
          </a:stretch>
        </p:blipFill>
        <p:spPr>
          <a:xfrm>
            <a:off x="1" y="1307850"/>
            <a:ext cx="5104805" cy="383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3"/>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1050" y="302575"/>
            <a:ext cx="70389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250">
                <a:latin typeface="Arial"/>
                <a:ea typeface="Arial"/>
                <a:cs typeface="Arial"/>
                <a:sym typeface="Arial"/>
              </a:rPr>
              <a:t>5) What programming languages do you use on a regular basis?</a:t>
            </a:r>
            <a:endParaRPr sz="2250">
              <a:latin typeface="Arial"/>
              <a:ea typeface="Arial"/>
              <a:cs typeface="Arial"/>
              <a:sym typeface="Arial"/>
            </a:endParaRPr>
          </a:p>
          <a:p>
            <a:pPr indent="0" lvl="0" marL="0" rtl="0" algn="l">
              <a:spcBef>
                <a:spcPts val="0"/>
              </a:spcBef>
              <a:spcAft>
                <a:spcPts val="0"/>
              </a:spcAft>
              <a:buNone/>
            </a:pPr>
            <a:r>
              <a:t/>
            </a:r>
            <a:endParaRPr/>
          </a:p>
        </p:txBody>
      </p:sp>
      <p:sp>
        <p:nvSpPr>
          <p:cNvPr id="207" name="Google Shape;207;p24"/>
          <p:cNvSpPr txBox="1"/>
          <p:nvPr>
            <p:ph idx="1" type="body"/>
          </p:nvPr>
        </p:nvSpPr>
        <p:spPr>
          <a:xfrm>
            <a:off x="6006200" y="1708625"/>
            <a:ext cx="3054300" cy="268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Beginners find “PYTHON” as a suitable programming language to use on a regular basis.</a:t>
            </a:r>
            <a:endParaRPr/>
          </a:p>
        </p:txBody>
      </p:sp>
      <p:pic>
        <p:nvPicPr>
          <p:cNvPr id="208" name="Google Shape;208;p24"/>
          <p:cNvPicPr preferRelativeResize="0"/>
          <p:nvPr/>
        </p:nvPicPr>
        <p:blipFill>
          <a:blip r:embed="rId3">
            <a:alphaModFix/>
          </a:blip>
          <a:stretch>
            <a:fillRect/>
          </a:stretch>
        </p:blipFill>
        <p:spPr>
          <a:xfrm>
            <a:off x="0" y="1413175"/>
            <a:ext cx="5818900" cy="373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052550" y="257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316">
                <a:latin typeface="Arial"/>
                <a:ea typeface="Arial"/>
                <a:cs typeface="Arial"/>
                <a:sym typeface="Arial"/>
              </a:rPr>
              <a:t>6) Which of the following integrated development environments (IDE's) do you use on a regular basis?</a:t>
            </a:r>
            <a:endParaRPr sz="2316">
              <a:latin typeface="Arial"/>
              <a:ea typeface="Arial"/>
              <a:cs typeface="Arial"/>
              <a:sym typeface="Arial"/>
            </a:endParaRPr>
          </a:p>
          <a:p>
            <a:pPr indent="0" lvl="0" marL="0" rtl="0" algn="l">
              <a:spcBef>
                <a:spcPts val="0"/>
              </a:spcBef>
              <a:spcAft>
                <a:spcPts val="0"/>
              </a:spcAft>
              <a:buNone/>
            </a:pPr>
            <a:r>
              <a:t/>
            </a:r>
            <a:endParaRPr/>
          </a:p>
        </p:txBody>
      </p:sp>
      <p:sp>
        <p:nvSpPr>
          <p:cNvPr id="221" name="Google Shape;221;p26"/>
          <p:cNvSpPr txBox="1"/>
          <p:nvPr>
            <p:ph idx="1" type="body"/>
          </p:nvPr>
        </p:nvSpPr>
        <p:spPr>
          <a:xfrm>
            <a:off x="5703125" y="1798350"/>
            <a:ext cx="3295800" cy="284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350">
                <a:highlight>
                  <a:schemeClr val="dk1"/>
                </a:highlight>
                <a:latin typeface="Arial"/>
                <a:ea typeface="Arial"/>
                <a:cs typeface="Arial"/>
                <a:sym typeface="Arial"/>
              </a:rPr>
              <a:t>IDE is software for building applications that combines common developer tools into a single graphical user interface (GUI).</a:t>
            </a:r>
            <a:endParaRPr sz="1600" u="sng">
              <a:highlight>
                <a:schemeClr val="dk1"/>
              </a:highlight>
            </a:endParaRPr>
          </a:p>
          <a:p>
            <a:pPr indent="0" lvl="0" marL="0" rtl="0" algn="just">
              <a:spcBef>
                <a:spcPts val="1200"/>
              </a:spcBef>
              <a:spcAft>
                <a:spcPts val="1200"/>
              </a:spcAft>
              <a:buNone/>
            </a:pPr>
            <a:r>
              <a:rPr lang="en" u="sng"/>
              <a:t>“</a:t>
            </a:r>
            <a:r>
              <a:rPr lang="en" u="sng"/>
              <a:t>JUPYTER PYTHON”</a:t>
            </a:r>
            <a:r>
              <a:rPr lang="en"/>
              <a:t> serves the role of best best IDE for newbies. </a:t>
            </a:r>
            <a:endParaRPr/>
          </a:p>
        </p:txBody>
      </p:sp>
      <p:pic>
        <p:nvPicPr>
          <p:cNvPr id="222" name="Google Shape;222;p26"/>
          <p:cNvPicPr preferRelativeResize="0"/>
          <p:nvPr/>
        </p:nvPicPr>
        <p:blipFill>
          <a:blip r:embed="rId3">
            <a:alphaModFix/>
          </a:blip>
          <a:stretch>
            <a:fillRect/>
          </a:stretch>
        </p:blipFill>
        <p:spPr>
          <a:xfrm>
            <a:off x="0" y="1433400"/>
            <a:ext cx="5567949" cy="371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060625" y="217825"/>
            <a:ext cx="7934400" cy="1025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516">
                <a:latin typeface="Arial"/>
                <a:ea typeface="Arial"/>
                <a:cs typeface="Arial"/>
                <a:sym typeface="Arial"/>
              </a:rPr>
              <a:t>7) Do you use any of the following hosted notebook products?</a:t>
            </a:r>
            <a:endParaRPr sz="2516">
              <a:latin typeface="Arial"/>
              <a:ea typeface="Arial"/>
              <a:cs typeface="Arial"/>
              <a:sym typeface="Arial"/>
            </a:endParaRPr>
          </a:p>
          <a:p>
            <a:pPr indent="0" lvl="0" marL="0" rtl="0" algn="l">
              <a:spcBef>
                <a:spcPts val="0"/>
              </a:spcBef>
              <a:spcAft>
                <a:spcPts val="0"/>
              </a:spcAft>
              <a:buNone/>
            </a:pPr>
            <a:r>
              <a:t/>
            </a:r>
            <a:endParaRPr/>
          </a:p>
        </p:txBody>
      </p:sp>
      <p:sp>
        <p:nvSpPr>
          <p:cNvPr id="235" name="Google Shape;235;p28"/>
          <p:cNvSpPr txBox="1"/>
          <p:nvPr>
            <p:ph idx="1" type="body"/>
          </p:nvPr>
        </p:nvSpPr>
        <p:spPr>
          <a:xfrm>
            <a:off x="5756100" y="1798500"/>
            <a:ext cx="3387900" cy="334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Google’s “</a:t>
            </a:r>
            <a:r>
              <a:rPr lang="en" u="sng"/>
              <a:t>COLAB NOTEBOOK</a:t>
            </a:r>
            <a:r>
              <a:rPr lang="en"/>
              <a:t> “attracted the users on a high scale to do their programming related activities.</a:t>
            </a:r>
            <a:endParaRPr/>
          </a:p>
        </p:txBody>
      </p:sp>
      <p:pic>
        <p:nvPicPr>
          <p:cNvPr id="236" name="Google Shape;236;p28"/>
          <p:cNvPicPr preferRelativeResize="0"/>
          <p:nvPr/>
        </p:nvPicPr>
        <p:blipFill>
          <a:blip r:embed="rId3">
            <a:alphaModFix/>
          </a:blip>
          <a:stretch>
            <a:fillRect/>
          </a:stretch>
        </p:blipFill>
        <p:spPr>
          <a:xfrm>
            <a:off x="0" y="1414075"/>
            <a:ext cx="5524775" cy="3729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2" name="Google Shape;242;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175600" y="379075"/>
            <a:ext cx="7892400" cy="10596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316">
                <a:latin typeface="Arial"/>
                <a:ea typeface="Arial"/>
                <a:cs typeface="Arial"/>
                <a:sym typeface="Arial"/>
              </a:rPr>
              <a:t>8) Do you use any of the following data visualization libraries on a regular basis?</a:t>
            </a:r>
            <a:endParaRPr sz="2316">
              <a:latin typeface="Arial"/>
              <a:ea typeface="Arial"/>
              <a:cs typeface="Arial"/>
              <a:sym typeface="Arial"/>
            </a:endParaRPr>
          </a:p>
          <a:p>
            <a:pPr indent="0" lvl="0" marL="0" rtl="0" algn="l">
              <a:spcBef>
                <a:spcPts val="0"/>
              </a:spcBef>
              <a:spcAft>
                <a:spcPts val="0"/>
              </a:spcAft>
              <a:buNone/>
            </a:pPr>
            <a:r>
              <a:t/>
            </a:r>
            <a:endParaRPr/>
          </a:p>
        </p:txBody>
      </p:sp>
      <p:sp>
        <p:nvSpPr>
          <p:cNvPr id="249" name="Google Shape;249;p30"/>
          <p:cNvSpPr txBox="1"/>
          <p:nvPr>
            <p:ph idx="1" type="body"/>
          </p:nvPr>
        </p:nvSpPr>
        <p:spPr>
          <a:xfrm>
            <a:off x="5738300" y="1867275"/>
            <a:ext cx="33297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Library  provides detailed graphics with a high level of interactivity across various datasets, whether they are large or small.</a:t>
            </a:r>
            <a:endParaRPr/>
          </a:p>
          <a:p>
            <a:pPr indent="0" lvl="0" marL="0" rtl="0" algn="l">
              <a:spcBef>
                <a:spcPts val="1200"/>
              </a:spcBef>
              <a:spcAft>
                <a:spcPts val="1200"/>
              </a:spcAft>
              <a:buNone/>
            </a:pPr>
            <a:r>
              <a:rPr lang="en"/>
              <a:t>“MATPLOTLIB” gained the highest spot as regular used Data Visualization Libraries being  used by the beginners frequently.</a:t>
            </a:r>
            <a:r>
              <a:rPr lang="en"/>
              <a:t> </a:t>
            </a:r>
            <a:endParaRPr/>
          </a:p>
        </p:txBody>
      </p:sp>
      <p:pic>
        <p:nvPicPr>
          <p:cNvPr id="250" name="Google Shape;250;p30"/>
          <p:cNvPicPr preferRelativeResize="0"/>
          <p:nvPr/>
        </p:nvPicPr>
        <p:blipFill>
          <a:blip r:embed="rId3">
            <a:alphaModFix/>
          </a:blip>
          <a:stretch>
            <a:fillRect/>
          </a:stretch>
        </p:blipFill>
        <p:spPr>
          <a:xfrm>
            <a:off x="0" y="1509875"/>
            <a:ext cx="5627701" cy="363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6" name="Google Shape;256;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3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Digest</a:t>
            </a:r>
            <a:endParaRPr/>
          </a:p>
        </p:txBody>
      </p:sp>
      <p:sp>
        <p:nvSpPr>
          <p:cNvPr id="141" name="Google Shape;141;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617"/>
              <a:t>Team </a:t>
            </a:r>
            <a:r>
              <a:rPr lang="en" sz="1617"/>
              <a:t>Members-</a:t>
            </a:r>
            <a:endParaRPr sz="1617"/>
          </a:p>
          <a:p>
            <a:pPr indent="0" lvl="0" marL="0" rtl="0" algn="l">
              <a:lnSpc>
                <a:spcPct val="80000"/>
              </a:lnSpc>
              <a:spcBef>
                <a:spcPts val="0"/>
              </a:spcBef>
              <a:spcAft>
                <a:spcPts val="0"/>
              </a:spcAft>
              <a:buSzPts val="523"/>
              <a:buNone/>
            </a:pPr>
            <a:r>
              <a:rPr lang="en" sz="1617"/>
              <a:t>Isha</a:t>
            </a:r>
            <a:endParaRPr sz="1617"/>
          </a:p>
          <a:p>
            <a:pPr indent="0" lvl="0" marL="0" rtl="0" algn="l">
              <a:lnSpc>
                <a:spcPct val="80000"/>
              </a:lnSpc>
              <a:spcBef>
                <a:spcPts val="0"/>
              </a:spcBef>
              <a:spcAft>
                <a:spcPts val="0"/>
              </a:spcAft>
              <a:buSzPts val="523"/>
              <a:buNone/>
            </a:pPr>
            <a:r>
              <a:rPr lang="en" sz="1617"/>
              <a:t>Bikash</a:t>
            </a:r>
            <a:endParaRPr sz="1617"/>
          </a:p>
          <a:p>
            <a:pPr indent="0" lvl="0" marL="0" rtl="0" algn="l">
              <a:lnSpc>
                <a:spcPct val="80000"/>
              </a:lnSpc>
              <a:spcBef>
                <a:spcPts val="0"/>
              </a:spcBef>
              <a:spcAft>
                <a:spcPts val="0"/>
              </a:spcAft>
              <a:buSzPts val="523"/>
              <a:buNone/>
            </a:pPr>
            <a:r>
              <a:rPr lang="en" sz="1617"/>
              <a:t>Abhishek</a:t>
            </a:r>
            <a:endParaRPr sz="1617"/>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166250" y="4065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427">
                <a:latin typeface="Arial"/>
                <a:ea typeface="Arial"/>
                <a:cs typeface="Arial"/>
                <a:sym typeface="Arial"/>
              </a:rPr>
              <a:t>9) Which of the following machine learning frameworks do you use on a regular basis?</a:t>
            </a:r>
            <a:endParaRPr sz="2427">
              <a:latin typeface="Arial"/>
              <a:ea typeface="Arial"/>
              <a:cs typeface="Arial"/>
              <a:sym typeface="Arial"/>
            </a:endParaRPr>
          </a:p>
          <a:p>
            <a:pPr indent="0" lvl="0" marL="0" rtl="0" algn="l">
              <a:spcBef>
                <a:spcPts val="0"/>
              </a:spcBef>
              <a:spcAft>
                <a:spcPts val="0"/>
              </a:spcAft>
              <a:buNone/>
            </a:pPr>
            <a:r>
              <a:t/>
            </a:r>
            <a:endParaRPr/>
          </a:p>
        </p:txBody>
      </p:sp>
      <p:sp>
        <p:nvSpPr>
          <p:cNvPr id="263" name="Google Shape;263;p32"/>
          <p:cNvSpPr txBox="1"/>
          <p:nvPr>
            <p:ph idx="1" type="body"/>
          </p:nvPr>
        </p:nvSpPr>
        <p:spPr>
          <a:xfrm>
            <a:off x="5767975" y="1456350"/>
            <a:ext cx="3027900" cy="15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Scikit-learn come out as winner followed by TensorFlow for the category of ML framework.</a:t>
            </a:r>
            <a:endParaRPr/>
          </a:p>
        </p:txBody>
      </p:sp>
      <p:pic>
        <p:nvPicPr>
          <p:cNvPr id="264" name="Google Shape;264;p32"/>
          <p:cNvPicPr preferRelativeResize="0"/>
          <p:nvPr/>
        </p:nvPicPr>
        <p:blipFill>
          <a:blip r:embed="rId3">
            <a:alphaModFix/>
          </a:blip>
          <a:stretch>
            <a:fillRect/>
          </a:stretch>
        </p:blipFill>
        <p:spPr>
          <a:xfrm>
            <a:off x="0" y="1561300"/>
            <a:ext cx="5452849" cy="358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0" name="Google Shape;270;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128950" y="326975"/>
            <a:ext cx="6105000" cy="10353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150">
                <a:latin typeface="Arial"/>
                <a:ea typeface="Arial"/>
                <a:cs typeface="Arial"/>
                <a:sym typeface="Arial"/>
              </a:rPr>
              <a:t>10) Which of the following ML algorithms do you use on a regular basis?</a:t>
            </a:r>
            <a:endParaRPr sz="2150">
              <a:latin typeface="Arial"/>
              <a:ea typeface="Arial"/>
              <a:cs typeface="Arial"/>
              <a:sym typeface="Arial"/>
            </a:endParaRPr>
          </a:p>
          <a:p>
            <a:pPr indent="0" lvl="0" marL="0" rtl="0" algn="l">
              <a:spcBef>
                <a:spcPts val="0"/>
              </a:spcBef>
              <a:spcAft>
                <a:spcPts val="0"/>
              </a:spcAft>
              <a:buNone/>
            </a:pPr>
            <a:r>
              <a:t/>
            </a:r>
            <a:endParaRPr/>
          </a:p>
        </p:txBody>
      </p:sp>
      <p:sp>
        <p:nvSpPr>
          <p:cNvPr id="277" name="Google Shape;277;p34"/>
          <p:cNvSpPr txBox="1"/>
          <p:nvPr>
            <p:ph idx="1" type="body"/>
          </p:nvPr>
        </p:nvSpPr>
        <p:spPr>
          <a:xfrm>
            <a:off x="5737700" y="1837125"/>
            <a:ext cx="2993700" cy="23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Algos are most common. Linear or logistic serve as the most used ML Algos.</a:t>
            </a:r>
            <a:endParaRPr/>
          </a:p>
          <a:p>
            <a:pPr indent="0" lvl="0" marL="0" rtl="0" algn="l">
              <a:spcBef>
                <a:spcPts val="1200"/>
              </a:spcBef>
              <a:spcAft>
                <a:spcPts val="1200"/>
              </a:spcAft>
              <a:buNone/>
            </a:pPr>
            <a:r>
              <a:rPr lang="en"/>
              <a:t>Decision Tree or Random Forest comes in the 2nd place</a:t>
            </a:r>
            <a:endParaRPr/>
          </a:p>
        </p:txBody>
      </p:sp>
      <p:pic>
        <p:nvPicPr>
          <p:cNvPr id="278" name="Google Shape;278;p34"/>
          <p:cNvPicPr preferRelativeResize="0"/>
          <p:nvPr/>
        </p:nvPicPr>
        <p:blipFill>
          <a:blip r:embed="rId3">
            <a:alphaModFix/>
          </a:blip>
          <a:stretch>
            <a:fillRect/>
          </a:stretch>
        </p:blipFill>
        <p:spPr>
          <a:xfrm>
            <a:off x="0" y="1329575"/>
            <a:ext cx="5272175" cy="3813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4" name="Google Shape;284;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3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297500" y="4791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a:t>
            </a:r>
            <a:endParaRPr/>
          </a:p>
          <a:p>
            <a:pPr indent="0" lvl="0" marL="0" rtl="0" algn="l">
              <a:spcBef>
                <a:spcPts val="1000"/>
              </a:spcBef>
              <a:spcAft>
                <a:spcPts val="0"/>
              </a:spcAft>
              <a:buNone/>
            </a:pPr>
            <a:r>
              <a:rPr lang="en" sz="2727">
                <a:latin typeface="Arial"/>
                <a:ea typeface="Arial"/>
                <a:cs typeface="Arial"/>
                <a:sym typeface="Arial"/>
              </a:rPr>
              <a:t>What are the ways of staying strong in this field?</a:t>
            </a:r>
            <a:endParaRPr sz="2727">
              <a:latin typeface="Arial"/>
              <a:ea typeface="Arial"/>
              <a:cs typeface="Arial"/>
              <a:sym typeface="Arial"/>
            </a:endParaRPr>
          </a:p>
          <a:p>
            <a:pPr indent="0" lvl="0" marL="0" rtl="0" algn="l">
              <a:lnSpc>
                <a:spcPct val="115000"/>
              </a:lnSpc>
              <a:spcBef>
                <a:spcPts val="0"/>
              </a:spcBef>
              <a:spcAft>
                <a:spcPts val="1200"/>
              </a:spcAft>
              <a:buNone/>
            </a:pPr>
            <a:r>
              <a:t/>
            </a:r>
            <a:endParaRPr sz="3300"/>
          </a:p>
        </p:txBody>
      </p:sp>
      <p:sp>
        <p:nvSpPr>
          <p:cNvPr id="291" name="Google Shape;291;p36"/>
          <p:cNvSpPr txBox="1"/>
          <p:nvPr>
            <p:ph idx="1" type="body"/>
          </p:nvPr>
        </p:nvSpPr>
        <p:spPr>
          <a:xfrm>
            <a:off x="146900" y="2011600"/>
            <a:ext cx="8997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=&gt;We have sorted out some features that can help us identify the ways to stay strong in the field of Data Science, these include:-</a:t>
            </a:r>
            <a:endParaRPr sz="2700"/>
          </a:p>
          <a:p>
            <a:pPr indent="0" lvl="0" marL="0" rtl="0" algn="l">
              <a:spcBef>
                <a:spcPts val="1200"/>
              </a:spcBef>
              <a:spcAft>
                <a:spcPts val="1200"/>
              </a:spcAft>
              <a:buNone/>
            </a:pPr>
            <a:r>
              <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828175" y="0"/>
            <a:ext cx="77253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2085">
                <a:latin typeface="Arial"/>
                <a:ea typeface="Arial"/>
                <a:cs typeface="Arial"/>
                <a:sym typeface="Arial"/>
              </a:rPr>
              <a:t>1) Have you ever published any academic research (papers, preprints, conference proceedings, etc)?</a:t>
            </a:r>
            <a:endParaRPr sz="208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297" name="Google Shape;297;p37"/>
          <p:cNvSpPr txBox="1"/>
          <p:nvPr>
            <p:ph idx="1" type="body"/>
          </p:nvPr>
        </p:nvSpPr>
        <p:spPr>
          <a:xfrm>
            <a:off x="5413525" y="1766125"/>
            <a:ext cx="3730500" cy="33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has been seen that most of the people who are in the field of Data Science and ML, haven’t ever published any academic research(papers,preprints,conference proceeding, etc).</a:t>
            </a:r>
            <a:endParaRPr/>
          </a:p>
        </p:txBody>
      </p:sp>
      <p:pic>
        <p:nvPicPr>
          <p:cNvPr id="298" name="Google Shape;298;p37"/>
          <p:cNvPicPr preferRelativeResize="0"/>
          <p:nvPr/>
        </p:nvPicPr>
        <p:blipFill>
          <a:blip r:embed="rId3">
            <a:alphaModFix/>
          </a:blip>
          <a:stretch>
            <a:fillRect/>
          </a:stretch>
        </p:blipFill>
        <p:spPr>
          <a:xfrm>
            <a:off x="0" y="1441850"/>
            <a:ext cx="5175350" cy="370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297500" y="351900"/>
            <a:ext cx="7038900" cy="9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Did your research make use of machine learning?</a:t>
            </a:r>
            <a:endParaRPr/>
          </a:p>
        </p:txBody>
      </p:sp>
      <p:sp>
        <p:nvSpPr>
          <p:cNvPr id="304" name="Google Shape;304;p38"/>
          <p:cNvSpPr txBox="1"/>
          <p:nvPr>
            <p:ph idx="1" type="body"/>
          </p:nvPr>
        </p:nvSpPr>
        <p:spPr>
          <a:xfrm>
            <a:off x="5205025" y="1768125"/>
            <a:ext cx="3304800" cy="20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of ML is predominately in applied research rather than theoretical research.</a:t>
            </a:r>
            <a:endParaRPr/>
          </a:p>
          <a:p>
            <a:pPr indent="0" lvl="0" marL="0" rtl="0" algn="l">
              <a:spcBef>
                <a:spcPts val="1200"/>
              </a:spcBef>
              <a:spcAft>
                <a:spcPts val="1200"/>
              </a:spcAft>
              <a:buNone/>
            </a:pPr>
            <a:r>
              <a:rPr lang="en"/>
              <a:t>A huge section don’t think that ML can help them in research.</a:t>
            </a:r>
            <a:endParaRPr/>
          </a:p>
        </p:txBody>
      </p:sp>
      <p:pic>
        <p:nvPicPr>
          <p:cNvPr id="305" name="Google Shape;305;p38"/>
          <p:cNvPicPr preferRelativeResize="0"/>
          <p:nvPr/>
        </p:nvPicPr>
        <p:blipFill>
          <a:blip r:embed="rId3">
            <a:alphaModFix/>
          </a:blip>
          <a:stretch>
            <a:fillRect/>
          </a:stretch>
        </p:blipFill>
        <p:spPr>
          <a:xfrm>
            <a:off x="0" y="1469250"/>
            <a:ext cx="4930100" cy="36742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1074625" y="309000"/>
            <a:ext cx="76833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250">
                <a:latin typeface="Arial"/>
                <a:ea typeface="Arial"/>
                <a:cs typeface="Arial"/>
                <a:sym typeface="Arial"/>
              </a:rPr>
              <a:t>3) Which of the following cloud computing platforms do you use?</a:t>
            </a:r>
            <a:endParaRPr sz="2250">
              <a:latin typeface="Arial"/>
              <a:ea typeface="Arial"/>
              <a:cs typeface="Arial"/>
              <a:sym typeface="Arial"/>
            </a:endParaRPr>
          </a:p>
          <a:p>
            <a:pPr indent="0" lvl="0" marL="0" rtl="0" algn="l">
              <a:spcBef>
                <a:spcPts val="0"/>
              </a:spcBef>
              <a:spcAft>
                <a:spcPts val="0"/>
              </a:spcAft>
              <a:buNone/>
            </a:pPr>
            <a:r>
              <a:t/>
            </a:r>
            <a:endParaRPr/>
          </a:p>
        </p:txBody>
      </p:sp>
      <p:sp>
        <p:nvSpPr>
          <p:cNvPr id="311" name="Google Shape;311;p39"/>
          <p:cNvSpPr txBox="1"/>
          <p:nvPr>
            <p:ph idx="1" type="body"/>
          </p:nvPr>
        </p:nvSpPr>
        <p:spPr>
          <a:xfrm>
            <a:off x="5436375" y="1664975"/>
            <a:ext cx="3270300" cy="14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AWS servers are most  commonly used cloud services followed by Google Cloud.</a:t>
            </a:r>
            <a:endParaRPr/>
          </a:p>
        </p:txBody>
      </p:sp>
      <p:pic>
        <p:nvPicPr>
          <p:cNvPr id="312" name="Google Shape;312;p39"/>
          <p:cNvPicPr preferRelativeResize="0"/>
          <p:nvPr/>
        </p:nvPicPr>
        <p:blipFill>
          <a:blip r:embed="rId3">
            <a:alphaModFix/>
          </a:blip>
          <a:stretch>
            <a:fillRect/>
          </a:stretch>
        </p:blipFill>
        <p:spPr>
          <a:xfrm>
            <a:off x="0" y="1394775"/>
            <a:ext cx="4975701" cy="3748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8" name="Google Shape;318;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40"/>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080900" y="386550"/>
            <a:ext cx="8063100" cy="1027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2045">
                <a:latin typeface="Arial"/>
                <a:ea typeface="Arial"/>
                <a:cs typeface="Arial"/>
                <a:sym typeface="Arial"/>
              </a:rPr>
              <a:t>4) Do you use any of the following cloud computing products?</a:t>
            </a:r>
            <a:endParaRPr sz="204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325" name="Google Shape;325;p41"/>
          <p:cNvSpPr txBox="1"/>
          <p:nvPr>
            <p:ph idx="1" type="body"/>
          </p:nvPr>
        </p:nvSpPr>
        <p:spPr>
          <a:xfrm>
            <a:off x="6036475" y="1414350"/>
            <a:ext cx="2621100" cy="27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Cloud Computing is the on-demand availability of computer system resources, especially data storage and computing power, without direct active </a:t>
            </a:r>
            <a:r>
              <a:rPr lang="en"/>
              <a:t>management</a:t>
            </a:r>
            <a:r>
              <a:rPr lang="en"/>
              <a:t> by the user.</a:t>
            </a:r>
            <a:endParaRPr/>
          </a:p>
          <a:p>
            <a:pPr indent="0" lvl="0" marL="0" rtl="0" algn="l">
              <a:spcBef>
                <a:spcPts val="1200"/>
              </a:spcBef>
              <a:spcAft>
                <a:spcPts val="1200"/>
              </a:spcAft>
              <a:buNone/>
            </a:pPr>
            <a:r>
              <a:rPr lang="en"/>
              <a:t>“</a:t>
            </a:r>
            <a:r>
              <a:rPr lang="en"/>
              <a:t>Amazon Elastic Compute Cloud” is the most used cloud computing products .</a:t>
            </a:r>
            <a:endParaRPr/>
          </a:p>
        </p:txBody>
      </p:sp>
      <p:pic>
        <p:nvPicPr>
          <p:cNvPr id="326" name="Google Shape;326;p41"/>
          <p:cNvPicPr preferRelativeResize="0"/>
          <p:nvPr/>
        </p:nvPicPr>
        <p:blipFill>
          <a:blip r:embed="rId3">
            <a:alphaModFix/>
          </a:blip>
          <a:stretch>
            <a:fillRect/>
          </a:stretch>
        </p:blipFill>
        <p:spPr>
          <a:xfrm>
            <a:off x="0" y="1498825"/>
            <a:ext cx="5542201" cy="364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Problem Statement:</a:t>
            </a:r>
            <a:endParaRPr sz="3000"/>
          </a:p>
        </p:txBody>
      </p:sp>
      <p:sp>
        <p:nvSpPr>
          <p:cNvPr id="147" name="Google Shape;147;p15"/>
          <p:cNvSpPr txBox="1"/>
          <p:nvPr>
            <p:ph idx="1" type="body"/>
          </p:nvPr>
        </p:nvSpPr>
        <p:spPr>
          <a:xfrm>
            <a:off x="1297500" y="1567550"/>
            <a:ext cx="7038900" cy="29112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3300">
                <a:latin typeface="Montserrat"/>
                <a:ea typeface="Montserrat"/>
                <a:cs typeface="Montserrat"/>
                <a:sym typeface="Montserrat"/>
              </a:rPr>
              <a:t>What are the best ways to start in the field of Data Science and ML and the ways of staying strong in this field?</a:t>
            </a:r>
            <a:endParaRPr sz="35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2" name="Google Shape;332;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5721150" y="492250"/>
            <a:ext cx="3382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Do you use any of the following data storage products?</a:t>
            </a:r>
            <a:br>
              <a:rPr lang="en"/>
            </a:br>
            <a:endParaRPr/>
          </a:p>
        </p:txBody>
      </p:sp>
      <p:sp>
        <p:nvSpPr>
          <p:cNvPr id="339" name="Google Shape;339;p43"/>
          <p:cNvSpPr txBox="1"/>
          <p:nvPr>
            <p:ph idx="1" type="body"/>
          </p:nvPr>
        </p:nvSpPr>
        <p:spPr>
          <a:xfrm>
            <a:off x="5670925" y="1798450"/>
            <a:ext cx="3382500" cy="40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Storage is the recording of information in a storage medium. Handwriting, phonographic recording, magnetic tape, and optical discs are all examples of data storage media.</a:t>
            </a:r>
            <a:endParaRPr/>
          </a:p>
          <a:p>
            <a:pPr indent="0" lvl="0" marL="0" rtl="0" algn="l">
              <a:spcBef>
                <a:spcPts val="1200"/>
              </a:spcBef>
              <a:spcAft>
                <a:spcPts val="1200"/>
              </a:spcAft>
              <a:buNone/>
            </a:pPr>
            <a:r>
              <a:rPr lang="en"/>
              <a:t>Here, the highly usable data storage products is found to be “</a:t>
            </a:r>
            <a:r>
              <a:rPr b="1" lang="en" u="sng"/>
              <a:t>AMAZON SIMPLE STORAGE SERVICE(S3)</a:t>
            </a:r>
            <a:r>
              <a:rPr lang="en"/>
              <a:t>”.</a:t>
            </a:r>
            <a:endParaRPr/>
          </a:p>
        </p:txBody>
      </p:sp>
      <p:pic>
        <p:nvPicPr>
          <p:cNvPr id="340" name="Google Shape;340;p43"/>
          <p:cNvPicPr preferRelativeResize="0"/>
          <p:nvPr/>
        </p:nvPicPr>
        <p:blipFill>
          <a:blip r:embed="rId3">
            <a:alphaModFix/>
          </a:blip>
          <a:stretch>
            <a:fillRect/>
          </a:stretch>
        </p:blipFill>
        <p:spPr>
          <a:xfrm>
            <a:off x="0" y="0"/>
            <a:ext cx="5163599" cy="5143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6" name="Google Shape;346;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7" name="Google Shape;347;p44"/>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1148550" y="110500"/>
            <a:ext cx="5582100" cy="7722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150">
                <a:latin typeface="Arial"/>
                <a:ea typeface="Arial"/>
                <a:cs typeface="Arial"/>
                <a:sym typeface="Arial"/>
              </a:rPr>
              <a:t>6) Do you use any of the following data products?</a:t>
            </a:r>
            <a:endParaRPr sz="2150">
              <a:latin typeface="Arial"/>
              <a:ea typeface="Arial"/>
              <a:cs typeface="Arial"/>
              <a:sym typeface="Arial"/>
            </a:endParaRPr>
          </a:p>
          <a:p>
            <a:pPr indent="0" lvl="0" marL="0" rtl="0" algn="l">
              <a:spcBef>
                <a:spcPts val="0"/>
              </a:spcBef>
              <a:spcAft>
                <a:spcPts val="0"/>
              </a:spcAft>
              <a:buNone/>
            </a:pPr>
            <a:r>
              <a:t/>
            </a:r>
            <a:endParaRPr/>
          </a:p>
        </p:txBody>
      </p:sp>
      <p:sp>
        <p:nvSpPr>
          <p:cNvPr id="353" name="Google Shape;353;p45"/>
          <p:cNvSpPr txBox="1"/>
          <p:nvPr>
            <p:ph idx="1" type="body"/>
          </p:nvPr>
        </p:nvSpPr>
        <p:spPr>
          <a:xfrm>
            <a:off x="6064100" y="958713"/>
            <a:ext cx="3079800" cy="4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Data products have one primary objective: to manage, organize and make sense of the vast amount of data that organizations collect and generate. It’s the users’ job to put the insights to use that they gain from these data products, take actions and make better decisions based on these insights.</a:t>
            </a:r>
            <a:endParaRPr sz="1400">
              <a:latin typeface="Arial"/>
              <a:ea typeface="Arial"/>
              <a:cs typeface="Arial"/>
              <a:sym typeface="Arial"/>
            </a:endParaRPr>
          </a:p>
          <a:p>
            <a:pPr indent="0" lvl="0" marL="0" rtl="0" algn="l">
              <a:spcBef>
                <a:spcPts val="1200"/>
              </a:spcBef>
              <a:spcAft>
                <a:spcPts val="1200"/>
              </a:spcAft>
              <a:buNone/>
            </a:pPr>
            <a:r>
              <a:rPr lang="en" sz="1400">
                <a:highlight>
                  <a:srgbClr val="202124"/>
                </a:highlight>
                <a:latin typeface="Arial"/>
                <a:ea typeface="Arial"/>
                <a:cs typeface="Arial"/>
                <a:sym typeface="Arial"/>
              </a:rPr>
              <a:t>MySQL is a widely used open-source relational database management system (RDBMS) and an excellent solution for many applications, including web-scale applications.</a:t>
            </a:r>
            <a:endParaRPr sz="1400">
              <a:latin typeface="Arial"/>
              <a:ea typeface="Arial"/>
              <a:cs typeface="Arial"/>
              <a:sym typeface="Arial"/>
            </a:endParaRPr>
          </a:p>
        </p:txBody>
      </p:sp>
      <p:pic>
        <p:nvPicPr>
          <p:cNvPr id="354" name="Google Shape;354;p45"/>
          <p:cNvPicPr preferRelativeResize="0"/>
          <p:nvPr/>
        </p:nvPicPr>
        <p:blipFill>
          <a:blip r:embed="rId3">
            <a:alphaModFix/>
          </a:blip>
          <a:stretch>
            <a:fillRect/>
          </a:stretch>
        </p:blipFill>
        <p:spPr>
          <a:xfrm>
            <a:off x="0" y="1145225"/>
            <a:ext cx="6064101" cy="399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0" name="Google Shape;360;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4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1184050" y="326175"/>
            <a:ext cx="7203600" cy="9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Do you use any of the following business intelligence tools?</a:t>
            </a:r>
            <a:endParaRPr/>
          </a:p>
        </p:txBody>
      </p:sp>
      <p:sp>
        <p:nvSpPr>
          <p:cNvPr id="367" name="Google Shape;367;p47"/>
          <p:cNvSpPr txBox="1"/>
          <p:nvPr>
            <p:ph idx="1" type="body"/>
          </p:nvPr>
        </p:nvSpPr>
        <p:spPr>
          <a:xfrm>
            <a:off x="6434100" y="1567550"/>
            <a:ext cx="2709900" cy="35040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en" sz="1350">
                <a:latin typeface="Arial"/>
                <a:ea typeface="Arial"/>
                <a:cs typeface="Arial"/>
                <a:sym typeface="Arial"/>
              </a:rPr>
              <a:t>BI tools are widely used these days. The well-known market leaders Power BI and Tableau are also at the top in this survey. Interestingly, we have quite a lot of respondents using </a:t>
            </a:r>
            <a:r>
              <a:rPr b="1" lang="en" sz="1350">
                <a:latin typeface="Arial"/>
                <a:ea typeface="Arial"/>
                <a:cs typeface="Arial"/>
                <a:sym typeface="Arial"/>
              </a:rPr>
              <a:t>both</a:t>
            </a:r>
            <a:r>
              <a:rPr lang="en" sz="1350">
                <a:latin typeface="Arial"/>
                <a:ea typeface="Arial"/>
                <a:cs typeface="Arial"/>
                <a:sym typeface="Arial"/>
              </a:rPr>
              <a:t> Tableau and Microsoft Power BI.</a:t>
            </a:r>
            <a:endParaRPr sz="1350">
              <a:latin typeface="Arial"/>
              <a:ea typeface="Arial"/>
              <a:cs typeface="Arial"/>
              <a:sym typeface="Arial"/>
            </a:endParaRPr>
          </a:p>
          <a:p>
            <a:pPr indent="0" lvl="0" marL="0" rtl="0" algn="l">
              <a:spcBef>
                <a:spcPts val="200"/>
              </a:spcBef>
              <a:spcAft>
                <a:spcPts val="1200"/>
              </a:spcAft>
              <a:buNone/>
            </a:pPr>
            <a:r>
              <a:t/>
            </a:r>
            <a:endParaRPr/>
          </a:p>
        </p:txBody>
      </p:sp>
      <p:pic>
        <p:nvPicPr>
          <p:cNvPr id="368" name="Google Shape;368;p47"/>
          <p:cNvPicPr preferRelativeResize="0"/>
          <p:nvPr/>
        </p:nvPicPr>
        <p:blipFill>
          <a:blip r:embed="rId3">
            <a:alphaModFix/>
          </a:blip>
          <a:stretch>
            <a:fillRect/>
          </a:stretch>
        </p:blipFill>
        <p:spPr>
          <a:xfrm>
            <a:off x="0" y="1491325"/>
            <a:ext cx="6263175" cy="36521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4" name="Google Shape;374;p4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48"/>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113250" y="424875"/>
            <a:ext cx="77652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1785">
                <a:latin typeface="Arial"/>
                <a:ea typeface="Arial"/>
                <a:cs typeface="Arial"/>
                <a:sym typeface="Arial"/>
              </a:rPr>
              <a:t>8) Do you use any of the following automated machine learning tools?</a:t>
            </a:r>
            <a:endParaRPr sz="178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381" name="Google Shape;381;p49"/>
          <p:cNvSpPr txBox="1"/>
          <p:nvPr>
            <p:ph idx="1" type="body"/>
          </p:nvPr>
        </p:nvSpPr>
        <p:spPr>
          <a:xfrm>
            <a:off x="5864050" y="1941950"/>
            <a:ext cx="3166500" cy="1390500"/>
          </a:xfrm>
          <a:prstGeom prst="rect">
            <a:avLst/>
          </a:prstGeom>
        </p:spPr>
        <p:txBody>
          <a:bodyPr anchorCtr="0" anchor="t" bIns="91425" lIns="91425" spcFirstLastPara="1" rIns="91425" wrap="square" tIns="91425">
            <a:normAutofit fontScale="92500"/>
          </a:bodyPr>
          <a:lstStyle/>
          <a:p>
            <a:pPr indent="0" lvl="0" marL="0" rtl="0" algn="just">
              <a:lnSpc>
                <a:spcPct val="140000"/>
              </a:lnSpc>
              <a:spcBef>
                <a:spcPts val="1200"/>
              </a:spcBef>
              <a:spcAft>
                <a:spcPts val="0"/>
              </a:spcAft>
              <a:buNone/>
            </a:pPr>
            <a:r>
              <a:rPr lang="en" sz="1550">
                <a:latin typeface="Arial"/>
                <a:ea typeface="Arial"/>
                <a:cs typeface="Arial"/>
                <a:sym typeface="Arial"/>
              </a:rPr>
              <a:t>Auto ML tools are still not very common. The leader of this survey   Google Cloud AutoML, is below 4%.</a:t>
            </a:r>
            <a:endParaRPr sz="1550">
              <a:latin typeface="Arial"/>
              <a:ea typeface="Arial"/>
              <a:cs typeface="Arial"/>
              <a:sym typeface="Arial"/>
            </a:endParaRPr>
          </a:p>
          <a:p>
            <a:pPr indent="0" lvl="0" marL="0" rtl="0" algn="just">
              <a:spcBef>
                <a:spcPts val="200"/>
              </a:spcBef>
              <a:spcAft>
                <a:spcPts val="1200"/>
              </a:spcAft>
              <a:buNone/>
            </a:pPr>
            <a:r>
              <a:t/>
            </a:r>
            <a:endParaRPr/>
          </a:p>
        </p:txBody>
      </p:sp>
      <p:pic>
        <p:nvPicPr>
          <p:cNvPr id="382" name="Google Shape;382;p49"/>
          <p:cNvPicPr preferRelativeResize="0"/>
          <p:nvPr/>
        </p:nvPicPr>
        <p:blipFill>
          <a:blip r:embed="rId3">
            <a:alphaModFix/>
          </a:blip>
          <a:stretch>
            <a:fillRect/>
          </a:stretch>
        </p:blipFill>
        <p:spPr>
          <a:xfrm>
            <a:off x="0" y="1439825"/>
            <a:ext cx="5574374" cy="37036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8" name="Google Shape;388;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9" name="Google Shape;389;p50"/>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1064100" y="244625"/>
            <a:ext cx="7846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Do you use any of the following </a:t>
            </a:r>
            <a:r>
              <a:rPr lang="en"/>
              <a:t>types of specialized hardware when training machine learning models?</a:t>
            </a:r>
            <a:endParaRPr/>
          </a:p>
        </p:txBody>
      </p:sp>
      <p:sp>
        <p:nvSpPr>
          <p:cNvPr id="395" name="Google Shape;395;p51"/>
          <p:cNvSpPr txBox="1"/>
          <p:nvPr>
            <p:ph idx="1" type="body"/>
          </p:nvPr>
        </p:nvSpPr>
        <p:spPr>
          <a:xfrm>
            <a:off x="5639975" y="1787450"/>
            <a:ext cx="3019500" cy="32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dk1"/>
                </a:highlight>
                <a:latin typeface="Arial"/>
                <a:ea typeface="Arial"/>
                <a:cs typeface="Arial"/>
                <a:sym typeface="Arial"/>
              </a:rPr>
              <a:t>A faster processor will reduce the time it takes to train a machine learning model and to generate predictions by as much as 100-fold or more. There are two primary processors used as part of most AI/ML tasks: central processing units (CPUs) and graphics processing units (GPUs).</a:t>
            </a:r>
            <a:endParaRPr>
              <a:highlight>
                <a:schemeClr val="dk1"/>
              </a:highlight>
              <a:latin typeface="Arial"/>
              <a:ea typeface="Arial"/>
              <a:cs typeface="Arial"/>
              <a:sym typeface="Arial"/>
            </a:endParaRPr>
          </a:p>
          <a:p>
            <a:pPr indent="0" lvl="0" marL="0" rtl="0" algn="l">
              <a:spcBef>
                <a:spcPts val="1200"/>
              </a:spcBef>
              <a:spcAft>
                <a:spcPts val="1200"/>
              </a:spcAft>
              <a:buNone/>
            </a:pPr>
            <a:r>
              <a:rPr b="1" lang="en">
                <a:highlight>
                  <a:schemeClr val="dk1"/>
                </a:highlight>
                <a:latin typeface="Arial"/>
                <a:ea typeface="Arial"/>
                <a:cs typeface="Arial"/>
                <a:sym typeface="Arial"/>
              </a:rPr>
              <a:t>(GPUs have enhanced mathematical computation capability)</a:t>
            </a:r>
            <a:endParaRPr>
              <a:highlight>
                <a:schemeClr val="dk1"/>
              </a:highlight>
              <a:latin typeface="Arial"/>
              <a:ea typeface="Arial"/>
              <a:cs typeface="Arial"/>
              <a:sym typeface="Arial"/>
            </a:endParaRPr>
          </a:p>
        </p:txBody>
      </p:sp>
      <p:pic>
        <p:nvPicPr>
          <p:cNvPr id="396" name="Google Shape;396;p51"/>
          <p:cNvPicPr preferRelativeResize="0"/>
          <p:nvPr/>
        </p:nvPicPr>
        <p:blipFill>
          <a:blip r:embed="rId3">
            <a:alphaModFix/>
          </a:blip>
          <a:stretch>
            <a:fillRect/>
          </a:stretch>
        </p:blipFill>
        <p:spPr>
          <a:xfrm>
            <a:off x="0" y="1465325"/>
            <a:ext cx="5194576" cy="367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Dataset:</a:t>
            </a:r>
            <a:endParaRPr sz="32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We have been given a dataset in which seems like a survey talking about the ways to get started with Data Science and what are the different aspects that are required for a Data Scientist to do their everyday work.</a:t>
            </a:r>
            <a:endParaRPr sz="2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2" name="Google Shape;402;p5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3" name="Google Shape;403;p52"/>
          <p:cNvPicPr preferRelativeResize="0"/>
          <p:nvPr/>
        </p:nvPicPr>
        <p:blipFill>
          <a:blip r:embed="rId3">
            <a:alphaModFix/>
          </a:blip>
          <a:stretch>
            <a:fillRect/>
          </a:stretch>
        </p:blipFill>
        <p:spPr>
          <a:xfrm>
            <a:off x="0" y="19050"/>
            <a:ext cx="9144001" cy="5105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1047950" y="302575"/>
            <a:ext cx="7770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10) Do you use any tools to help monitor your machine learning models and/or experiments?</a:t>
            </a:r>
            <a:endParaRPr/>
          </a:p>
        </p:txBody>
      </p:sp>
      <p:sp>
        <p:nvSpPr>
          <p:cNvPr id="409" name="Google Shape;409;p53"/>
          <p:cNvSpPr txBox="1"/>
          <p:nvPr>
            <p:ph idx="1" type="body"/>
          </p:nvPr>
        </p:nvSpPr>
        <p:spPr>
          <a:xfrm>
            <a:off x="6061850" y="1523950"/>
            <a:ext cx="2757000" cy="33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 </a:t>
            </a:r>
            <a:r>
              <a:rPr lang="en">
                <a:highlight>
                  <a:schemeClr val="dk1"/>
                </a:highlight>
                <a:latin typeface="Arial"/>
                <a:ea typeface="Arial"/>
                <a:cs typeface="Arial"/>
                <a:sym typeface="Arial"/>
              </a:rPr>
              <a:t>Machine learning model monitoring is a practice of tracking and analyzing production model performance to ensure acceptable quality as defined by the use case.</a:t>
            </a:r>
            <a:endParaRPr>
              <a:highlight>
                <a:schemeClr val="dk1"/>
              </a:highlight>
              <a:latin typeface="Arial"/>
              <a:ea typeface="Arial"/>
              <a:cs typeface="Arial"/>
              <a:sym typeface="Arial"/>
            </a:endParaRPr>
          </a:p>
          <a:p>
            <a:pPr indent="0" lvl="0" marL="0" rtl="0" algn="l">
              <a:spcBef>
                <a:spcPts val="1200"/>
              </a:spcBef>
              <a:spcAft>
                <a:spcPts val="0"/>
              </a:spcAft>
              <a:buNone/>
            </a:pPr>
            <a:r>
              <a:rPr lang="en">
                <a:highlight>
                  <a:schemeClr val="dk1"/>
                </a:highlight>
                <a:latin typeface="Arial"/>
                <a:ea typeface="Arial"/>
                <a:cs typeface="Arial"/>
                <a:sym typeface="Arial"/>
              </a:rPr>
              <a:t>The most straightforward way to monitor your ML model is to constantly evaluate your performance on real-world data.</a:t>
            </a:r>
            <a:endParaRPr>
              <a:highlight>
                <a:schemeClr val="dk1"/>
              </a:highlight>
              <a:latin typeface="Arial"/>
              <a:ea typeface="Arial"/>
              <a:cs typeface="Arial"/>
              <a:sym typeface="Arial"/>
            </a:endParaRPr>
          </a:p>
          <a:p>
            <a:pPr indent="0" lvl="0" marL="0" rtl="0" algn="l">
              <a:spcBef>
                <a:spcPts val="1200"/>
              </a:spcBef>
              <a:spcAft>
                <a:spcPts val="1200"/>
              </a:spcAft>
              <a:buNone/>
            </a:pPr>
            <a:r>
              <a:rPr lang="en">
                <a:highlight>
                  <a:schemeClr val="dk1"/>
                </a:highlight>
              </a:rPr>
              <a:t>New learners don’t use any kind of tool for taking notes for their progress.</a:t>
            </a:r>
            <a:endParaRPr>
              <a:highlight>
                <a:schemeClr val="dk1"/>
              </a:highlight>
              <a:latin typeface="Arial"/>
              <a:ea typeface="Arial"/>
              <a:cs typeface="Arial"/>
              <a:sym typeface="Arial"/>
            </a:endParaRPr>
          </a:p>
        </p:txBody>
      </p:sp>
      <p:pic>
        <p:nvPicPr>
          <p:cNvPr id="410" name="Google Shape;410;p53"/>
          <p:cNvPicPr preferRelativeResize="0"/>
          <p:nvPr/>
        </p:nvPicPr>
        <p:blipFill>
          <a:blip r:embed="rId3">
            <a:alphaModFix/>
          </a:blip>
          <a:stretch>
            <a:fillRect/>
          </a:stretch>
        </p:blipFill>
        <p:spPr>
          <a:xfrm>
            <a:off x="0" y="1476050"/>
            <a:ext cx="5555074" cy="36674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1093925" y="248925"/>
            <a:ext cx="7879500" cy="8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11) Who/what are your favorite media sources that report on data science topics?</a:t>
            </a:r>
            <a:br>
              <a:rPr lang="en"/>
            </a:br>
            <a:endParaRPr/>
          </a:p>
        </p:txBody>
      </p:sp>
      <p:sp>
        <p:nvSpPr>
          <p:cNvPr id="416" name="Google Shape;416;p54"/>
          <p:cNvSpPr txBox="1"/>
          <p:nvPr>
            <p:ph idx="1" type="body"/>
          </p:nvPr>
        </p:nvSpPr>
        <p:spPr>
          <a:xfrm>
            <a:off x="5658075" y="1420525"/>
            <a:ext cx="3395100" cy="35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Youtube is the most common media platform for data science topics</a:t>
            </a:r>
            <a:endParaRPr sz="1400"/>
          </a:p>
          <a:p>
            <a:pPr indent="0" lvl="0" marL="0" rtl="0" algn="l">
              <a:spcBef>
                <a:spcPts val="1200"/>
              </a:spcBef>
              <a:spcAft>
                <a:spcPts val="0"/>
              </a:spcAft>
              <a:buNone/>
            </a:pPr>
            <a:r>
              <a:rPr lang="en" sz="1400"/>
              <a:t>Kaggle comes second which is mainly used for data sets.</a:t>
            </a:r>
            <a:endParaRPr sz="1400"/>
          </a:p>
          <a:p>
            <a:pPr indent="0" lvl="0" marL="0" rtl="0" algn="l">
              <a:spcBef>
                <a:spcPts val="1200"/>
              </a:spcBef>
              <a:spcAft>
                <a:spcPts val="1200"/>
              </a:spcAft>
              <a:buNone/>
            </a:pPr>
            <a:r>
              <a:rPr lang="en" sz="1400"/>
              <a:t>Students also prefer </a:t>
            </a:r>
            <a:r>
              <a:rPr lang="en"/>
              <a:t>reading Blogs the “classic” way and to be up to date with what all is going on in the field of Data Science, one should be aware with what all is going around in the world.</a:t>
            </a:r>
            <a:endParaRPr sz="1400"/>
          </a:p>
        </p:txBody>
      </p:sp>
      <p:pic>
        <p:nvPicPr>
          <p:cNvPr id="417" name="Google Shape;417;p54"/>
          <p:cNvPicPr preferRelativeResize="0"/>
          <p:nvPr/>
        </p:nvPicPr>
        <p:blipFill>
          <a:blip r:embed="rId3">
            <a:alphaModFix/>
          </a:blip>
          <a:stretch>
            <a:fillRect/>
          </a:stretch>
        </p:blipFill>
        <p:spPr>
          <a:xfrm>
            <a:off x="0" y="1420525"/>
            <a:ext cx="5497475" cy="3722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3" name="Google Shape;423;p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4" name="Google Shape;424;p5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30" name="Google Shape;430;p56"/>
          <p:cNvSpPr txBox="1"/>
          <p:nvPr>
            <p:ph idx="1" type="body"/>
          </p:nvPr>
        </p:nvSpPr>
        <p:spPr>
          <a:xfrm>
            <a:off x="1175200" y="1483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ROADMAP</a:t>
            </a:r>
            <a:endParaRPr b="1" u="sng"/>
          </a:p>
          <a:p>
            <a:pPr indent="0" lvl="0" marL="0" rtl="0" algn="l">
              <a:spcBef>
                <a:spcPts val="1200"/>
              </a:spcBef>
              <a:spcAft>
                <a:spcPts val="0"/>
              </a:spcAft>
              <a:buNone/>
            </a:pPr>
            <a:r>
              <a:rPr lang="en"/>
              <a:t>Data shows that most of the starters are male and from the age group (18-21).</a:t>
            </a:r>
            <a:endParaRPr/>
          </a:p>
          <a:p>
            <a:pPr indent="0" lvl="0" marL="0" rtl="0" algn="l">
              <a:spcBef>
                <a:spcPts val="1200"/>
              </a:spcBef>
              <a:spcAft>
                <a:spcPts val="0"/>
              </a:spcAft>
              <a:buNone/>
            </a:pPr>
            <a:r>
              <a:rPr lang="en"/>
              <a:t>Students opt </a:t>
            </a:r>
            <a:r>
              <a:rPr lang="en"/>
              <a:t>for online courses and platforms like Cousera.</a:t>
            </a:r>
            <a:endParaRPr/>
          </a:p>
          <a:p>
            <a:pPr indent="0" lvl="0" marL="0" rtl="0" algn="l">
              <a:spcBef>
                <a:spcPts val="1200"/>
              </a:spcBef>
              <a:spcAft>
                <a:spcPts val="0"/>
              </a:spcAft>
              <a:buNone/>
            </a:pPr>
            <a:r>
              <a:rPr lang="en"/>
              <a:t>Python And Jupyter Python are the popular programming language and notebook.</a:t>
            </a:r>
            <a:endParaRPr/>
          </a:p>
          <a:p>
            <a:pPr indent="0" lvl="0" marL="0" rtl="0" algn="l">
              <a:spcBef>
                <a:spcPts val="1200"/>
              </a:spcBef>
              <a:spcAft>
                <a:spcPts val="0"/>
              </a:spcAft>
              <a:buNone/>
            </a:pPr>
            <a:r>
              <a:rPr lang="en"/>
              <a:t>Matplotlib is the library most used for data visualization.</a:t>
            </a:r>
            <a:endParaRPr/>
          </a:p>
          <a:p>
            <a:pPr indent="0" lvl="0" marL="0" rtl="0" algn="l">
              <a:lnSpc>
                <a:spcPct val="100000"/>
              </a:lnSpc>
              <a:spcBef>
                <a:spcPts val="1200"/>
              </a:spcBef>
              <a:spcAft>
                <a:spcPts val="0"/>
              </a:spcAft>
              <a:buNone/>
            </a:pPr>
            <a:r>
              <a:rPr lang="en" sz="1400">
                <a:latin typeface="Arial"/>
                <a:ea typeface="Arial"/>
                <a:cs typeface="Arial"/>
                <a:sym typeface="Arial"/>
              </a:rPr>
              <a:t>Most used Machine learning frameworks </a:t>
            </a:r>
            <a:r>
              <a:rPr lang="en"/>
              <a:t>Scikit-learn.</a:t>
            </a:r>
            <a:endParaRPr/>
          </a:p>
          <a:p>
            <a:pPr indent="0" lvl="0" marL="0" rtl="0" algn="l">
              <a:lnSpc>
                <a:spcPct val="100000"/>
              </a:lnSpc>
              <a:spcBef>
                <a:spcPts val="1100"/>
              </a:spcBef>
              <a:spcAft>
                <a:spcPts val="0"/>
              </a:spcAft>
              <a:buNone/>
            </a:pPr>
            <a:r>
              <a:rPr lang="en" sz="1400">
                <a:latin typeface="Arial"/>
                <a:ea typeface="Arial"/>
                <a:cs typeface="Arial"/>
                <a:sym typeface="Arial"/>
              </a:rPr>
              <a:t>Regression is the most common Algos followed by </a:t>
            </a:r>
            <a:r>
              <a:rPr lang="en"/>
              <a:t>Decision Tree or Random Forest</a:t>
            </a:r>
            <a:r>
              <a:rPr lang="en" sz="1400"/>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txBox="1"/>
          <p:nvPr>
            <p:ph idx="1" type="body"/>
          </p:nvPr>
        </p:nvSpPr>
        <p:spPr>
          <a:xfrm>
            <a:off x="1207100" y="496800"/>
            <a:ext cx="6749400" cy="42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has been found that most of the learners who are in the field of ML and Data Science haven’t  ever publish any research papers from their side.</a:t>
            </a:r>
            <a:endParaRPr/>
          </a:p>
          <a:p>
            <a:pPr indent="0" lvl="0" marL="0" rtl="0" algn="l">
              <a:spcBef>
                <a:spcPts val="1200"/>
              </a:spcBef>
              <a:spcAft>
                <a:spcPts val="0"/>
              </a:spcAft>
              <a:buNone/>
            </a:pPr>
            <a:r>
              <a:rPr lang="en"/>
              <a:t>In the field of applied research area, the application of Machine Learning is used  on high-scale.</a:t>
            </a:r>
            <a:endParaRPr/>
          </a:p>
          <a:p>
            <a:pPr indent="0" lvl="0" marL="0" rtl="0" algn="l">
              <a:spcBef>
                <a:spcPts val="1200"/>
              </a:spcBef>
              <a:spcAft>
                <a:spcPts val="0"/>
              </a:spcAft>
              <a:buNone/>
            </a:pPr>
            <a:r>
              <a:rPr lang="en"/>
              <a:t>Amazon Web Services(AWS) remains at the top of highly used Cloud Computing Platforms.</a:t>
            </a:r>
            <a:endParaRPr/>
          </a:p>
          <a:p>
            <a:pPr indent="0" lvl="0" marL="0" rtl="0" algn="l">
              <a:spcBef>
                <a:spcPts val="1200"/>
              </a:spcBef>
              <a:spcAft>
                <a:spcPts val="0"/>
              </a:spcAft>
              <a:buNone/>
            </a:pPr>
            <a:r>
              <a:rPr lang="en"/>
              <a:t>Amazon Elastic Cloud Compute is the highly used Cloud Computing products.</a:t>
            </a:r>
            <a:endParaRPr/>
          </a:p>
          <a:p>
            <a:pPr indent="0" lvl="0" marL="0" rtl="0" algn="l">
              <a:spcBef>
                <a:spcPts val="1200"/>
              </a:spcBef>
              <a:spcAft>
                <a:spcPts val="0"/>
              </a:spcAft>
              <a:buNone/>
            </a:pPr>
            <a:r>
              <a:rPr lang="en"/>
              <a:t>Amazon Simple Storage Service is the highly usable data storage product.</a:t>
            </a:r>
            <a:endParaRPr/>
          </a:p>
          <a:p>
            <a:pPr indent="0" lvl="0" marL="0" rtl="0" algn="l">
              <a:spcBef>
                <a:spcPts val="1200"/>
              </a:spcBef>
              <a:spcAft>
                <a:spcPts val="0"/>
              </a:spcAft>
              <a:buNone/>
            </a:pPr>
            <a:r>
              <a:rPr lang="en">
                <a:highlight>
                  <a:schemeClr val="dk1"/>
                </a:highlight>
                <a:latin typeface="Arial"/>
                <a:ea typeface="Arial"/>
                <a:cs typeface="Arial"/>
                <a:sym typeface="Arial"/>
              </a:rPr>
              <a:t>GPUs have enhanced mathematical computation capability.</a:t>
            </a:r>
            <a:endParaRPr/>
          </a:p>
          <a:p>
            <a:pPr indent="0" lvl="0" marL="0" rtl="0" algn="l">
              <a:spcBef>
                <a:spcPts val="1200"/>
              </a:spcBef>
              <a:spcAft>
                <a:spcPts val="0"/>
              </a:spcAft>
              <a:buNone/>
            </a:pPr>
            <a:r>
              <a:rPr lang="en">
                <a:highlight>
                  <a:schemeClr val="dk1"/>
                </a:highlight>
              </a:rPr>
              <a:t>New learners don’t use any kind of tool for taking notes for their progress.</a:t>
            </a:r>
            <a:endParaRPr/>
          </a:p>
          <a:p>
            <a:pPr indent="0" lvl="0" marL="0" rtl="0" algn="l">
              <a:spcBef>
                <a:spcPts val="1200"/>
              </a:spcBef>
              <a:spcAft>
                <a:spcPts val="0"/>
              </a:spcAft>
              <a:buNone/>
            </a:pPr>
            <a:r>
              <a:rPr lang="en" sz="1400"/>
              <a:t>Youtube is the most common media platform for data science topics</a:t>
            </a:r>
            <a:endParaRPr sz="1400"/>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Problem Statement:</a:t>
            </a:r>
            <a:endParaRPr sz="3000"/>
          </a:p>
        </p:txBody>
      </p:sp>
      <p:sp>
        <p:nvSpPr>
          <p:cNvPr id="441" name="Google Shape;441;p58"/>
          <p:cNvSpPr txBox="1"/>
          <p:nvPr>
            <p:ph idx="1" type="body"/>
          </p:nvPr>
        </p:nvSpPr>
        <p:spPr>
          <a:xfrm>
            <a:off x="1297500" y="1567550"/>
            <a:ext cx="7038900" cy="29112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3300">
                <a:latin typeface="Montserrat"/>
                <a:ea typeface="Montserrat"/>
                <a:cs typeface="Montserrat"/>
                <a:sym typeface="Montserrat"/>
              </a:rPr>
              <a:t>What are the best ways to start in the field of Data Science and ML and the ways of staying strong in this field?</a:t>
            </a:r>
            <a:endParaRPr sz="35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Dataset:</a:t>
            </a:r>
            <a:endParaRPr sz="3200"/>
          </a:p>
        </p:txBody>
      </p:sp>
      <p:sp>
        <p:nvSpPr>
          <p:cNvPr id="447" name="Google Shape;447;p5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We have been given a dataset in which seems like a survey talking about the ways to get started with Data Science and what are the different aspects that are required for a Data Scientist to do their everyday work.</a:t>
            </a:r>
            <a:endParaRPr sz="2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0"/>
          <p:cNvSpPr txBox="1"/>
          <p:nvPr>
            <p:ph type="title"/>
          </p:nvPr>
        </p:nvSpPr>
        <p:spPr>
          <a:xfrm>
            <a:off x="1297500" y="607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a:t>
            </a:r>
            <a:endParaRPr/>
          </a:p>
          <a:p>
            <a:pPr indent="0" lvl="0" marL="0" rtl="0" algn="l">
              <a:lnSpc>
                <a:spcPct val="115000"/>
              </a:lnSpc>
              <a:spcBef>
                <a:spcPts val="0"/>
              </a:spcBef>
              <a:spcAft>
                <a:spcPts val="1200"/>
              </a:spcAft>
              <a:buNone/>
            </a:pPr>
            <a:r>
              <a:rPr lang="en" sz="3300"/>
              <a:t>What are the best ways to start in the field of Data Science and ML? </a:t>
            </a:r>
            <a:endParaRPr/>
          </a:p>
        </p:txBody>
      </p:sp>
      <p:sp>
        <p:nvSpPr>
          <p:cNvPr id="453" name="Google Shape;453;p60"/>
          <p:cNvSpPr txBox="1"/>
          <p:nvPr>
            <p:ph idx="1" type="body"/>
          </p:nvPr>
        </p:nvSpPr>
        <p:spPr>
          <a:xfrm>
            <a:off x="146900" y="2011600"/>
            <a:ext cx="8997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=&gt;We have sorted out some features that can help us identify the ways to start a career in the field of Data Science, these include:-</a:t>
            </a:r>
            <a:endParaRPr sz="2700"/>
          </a:p>
          <a:p>
            <a:pPr indent="0" lvl="0" marL="0" rtl="0" algn="l">
              <a:spcBef>
                <a:spcPts val="1200"/>
              </a:spcBef>
              <a:spcAft>
                <a:spcPts val="1200"/>
              </a:spcAft>
              <a:buNone/>
            </a:pPr>
            <a:r>
              <a:t/>
            </a:r>
            <a:endParaRPr sz="2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1136225" y="354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Age Range:-</a:t>
            </a:r>
            <a:endParaRPr/>
          </a:p>
        </p:txBody>
      </p:sp>
      <p:sp>
        <p:nvSpPr>
          <p:cNvPr id="459" name="Google Shape;459;p61"/>
          <p:cNvSpPr txBox="1"/>
          <p:nvPr>
            <p:ph idx="1" type="body"/>
          </p:nvPr>
        </p:nvSpPr>
        <p:spPr>
          <a:xfrm>
            <a:off x="6236300" y="1659600"/>
            <a:ext cx="2854200" cy="3262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100"/>
              <a:t>F</a:t>
            </a:r>
            <a:r>
              <a:rPr lang="en"/>
              <a:t>rom the plotted bar graph, we see that the people in the age range 18-21 years has started Data Science and ML earlier than other groups.</a:t>
            </a:r>
            <a:endParaRPr sz="1500"/>
          </a:p>
        </p:txBody>
      </p:sp>
      <p:pic>
        <p:nvPicPr>
          <p:cNvPr id="460" name="Google Shape;460;p61"/>
          <p:cNvPicPr preferRelativeResize="0"/>
          <p:nvPr/>
        </p:nvPicPr>
        <p:blipFill>
          <a:blip r:embed="rId3">
            <a:alphaModFix/>
          </a:blip>
          <a:stretch>
            <a:fillRect/>
          </a:stretch>
        </p:blipFill>
        <p:spPr>
          <a:xfrm>
            <a:off x="0" y="1438200"/>
            <a:ext cx="6125800" cy="370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607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a:t>
            </a:r>
            <a:endParaRPr/>
          </a:p>
          <a:p>
            <a:pPr indent="0" lvl="0" marL="0" rtl="0" algn="l">
              <a:lnSpc>
                <a:spcPct val="115000"/>
              </a:lnSpc>
              <a:spcBef>
                <a:spcPts val="0"/>
              </a:spcBef>
              <a:spcAft>
                <a:spcPts val="1200"/>
              </a:spcAft>
              <a:buNone/>
            </a:pPr>
            <a:r>
              <a:rPr lang="en" sz="3300"/>
              <a:t>What are the best ways to start in the field of Data Science and ML? </a:t>
            </a:r>
            <a:endParaRPr/>
          </a:p>
        </p:txBody>
      </p:sp>
      <p:sp>
        <p:nvSpPr>
          <p:cNvPr id="159" name="Google Shape;159;p17"/>
          <p:cNvSpPr txBox="1"/>
          <p:nvPr>
            <p:ph idx="1" type="body"/>
          </p:nvPr>
        </p:nvSpPr>
        <p:spPr>
          <a:xfrm>
            <a:off x="146900" y="2011600"/>
            <a:ext cx="8997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=&gt;We have sorted out some features that can help us identify the ways to start a career in the field of Data Science, these include:-</a:t>
            </a:r>
            <a:endParaRPr sz="2700"/>
          </a:p>
          <a:p>
            <a:pPr indent="0" lvl="0" marL="0" rtl="0" algn="l">
              <a:spcBef>
                <a:spcPts val="1200"/>
              </a:spcBef>
              <a:spcAft>
                <a:spcPts val="1200"/>
              </a:spcAft>
              <a:buNone/>
            </a:pPr>
            <a:r>
              <a:t/>
            </a:r>
            <a:endParaRPr sz="2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Gender:</a:t>
            </a:r>
            <a:endParaRPr/>
          </a:p>
        </p:txBody>
      </p:sp>
      <p:sp>
        <p:nvSpPr>
          <p:cNvPr id="466" name="Google Shape;466;p62"/>
          <p:cNvSpPr txBox="1"/>
          <p:nvPr>
            <p:ph idx="1" type="body"/>
          </p:nvPr>
        </p:nvSpPr>
        <p:spPr>
          <a:xfrm>
            <a:off x="5527975" y="1560050"/>
            <a:ext cx="3491400" cy="35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Here from our data analysis the gender  that dominates the field of ML and Data Science is Male.</a:t>
            </a:r>
            <a:endParaRPr sz="1500"/>
          </a:p>
          <a:p>
            <a:pPr indent="0" lvl="0" marL="0" rtl="0" algn="just">
              <a:spcBef>
                <a:spcPts val="1200"/>
              </a:spcBef>
              <a:spcAft>
                <a:spcPts val="1200"/>
              </a:spcAft>
              <a:buNone/>
            </a:pPr>
            <a:r>
              <a:rPr lang="en" sz="1400">
                <a:highlight>
                  <a:schemeClr val="dk1"/>
                </a:highlight>
              </a:rPr>
              <a:t>Probably the reason behind this </a:t>
            </a:r>
            <a:r>
              <a:rPr lang="en" sz="1400">
                <a:highlight>
                  <a:schemeClr val="dk1"/>
                </a:highlight>
                <a:latin typeface="Arial"/>
                <a:ea typeface="Arial"/>
                <a:cs typeface="Arial"/>
                <a:sym typeface="Arial"/>
              </a:rPr>
              <a:t>is the higher nationwide internet usage rate among men than women, at respectively </a:t>
            </a:r>
            <a:r>
              <a:rPr b="1" lang="en" sz="1400">
                <a:highlight>
                  <a:schemeClr val="dk1"/>
                </a:highlight>
                <a:latin typeface="Arial"/>
                <a:ea typeface="Arial"/>
                <a:cs typeface="Arial"/>
                <a:sym typeface="Arial"/>
              </a:rPr>
              <a:t>57.1 percent</a:t>
            </a:r>
            <a:r>
              <a:rPr lang="en" sz="1400">
                <a:highlight>
                  <a:schemeClr val="dk1"/>
                </a:highlight>
                <a:latin typeface="Arial"/>
                <a:ea typeface="Arial"/>
                <a:cs typeface="Arial"/>
                <a:sym typeface="Arial"/>
              </a:rPr>
              <a:t> of male population and 33.3 percent of female population (as per 2021)</a:t>
            </a:r>
            <a:endParaRPr sz="1400">
              <a:highlight>
                <a:schemeClr val="dk1"/>
              </a:highlight>
              <a:latin typeface="Arial"/>
              <a:ea typeface="Arial"/>
              <a:cs typeface="Arial"/>
              <a:sym typeface="Arial"/>
            </a:endParaRPr>
          </a:p>
        </p:txBody>
      </p:sp>
      <p:pic>
        <p:nvPicPr>
          <p:cNvPr id="467" name="Google Shape;467;p62"/>
          <p:cNvPicPr preferRelativeResize="0"/>
          <p:nvPr/>
        </p:nvPicPr>
        <p:blipFill>
          <a:blip r:embed="rId3">
            <a:alphaModFix/>
          </a:blip>
          <a:stretch>
            <a:fillRect/>
          </a:stretch>
        </p:blipFill>
        <p:spPr>
          <a:xfrm>
            <a:off x="0" y="1503900"/>
            <a:ext cx="5467350" cy="3639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1277825" y="308450"/>
            <a:ext cx="70389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2085">
                <a:latin typeface="Arial"/>
                <a:ea typeface="Arial"/>
                <a:cs typeface="Arial"/>
                <a:sym typeface="Arial"/>
              </a:rPr>
              <a:t>3) What products or platforms did you find to be most helpful when you first started studying data science?</a:t>
            </a:r>
            <a:endParaRPr sz="208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473" name="Google Shape;473;p63"/>
          <p:cNvSpPr txBox="1"/>
          <p:nvPr>
            <p:ph idx="1" type="body"/>
          </p:nvPr>
        </p:nvSpPr>
        <p:spPr>
          <a:xfrm>
            <a:off x="5271075" y="1660875"/>
            <a:ext cx="3798900" cy="134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It is evident from the graph that the beginners love to start their Data Science journey through online courses.</a:t>
            </a:r>
            <a:endParaRPr sz="1400"/>
          </a:p>
        </p:txBody>
      </p:sp>
      <p:pic>
        <p:nvPicPr>
          <p:cNvPr id="474" name="Google Shape;474;p63"/>
          <p:cNvPicPr preferRelativeResize="0"/>
          <p:nvPr/>
        </p:nvPicPr>
        <p:blipFill>
          <a:blip r:embed="rId3">
            <a:alphaModFix/>
          </a:blip>
          <a:stretch>
            <a:fillRect/>
          </a:stretch>
        </p:blipFill>
        <p:spPr>
          <a:xfrm>
            <a:off x="0" y="1391076"/>
            <a:ext cx="5126168" cy="37524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80" name="Google Shape;480;p6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1" name="Google Shape;481;p6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marR="190500" rtl="0" algn="l">
              <a:spcBef>
                <a:spcPts val="1100"/>
              </a:spcBef>
              <a:spcAft>
                <a:spcPts val="0"/>
              </a:spcAft>
              <a:buNone/>
            </a:pPr>
            <a:r>
              <a:rPr lang="en" sz="2316"/>
              <a:t>4) On which platforms have you begun or completed data science courses?</a:t>
            </a:r>
            <a:endParaRPr sz="2316"/>
          </a:p>
          <a:p>
            <a:pPr indent="0" lvl="0" marL="0" rtl="0" algn="l">
              <a:spcBef>
                <a:spcPts val="0"/>
              </a:spcBef>
              <a:spcAft>
                <a:spcPts val="0"/>
              </a:spcAft>
              <a:buNone/>
            </a:pPr>
            <a:r>
              <a:t/>
            </a:r>
            <a:endParaRPr/>
          </a:p>
        </p:txBody>
      </p:sp>
      <p:sp>
        <p:nvSpPr>
          <p:cNvPr id="487" name="Google Shape;487;p65"/>
          <p:cNvSpPr txBox="1"/>
          <p:nvPr>
            <p:ph idx="1" type="body"/>
          </p:nvPr>
        </p:nvSpPr>
        <p:spPr>
          <a:xfrm>
            <a:off x="5181600" y="1549275"/>
            <a:ext cx="4004100" cy="1236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As per the data and bar graph plotted, it is analysed that the “COURSERA” is the beginners best choice to start Data Sciences Course.</a:t>
            </a:r>
            <a:endParaRPr/>
          </a:p>
        </p:txBody>
      </p:sp>
      <p:pic>
        <p:nvPicPr>
          <p:cNvPr id="488" name="Google Shape;488;p65"/>
          <p:cNvPicPr preferRelativeResize="0"/>
          <p:nvPr/>
        </p:nvPicPr>
        <p:blipFill>
          <a:blip r:embed="rId3">
            <a:alphaModFix/>
          </a:blip>
          <a:stretch>
            <a:fillRect/>
          </a:stretch>
        </p:blipFill>
        <p:spPr>
          <a:xfrm>
            <a:off x="1" y="1307850"/>
            <a:ext cx="5104805" cy="3835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94" name="Google Shape;494;p6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5" name="Google Shape;495;p6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7"/>
          <p:cNvSpPr txBox="1"/>
          <p:nvPr>
            <p:ph type="title"/>
          </p:nvPr>
        </p:nvSpPr>
        <p:spPr>
          <a:xfrm>
            <a:off x="1291050" y="302575"/>
            <a:ext cx="70389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250">
                <a:latin typeface="Arial"/>
                <a:ea typeface="Arial"/>
                <a:cs typeface="Arial"/>
                <a:sym typeface="Arial"/>
              </a:rPr>
              <a:t>5) What programming languages do you use on a regular basis?</a:t>
            </a:r>
            <a:endParaRPr sz="2250">
              <a:latin typeface="Arial"/>
              <a:ea typeface="Arial"/>
              <a:cs typeface="Arial"/>
              <a:sym typeface="Arial"/>
            </a:endParaRPr>
          </a:p>
          <a:p>
            <a:pPr indent="0" lvl="0" marL="0" rtl="0" algn="l">
              <a:spcBef>
                <a:spcPts val="0"/>
              </a:spcBef>
              <a:spcAft>
                <a:spcPts val="0"/>
              </a:spcAft>
              <a:buNone/>
            </a:pPr>
            <a:r>
              <a:t/>
            </a:r>
            <a:endParaRPr/>
          </a:p>
        </p:txBody>
      </p:sp>
      <p:sp>
        <p:nvSpPr>
          <p:cNvPr id="501" name="Google Shape;501;p67"/>
          <p:cNvSpPr txBox="1"/>
          <p:nvPr>
            <p:ph idx="1" type="body"/>
          </p:nvPr>
        </p:nvSpPr>
        <p:spPr>
          <a:xfrm>
            <a:off x="6006200" y="1708625"/>
            <a:ext cx="3054300" cy="268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Beginners find “PYTHON” as a suitable programming language to use on a regular basis.</a:t>
            </a:r>
            <a:endParaRPr/>
          </a:p>
        </p:txBody>
      </p:sp>
      <p:pic>
        <p:nvPicPr>
          <p:cNvPr id="502" name="Google Shape;502;p67"/>
          <p:cNvPicPr preferRelativeResize="0"/>
          <p:nvPr/>
        </p:nvPicPr>
        <p:blipFill>
          <a:blip r:embed="rId3">
            <a:alphaModFix/>
          </a:blip>
          <a:stretch>
            <a:fillRect/>
          </a:stretch>
        </p:blipFill>
        <p:spPr>
          <a:xfrm>
            <a:off x="0" y="1413175"/>
            <a:ext cx="5818900" cy="373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08" name="Google Shape;508;p6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9" name="Google Shape;509;p6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ph type="title"/>
          </p:nvPr>
        </p:nvSpPr>
        <p:spPr>
          <a:xfrm>
            <a:off x="1052550" y="257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316">
                <a:latin typeface="Arial"/>
                <a:ea typeface="Arial"/>
                <a:cs typeface="Arial"/>
                <a:sym typeface="Arial"/>
              </a:rPr>
              <a:t>6) Which of the following integrated development environments (IDE's) do you use on a regular basis?</a:t>
            </a:r>
            <a:endParaRPr sz="2316">
              <a:latin typeface="Arial"/>
              <a:ea typeface="Arial"/>
              <a:cs typeface="Arial"/>
              <a:sym typeface="Arial"/>
            </a:endParaRPr>
          </a:p>
          <a:p>
            <a:pPr indent="0" lvl="0" marL="0" rtl="0" algn="l">
              <a:spcBef>
                <a:spcPts val="0"/>
              </a:spcBef>
              <a:spcAft>
                <a:spcPts val="0"/>
              </a:spcAft>
              <a:buNone/>
            </a:pPr>
            <a:r>
              <a:t/>
            </a:r>
            <a:endParaRPr/>
          </a:p>
        </p:txBody>
      </p:sp>
      <p:sp>
        <p:nvSpPr>
          <p:cNvPr id="515" name="Google Shape;515;p69"/>
          <p:cNvSpPr txBox="1"/>
          <p:nvPr>
            <p:ph idx="1" type="body"/>
          </p:nvPr>
        </p:nvSpPr>
        <p:spPr>
          <a:xfrm>
            <a:off x="5703125" y="1798350"/>
            <a:ext cx="3295800" cy="284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350">
                <a:highlight>
                  <a:schemeClr val="dk1"/>
                </a:highlight>
                <a:latin typeface="Arial"/>
                <a:ea typeface="Arial"/>
                <a:cs typeface="Arial"/>
                <a:sym typeface="Arial"/>
              </a:rPr>
              <a:t>IDE is software for building applications that combines common developer tools into a single graphical user interface (GUI).</a:t>
            </a:r>
            <a:endParaRPr sz="1600" u="sng">
              <a:highlight>
                <a:schemeClr val="dk1"/>
              </a:highlight>
            </a:endParaRPr>
          </a:p>
          <a:p>
            <a:pPr indent="0" lvl="0" marL="0" rtl="0" algn="just">
              <a:spcBef>
                <a:spcPts val="1200"/>
              </a:spcBef>
              <a:spcAft>
                <a:spcPts val="1200"/>
              </a:spcAft>
              <a:buNone/>
            </a:pPr>
            <a:r>
              <a:rPr lang="en" u="sng"/>
              <a:t>“</a:t>
            </a:r>
            <a:r>
              <a:rPr lang="en" u="sng"/>
              <a:t>JUPYTER PYTHON”</a:t>
            </a:r>
            <a:r>
              <a:rPr lang="en"/>
              <a:t> serves the role of best best IDE for newbies. </a:t>
            </a:r>
            <a:endParaRPr/>
          </a:p>
        </p:txBody>
      </p:sp>
      <p:pic>
        <p:nvPicPr>
          <p:cNvPr id="516" name="Google Shape;516;p69"/>
          <p:cNvPicPr preferRelativeResize="0"/>
          <p:nvPr/>
        </p:nvPicPr>
        <p:blipFill>
          <a:blip r:embed="rId3">
            <a:alphaModFix/>
          </a:blip>
          <a:stretch>
            <a:fillRect/>
          </a:stretch>
        </p:blipFill>
        <p:spPr>
          <a:xfrm>
            <a:off x="0" y="1433400"/>
            <a:ext cx="5567949" cy="37101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22" name="Google Shape;522;p7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3" name="Google Shape;523;p7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1060625" y="217825"/>
            <a:ext cx="7934400" cy="1025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516">
                <a:latin typeface="Arial"/>
                <a:ea typeface="Arial"/>
                <a:cs typeface="Arial"/>
                <a:sym typeface="Arial"/>
              </a:rPr>
              <a:t>7) Do you use any of the following hosted notebook products?</a:t>
            </a:r>
            <a:endParaRPr sz="2516">
              <a:latin typeface="Arial"/>
              <a:ea typeface="Arial"/>
              <a:cs typeface="Arial"/>
              <a:sym typeface="Arial"/>
            </a:endParaRPr>
          </a:p>
          <a:p>
            <a:pPr indent="0" lvl="0" marL="0" rtl="0" algn="l">
              <a:spcBef>
                <a:spcPts val="0"/>
              </a:spcBef>
              <a:spcAft>
                <a:spcPts val="0"/>
              </a:spcAft>
              <a:buNone/>
            </a:pPr>
            <a:r>
              <a:t/>
            </a:r>
            <a:endParaRPr/>
          </a:p>
        </p:txBody>
      </p:sp>
      <p:sp>
        <p:nvSpPr>
          <p:cNvPr id="529" name="Google Shape;529;p71"/>
          <p:cNvSpPr txBox="1"/>
          <p:nvPr>
            <p:ph idx="1" type="body"/>
          </p:nvPr>
        </p:nvSpPr>
        <p:spPr>
          <a:xfrm>
            <a:off x="5756100" y="1798500"/>
            <a:ext cx="3387900" cy="334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Google’s “</a:t>
            </a:r>
            <a:r>
              <a:rPr lang="en" u="sng"/>
              <a:t>COLAB NOTEBOOK</a:t>
            </a:r>
            <a:r>
              <a:rPr lang="en"/>
              <a:t> “attracted the users on a high scale to do their programming related activities.</a:t>
            </a:r>
            <a:endParaRPr/>
          </a:p>
        </p:txBody>
      </p:sp>
      <p:pic>
        <p:nvPicPr>
          <p:cNvPr id="530" name="Google Shape;530;p71"/>
          <p:cNvPicPr preferRelativeResize="0"/>
          <p:nvPr/>
        </p:nvPicPr>
        <p:blipFill>
          <a:blip r:embed="rId3">
            <a:alphaModFix/>
          </a:blip>
          <a:stretch>
            <a:fillRect/>
          </a:stretch>
        </p:blipFill>
        <p:spPr>
          <a:xfrm>
            <a:off x="0" y="1414075"/>
            <a:ext cx="5524775" cy="3729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36225" y="354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Age Range:-</a:t>
            </a:r>
            <a:endParaRPr/>
          </a:p>
        </p:txBody>
      </p:sp>
      <p:sp>
        <p:nvSpPr>
          <p:cNvPr id="165" name="Google Shape;165;p18"/>
          <p:cNvSpPr txBox="1"/>
          <p:nvPr>
            <p:ph idx="1" type="body"/>
          </p:nvPr>
        </p:nvSpPr>
        <p:spPr>
          <a:xfrm>
            <a:off x="6236300" y="1659600"/>
            <a:ext cx="2854200" cy="3262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100"/>
              <a:t>F</a:t>
            </a:r>
            <a:r>
              <a:rPr lang="en"/>
              <a:t>rom the plotted bar graph, we see that the people in the age range 18-21 years has started Data Science and ML earlier than other groups.</a:t>
            </a:r>
            <a:endParaRPr sz="1500"/>
          </a:p>
        </p:txBody>
      </p:sp>
      <p:pic>
        <p:nvPicPr>
          <p:cNvPr id="166" name="Google Shape;166;p18"/>
          <p:cNvPicPr preferRelativeResize="0"/>
          <p:nvPr/>
        </p:nvPicPr>
        <p:blipFill>
          <a:blip r:embed="rId3">
            <a:alphaModFix/>
          </a:blip>
          <a:stretch>
            <a:fillRect/>
          </a:stretch>
        </p:blipFill>
        <p:spPr>
          <a:xfrm>
            <a:off x="0" y="1438200"/>
            <a:ext cx="6125800" cy="37053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36" name="Google Shape;536;p7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7" name="Google Shape;537;p7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3"/>
          <p:cNvSpPr txBox="1"/>
          <p:nvPr>
            <p:ph type="title"/>
          </p:nvPr>
        </p:nvSpPr>
        <p:spPr>
          <a:xfrm>
            <a:off x="1175600" y="379075"/>
            <a:ext cx="7892400" cy="10596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316">
                <a:latin typeface="Arial"/>
                <a:ea typeface="Arial"/>
                <a:cs typeface="Arial"/>
                <a:sym typeface="Arial"/>
              </a:rPr>
              <a:t>8) Do you use any of the following data visualization libraries on a regular basis?</a:t>
            </a:r>
            <a:endParaRPr sz="2316">
              <a:latin typeface="Arial"/>
              <a:ea typeface="Arial"/>
              <a:cs typeface="Arial"/>
              <a:sym typeface="Arial"/>
            </a:endParaRPr>
          </a:p>
          <a:p>
            <a:pPr indent="0" lvl="0" marL="0" rtl="0" algn="l">
              <a:spcBef>
                <a:spcPts val="0"/>
              </a:spcBef>
              <a:spcAft>
                <a:spcPts val="0"/>
              </a:spcAft>
              <a:buNone/>
            </a:pPr>
            <a:r>
              <a:t/>
            </a:r>
            <a:endParaRPr/>
          </a:p>
        </p:txBody>
      </p:sp>
      <p:sp>
        <p:nvSpPr>
          <p:cNvPr id="543" name="Google Shape;543;p73"/>
          <p:cNvSpPr txBox="1"/>
          <p:nvPr>
            <p:ph idx="1" type="body"/>
          </p:nvPr>
        </p:nvSpPr>
        <p:spPr>
          <a:xfrm>
            <a:off x="5738300" y="1867275"/>
            <a:ext cx="33297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Library  provides detailed graphics with a high level of interactivity across various datasets, whether they are large or small.</a:t>
            </a:r>
            <a:endParaRPr/>
          </a:p>
          <a:p>
            <a:pPr indent="0" lvl="0" marL="0" rtl="0" algn="l">
              <a:spcBef>
                <a:spcPts val="1200"/>
              </a:spcBef>
              <a:spcAft>
                <a:spcPts val="1200"/>
              </a:spcAft>
              <a:buNone/>
            </a:pPr>
            <a:r>
              <a:rPr lang="en"/>
              <a:t>“MATPLOTLIB” gained the highest spot as regular used Data Visualization Libraries being  used by the beginners frequently.</a:t>
            </a:r>
            <a:r>
              <a:rPr lang="en"/>
              <a:t> </a:t>
            </a:r>
            <a:endParaRPr/>
          </a:p>
        </p:txBody>
      </p:sp>
      <p:pic>
        <p:nvPicPr>
          <p:cNvPr id="544" name="Google Shape;544;p73"/>
          <p:cNvPicPr preferRelativeResize="0"/>
          <p:nvPr/>
        </p:nvPicPr>
        <p:blipFill>
          <a:blip r:embed="rId3">
            <a:alphaModFix/>
          </a:blip>
          <a:stretch>
            <a:fillRect/>
          </a:stretch>
        </p:blipFill>
        <p:spPr>
          <a:xfrm>
            <a:off x="0" y="1509875"/>
            <a:ext cx="5627701" cy="36336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50" name="Google Shape;550;p7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1" name="Google Shape;551;p7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5"/>
          <p:cNvSpPr txBox="1"/>
          <p:nvPr>
            <p:ph type="title"/>
          </p:nvPr>
        </p:nvSpPr>
        <p:spPr>
          <a:xfrm>
            <a:off x="1166250" y="4065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427">
                <a:latin typeface="Arial"/>
                <a:ea typeface="Arial"/>
                <a:cs typeface="Arial"/>
                <a:sym typeface="Arial"/>
              </a:rPr>
              <a:t>9) Which of the following machine learning frameworks do you use on a regular basis?</a:t>
            </a:r>
            <a:endParaRPr sz="2427">
              <a:latin typeface="Arial"/>
              <a:ea typeface="Arial"/>
              <a:cs typeface="Arial"/>
              <a:sym typeface="Arial"/>
            </a:endParaRPr>
          </a:p>
          <a:p>
            <a:pPr indent="0" lvl="0" marL="0" rtl="0" algn="l">
              <a:spcBef>
                <a:spcPts val="0"/>
              </a:spcBef>
              <a:spcAft>
                <a:spcPts val="0"/>
              </a:spcAft>
              <a:buNone/>
            </a:pPr>
            <a:r>
              <a:t/>
            </a:r>
            <a:endParaRPr/>
          </a:p>
        </p:txBody>
      </p:sp>
      <p:sp>
        <p:nvSpPr>
          <p:cNvPr id="557" name="Google Shape;557;p75"/>
          <p:cNvSpPr txBox="1"/>
          <p:nvPr>
            <p:ph idx="1" type="body"/>
          </p:nvPr>
        </p:nvSpPr>
        <p:spPr>
          <a:xfrm>
            <a:off x="5767975" y="1456350"/>
            <a:ext cx="3027900" cy="15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Scikit-learn come out as winner followed by TensorFlow for the category of ML framework.</a:t>
            </a:r>
            <a:endParaRPr/>
          </a:p>
        </p:txBody>
      </p:sp>
      <p:pic>
        <p:nvPicPr>
          <p:cNvPr id="558" name="Google Shape;558;p75"/>
          <p:cNvPicPr preferRelativeResize="0"/>
          <p:nvPr/>
        </p:nvPicPr>
        <p:blipFill>
          <a:blip r:embed="rId3">
            <a:alphaModFix/>
          </a:blip>
          <a:stretch>
            <a:fillRect/>
          </a:stretch>
        </p:blipFill>
        <p:spPr>
          <a:xfrm>
            <a:off x="0" y="1561300"/>
            <a:ext cx="5452849" cy="3582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64" name="Google Shape;564;p7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5" name="Google Shape;565;p7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7"/>
          <p:cNvSpPr txBox="1"/>
          <p:nvPr>
            <p:ph type="title"/>
          </p:nvPr>
        </p:nvSpPr>
        <p:spPr>
          <a:xfrm>
            <a:off x="1128950" y="326975"/>
            <a:ext cx="6105000" cy="10353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150">
                <a:latin typeface="Arial"/>
                <a:ea typeface="Arial"/>
                <a:cs typeface="Arial"/>
                <a:sym typeface="Arial"/>
              </a:rPr>
              <a:t>10) Which of the following ML algorithms do you use on a regular basis?</a:t>
            </a:r>
            <a:endParaRPr sz="2150">
              <a:latin typeface="Arial"/>
              <a:ea typeface="Arial"/>
              <a:cs typeface="Arial"/>
              <a:sym typeface="Arial"/>
            </a:endParaRPr>
          </a:p>
          <a:p>
            <a:pPr indent="0" lvl="0" marL="0" rtl="0" algn="l">
              <a:spcBef>
                <a:spcPts val="0"/>
              </a:spcBef>
              <a:spcAft>
                <a:spcPts val="0"/>
              </a:spcAft>
              <a:buNone/>
            </a:pPr>
            <a:r>
              <a:t/>
            </a:r>
            <a:endParaRPr/>
          </a:p>
        </p:txBody>
      </p:sp>
      <p:sp>
        <p:nvSpPr>
          <p:cNvPr id="571" name="Google Shape;571;p77"/>
          <p:cNvSpPr txBox="1"/>
          <p:nvPr>
            <p:ph idx="1" type="body"/>
          </p:nvPr>
        </p:nvSpPr>
        <p:spPr>
          <a:xfrm>
            <a:off x="5737700" y="1837125"/>
            <a:ext cx="2993700" cy="23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Algos are most common. Linear or logistic serve as the most used ML Algos.</a:t>
            </a:r>
            <a:endParaRPr/>
          </a:p>
          <a:p>
            <a:pPr indent="0" lvl="0" marL="0" rtl="0" algn="l">
              <a:spcBef>
                <a:spcPts val="1200"/>
              </a:spcBef>
              <a:spcAft>
                <a:spcPts val="1200"/>
              </a:spcAft>
              <a:buNone/>
            </a:pPr>
            <a:r>
              <a:rPr lang="en"/>
              <a:t>Decision Tree or Random Forest comes in the 2nd place</a:t>
            </a:r>
            <a:endParaRPr/>
          </a:p>
        </p:txBody>
      </p:sp>
      <p:pic>
        <p:nvPicPr>
          <p:cNvPr id="572" name="Google Shape;572;p77"/>
          <p:cNvPicPr preferRelativeResize="0"/>
          <p:nvPr/>
        </p:nvPicPr>
        <p:blipFill>
          <a:blip r:embed="rId3">
            <a:alphaModFix/>
          </a:blip>
          <a:stretch>
            <a:fillRect/>
          </a:stretch>
        </p:blipFill>
        <p:spPr>
          <a:xfrm>
            <a:off x="0" y="1329575"/>
            <a:ext cx="5272175" cy="38139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78" name="Google Shape;578;p7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79" name="Google Shape;579;p7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9"/>
          <p:cNvSpPr txBox="1"/>
          <p:nvPr>
            <p:ph type="title"/>
          </p:nvPr>
        </p:nvSpPr>
        <p:spPr>
          <a:xfrm>
            <a:off x="1297500" y="4791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a:t>
            </a:r>
            <a:endParaRPr/>
          </a:p>
          <a:p>
            <a:pPr indent="0" lvl="0" marL="0" rtl="0" algn="l">
              <a:spcBef>
                <a:spcPts val="1000"/>
              </a:spcBef>
              <a:spcAft>
                <a:spcPts val="0"/>
              </a:spcAft>
              <a:buNone/>
            </a:pPr>
            <a:r>
              <a:rPr lang="en" sz="2727">
                <a:latin typeface="Arial"/>
                <a:ea typeface="Arial"/>
                <a:cs typeface="Arial"/>
                <a:sym typeface="Arial"/>
              </a:rPr>
              <a:t>What are the ways of staying strong in this field?</a:t>
            </a:r>
            <a:endParaRPr sz="2727">
              <a:latin typeface="Arial"/>
              <a:ea typeface="Arial"/>
              <a:cs typeface="Arial"/>
              <a:sym typeface="Arial"/>
            </a:endParaRPr>
          </a:p>
          <a:p>
            <a:pPr indent="0" lvl="0" marL="0" rtl="0" algn="l">
              <a:lnSpc>
                <a:spcPct val="115000"/>
              </a:lnSpc>
              <a:spcBef>
                <a:spcPts val="0"/>
              </a:spcBef>
              <a:spcAft>
                <a:spcPts val="1200"/>
              </a:spcAft>
              <a:buNone/>
            </a:pPr>
            <a:r>
              <a:t/>
            </a:r>
            <a:endParaRPr sz="3300"/>
          </a:p>
        </p:txBody>
      </p:sp>
      <p:sp>
        <p:nvSpPr>
          <p:cNvPr id="585" name="Google Shape;585;p79"/>
          <p:cNvSpPr txBox="1"/>
          <p:nvPr>
            <p:ph idx="1" type="body"/>
          </p:nvPr>
        </p:nvSpPr>
        <p:spPr>
          <a:xfrm>
            <a:off x="146900" y="2011600"/>
            <a:ext cx="8997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=&gt;We have sorted out some features that can help us identify the ways to stay strong in the field of Data Science, these include:-</a:t>
            </a:r>
            <a:endParaRPr sz="2700"/>
          </a:p>
          <a:p>
            <a:pPr indent="0" lvl="0" marL="0" rtl="0" algn="l">
              <a:spcBef>
                <a:spcPts val="1200"/>
              </a:spcBef>
              <a:spcAft>
                <a:spcPts val="1200"/>
              </a:spcAft>
              <a:buNone/>
            </a:pPr>
            <a:r>
              <a:t/>
            </a:r>
            <a:endParaRPr sz="21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0"/>
          <p:cNvSpPr txBox="1"/>
          <p:nvPr>
            <p:ph type="title"/>
          </p:nvPr>
        </p:nvSpPr>
        <p:spPr>
          <a:xfrm>
            <a:off x="828175" y="0"/>
            <a:ext cx="77253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2085">
                <a:latin typeface="Arial"/>
                <a:ea typeface="Arial"/>
                <a:cs typeface="Arial"/>
                <a:sym typeface="Arial"/>
              </a:rPr>
              <a:t>1) Have you ever published any academic research (papers, preprints, conference proceedings, etc)?</a:t>
            </a:r>
            <a:endParaRPr sz="208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591" name="Google Shape;591;p80"/>
          <p:cNvSpPr txBox="1"/>
          <p:nvPr>
            <p:ph idx="1" type="body"/>
          </p:nvPr>
        </p:nvSpPr>
        <p:spPr>
          <a:xfrm>
            <a:off x="5413525" y="1766125"/>
            <a:ext cx="3730500" cy="33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has been seen that most of the people who are in the field of Data Science and ML, haven’t ever published any academic research(papers,preprints,conference proceeding, etc).</a:t>
            </a:r>
            <a:endParaRPr/>
          </a:p>
        </p:txBody>
      </p:sp>
      <p:pic>
        <p:nvPicPr>
          <p:cNvPr id="592" name="Google Shape;592;p80"/>
          <p:cNvPicPr preferRelativeResize="0"/>
          <p:nvPr/>
        </p:nvPicPr>
        <p:blipFill>
          <a:blip r:embed="rId3">
            <a:alphaModFix/>
          </a:blip>
          <a:stretch>
            <a:fillRect/>
          </a:stretch>
        </p:blipFill>
        <p:spPr>
          <a:xfrm>
            <a:off x="0" y="1441850"/>
            <a:ext cx="5175350" cy="37016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1"/>
          <p:cNvSpPr txBox="1"/>
          <p:nvPr>
            <p:ph type="title"/>
          </p:nvPr>
        </p:nvSpPr>
        <p:spPr>
          <a:xfrm>
            <a:off x="1297500" y="351900"/>
            <a:ext cx="7038900" cy="9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Did your research make use of machine learning?</a:t>
            </a:r>
            <a:endParaRPr/>
          </a:p>
        </p:txBody>
      </p:sp>
      <p:sp>
        <p:nvSpPr>
          <p:cNvPr id="598" name="Google Shape;598;p81"/>
          <p:cNvSpPr txBox="1"/>
          <p:nvPr>
            <p:ph idx="1" type="body"/>
          </p:nvPr>
        </p:nvSpPr>
        <p:spPr>
          <a:xfrm>
            <a:off x="5205025" y="1768125"/>
            <a:ext cx="3304800" cy="20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of ML is predominately in applied research rather than theoretical research.</a:t>
            </a:r>
            <a:endParaRPr/>
          </a:p>
          <a:p>
            <a:pPr indent="0" lvl="0" marL="0" rtl="0" algn="l">
              <a:spcBef>
                <a:spcPts val="1200"/>
              </a:spcBef>
              <a:spcAft>
                <a:spcPts val="1200"/>
              </a:spcAft>
              <a:buNone/>
            </a:pPr>
            <a:r>
              <a:rPr lang="en"/>
              <a:t>A huge section don’t think that ML can help them in research.</a:t>
            </a:r>
            <a:endParaRPr/>
          </a:p>
        </p:txBody>
      </p:sp>
      <p:pic>
        <p:nvPicPr>
          <p:cNvPr id="599" name="Google Shape;599;p81"/>
          <p:cNvPicPr preferRelativeResize="0"/>
          <p:nvPr/>
        </p:nvPicPr>
        <p:blipFill>
          <a:blip r:embed="rId3">
            <a:alphaModFix/>
          </a:blip>
          <a:stretch>
            <a:fillRect/>
          </a:stretch>
        </p:blipFill>
        <p:spPr>
          <a:xfrm>
            <a:off x="0" y="1469250"/>
            <a:ext cx="4930100" cy="3674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Gender:</a:t>
            </a:r>
            <a:endParaRPr/>
          </a:p>
        </p:txBody>
      </p:sp>
      <p:sp>
        <p:nvSpPr>
          <p:cNvPr id="172" name="Google Shape;172;p19"/>
          <p:cNvSpPr txBox="1"/>
          <p:nvPr>
            <p:ph idx="1" type="body"/>
          </p:nvPr>
        </p:nvSpPr>
        <p:spPr>
          <a:xfrm>
            <a:off x="5527975" y="1560050"/>
            <a:ext cx="3491400" cy="35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Here from our data analysis the gender  that dominates the field of ML and Data Science is Male.</a:t>
            </a:r>
            <a:endParaRPr sz="1500"/>
          </a:p>
          <a:p>
            <a:pPr indent="0" lvl="0" marL="0" rtl="0" algn="just">
              <a:spcBef>
                <a:spcPts val="1200"/>
              </a:spcBef>
              <a:spcAft>
                <a:spcPts val="1200"/>
              </a:spcAft>
              <a:buNone/>
            </a:pPr>
            <a:r>
              <a:rPr lang="en" sz="1400">
                <a:highlight>
                  <a:schemeClr val="dk1"/>
                </a:highlight>
              </a:rPr>
              <a:t>Probably the reason behind this </a:t>
            </a:r>
            <a:r>
              <a:rPr lang="en" sz="1400">
                <a:highlight>
                  <a:schemeClr val="dk1"/>
                </a:highlight>
                <a:latin typeface="Arial"/>
                <a:ea typeface="Arial"/>
                <a:cs typeface="Arial"/>
                <a:sym typeface="Arial"/>
              </a:rPr>
              <a:t>is the higher nationwide internet usage rate among men than women, at respectively </a:t>
            </a:r>
            <a:r>
              <a:rPr b="1" lang="en" sz="1400">
                <a:highlight>
                  <a:schemeClr val="dk1"/>
                </a:highlight>
                <a:latin typeface="Arial"/>
                <a:ea typeface="Arial"/>
                <a:cs typeface="Arial"/>
                <a:sym typeface="Arial"/>
              </a:rPr>
              <a:t>57.1 percent</a:t>
            </a:r>
            <a:r>
              <a:rPr lang="en" sz="1400">
                <a:highlight>
                  <a:schemeClr val="dk1"/>
                </a:highlight>
                <a:latin typeface="Arial"/>
                <a:ea typeface="Arial"/>
                <a:cs typeface="Arial"/>
                <a:sym typeface="Arial"/>
              </a:rPr>
              <a:t> of male population and 33.3 percent of female population (as per 2021)</a:t>
            </a:r>
            <a:endParaRPr sz="1400">
              <a:highlight>
                <a:schemeClr val="dk1"/>
              </a:highlight>
              <a:latin typeface="Arial"/>
              <a:ea typeface="Arial"/>
              <a:cs typeface="Arial"/>
              <a:sym typeface="Arial"/>
            </a:endParaRPr>
          </a:p>
        </p:txBody>
      </p:sp>
      <p:pic>
        <p:nvPicPr>
          <p:cNvPr id="173" name="Google Shape;173;p19"/>
          <p:cNvPicPr preferRelativeResize="0"/>
          <p:nvPr/>
        </p:nvPicPr>
        <p:blipFill>
          <a:blip r:embed="rId3">
            <a:alphaModFix/>
          </a:blip>
          <a:stretch>
            <a:fillRect/>
          </a:stretch>
        </p:blipFill>
        <p:spPr>
          <a:xfrm>
            <a:off x="0" y="1503900"/>
            <a:ext cx="5467350" cy="36396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2"/>
          <p:cNvSpPr txBox="1"/>
          <p:nvPr>
            <p:ph type="title"/>
          </p:nvPr>
        </p:nvSpPr>
        <p:spPr>
          <a:xfrm>
            <a:off x="1074625" y="309000"/>
            <a:ext cx="76833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250">
                <a:latin typeface="Arial"/>
                <a:ea typeface="Arial"/>
                <a:cs typeface="Arial"/>
                <a:sym typeface="Arial"/>
              </a:rPr>
              <a:t>3) Which of the following cloud computing platforms do you use?</a:t>
            </a:r>
            <a:endParaRPr sz="2250">
              <a:latin typeface="Arial"/>
              <a:ea typeface="Arial"/>
              <a:cs typeface="Arial"/>
              <a:sym typeface="Arial"/>
            </a:endParaRPr>
          </a:p>
          <a:p>
            <a:pPr indent="0" lvl="0" marL="0" rtl="0" algn="l">
              <a:spcBef>
                <a:spcPts val="0"/>
              </a:spcBef>
              <a:spcAft>
                <a:spcPts val="0"/>
              </a:spcAft>
              <a:buNone/>
            </a:pPr>
            <a:r>
              <a:t/>
            </a:r>
            <a:endParaRPr/>
          </a:p>
        </p:txBody>
      </p:sp>
      <p:sp>
        <p:nvSpPr>
          <p:cNvPr id="605" name="Google Shape;605;p82"/>
          <p:cNvSpPr txBox="1"/>
          <p:nvPr>
            <p:ph idx="1" type="body"/>
          </p:nvPr>
        </p:nvSpPr>
        <p:spPr>
          <a:xfrm>
            <a:off x="5436375" y="1664975"/>
            <a:ext cx="3270300" cy="14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AWS servers are most  commonly used cloud services followed by Google Cloud.</a:t>
            </a:r>
            <a:endParaRPr/>
          </a:p>
        </p:txBody>
      </p:sp>
      <p:pic>
        <p:nvPicPr>
          <p:cNvPr id="606" name="Google Shape;606;p82"/>
          <p:cNvPicPr preferRelativeResize="0"/>
          <p:nvPr/>
        </p:nvPicPr>
        <p:blipFill>
          <a:blip r:embed="rId3">
            <a:alphaModFix/>
          </a:blip>
          <a:stretch>
            <a:fillRect/>
          </a:stretch>
        </p:blipFill>
        <p:spPr>
          <a:xfrm>
            <a:off x="0" y="1394775"/>
            <a:ext cx="4975701" cy="37487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12" name="Google Shape;612;p8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3" name="Google Shape;613;p8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4"/>
          <p:cNvSpPr txBox="1"/>
          <p:nvPr>
            <p:ph type="title"/>
          </p:nvPr>
        </p:nvSpPr>
        <p:spPr>
          <a:xfrm>
            <a:off x="1080900" y="386550"/>
            <a:ext cx="8063100" cy="1027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2045">
                <a:latin typeface="Arial"/>
                <a:ea typeface="Arial"/>
                <a:cs typeface="Arial"/>
                <a:sym typeface="Arial"/>
              </a:rPr>
              <a:t>4) Do you use any of the following cloud computing products?</a:t>
            </a:r>
            <a:endParaRPr sz="204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619" name="Google Shape;619;p84"/>
          <p:cNvSpPr txBox="1"/>
          <p:nvPr>
            <p:ph idx="1" type="body"/>
          </p:nvPr>
        </p:nvSpPr>
        <p:spPr>
          <a:xfrm>
            <a:off x="6036475" y="1414350"/>
            <a:ext cx="2621100" cy="27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Cloud Computing is the on-demand availability of computer system resources, especially data storage and computing power, without direct active </a:t>
            </a:r>
            <a:r>
              <a:rPr lang="en"/>
              <a:t>management</a:t>
            </a:r>
            <a:r>
              <a:rPr lang="en"/>
              <a:t> by the user.</a:t>
            </a:r>
            <a:endParaRPr/>
          </a:p>
          <a:p>
            <a:pPr indent="0" lvl="0" marL="0" rtl="0" algn="l">
              <a:spcBef>
                <a:spcPts val="1200"/>
              </a:spcBef>
              <a:spcAft>
                <a:spcPts val="1200"/>
              </a:spcAft>
              <a:buNone/>
            </a:pPr>
            <a:r>
              <a:rPr lang="en"/>
              <a:t>“</a:t>
            </a:r>
            <a:r>
              <a:rPr lang="en"/>
              <a:t>Amazon Elastic Compute Cloud” is the most used cloud computing products .</a:t>
            </a:r>
            <a:endParaRPr/>
          </a:p>
        </p:txBody>
      </p:sp>
      <p:pic>
        <p:nvPicPr>
          <p:cNvPr id="620" name="Google Shape;620;p84"/>
          <p:cNvPicPr preferRelativeResize="0"/>
          <p:nvPr/>
        </p:nvPicPr>
        <p:blipFill>
          <a:blip r:embed="rId3">
            <a:alphaModFix/>
          </a:blip>
          <a:stretch>
            <a:fillRect/>
          </a:stretch>
        </p:blipFill>
        <p:spPr>
          <a:xfrm>
            <a:off x="0" y="1498825"/>
            <a:ext cx="5542201" cy="36446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26" name="Google Shape;626;p8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7" name="Google Shape;627;p8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6"/>
          <p:cNvSpPr txBox="1"/>
          <p:nvPr>
            <p:ph type="title"/>
          </p:nvPr>
        </p:nvSpPr>
        <p:spPr>
          <a:xfrm>
            <a:off x="5721150" y="492250"/>
            <a:ext cx="3382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Do you use any of the following data storage products?</a:t>
            </a:r>
            <a:br>
              <a:rPr lang="en"/>
            </a:br>
            <a:endParaRPr/>
          </a:p>
        </p:txBody>
      </p:sp>
      <p:sp>
        <p:nvSpPr>
          <p:cNvPr id="633" name="Google Shape;633;p86"/>
          <p:cNvSpPr txBox="1"/>
          <p:nvPr>
            <p:ph idx="1" type="body"/>
          </p:nvPr>
        </p:nvSpPr>
        <p:spPr>
          <a:xfrm>
            <a:off x="5670925" y="1798450"/>
            <a:ext cx="3382500" cy="40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Storage is the recording of information in a storage medium. Handwriting, phonographic recording, magnetic tape, and optical discs are all examples of data storage media.</a:t>
            </a:r>
            <a:endParaRPr/>
          </a:p>
          <a:p>
            <a:pPr indent="0" lvl="0" marL="0" rtl="0" algn="l">
              <a:spcBef>
                <a:spcPts val="1200"/>
              </a:spcBef>
              <a:spcAft>
                <a:spcPts val="1200"/>
              </a:spcAft>
              <a:buNone/>
            </a:pPr>
            <a:r>
              <a:rPr lang="en"/>
              <a:t>Here, the highly usable data storage products is found to be “</a:t>
            </a:r>
            <a:r>
              <a:rPr b="1" lang="en" u="sng"/>
              <a:t>AMAZON SIMPLE STORAGE SERVICE(S3)</a:t>
            </a:r>
            <a:r>
              <a:rPr lang="en"/>
              <a:t>”.</a:t>
            </a:r>
            <a:endParaRPr/>
          </a:p>
        </p:txBody>
      </p:sp>
      <p:pic>
        <p:nvPicPr>
          <p:cNvPr id="634" name="Google Shape;634;p86"/>
          <p:cNvPicPr preferRelativeResize="0"/>
          <p:nvPr/>
        </p:nvPicPr>
        <p:blipFill>
          <a:blip r:embed="rId3">
            <a:alphaModFix/>
          </a:blip>
          <a:stretch>
            <a:fillRect/>
          </a:stretch>
        </p:blipFill>
        <p:spPr>
          <a:xfrm>
            <a:off x="0" y="0"/>
            <a:ext cx="5163599" cy="514349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40" name="Google Shape;640;p8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1" name="Google Shape;641;p87"/>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8"/>
          <p:cNvSpPr txBox="1"/>
          <p:nvPr>
            <p:ph type="title"/>
          </p:nvPr>
        </p:nvSpPr>
        <p:spPr>
          <a:xfrm>
            <a:off x="1148550" y="110500"/>
            <a:ext cx="5582100" cy="772200"/>
          </a:xfrm>
          <a:prstGeom prst="rect">
            <a:avLst/>
          </a:prstGeom>
        </p:spPr>
        <p:txBody>
          <a:bodyPr anchorCtr="0" anchor="t" bIns="91425" lIns="91425" spcFirstLastPara="1" rIns="91425" wrap="square" tIns="91425">
            <a:normAutofit fontScale="90000"/>
          </a:bodyPr>
          <a:lstStyle/>
          <a:p>
            <a:pPr indent="0" lvl="0" marL="0" rtl="0" algn="l">
              <a:spcBef>
                <a:spcPts val="1100"/>
              </a:spcBef>
              <a:spcAft>
                <a:spcPts val="0"/>
              </a:spcAft>
              <a:buNone/>
            </a:pPr>
            <a:r>
              <a:rPr lang="en" sz="2150">
                <a:latin typeface="Arial"/>
                <a:ea typeface="Arial"/>
                <a:cs typeface="Arial"/>
                <a:sym typeface="Arial"/>
              </a:rPr>
              <a:t>6) Do you use any of the following data products?</a:t>
            </a:r>
            <a:endParaRPr sz="2150">
              <a:latin typeface="Arial"/>
              <a:ea typeface="Arial"/>
              <a:cs typeface="Arial"/>
              <a:sym typeface="Arial"/>
            </a:endParaRPr>
          </a:p>
          <a:p>
            <a:pPr indent="0" lvl="0" marL="0" rtl="0" algn="l">
              <a:spcBef>
                <a:spcPts val="0"/>
              </a:spcBef>
              <a:spcAft>
                <a:spcPts val="0"/>
              </a:spcAft>
              <a:buNone/>
            </a:pPr>
            <a:r>
              <a:t/>
            </a:r>
            <a:endParaRPr/>
          </a:p>
        </p:txBody>
      </p:sp>
      <p:sp>
        <p:nvSpPr>
          <p:cNvPr id="647" name="Google Shape;647;p88"/>
          <p:cNvSpPr txBox="1"/>
          <p:nvPr>
            <p:ph idx="1" type="body"/>
          </p:nvPr>
        </p:nvSpPr>
        <p:spPr>
          <a:xfrm>
            <a:off x="6064100" y="958713"/>
            <a:ext cx="3079800" cy="4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Data products have one primary objective: to manage, organize and make sense of the vast amount of data that organizations collect and generate. It’s the users’ job to put the insights to use that they gain from these data products, take actions and make better decisions based on these insights.</a:t>
            </a:r>
            <a:endParaRPr sz="1400">
              <a:latin typeface="Arial"/>
              <a:ea typeface="Arial"/>
              <a:cs typeface="Arial"/>
              <a:sym typeface="Arial"/>
            </a:endParaRPr>
          </a:p>
          <a:p>
            <a:pPr indent="0" lvl="0" marL="0" rtl="0" algn="l">
              <a:spcBef>
                <a:spcPts val="1200"/>
              </a:spcBef>
              <a:spcAft>
                <a:spcPts val="1200"/>
              </a:spcAft>
              <a:buNone/>
            </a:pPr>
            <a:r>
              <a:rPr lang="en" sz="1400">
                <a:highlight>
                  <a:srgbClr val="202124"/>
                </a:highlight>
                <a:latin typeface="Arial"/>
                <a:ea typeface="Arial"/>
                <a:cs typeface="Arial"/>
                <a:sym typeface="Arial"/>
              </a:rPr>
              <a:t>MySQL is a widely used open-source relational database management system (RDBMS) and an excellent solution for many applications, including web-scale applications.</a:t>
            </a:r>
            <a:endParaRPr sz="1400">
              <a:latin typeface="Arial"/>
              <a:ea typeface="Arial"/>
              <a:cs typeface="Arial"/>
              <a:sym typeface="Arial"/>
            </a:endParaRPr>
          </a:p>
        </p:txBody>
      </p:sp>
      <p:pic>
        <p:nvPicPr>
          <p:cNvPr id="648" name="Google Shape;648;p88"/>
          <p:cNvPicPr preferRelativeResize="0"/>
          <p:nvPr/>
        </p:nvPicPr>
        <p:blipFill>
          <a:blip r:embed="rId3">
            <a:alphaModFix/>
          </a:blip>
          <a:stretch>
            <a:fillRect/>
          </a:stretch>
        </p:blipFill>
        <p:spPr>
          <a:xfrm>
            <a:off x="0" y="1145225"/>
            <a:ext cx="6064101" cy="39982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54" name="Google Shape;654;p8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55" name="Google Shape;655;p8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90"/>
          <p:cNvSpPr txBox="1"/>
          <p:nvPr>
            <p:ph type="title"/>
          </p:nvPr>
        </p:nvSpPr>
        <p:spPr>
          <a:xfrm>
            <a:off x="1184050" y="326175"/>
            <a:ext cx="7203600" cy="9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Do you use any of the following business intelligence tools?</a:t>
            </a:r>
            <a:endParaRPr/>
          </a:p>
        </p:txBody>
      </p:sp>
      <p:sp>
        <p:nvSpPr>
          <p:cNvPr id="661" name="Google Shape;661;p90"/>
          <p:cNvSpPr txBox="1"/>
          <p:nvPr>
            <p:ph idx="1" type="body"/>
          </p:nvPr>
        </p:nvSpPr>
        <p:spPr>
          <a:xfrm>
            <a:off x="6434100" y="1567550"/>
            <a:ext cx="2709900" cy="35040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en" sz="1350">
                <a:latin typeface="Arial"/>
                <a:ea typeface="Arial"/>
                <a:cs typeface="Arial"/>
                <a:sym typeface="Arial"/>
              </a:rPr>
              <a:t>BI tools are widely used these days. The well-known market leaders Power BI and Tableau are also at the top in this survey. Interestingly, we have quite a lot of respondents using </a:t>
            </a:r>
            <a:r>
              <a:rPr b="1" lang="en" sz="1350">
                <a:latin typeface="Arial"/>
                <a:ea typeface="Arial"/>
                <a:cs typeface="Arial"/>
                <a:sym typeface="Arial"/>
              </a:rPr>
              <a:t>both</a:t>
            </a:r>
            <a:r>
              <a:rPr lang="en" sz="1350">
                <a:latin typeface="Arial"/>
                <a:ea typeface="Arial"/>
                <a:cs typeface="Arial"/>
                <a:sym typeface="Arial"/>
              </a:rPr>
              <a:t> Tableau and Microsoft Power BI.</a:t>
            </a:r>
            <a:endParaRPr sz="1350">
              <a:latin typeface="Arial"/>
              <a:ea typeface="Arial"/>
              <a:cs typeface="Arial"/>
              <a:sym typeface="Arial"/>
            </a:endParaRPr>
          </a:p>
          <a:p>
            <a:pPr indent="0" lvl="0" marL="0" rtl="0" algn="l">
              <a:spcBef>
                <a:spcPts val="200"/>
              </a:spcBef>
              <a:spcAft>
                <a:spcPts val="1200"/>
              </a:spcAft>
              <a:buNone/>
            </a:pPr>
            <a:r>
              <a:t/>
            </a:r>
            <a:endParaRPr/>
          </a:p>
        </p:txBody>
      </p:sp>
      <p:pic>
        <p:nvPicPr>
          <p:cNvPr id="662" name="Google Shape;662;p90"/>
          <p:cNvPicPr preferRelativeResize="0"/>
          <p:nvPr/>
        </p:nvPicPr>
        <p:blipFill>
          <a:blip r:embed="rId3">
            <a:alphaModFix/>
          </a:blip>
          <a:stretch>
            <a:fillRect/>
          </a:stretch>
        </p:blipFill>
        <p:spPr>
          <a:xfrm>
            <a:off x="0" y="1491325"/>
            <a:ext cx="6263175" cy="3652174"/>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68" name="Google Shape;668;p9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69" name="Google Shape;669;p91"/>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77825" y="308450"/>
            <a:ext cx="70389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2085">
                <a:latin typeface="Arial"/>
                <a:ea typeface="Arial"/>
                <a:cs typeface="Arial"/>
                <a:sym typeface="Arial"/>
              </a:rPr>
              <a:t>3) What products or platforms did you find to be most helpful when you first started studying data science?</a:t>
            </a:r>
            <a:endParaRPr sz="208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179" name="Google Shape;179;p20"/>
          <p:cNvSpPr txBox="1"/>
          <p:nvPr>
            <p:ph idx="1" type="body"/>
          </p:nvPr>
        </p:nvSpPr>
        <p:spPr>
          <a:xfrm>
            <a:off x="5271075" y="1660875"/>
            <a:ext cx="3798900" cy="134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It is evident from the graph that the beginners love to start their Data Science journey through online courses.</a:t>
            </a:r>
            <a:endParaRPr sz="1400"/>
          </a:p>
        </p:txBody>
      </p:sp>
      <p:pic>
        <p:nvPicPr>
          <p:cNvPr id="180" name="Google Shape;180;p20"/>
          <p:cNvPicPr preferRelativeResize="0"/>
          <p:nvPr/>
        </p:nvPicPr>
        <p:blipFill>
          <a:blip r:embed="rId3">
            <a:alphaModFix/>
          </a:blip>
          <a:stretch>
            <a:fillRect/>
          </a:stretch>
        </p:blipFill>
        <p:spPr>
          <a:xfrm>
            <a:off x="0" y="1391076"/>
            <a:ext cx="5126168" cy="37524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2"/>
          <p:cNvSpPr txBox="1"/>
          <p:nvPr>
            <p:ph type="title"/>
          </p:nvPr>
        </p:nvSpPr>
        <p:spPr>
          <a:xfrm>
            <a:off x="1113250" y="424875"/>
            <a:ext cx="7765200" cy="914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SzPts val="990"/>
              <a:buNone/>
            </a:pPr>
            <a:r>
              <a:rPr lang="en" sz="1785">
                <a:latin typeface="Arial"/>
                <a:ea typeface="Arial"/>
                <a:cs typeface="Arial"/>
                <a:sym typeface="Arial"/>
              </a:rPr>
              <a:t>8) Do you use any of the following automated machine learning tools?</a:t>
            </a:r>
            <a:endParaRPr sz="1785">
              <a:latin typeface="Arial"/>
              <a:ea typeface="Arial"/>
              <a:cs typeface="Arial"/>
              <a:sym typeface="Arial"/>
            </a:endParaRPr>
          </a:p>
          <a:p>
            <a:pPr indent="0" lvl="0" marL="0" rtl="0" algn="l">
              <a:spcBef>
                <a:spcPts val="0"/>
              </a:spcBef>
              <a:spcAft>
                <a:spcPts val="0"/>
              </a:spcAft>
              <a:buSzPts val="990"/>
              <a:buNone/>
            </a:pPr>
            <a:r>
              <a:t/>
            </a:r>
            <a:endParaRPr sz="2160"/>
          </a:p>
        </p:txBody>
      </p:sp>
      <p:sp>
        <p:nvSpPr>
          <p:cNvPr id="675" name="Google Shape;675;p92"/>
          <p:cNvSpPr txBox="1"/>
          <p:nvPr>
            <p:ph idx="1" type="body"/>
          </p:nvPr>
        </p:nvSpPr>
        <p:spPr>
          <a:xfrm>
            <a:off x="5864050" y="1941950"/>
            <a:ext cx="3166500" cy="1390500"/>
          </a:xfrm>
          <a:prstGeom prst="rect">
            <a:avLst/>
          </a:prstGeom>
        </p:spPr>
        <p:txBody>
          <a:bodyPr anchorCtr="0" anchor="t" bIns="91425" lIns="91425" spcFirstLastPara="1" rIns="91425" wrap="square" tIns="91425">
            <a:normAutofit fontScale="92500"/>
          </a:bodyPr>
          <a:lstStyle/>
          <a:p>
            <a:pPr indent="0" lvl="0" marL="0" rtl="0" algn="just">
              <a:lnSpc>
                <a:spcPct val="140000"/>
              </a:lnSpc>
              <a:spcBef>
                <a:spcPts val="1200"/>
              </a:spcBef>
              <a:spcAft>
                <a:spcPts val="0"/>
              </a:spcAft>
              <a:buNone/>
            </a:pPr>
            <a:r>
              <a:rPr lang="en" sz="1550">
                <a:latin typeface="Arial"/>
                <a:ea typeface="Arial"/>
                <a:cs typeface="Arial"/>
                <a:sym typeface="Arial"/>
              </a:rPr>
              <a:t>Auto ML tools are still not very common. The leader of this survey   Google Cloud AutoML, is below 4%.</a:t>
            </a:r>
            <a:endParaRPr sz="1550">
              <a:latin typeface="Arial"/>
              <a:ea typeface="Arial"/>
              <a:cs typeface="Arial"/>
              <a:sym typeface="Arial"/>
            </a:endParaRPr>
          </a:p>
          <a:p>
            <a:pPr indent="0" lvl="0" marL="0" rtl="0" algn="just">
              <a:spcBef>
                <a:spcPts val="200"/>
              </a:spcBef>
              <a:spcAft>
                <a:spcPts val="1200"/>
              </a:spcAft>
              <a:buNone/>
            </a:pPr>
            <a:r>
              <a:t/>
            </a:r>
            <a:endParaRPr/>
          </a:p>
        </p:txBody>
      </p:sp>
      <p:pic>
        <p:nvPicPr>
          <p:cNvPr id="676" name="Google Shape;676;p92"/>
          <p:cNvPicPr preferRelativeResize="0"/>
          <p:nvPr/>
        </p:nvPicPr>
        <p:blipFill>
          <a:blip r:embed="rId3">
            <a:alphaModFix/>
          </a:blip>
          <a:stretch>
            <a:fillRect/>
          </a:stretch>
        </p:blipFill>
        <p:spPr>
          <a:xfrm>
            <a:off x="0" y="1439825"/>
            <a:ext cx="5574374" cy="370367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82" name="Google Shape;682;p9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3" name="Google Shape;683;p93"/>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4"/>
          <p:cNvSpPr txBox="1"/>
          <p:nvPr>
            <p:ph type="title"/>
          </p:nvPr>
        </p:nvSpPr>
        <p:spPr>
          <a:xfrm>
            <a:off x="1064100" y="244625"/>
            <a:ext cx="7846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Do you use any of the following </a:t>
            </a:r>
            <a:r>
              <a:rPr lang="en"/>
              <a:t>types of specialized hardware when training machine learning models?</a:t>
            </a:r>
            <a:endParaRPr/>
          </a:p>
        </p:txBody>
      </p:sp>
      <p:sp>
        <p:nvSpPr>
          <p:cNvPr id="689" name="Google Shape;689;p94"/>
          <p:cNvSpPr txBox="1"/>
          <p:nvPr>
            <p:ph idx="1" type="body"/>
          </p:nvPr>
        </p:nvSpPr>
        <p:spPr>
          <a:xfrm>
            <a:off x="5639975" y="1787450"/>
            <a:ext cx="3019500" cy="32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dk1"/>
                </a:highlight>
                <a:latin typeface="Arial"/>
                <a:ea typeface="Arial"/>
                <a:cs typeface="Arial"/>
                <a:sym typeface="Arial"/>
              </a:rPr>
              <a:t>A faster processor will reduce the time it takes to train a machine learning model and to generate predictions by as much as 100-fold or more. There are two primary processors used as part of most AI/ML tasks: central processing units (CPUs) and graphics processing units (GPUs).</a:t>
            </a:r>
            <a:endParaRPr>
              <a:highlight>
                <a:schemeClr val="dk1"/>
              </a:highlight>
              <a:latin typeface="Arial"/>
              <a:ea typeface="Arial"/>
              <a:cs typeface="Arial"/>
              <a:sym typeface="Arial"/>
            </a:endParaRPr>
          </a:p>
          <a:p>
            <a:pPr indent="0" lvl="0" marL="0" rtl="0" algn="l">
              <a:spcBef>
                <a:spcPts val="1200"/>
              </a:spcBef>
              <a:spcAft>
                <a:spcPts val="1200"/>
              </a:spcAft>
              <a:buNone/>
            </a:pPr>
            <a:r>
              <a:rPr b="1" lang="en">
                <a:highlight>
                  <a:schemeClr val="dk1"/>
                </a:highlight>
                <a:latin typeface="Arial"/>
                <a:ea typeface="Arial"/>
                <a:cs typeface="Arial"/>
                <a:sym typeface="Arial"/>
              </a:rPr>
              <a:t>(GPUs have enhanced mathematical computation capability)</a:t>
            </a:r>
            <a:endParaRPr>
              <a:highlight>
                <a:schemeClr val="dk1"/>
              </a:highlight>
              <a:latin typeface="Arial"/>
              <a:ea typeface="Arial"/>
              <a:cs typeface="Arial"/>
              <a:sym typeface="Arial"/>
            </a:endParaRPr>
          </a:p>
        </p:txBody>
      </p:sp>
      <p:pic>
        <p:nvPicPr>
          <p:cNvPr id="690" name="Google Shape;690;p94"/>
          <p:cNvPicPr preferRelativeResize="0"/>
          <p:nvPr/>
        </p:nvPicPr>
        <p:blipFill>
          <a:blip r:embed="rId3">
            <a:alphaModFix/>
          </a:blip>
          <a:stretch>
            <a:fillRect/>
          </a:stretch>
        </p:blipFill>
        <p:spPr>
          <a:xfrm>
            <a:off x="0" y="1465325"/>
            <a:ext cx="5194576" cy="36781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96" name="Google Shape;696;p9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7" name="Google Shape;697;p95"/>
          <p:cNvPicPr preferRelativeResize="0"/>
          <p:nvPr/>
        </p:nvPicPr>
        <p:blipFill>
          <a:blip r:embed="rId3">
            <a:alphaModFix/>
          </a:blip>
          <a:stretch>
            <a:fillRect/>
          </a:stretch>
        </p:blipFill>
        <p:spPr>
          <a:xfrm>
            <a:off x="0" y="19050"/>
            <a:ext cx="9144001" cy="51054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6"/>
          <p:cNvSpPr txBox="1"/>
          <p:nvPr>
            <p:ph type="title"/>
          </p:nvPr>
        </p:nvSpPr>
        <p:spPr>
          <a:xfrm>
            <a:off x="1047950" y="302575"/>
            <a:ext cx="7770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10) Do you use any tools to help monitor your machine learning models and/or experiments?</a:t>
            </a:r>
            <a:endParaRPr/>
          </a:p>
        </p:txBody>
      </p:sp>
      <p:sp>
        <p:nvSpPr>
          <p:cNvPr id="703" name="Google Shape;703;p96"/>
          <p:cNvSpPr txBox="1"/>
          <p:nvPr>
            <p:ph idx="1" type="body"/>
          </p:nvPr>
        </p:nvSpPr>
        <p:spPr>
          <a:xfrm>
            <a:off x="6061850" y="1523950"/>
            <a:ext cx="2757000" cy="33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 </a:t>
            </a:r>
            <a:r>
              <a:rPr lang="en">
                <a:highlight>
                  <a:schemeClr val="dk1"/>
                </a:highlight>
                <a:latin typeface="Arial"/>
                <a:ea typeface="Arial"/>
                <a:cs typeface="Arial"/>
                <a:sym typeface="Arial"/>
              </a:rPr>
              <a:t>Machine learning model monitoring is a practice of tracking and analyzing production model performance to ensure acceptable quality as defined by the use case.</a:t>
            </a:r>
            <a:endParaRPr>
              <a:highlight>
                <a:schemeClr val="dk1"/>
              </a:highlight>
              <a:latin typeface="Arial"/>
              <a:ea typeface="Arial"/>
              <a:cs typeface="Arial"/>
              <a:sym typeface="Arial"/>
            </a:endParaRPr>
          </a:p>
          <a:p>
            <a:pPr indent="0" lvl="0" marL="0" rtl="0" algn="l">
              <a:spcBef>
                <a:spcPts val="1200"/>
              </a:spcBef>
              <a:spcAft>
                <a:spcPts val="0"/>
              </a:spcAft>
              <a:buNone/>
            </a:pPr>
            <a:r>
              <a:rPr lang="en">
                <a:highlight>
                  <a:schemeClr val="dk1"/>
                </a:highlight>
                <a:latin typeface="Arial"/>
                <a:ea typeface="Arial"/>
                <a:cs typeface="Arial"/>
                <a:sym typeface="Arial"/>
              </a:rPr>
              <a:t>The most straightforward way to monitor your ML model is to constantly evaluate your performance on real-world data.</a:t>
            </a:r>
            <a:endParaRPr>
              <a:highlight>
                <a:schemeClr val="dk1"/>
              </a:highlight>
              <a:latin typeface="Arial"/>
              <a:ea typeface="Arial"/>
              <a:cs typeface="Arial"/>
              <a:sym typeface="Arial"/>
            </a:endParaRPr>
          </a:p>
          <a:p>
            <a:pPr indent="0" lvl="0" marL="0" rtl="0" algn="l">
              <a:spcBef>
                <a:spcPts val="1200"/>
              </a:spcBef>
              <a:spcAft>
                <a:spcPts val="1200"/>
              </a:spcAft>
              <a:buNone/>
            </a:pPr>
            <a:r>
              <a:rPr lang="en">
                <a:highlight>
                  <a:schemeClr val="dk1"/>
                </a:highlight>
              </a:rPr>
              <a:t>New learners don’t use any kind of tool for taking notes for their progress.</a:t>
            </a:r>
            <a:endParaRPr>
              <a:highlight>
                <a:schemeClr val="dk1"/>
              </a:highlight>
              <a:latin typeface="Arial"/>
              <a:ea typeface="Arial"/>
              <a:cs typeface="Arial"/>
              <a:sym typeface="Arial"/>
            </a:endParaRPr>
          </a:p>
        </p:txBody>
      </p:sp>
      <p:pic>
        <p:nvPicPr>
          <p:cNvPr id="704" name="Google Shape;704;p96"/>
          <p:cNvPicPr preferRelativeResize="0"/>
          <p:nvPr/>
        </p:nvPicPr>
        <p:blipFill>
          <a:blip r:embed="rId3">
            <a:alphaModFix/>
          </a:blip>
          <a:stretch>
            <a:fillRect/>
          </a:stretch>
        </p:blipFill>
        <p:spPr>
          <a:xfrm>
            <a:off x="0" y="1476050"/>
            <a:ext cx="5555074" cy="366744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7"/>
          <p:cNvSpPr txBox="1"/>
          <p:nvPr>
            <p:ph type="title"/>
          </p:nvPr>
        </p:nvSpPr>
        <p:spPr>
          <a:xfrm>
            <a:off x="1093925" y="248925"/>
            <a:ext cx="7879500" cy="8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11) Who/what are your favorite media sources that report on data science topics?</a:t>
            </a:r>
            <a:br>
              <a:rPr lang="en"/>
            </a:br>
            <a:endParaRPr/>
          </a:p>
        </p:txBody>
      </p:sp>
      <p:sp>
        <p:nvSpPr>
          <p:cNvPr id="710" name="Google Shape;710;p97"/>
          <p:cNvSpPr txBox="1"/>
          <p:nvPr>
            <p:ph idx="1" type="body"/>
          </p:nvPr>
        </p:nvSpPr>
        <p:spPr>
          <a:xfrm>
            <a:off x="5658075" y="1420525"/>
            <a:ext cx="3395100" cy="35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Youtube is the most common media platform for data science topics</a:t>
            </a:r>
            <a:endParaRPr sz="1400"/>
          </a:p>
          <a:p>
            <a:pPr indent="0" lvl="0" marL="0" rtl="0" algn="l">
              <a:spcBef>
                <a:spcPts val="1200"/>
              </a:spcBef>
              <a:spcAft>
                <a:spcPts val="0"/>
              </a:spcAft>
              <a:buNone/>
            </a:pPr>
            <a:r>
              <a:rPr lang="en" sz="1400"/>
              <a:t>Kaggle comes second which is mainly used for data sets.</a:t>
            </a:r>
            <a:endParaRPr sz="1400"/>
          </a:p>
          <a:p>
            <a:pPr indent="0" lvl="0" marL="0" rtl="0" algn="l">
              <a:spcBef>
                <a:spcPts val="1200"/>
              </a:spcBef>
              <a:spcAft>
                <a:spcPts val="1200"/>
              </a:spcAft>
              <a:buNone/>
            </a:pPr>
            <a:r>
              <a:rPr lang="en" sz="1400"/>
              <a:t>Students also prefer </a:t>
            </a:r>
            <a:r>
              <a:rPr lang="en"/>
              <a:t>reading Blogs the “classic” way and to be up to date with what all is going on in the field of Data Science, one should be aware with what all is going around in the world.</a:t>
            </a:r>
            <a:endParaRPr sz="1400"/>
          </a:p>
        </p:txBody>
      </p:sp>
      <p:pic>
        <p:nvPicPr>
          <p:cNvPr id="711" name="Google Shape;711;p97"/>
          <p:cNvPicPr preferRelativeResize="0"/>
          <p:nvPr/>
        </p:nvPicPr>
        <p:blipFill>
          <a:blip r:embed="rId3">
            <a:alphaModFix/>
          </a:blip>
          <a:stretch>
            <a:fillRect/>
          </a:stretch>
        </p:blipFill>
        <p:spPr>
          <a:xfrm>
            <a:off x="0" y="1420525"/>
            <a:ext cx="5497475" cy="37229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17" name="Google Shape;717;p9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8" name="Google Shape;718;p98"/>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9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724" name="Google Shape;724;p99"/>
          <p:cNvSpPr txBox="1"/>
          <p:nvPr>
            <p:ph idx="1" type="body"/>
          </p:nvPr>
        </p:nvSpPr>
        <p:spPr>
          <a:xfrm>
            <a:off x="1175200" y="1483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ROADMAP</a:t>
            </a:r>
            <a:endParaRPr b="1" u="sng"/>
          </a:p>
          <a:p>
            <a:pPr indent="0" lvl="0" marL="0" rtl="0" algn="l">
              <a:spcBef>
                <a:spcPts val="1200"/>
              </a:spcBef>
              <a:spcAft>
                <a:spcPts val="0"/>
              </a:spcAft>
              <a:buNone/>
            </a:pPr>
            <a:r>
              <a:rPr lang="en"/>
              <a:t>Data shows that most of the starters are male and from the age group (18-21).</a:t>
            </a:r>
            <a:endParaRPr/>
          </a:p>
          <a:p>
            <a:pPr indent="0" lvl="0" marL="0" rtl="0" algn="l">
              <a:spcBef>
                <a:spcPts val="1200"/>
              </a:spcBef>
              <a:spcAft>
                <a:spcPts val="0"/>
              </a:spcAft>
              <a:buNone/>
            </a:pPr>
            <a:r>
              <a:rPr lang="en"/>
              <a:t>Students opt </a:t>
            </a:r>
            <a:r>
              <a:rPr lang="en"/>
              <a:t>for online courses and platforms like Cousera.</a:t>
            </a:r>
            <a:endParaRPr/>
          </a:p>
          <a:p>
            <a:pPr indent="0" lvl="0" marL="0" rtl="0" algn="l">
              <a:spcBef>
                <a:spcPts val="1200"/>
              </a:spcBef>
              <a:spcAft>
                <a:spcPts val="0"/>
              </a:spcAft>
              <a:buNone/>
            </a:pPr>
            <a:r>
              <a:rPr lang="en"/>
              <a:t>Python And Jupyter Python are the popular programming language and notebook.</a:t>
            </a:r>
            <a:endParaRPr/>
          </a:p>
          <a:p>
            <a:pPr indent="0" lvl="0" marL="0" rtl="0" algn="l">
              <a:spcBef>
                <a:spcPts val="1200"/>
              </a:spcBef>
              <a:spcAft>
                <a:spcPts val="0"/>
              </a:spcAft>
              <a:buNone/>
            </a:pPr>
            <a:r>
              <a:rPr lang="en"/>
              <a:t>Matplotlib is the library most used for data visualization.</a:t>
            </a:r>
            <a:endParaRPr/>
          </a:p>
          <a:p>
            <a:pPr indent="0" lvl="0" marL="0" rtl="0" algn="l">
              <a:lnSpc>
                <a:spcPct val="100000"/>
              </a:lnSpc>
              <a:spcBef>
                <a:spcPts val="1200"/>
              </a:spcBef>
              <a:spcAft>
                <a:spcPts val="0"/>
              </a:spcAft>
              <a:buNone/>
            </a:pPr>
            <a:r>
              <a:rPr lang="en" sz="1400">
                <a:latin typeface="Arial"/>
                <a:ea typeface="Arial"/>
                <a:cs typeface="Arial"/>
                <a:sym typeface="Arial"/>
              </a:rPr>
              <a:t>Most used Machine learning frameworks </a:t>
            </a:r>
            <a:r>
              <a:rPr lang="en"/>
              <a:t>Scikit-learn.</a:t>
            </a:r>
            <a:endParaRPr/>
          </a:p>
          <a:p>
            <a:pPr indent="0" lvl="0" marL="0" rtl="0" algn="l">
              <a:lnSpc>
                <a:spcPct val="100000"/>
              </a:lnSpc>
              <a:spcBef>
                <a:spcPts val="1100"/>
              </a:spcBef>
              <a:spcAft>
                <a:spcPts val="0"/>
              </a:spcAft>
              <a:buNone/>
            </a:pPr>
            <a:r>
              <a:rPr lang="en" sz="1400">
                <a:latin typeface="Arial"/>
                <a:ea typeface="Arial"/>
                <a:cs typeface="Arial"/>
                <a:sym typeface="Arial"/>
              </a:rPr>
              <a:t>Regression is the most common Algos followed by </a:t>
            </a:r>
            <a:r>
              <a:rPr lang="en"/>
              <a:t>Decision Tree or Random Forest</a:t>
            </a:r>
            <a:r>
              <a:rPr lang="en" sz="1400"/>
              <a: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0"/>
          <p:cNvSpPr txBox="1"/>
          <p:nvPr>
            <p:ph idx="1" type="body"/>
          </p:nvPr>
        </p:nvSpPr>
        <p:spPr>
          <a:xfrm>
            <a:off x="1207100" y="496800"/>
            <a:ext cx="6749400" cy="42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has been found that most of the learners who are in the field of ML and Data Science haven’t  ever publish any research papers from their side.</a:t>
            </a:r>
            <a:endParaRPr/>
          </a:p>
          <a:p>
            <a:pPr indent="0" lvl="0" marL="0" rtl="0" algn="l">
              <a:spcBef>
                <a:spcPts val="1200"/>
              </a:spcBef>
              <a:spcAft>
                <a:spcPts val="0"/>
              </a:spcAft>
              <a:buNone/>
            </a:pPr>
            <a:r>
              <a:rPr lang="en"/>
              <a:t>In the field of applied research area, the application of Machine Learning is used  on high-scale.</a:t>
            </a:r>
            <a:endParaRPr/>
          </a:p>
          <a:p>
            <a:pPr indent="0" lvl="0" marL="0" rtl="0" algn="l">
              <a:spcBef>
                <a:spcPts val="1200"/>
              </a:spcBef>
              <a:spcAft>
                <a:spcPts val="0"/>
              </a:spcAft>
              <a:buNone/>
            </a:pPr>
            <a:r>
              <a:rPr lang="en"/>
              <a:t>Amazon Web Services(AWS) remains at the top of highly used Cloud Computing Platforms.</a:t>
            </a:r>
            <a:endParaRPr/>
          </a:p>
          <a:p>
            <a:pPr indent="0" lvl="0" marL="0" rtl="0" algn="l">
              <a:spcBef>
                <a:spcPts val="1200"/>
              </a:spcBef>
              <a:spcAft>
                <a:spcPts val="0"/>
              </a:spcAft>
              <a:buNone/>
            </a:pPr>
            <a:r>
              <a:rPr lang="en"/>
              <a:t>Amazon Elastic Cloud Compute is the highly used Cloud Computing products.</a:t>
            </a:r>
            <a:endParaRPr/>
          </a:p>
          <a:p>
            <a:pPr indent="0" lvl="0" marL="0" rtl="0" algn="l">
              <a:spcBef>
                <a:spcPts val="1200"/>
              </a:spcBef>
              <a:spcAft>
                <a:spcPts val="0"/>
              </a:spcAft>
              <a:buNone/>
            </a:pPr>
            <a:r>
              <a:rPr lang="en"/>
              <a:t>Amazon Simple Storage Service is the highly usable data storage product.</a:t>
            </a:r>
            <a:endParaRPr/>
          </a:p>
          <a:p>
            <a:pPr indent="0" lvl="0" marL="0" rtl="0" algn="l">
              <a:spcBef>
                <a:spcPts val="1200"/>
              </a:spcBef>
              <a:spcAft>
                <a:spcPts val="0"/>
              </a:spcAft>
              <a:buNone/>
            </a:pPr>
            <a:r>
              <a:rPr lang="en">
                <a:highlight>
                  <a:schemeClr val="dk1"/>
                </a:highlight>
                <a:latin typeface="Arial"/>
                <a:ea typeface="Arial"/>
                <a:cs typeface="Arial"/>
                <a:sym typeface="Arial"/>
              </a:rPr>
              <a:t>GPUs have enhanced mathematical computation capability.</a:t>
            </a:r>
            <a:endParaRPr/>
          </a:p>
          <a:p>
            <a:pPr indent="0" lvl="0" marL="0" rtl="0" algn="l">
              <a:spcBef>
                <a:spcPts val="1200"/>
              </a:spcBef>
              <a:spcAft>
                <a:spcPts val="0"/>
              </a:spcAft>
              <a:buNone/>
            </a:pPr>
            <a:r>
              <a:rPr lang="en">
                <a:highlight>
                  <a:schemeClr val="dk1"/>
                </a:highlight>
              </a:rPr>
              <a:t>New learners don’t use any kind of tool for taking notes for their progress.</a:t>
            </a:r>
            <a:endParaRPr/>
          </a:p>
          <a:p>
            <a:pPr indent="0" lvl="0" marL="0" rtl="0" algn="l">
              <a:spcBef>
                <a:spcPts val="1200"/>
              </a:spcBef>
              <a:spcAft>
                <a:spcPts val="0"/>
              </a:spcAft>
              <a:buNone/>
            </a:pPr>
            <a:r>
              <a:rPr lang="en" sz="1400"/>
              <a:t>Youtube is the most common media platform for data science topics</a:t>
            </a:r>
            <a:endParaRPr sz="14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