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 id="2147483697" r:id="rId3"/>
    <p:sldMasterId id="2147483714" r:id="rId4"/>
  </p:sldMasterIdLst>
  <p:sldIdLst>
    <p:sldId id="259" r:id="rId5"/>
    <p:sldId id="268" r:id="rId6"/>
    <p:sldId id="262" r:id="rId7"/>
    <p:sldId id="380" r:id="rId8"/>
    <p:sldId id="382" r:id="rId9"/>
    <p:sldId id="274" r:id="rId10"/>
    <p:sldId id="310" r:id="rId11"/>
    <p:sldId id="277" r:id="rId12"/>
    <p:sldId id="280" r:id="rId13"/>
    <p:sldId id="283" r:id="rId14"/>
    <p:sldId id="328" r:id="rId15"/>
    <p:sldId id="331" r:id="rId16"/>
    <p:sldId id="346" r:id="rId17"/>
    <p:sldId id="349" r:id="rId18"/>
    <p:sldId id="352" r:id="rId19"/>
    <p:sldId id="355" r:id="rId20"/>
    <p:sldId id="358" r:id="rId21"/>
    <p:sldId id="361" r:id="rId22"/>
    <p:sldId id="364" r:id="rId23"/>
    <p:sldId id="367" r:id="rId24"/>
    <p:sldId id="370" r:id="rId25"/>
    <p:sldId id="373" r:id="rId26"/>
    <p:sldId id="379" r:id="rId27"/>
    <p:sldId id="383" r:id="rId28"/>
    <p:sldId id="376" r:id="rId29"/>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p:scale>
          <a:sx n="70" d="100"/>
          <a:sy n="70" d="100"/>
        </p:scale>
        <p:origin x="1123" y="43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ACC37615-7047-4B21-9BED-B1A97283F2C1}" type="datetimeFigureOut">
              <a:rPr lang="en-US" smtClean="0"/>
              <a:t>11/14/2024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80C03E1-BD1D-4523-94DE-AFA8E2D4A61C}" type="datetimeFigureOut">
              <a:rPr lang="en-US" smtClean="0"/>
              <a:t>11/14/2024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9312AA4-F09E-4B54-A0BB-5E80504C189B}" type="datetimeFigureOut">
              <a:rPr lang="en-US" smtClean="0"/>
              <a:t>11/14/2024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54C80-263E-416B-A8E0-580EDEADCBDC}"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A54C80-263E-416B-A8E0-580EDEADCBDC}" type="datetimeFigureOut">
              <a:rPr lang="en-US"/>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471448D-1DC8-48C9-BE59-4604660A702D}" type="datetimeFigureOut">
              <a:rPr lang="en-US" smtClean="0"/>
              <a:t>11/14/2024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a:t>11/14/2024</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2036A35C-4145-4D48-93F8-ACD7E5FA05E7}" type="datetimeFigureOut">
              <a:rPr lang="en-US" smtClean="0"/>
              <a:t>11/14/2024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a:t>11/14/2024</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064A17D5-8CCD-4668-A806-C23968FC649C}" type="datetimeFigureOut">
              <a:rPr lang="en-US" smtClean="0"/>
              <a:t>11/14/2024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04998531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a:p>
        </p:txBody>
      </p:sp>
    </p:spTree>
    <p:extLst>
      <p:ext uri="{BB962C8B-B14F-4D97-AF65-F5344CB8AC3E}">
        <p14:creationId xmlns:p14="http://schemas.microsoft.com/office/powerpoint/2010/main" val="293928256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722093763"/>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extLst>
      <p:ext uri="{BB962C8B-B14F-4D97-AF65-F5344CB8AC3E}">
        <p14:creationId xmlns:p14="http://schemas.microsoft.com/office/powerpoint/2010/main" val="2640558827"/>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92992308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510712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339C97A0-5AB3-4BEE-A3CB-517C236D03CE}" type="datetimeFigureOut">
              <a:rPr lang="en-US" smtClean="0"/>
              <a:t>11/14/2024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07206299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extLst>
      <p:ext uri="{BB962C8B-B14F-4D97-AF65-F5344CB8AC3E}">
        <p14:creationId xmlns:p14="http://schemas.microsoft.com/office/powerpoint/2010/main" val="29275251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a:t>11/14/2024</a:t>
            </a:fld>
            <a:endParaRPr lang="en-US"/>
          </a:p>
        </p:txBody>
      </p:sp>
    </p:spTree>
    <p:extLst>
      <p:ext uri="{BB962C8B-B14F-4D97-AF65-F5344CB8AC3E}">
        <p14:creationId xmlns:p14="http://schemas.microsoft.com/office/powerpoint/2010/main" val="272453644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28035096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502083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28313502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9340040"/>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875865425"/>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extLst>
      <p:ext uri="{BB962C8B-B14F-4D97-AF65-F5344CB8AC3E}">
        <p14:creationId xmlns:p14="http://schemas.microsoft.com/office/powerpoint/2010/main" val="170885256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16016463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E626E1E-DA21-4D08-8DB1-A26188328C47}" type="datetimeFigureOut">
              <a:rPr lang="en-US" smtClean="0"/>
              <a:t>11/14/2024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321566D-628D-4763-A2E4-75D1D3A36F1C}" type="datetimeFigureOut">
              <a:rPr lang="en-US" smtClean="0"/>
              <a:t>11/14/2024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C6DA9A8C-6911-4285-90DC-DA96072B3D82}" type="datetimeFigureOut">
              <a:rPr lang="en-US" smtClean="0"/>
              <a:t>11/14/2024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98AF45F6-2D26-4968-83AC-4A818D44674B}" type="datetimeFigureOut">
              <a:rPr lang="en-US" smtClean="0"/>
              <a:t>11/14/2024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theme" Target="../theme/theme4.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11/14/2024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11/14/2024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1BEF0D-F0BB-DE4B-95CE-6DB70DBA9567}" type="datetimeFigureOut">
              <a:rPr lang="en-US"/>
              <a:t>11/14/2024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extLst>
      <p:ext uri="{BB962C8B-B14F-4D97-AF65-F5344CB8AC3E}">
        <p14:creationId xmlns:p14="http://schemas.microsoft.com/office/powerpoint/2010/main" val="173631361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p:cNvSpPr txBox="1"/>
          <p:nvPr/>
        </p:nvSpPr>
        <p:spPr>
          <a:xfrm>
            <a:off x="2074985" y="175846"/>
            <a:ext cx="6418385" cy="233910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a:latin typeface="Times New Roman" panose="02020603050405020304" pitchFamily="18" charset="0"/>
                <a:cs typeface="Times New Roman" panose="02020603050405020304" pitchFamily="18" charset="0"/>
              </a:rPr>
              <a:t>AMRUTVAHINI COLLEGE OF ENGINEERING, </a:t>
            </a:r>
            <a:endParaRPr lang="en-US" sz="2000" smtClean="0">
              <a:latin typeface="Times New Roman" panose="02020603050405020304" pitchFamily="18" charset="0"/>
              <a:cs typeface="Times New Roman" panose="02020603050405020304" pitchFamily="18" charset="0"/>
            </a:endParaRPr>
          </a:p>
          <a:p>
            <a:pPr algn="ctr"/>
            <a:r>
              <a:rPr lang="en-US" sz="2000" smtClean="0">
                <a:latin typeface="Times New Roman" panose="02020603050405020304" pitchFamily="18" charset="0"/>
                <a:cs typeface="Times New Roman" panose="02020603050405020304" pitchFamily="18" charset="0"/>
              </a:rPr>
              <a:t>SANGAMNER</a:t>
            </a:r>
          </a:p>
          <a:p>
            <a:pPr algn="ctr"/>
            <a:r>
              <a:rPr lang="en-IN" sz="1600">
                <a:latin typeface="Times New Roman" panose="02020603050405020304" pitchFamily="18" charset="0"/>
                <a:cs typeface="Times New Roman" panose="02020603050405020304" pitchFamily="18" charset="0"/>
              </a:rPr>
              <a:t>DEPARTMENT OF COMPUTER </a:t>
            </a:r>
            <a:r>
              <a:rPr lang="en-IN" sz="1600" smtClean="0">
                <a:latin typeface="Times New Roman" panose="02020603050405020304" pitchFamily="18" charset="0"/>
                <a:cs typeface="Times New Roman" panose="02020603050405020304" pitchFamily="18" charset="0"/>
              </a:rPr>
              <a:t>ENGINEERING</a:t>
            </a:r>
          </a:p>
          <a:p>
            <a:pPr algn="ctr"/>
            <a:r>
              <a:rPr lang="en-IN" sz="1600" smtClean="0">
                <a:latin typeface="Times New Roman" panose="02020603050405020304" pitchFamily="18" charset="0"/>
                <a:cs typeface="Times New Roman" panose="02020603050405020304" pitchFamily="18" charset="0"/>
              </a:rPr>
              <a:t>2024-2025</a:t>
            </a:r>
          </a:p>
          <a:p>
            <a:pPr algn="ctr"/>
            <a:r>
              <a:rPr lang="en-US" smtClean="0">
                <a:latin typeface="Times New Roman" panose="02020603050405020304" pitchFamily="18" charset="0"/>
                <a:cs typeface="Times New Roman" panose="02020603050405020304" pitchFamily="18" charset="0"/>
              </a:rPr>
              <a:t>Presentation</a:t>
            </a:r>
          </a:p>
          <a:p>
            <a:pPr algn="ctr"/>
            <a:r>
              <a:rPr lang="en-US" sz="1600" smtClean="0">
                <a:latin typeface="Times New Roman" panose="02020603050405020304" pitchFamily="18" charset="0"/>
                <a:cs typeface="Times New Roman" panose="02020603050405020304" pitchFamily="18" charset="0"/>
              </a:rPr>
              <a:t>On</a:t>
            </a:r>
          </a:p>
          <a:p>
            <a:pPr algn="ctr"/>
            <a:r>
              <a:rPr lang="en-US" sz="2000">
                <a:latin typeface="Times New Roman" panose="02020603050405020304" pitchFamily="18" charset="0"/>
                <a:cs typeface="Times New Roman" panose="02020603050405020304" pitchFamily="18" charset="0"/>
              </a:rPr>
              <a:t>“BlockShare - Blockchain Based Secure Data Sharing Platform”</a:t>
            </a:r>
            <a:endParaRPr lang="en-IN" sz="20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4569" y="2406883"/>
            <a:ext cx="1639216" cy="1639216"/>
          </a:xfrm>
          <a:prstGeom prst="rect">
            <a:avLst/>
          </a:prstGeom>
        </p:spPr>
      </p:pic>
      <p:sp>
        <p:nvSpPr>
          <p:cNvPr id="4" name="TextBox 3"/>
          <p:cNvSpPr txBox="1"/>
          <p:nvPr/>
        </p:nvSpPr>
        <p:spPr>
          <a:xfrm>
            <a:off x="2549769" y="4046099"/>
            <a:ext cx="5468816" cy="175432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a:latin typeface="Times New Roman" panose="02020603050405020304" pitchFamily="18" charset="0"/>
                <a:cs typeface="Times New Roman" panose="02020603050405020304" pitchFamily="18" charset="0"/>
              </a:rPr>
              <a:t>BE Computer Engineering </a:t>
            </a:r>
            <a:endParaRPr lang="en-IN" smtClean="0">
              <a:latin typeface="Times New Roman" panose="02020603050405020304" pitchFamily="18" charset="0"/>
              <a:cs typeface="Times New Roman" panose="02020603050405020304" pitchFamily="18" charset="0"/>
            </a:endParaRPr>
          </a:p>
          <a:p>
            <a:pPr algn="ctr"/>
            <a:r>
              <a:rPr lang="en-IN" sz="1600" smtClean="0">
                <a:latin typeface="Times New Roman" panose="02020603050405020304" pitchFamily="18" charset="0"/>
                <a:cs typeface="Times New Roman" panose="02020603050405020304" pitchFamily="18" charset="0"/>
              </a:rPr>
              <a:t>BY</a:t>
            </a:r>
          </a:p>
          <a:p>
            <a:pPr algn="ctr"/>
            <a:r>
              <a:rPr lang="en-IN">
                <a:latin typeface="Times New Roman" panose="02020603050405020304" pitchFamily="18" charset="0"/>
                <a:cs typeface="Times New Roman" panose="02020603050405020304" pitchFamily="18" charset="0"/>
              </a:rPr>
              <a:t>Group Id- </a:t>
            </a:r>
            <a:r>
              <a:rPr lang="en-IN" smtClean="0">
                <a:latin typeface="Times New Roman" panose="02020603050405020304" pitchFamily="18" charset="0"/>
                <a:cs typeface="Times New Roman" panose="02020603050405020304" pitchFamily="18" charset="0"/>
              </a:rPr>
              <a:t>B-06</a:t>
            </a:r>
          </a:p>
          <a:p>
            <a:pPr algn="ctr"/>
            <a:r>
              <a:rPr lang="en-IN">
                <a:latin typeface="Times New Roman" panose="02020603050405020304" pitchFamily="18" charset="0"/>
                <a:cs typeface="Times New Roman" panose="02020603050405020304" pitchFamily="18" charset="0"/>
              </a:rPr>
              <a:t>Mr. Abhijit Rajaram Sahane (4228) </a:t>
            </a:r>
            <a:endParaRPr lang="en-IN" smtClean="0">
              <a:latin typeface="Times New Roman" panose="02020603050405020304" pitchFamily="18" charset="0"/>
              <a:cs typeface="Times New Roman" panose="02020603050405020304" pitchFamily="18" charset="0"/>
            </a:endParaRPr>
          </a:p>
          <a:p>
            <a:pPr algn="ctr"/>
            <a:r>
              <a:rPr lang="en-US">
                <a:latin typeface="Times New Roman" panose="02020603050405020304" pitchFamily="18" charset="0"/>
                <a:cs typeface="Times New Roman" panose="02020603050405020304" pitchFamily="18" charset="0"/>
              </a:rPr>
              <a:t>Mr. Shinde Rohit </a:t>
            </a:r>
            <a:r>
              <a:rPr lang="en-US" err="1" smtClean="0">
                <a:latin typeface="Times New Roman" panose="02020603050405020304" pitchFamily="18" charset="0"/>
                <a:cs typeface="Times New Roman" panose="02020603050405020304" pitchFamily="18" charset="0"/>
              </a:rPr>
              <a:t>Nivrutti </a:t>
            </a:r>
            <a:r>
              <a:rPr lang="en-US">
                <a:latin typeface="Times New Roman" panose="02020603050405020304" pitchFamily="18" charset="0"/>
                <a:cs typeface="Times New Roman" panose="02020603050405020304" pitchFamily="18" charset="0"/>
              </a:rPr>
              <a:t>(4240) </a:t>
            </a:r>
            <a:endParaRPr lang="en-US" smtClean="0">
              <a:latin typeface="Times New Roman" panose="02020603050405020304" pitchFamily="18" charset="0"/>
              <a:cs typeface="Times New Roman" panose="02020603050405020304" pitchFamily="18" charset="0"/>
            </a:endParaRPr>
          </a:p>
          <a:p>
            <a:pPr algn="ctr"/>
            <a:r>
              <a:rPr lang="en-US">
                <a:latin typeface="Times New Roman" panose="02020603050405020304" pitchFamily="18" charset="0"/>
                <a:cs typeface="Times New Roman" panose="02020603050405020304" pitchFamily="18" charset="0"/>
              </a:rPr>
              <a:t>Mr. Sayyad Mohammadsaani Shahid (4234) </a:t>
            </a:r>
            <a:endParaRPr lang="en-IN">
              <a:latin typeface="Times New Roman" panose="02020603050405020304" pitchFamily="18" charset="0"/>
              <a:cs typeface="Times New Roman" panose="02020603050405020304" pitchFamily="18" charset="0"/>
            </a:endParaRPr>
          </a:p>
        </p:txBody>
      </p:sp>
      <p:sp>
        <p:nvSpPr>
          <p:cNvPr id="6" name="TextBox 5"/>
          <p:cNvSpPr txBox="1"/>
          <p:nvPr/>
        </p:nvSpPr>
        <p:spPr>
          <a:xfrm>
            <a:off x="490451" y="5885411"/>
            <a:ext cx="9900458"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smtClean="0">
                <a:latin typeface="Times New Roman" panose="02020603050405020304" pitchFamily="18" charset="0"/>
                <a:cs typeface="Times New Roman" panose="02020603050405020304" pitchFamily="18" charset="0"/>
              </a:rPr>
              <a:t>Guided by:                            		     Project Coordinator:                                      H.O.D</a:t>
            </a:r>
          </a:p>
          <a:p>
            <a:pPr lvl="0"/>
            <a:r>
              <a:rPr lang="en-US" smtClean="0">
                <a:latin typeface="Times New Roman" panose="02020603050405020304" pitchFamily="18" charset="0"/>
                <a:cs typeface="Times New Roman" panose="02020603050405020304" pitchFamily="18" charset="0"/>
              </a:rPr>
              <a:t>Ms. K. U. Rahane		</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en-IN" err="1" smtClean="0">
                <a:solidFill>
                  <a:schemeClr val="tx2">
                    <a:lumMod val="10000"/>
                  </a:schemeClr>
                </a:solidFill>
                <a:latin typeface="CMR12"/>
              </a:rPr>
              <a:t>Dr</a:t>
            </a:r>
            <a:r>
              <a:rPr lang="en-IN" err="1">
                <a:solidFill>
                  <a:schemeClr val="tx2">
                    <a:lumMod val="10000"/>
                  </a:schemeClr>
                </a:solidFill>
                <a:latin typeface="CMR12"/>
              </a:rPr>
              <a:t>. D. R. </a:t>
            </a:r>
            <a:r>
              <a:rPr lang="en-IN" err="1" smtClean="0">
                <a:solidFill>
                  <a:schemeClr val="tx2">
                    <a:lumMod val="10000"/>
                  </a:schemeClr>
                </a:solidFill>
                <a:latin typeface="CMR12"/>
              </a:rPr>
              <a:t>Patil / </a:t>
            </a:r>
            <a:r>
              <a:rPr lang="en-IN" err="1">
                <a:solidFill>
                  <a:schemeClr val="tx2">
                    <a:lumMod val="10000"/>
                  </a:schemeClr>
                </a:solidFill>
                <a:latin typeface="CMR12"/>
              </a:rPr>
              <a:t>Dr. R. G. </a:t>
            </a:r>
            <a:r>
              <a:rPr lang="en-IN" err="1" smtClean="0">
                <a:solidFill>
                  <a:schemeClr val="tx2">
                    <a:lumMod val="10000"/>
                  </a:schemeClr>
                </a:solidFill>
                <a:latin typeface="CMR12"/>
              </a:rPr>
              <a:t>Tambe                    </a:t>
            </a:r>
            <a:r>
              <a:rPr lang="en-IN" err="1">
                <a:solidFill>
                  <a:schemeClr val="tx2">
                    <a:lumMod val="10000"/>
                  </a:schemeClr>
                </a:solidFill>
                <a:latin typeface="CMR12"/>
              </a:rPr>
              <a:t>Dr. S. K. Sonkar</a:t>
            </a:r>
            <a:endParaRPr lang="en-US" sz="1700" b="1">
              <a:solidFill>
                <a:schemeClr val="tx2">
                  <a:lumMod val="10000"/>
                </a:schemeClr>
              </a:solidFill>
              <a:latin typeface="Times New Roman"/>
              <a:ea typeface="Times New Roman"/>
              <a:cs typeface="Times New Roman"/>
              <a:sym typeface="Times New Roman"/>
            </a:endParaRP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339927"/>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US" dirty="0">
                <a:solidFill>
                  <a:schemeClr val="tx1">
                    <a:lumMod val="75000"/>
                    <a:lumOff val="25000"/>
                  </a:schemeClr>
                </a:solidFill>
                <a:latin typeface="Segoe UI" panose="020B0502040204020203" pitchFamily="34" charset="0"/>
                <a:ea typeface="+mn-ea"/>
                <a:cs typeface="Segoe UI" panose="020B0502040204020203" pitchFamily="34" charset="0"/>
              </a:rPr>
              <a:t>Hardware requirements </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
        <p:nvSpPr>
          <p:cNvPr id="3" name="Content Placeholder 2"/>
          <p:cNvSpPr>
            <a:spLocks noGrp="1"/>
          </p:cNvSpPr>
          <p:nvPr>
            <p:ph idx="1"/>
          </p:nvPr>
        </p:nvSpPr>
        <p:spPr>
          <a:xfrm>
            <a:off x="1055440" y="1556792"/>
            <a:ext cx="8596668" cy="3798276"/>
          </a:xfrm>
        </p:spPr>
        <p:txBody>
          <a:bodyPr>
            <a:normAutofit/>
          </a:bodyPr>
          <a:lstStyle/>
          <a:p>
            <a:pPr marL="342900" lvl="1" indent="-342900">
              <a:buClr>
                <a:schemeClr val="tx1"/>
              </a:buClr>
              <a:buFont typeface="Wingdings" panose="05000000000000000000" pitchFamily="2" charset="2"/>
              <a:buChar char="Ø"/>
            </a:pPr>
            <a:r>
              <a:rPr lang="en-IN" sz="2400" dirty="0">
                <a:latin typeface="Segoe UI" panose="020B0502040204020203" pitchFamily="34" charset="0"/>
                <a:cs typeface="Segoe UI" panose="020B0502040204020203" pitchFamily="34" charset="0"/>
              </a:rPr>
              <a:t>Ram : 8GB </a:t>
            </a:r>
            <a:endParaRPr lang="en-US" sz="2400" dirty="0">
              <a:latin typeface="Segoe UI" panose="020B0502040204020203" pitchFamily="34" charset="0"/>
              <a:cs typeface="Segoe UI" panose="020B0502040204020203" pitchFamily="34" charset="0"/>
            </a:endParaRPr>
          </a:p>
          <a:p>
            <a:pPr marL="342900" lvl="1" indent="-342900">
              <a:buClr>
                <a:schemeClr val="tx1"/>
              </a:buClr>
              <a:buFont typeface="Wingdings" panose="05000000000000000000" pitchFamily="2" charset="2"/>
              <a:buChar char="Ø"/>
            </a:pPr>
            <a:r>
              <a:rPr lang="en-IN" sz="2400" dirty="0">
                <a:latin typeface="Segoe UI" panose="020B0502040204020203" pitchFamily="34" charset="0"/>
                <a:cs typeface="Segoe UI" panose="020B0502040204020203" pitchFamily="34" charset="0"/>
              </a:rPr>
              <a:t>Rom : 256 GB SSD</a:t>
            </a:r>
          </a:p>
          <a:p>
            <a:pPr marL="342900" lvl="1" indent="-342900">
              <a:buClr>
                <a:schemeClr val="tx1"/>
              </a:buClr>
              <a:buFont typeface="Wingdings" panose="05000000000000000000" pitchFamily="2" charset="2"/>
              <a:buChar char="Ø"/>
            </a:pPr>
            <a:r>
              <a:rPr lang="en-IN" sz="2400" dirty="0">
                <a:latin typeface="Segoe UI" panose="020B0502040204020203" pitchFamily="34" charset="0"/>
                <a:cs typeface="Segoe UI" panose="020B0502040204020203" pitchFamily="34" charset="0"/>
              </a:rPr>
              <a:t>Processor : 3.0 GHz</a:t>
            </a:r>
            <a:endParaRPr lang="en-US" sz="2400" dirty="0">
              <a:latin typeface="Segoe UI" panose="020B0502040204020203" pitchFamily="34" charset="0"/>
              <a:cs typeface="Segoe UI" panose="020B0502040204020203" pitchFamily="34" charset="0"/>
            </a:endParaRPr>
          </a:p>
          <a:p>
            <a:pPr marL="342900" lvl="1" indent="-342900">
              <a:buClr>
                <a:schemeClr val="tx1"/>
              </a:buClr>
              <a:buFont typeface="Wingdings" panose="05000000000000000000" pitchFamily="2" charset="2"/>
              <a:buChar char="Ø"/>
            </a:pPr>
            <a:endParaRPr lang="en-US" sz="2400" dirty="0">
              <a:latin typeface="Segoe UI" panose="020B0502040204020203" pitchFamily="34" charset="0"/>
              <a:cs typeface="Segoe UI" panose="020B0502040204020203" pitchFamily="34" charset="0"/>
            </a:endParaRPr>
          </a:p>
          <a:p>
            <a:pPr>
              <a:buClr>
                <a:schemeClr val="tx1"/>
              </a:buClr>
              <a:buFont typeface="Wingdings" panose="05000000000000000000" pitchFamily="2" charset="2"/>
              <a:buChar char="Ø"/>
            </a:pPr>
            <a:endParaRPr lang="en-US" sz="2400" dirty="0" smtClean="0">
              <a:solidFill>
                <a:schemeClr val="tx1"/>
              </a:solidFill>
            </a:endParaRPr>
          </a:p>
          <a:p>
            <a:pPr lvl="1">
              <a:buClr>
                <a:schemeClr val="tx1"/>
              </a:buClr>
              <a:buFont typeface="Wingdings" panose="05000000000000000000" pitchFamily="2" charset="2"/>
              <a:buChar char="Ø"/>
            </a:pPr>
            <a:endParaRPr lang="en-US" sz="2200" dirty="0">
              <a:solidFill>
                <a:schemeClr val="tx1"/>
              </a:solidFill>
            </a:endParaRPr>
          </a:p>
          <a:p>
            <a:pPr lvl="1">
              <a:buClr>
                <a:schemeClr val="tx1"/>
              </a:buClr>
              <a:buFont typeface="Wingdings" panose="05000000000000000000" pitchFamily="2" charset="2"/>
              <a:buChar char="Ø"/>
            </a:pPr>
            <a:endParaRPr lang="en-IN" sz="2200" dirty="0">
              <a:solidFill>
                <a:schemeClr val="tx1"/>
              </a:solidFill>
            </a:endParaRPr>
          </a:p>
        </p:txBody>
      </p:sp>
    </p:spTree>
    <p:extLst>
      <p:ext uri="{BB962C8B-B14F-4D97-AF65-F5344CB8AC3E}">
        <p14:creationId xmlns:p14="http://schemas.microsoft.com/office/powerpoint/2010/main" val="28938307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552" y="2420888"/>
            <a:ext cx="7766936" cy="1224136"/>
          </a:xfrm>
        </p:spPr>
        <p:txBody>
          <a:bodyPr vert="horz" lIns="91440" tIns="45720" rIns="91440" bIns="45720" rtlCol="0" anchor="b">
            <a:noAutofit/>
          </a:bodyPr>
          <a:lstStyle/>
          <a:p>
            <a:pPr algn="l"/>
            <a:r>
              <a:rPr lang="en-US" dirty="0">
                <a:solidFill>
                  <a:schemeClr val="tx1">
                    <a:lumMod val="75000"/>
                    <a:lumOff val="25000"/>
                  </a:schemeClr>
                </a:solidFill>
                <a:latin typeface="Segoe UI" panose="020B0502040204020203" pitchFamily="34" charset="0"/>
                <a:ea typeface="+mn-ea"/>
                <a:cs typeface="Segoe UI" panose="020B0502040204020203" pitchFamily="34" charset="0"/>
              </a:rPr>
              <a:t>System Architecture</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91940887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5560" y="0"/>
            <a:ext cx="6048672" cy="6858000"/>
          </a:xfrm>
          <a:prstGeom prst="rect">
            <a:avLst/>
          </a:prstGeom>
        </p:spPr>
      </p:pic>
    </p:spTree>
    <p:extLst>
      <p:ext uri="{BB962C8B-B14F-4D97-AF65-F5344CB8AC3E}">
        <p14:creationId xmlns:p14="http://schemas.microsoft.com/office/powerpoint/2010/main" val="427055742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9656" y="1988840"/>
            <a:ext cx="7766936" cy="1676913"/>
          </a:xfrm>
        </p:spPr>
        <p:txBody>
          <a:bodyPr/>
          <a:lstStyle/>
          <a:p>
            <a:pPr algn="l"/>
            <a:r>
              <a:rPr lang="en-US" dirty="0">
                <a:solidFill>
                  <a:schemeClr val="tx1">
                    <a:lumMod val="75000"/>
                    <a:lumOff val="25000"/>
                  </a:schemeClr>
                </a:solidFill>
                <a:latin typeface="+mn-lt"/>
                <a:ea typeface="+mn-ea"/>
                <a:cs typeface="+mn-cs"/>
              </a:rPr>
              <a:t>Class Diagram</a:t>
            </a:r>
            <a:endParaRPr lang="en-IN"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22417185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156" y="0"/>
            <a:ext cx="5716189" cy="6858000"/>
          </a:xfrm>
          <a:prstGeom prst="rect">
            <a:avLst/>
          </a:prstGeom>
        </p:spPr>
      </p:pic>
    </p:spTree>
    <p:extLst>
      <p:ext uri="{BB962C8B-B14F-4D97-AF65-F5344CB8AC3E}">
        <p14:creationId xmlns:p14="http://schemas.microsoft.com/office/powerpoint/2010/main" val="62257955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7608" y="2276872"/>
            <a:ext cx="7766936" cy="1676913"/>
          </a:xfrm>
        </p:spPr>
        <p:txBody>
          <a:bodyPr/>
          <a:lstStyle/>
          <a:p>
            <a:pPr algn="l"/>
            <a:r>
              <a:rPr lang="en-US" dirty="0">
                <a:solidFill>
                  <a:schemeClr val="tx1">
                    <a:lumMod val="75000"/>
                    <a:lumOff val="25000"/>
                  </a:schemeClr>
                </a:solidFill>
                <a:latin typeface="+mn-lt"/>
                <a:ea typeface="+mn-ea"/>
                <a:cs typeface="+mn-cs"/>
              </a:rPr>
              <a:t>Object Diagram</a:t>
            </a:r>
            <a:endParaRPr lang="en-IN"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16040872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237" y="947737"/>
            <a:ext cx="9915525" cy="4962525"/>
          </a:xfrm>
          <a:prstGeom prst="rect">
            <a:avLst/>
          </a:prstGeom>
        </p:spPr>
      </p:pic>
    </p:spTree>
    <p:extLst>
      <p:ext uri="{BB962C8B-B14F-4D97-AF65-F5344CB8AC3E}">
        <p14:creationId xmlns:p14="http://schemas.microsoft.com/office/powerpoint/2010/main" val="334225117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5600" y="2348880"/>
            <a:ext cx="7766936" cy="1676913"/>
          </a:xfrm>
        </p:spPr>
        <p:txBody>
          <a:bodyPr/>
          <a:lstStyle/>
          <a:p>
            <a:pPr algn="l"/>
            <a:r>
              <a:rPr lang="en-US" dirty="0">
                <a:solidFill>
                  <a:schemeClr val="tx1">
                    <a:lumMod val="75000"/>
                    <a:lumOff val="25000"/>
                  </a:schemeClr>
                </a:solidFill>
                <a:latin typeface="+mn-lt"/>
                <a:ea typeface="+mn-ea"/>
                <a:cs typeface="+mn-cs"/>
              </a:rPr>
              <a:t>Use Case Diagram</a:t>
            </a:r>
            <a:endParaRPr lang="en-IN"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28479213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404664"/>
            <a:ext cx="6010275" cy="5629275"/>
          </a:xfrm>
          <a:prstGeom prst="rect">
            <a:avLst/>
          </a:prstGeom>
        </p:spPr>
      </p:pic>
    </p:spTree>
    <p:extLst>
      <p:ext uri="{BB962C8B-B14F-4D97-AF65-F5344CB8AC3E}">
        <p14:creationId xmlns:p14="http://schemas.microsoft.com/office/powerpoint/2010/main" val="190898363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3592" y="2132856"/>
            <a:ext cx="7766936" cy="1676913"/>
          </a:xfrm>
        </p:spPr>
        <p:txBody>
          <a:bodyPr/>
          <a:lstStyle/>
          <a:p>
            <a:pPr algn="l"/>
            <a:r>
              <a:rPr lang="en-US" dirty="0">
                <a:solidFill>
                  <a:schemeClr val="tx1">
                    <a:lumMod val="75000"/>
                    <a:lumOff val="25000"/>
                  </a:schemeClr>
                </a:solidFill>
                <a:latin typeface="+mn-lt"/>
                <a:ea typeface="+mn-ea"/>
                <a:cs typeface="+mn-cs"/>
              </a:rPr>
              <a:t>Sequence Diagram</a:t>
            </a:r>
            <a:endParaRPr lang="en-IN"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86710751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404664"/>
            <a:ext cx="8596668" cy="864096"/>
          </a:xfrm>
        </p:spPr>
        <p:txBody>
          <a:bodyPr>
            <a:normAutofit/>
          </a:bodyPr>
          <a:lstStyle/>
          <a:p>
            <a:pPr marL="571500" indent="-571500">
              <a:buFont typeface="Wingdings" panose="05000000000000000000" pitchFamily="2" charset="2"/>
              <a:buChar char="q"/>
            </a:pPr>
            <a:r>
              <a:rPr lang="en-US" dirty="0">
                <a:solidFill>
                  <a:schemeClr val="tx1">
                    <a:lumMod val="75000"/>
                    <a:lumOff val="25000"/>
                  </a:schemeClr>
                </a:solidFill>
                <a:latin typeface="Segoe UI" panose="020B0502040204020203" pitchFamily="34" charset="0"/>
                <a:ea typeface="+mn-ea"/>
                <a:cs typeface="Segoe UI" panose="020B0502040204020203" pitchFamily="34" charset="0"/>
              </a:rPr>
              <a:t>Abstract</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
        <p:nvSpPr>
          <p:cNvPr id="3" name="Content Placeholder 2"/>
          <p:cNvSpPr>
            <a:spLocks noGrp="1"/>
          </p:cNvSpPr>
          <p:nvPr>
            <p:ph idx="1"/>
          </p:nvPr>
        </p:nvSpPr>
        <p:spPr>
          <a:xfrm>
            <a:off x="1055440" y="1412776"/>
            <a:ext cx="8596668" cy="4569092"/>
          </a:xfrm>
        </p:spPr>
        <p:txBody>
          <a:bodyPr>
            <a:noAutofit/>
          </a:bodyPr>
          <a:lstStyle/>
          <a:p>
            <a:pPr marL="0" indent="0" algn="just">
              <a:buNone/>
            </a:pPr>
            <a:r>
              <a:rPr lang="en-US" sz="2400" dirty="0">
                <a:latin typeface="Segoe UI" panose="020B0502040204020203" pitchFamily="34" charset="0"/>
                <a:cs typeface="Segoe UI" panose="020B0502040204020203" pitchFamily="34" charset="0"/>
              </a:rPr>
              <a:t>In today’s digital world, data is incredibly valuable, and sharing it securely is more important than ever. However, centralized platforms that are commonly used for data sharing come with issues like privacy concerns, security risks, data breaches, data loss, and a lack of control over who accesses the data. These platforms also often rely on third parties like centralized servers and databases, making data vulnerable to misuse or breaches. To address these issues, our platform uses the core concepts of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 </a:t>
            </a:r>
            <a:r>
              <a:rPr lang="en-US" sz="2400" dirty="0" smtClean="0">
                <a:latin typeface="Segoe UI" panose="020B0502040204020203" pitchFamily="34" charset="0"/>
                <a:cs typeface="Segoe UI" panose="020B0502040204020203" pitchFamily="34" charset="0"/>
              </a:rPr>
              <a:t>such as </a:t>
            </a:r>
            <a:r>
              <a:rPr lang="en-US" sz="2400" dirty="0">
                <a:latin typeface="Segoe UI" panose="020B0502040204020203" pitchFamily="34" charset="0"/>
                <a:cs typeface="Segoe UI" panose="020B0502040204020203" pitchFamily="34" charset="0"/>
              </a:rPr>
              <a:t>decentralized storage and peer-to-peer communication. </a:t>
            </a:r>
            <a:endParaRPr lang="en-I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2541724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75" y="0"/>
            <a:ext cx="8852249" cy="6858000"/>
          </a:xfrm>
          <a:prstGeom prst="rect">
            <a:avLst/>
          </a:prstGeom>
        </p:spPr>
      </p:pic>
    </p:spTree>
    <p:extLst>
      <p:ext uri="{BB962C8B-B14F-4D97-AF65-F5344CB8AC3E}">
        <p14:creationId xmlns:p14="http://schemas.microsoft.com/office/powerpoint/2010/main" val="554825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3836" y="2171700"/>
            <a:ext cx="7766936" cy="1676913"/>
          </a:xfrm>
        </p:spPr>
        <p:txBody>
          <a:bodyPr/>
          <a:lstStyle/>
          <a:p>
            <a:pPr algn="l"/>
            <a:r>
              <a:rPr lang="en-US" dirty="0">
                <a:solidFill>
                  <a:schemeClr val="tx1">
                    <a:lumMod val="75000"/>
                    <a:lumOff val="25000"/>
                  </a:schemeClr>
                </a:solidFill>
                <a:latin typeface="+mn-lt"/>
                <a:ea typeface="+mn-ea"/>
                <a:cs typeface="+mn-cs"/>
              </a:rPr>
              <a:t>Activity Diagram</a:t>
            </a:r>
            <a:endParaRPr lang="en-IN"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171221767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0"/>
            <a:ext cx="4524314" cy="6858000"/>
          </a:xfrm>
          <a:prstGeom prst="rect">
            <a:avLst/>
          </a:prstGeom>
        </p:spPr>
      </p:pic>
    </p:spTree>
    <p:extLst>
      <p:ext uri="{BB962C8B-B14F-4D97-AF65-F5344CB8AC3E}">
        <p14:creationId xmlns:p14="http://schemas.microsoft.com/office/powerpoint/2010/main" val="79233912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404664"/>
            <a:ext cx="8596668" cy="864096"/>
          </a:xfrm>
        </p:spPr>
        <p:txBody>
          <a:bodyPr>
            <a:normAutofit/>
          </a:bodyPr>
          <a:lstStyle/>
          <a:p>
            <a:pPr marL="571500" indent="-571500">
              <a:buFont typeface="Wingdings" panose="05000000000000000000" pitchFamily="2" charset="2"/>
              <a:buChar char="q"/>
            </a:pPr>
            <a:r>
              <a:rPr lang="en-US" dirty="0">
                <a:solidFill>
                  <a:schemeClr val="tx1">
                    <a:lumMod val="75000"/>
                    <a:lumOff val="25000"/>
                  </a:schemeClr>
                </a:solidFill>
                <a:latin typeface="Segoe UI" panose="020B0502040204020203" pitchFamily="34" charset="0"/>
                <a:ea typeface="+mn-ea"/>
                <a:cs typeface="Segoe UI" panose="020B0502040204020203" pitchFamily="34" charset="0"/>
              </a:rPr>
              <a:t>Conclusion</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
        <p:nvSpPr>
          <p:cNvPr id="3" name="Content Placeholder 2"/>
          <p:cNvSpPr>
            <a:spLocks noGrp="1"/>
          </p:cNvSpPr>
          <p:nvPr>
            <p:ph idx="1"/>
          </p:nvPr>
        </p:nvSpPr>
        <p:spPr>
          <a:xfrm>
            <a:off x="839416" y="1196752"/>
            <a:ext cx="8596668" cy="5112568"/>
          </a:xfrm>
        </p:spPr>
        <p:txBody>
          <a:bodyPr>
            <a:noAutofit/>
          </a:bodyPr>
          <a:lstStyle/>
          <a:p>
            <a:pPr marL="0" lvl="1" indent="0" algn="just">
              <a:buClr>
                <a:schemeClr val="tx1"/>
              </a:buClr>
              <a:buNone/>
            </a:pPr>
            <a:r>
              <a:rPr lang="en-IN" sz="2400" dirty="0" err="1">
                <a:latin typeface="Segoe UI" panose="020B0502040204020203" pitchFamily="34" charset="0"/>
                <a:cs typeface="Segoe UI" panose="020B0502040204020203" pitchFamily="34" charset="0"/>
              </a:rPr>
              <a:t>BlockShare</a:t>
            </a:r>
            <a:r>
              <a:rPr lang="en-IN" sz="2400" dirty="0">
                <a:latin typeface="Segoe UI" panose="020B0502040204020203" pitchFamily="34" charset="0"/>
                <a:cs typeface="Segoe UI" panose="020B0502040204020203" pitchFamily="34" charset="0"/>
              </a:rPr>
              <a:t> aims to improve data privacy, control and security in file-sharing by using IPFS and peer-to-peer networks instead of centralized servers. By addressing common challenges like data breaches and third-party control, </a:t>
            </a:r>
            <a:r>
              <a:rPr lang="en-IN" sz="2400" dirty="0" err="1">
                <a:latin typeface="Segoe UI" panose="020B0502040204020203" pitchFamily="34" charset="0"/>
                <a:cs typeface="Segoe UI" panose="020B0502040204020203" pitchFamily="34" charset="0"/>
              </a:rPr>
              <a:t>BlockShare</a:t>
            </a:r>
            <a:r>
              <a:rPr lang="en-IN" sz="2400" dirty="0">
                <a:latin typeface="Segoe UI" panose="020B0502040204020203" pitchFamily="34" charset="0"/>
                <a:cs typeface="Segoe UI" panose="020B0502040204020203" pitchFamily="34" charset="0"/>
              </a:rPr>
              <a:t> builds trust among users, ensuring that personal and business files are shared securely.  Users can verify file authenticity and track sharing history through activity logging, enhancing transparency and reliability. Ultimately, </a:t>
            </a:r>
            <a:r>
              <a:rPr lang="en-IN" sz="2400" dirty="0" err="1">
                <a:latin typeface="Segoe UI" panose="020B0502040204020203" pitchFamily="34" charset="0"/>
                <a:cs typeface="Segoe UI" panose="020B0502040204020203" pitchFamily="34" charset="0"/>
              </a:rPr>
              <a:t>BlockShare</a:t>
            </a:r>
            <a:r>
              <a:rPr lang="en-IN" sz="2400" dirty="0">
                <a:latin typeface="Segoe UI" panose="020B0502040204020203" pitchFamily="34" charset="0"/>
                <a:cs typeface="Segoe UI" panose="020B0502040204020203" pitchFamily="34" charset="0"/>
              </a:rPr>
              <a:t> supports a shift towards a more secure, user-</a:t>
            </a:r>
            <a:r>
              <a:rPr lang="en-IN" sz="2400" dirty="0" err="1">
                <a:latin typeface="Segoe UI" panose="020B0502040204020203" pitchFamily="34" charset="0"/>
                <a:cs typeface="Segoe UI" panose="020B0502040204020203" pitchFamily="34" charset="0"/>
              </a:rPr>
              <a:t>centered</a:t>
            </a:r>
            <a:r>
              <a:rPr lang="en-IN" sz="2400" dirty="0">
                <a:latin typeface="Segoe UI" panose="020B0502040204020203" pitchFamily="34" charset="0"/>
                <a:cs typeface="Segoe UI" panose="020B0502040204020203" pitchFamily="34" charset="0"/>
              </a:rPr>
              <a:t> </a:t>
            </a:r>
            <a:r>
              <a:rPr lang="en-IN" sz="2400" dirty="0" err="1">
                <a:latin typeface="Segoe UI" panose="020B0502040204020203" pitchFamily="34" charset="0"/>
                <a:cs typeface="Segoe UI" panose="020B0502040204020203" pitchFamily="34" charset="0"/>
              </a:rPr>
              <a:t>filesharing</a:t>
            </a:r>
            <a:r>
              <a:rPr lang="en-IN" sz="2400" dirty="0">
                <a:latin typeface="Segoe UI" panose="020B0502040204020203" pitchFamily="34" charset="0"/>
                <a:cs typeface="Segoe UI" panose="020B0502040204020203" pitchFamily="34" charset="0"/>
              </a:rPr>
              <a:t> ecosystem. It enables individuals and businesses alike to manage their digital exchanges with confidence, ensuring that their data remains private, protected, and under their control. </a:t>
            </a:r>
          </a:p>
        </p:txBody>
      </p:sp>
    </p:spTree>
    <p:extLst>
      <p:ext uri="{BB962C8B-B14F-4D97-AF65-F5344CB8AC3E}">
        <p14:creationId xmlns:p14="http://schemas.microsoft.com/office/powerpoint/2010/main" val="26720599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2656"/>
            <a:ext cx="8596668" cy="947192"/>
          </a:xfrm>
        </p:spPr>
        <p:txBody>
          <a:bodyPr>
            <a:normAutofit/>
          </a:bodyPr>
          <a:lstStyle/>
          <a:p>
            <a:pPr marL="571500" indent="-571500">
              <a:buFont typeface="Wingdings" panose="05000000000000000000" pitchFamily="2" charset="2"/>
              <a:buChar char="q"/>
            </a:pPr>
            <a:r>
              <a:rPr lang="en-IN" dirty="0">
                <a:solidFill>
                  <a:schemeClr val="tx1">
                    <a:lumMod val="75000"/>
                    <a:lumOff val="25000"/>
                  </a:schemeClr>
                </a:solidFill>
                <a:latin typeface="Segoe UI" panose="020B0502040204020203" pitchFamily="34" charset="0"/>
                <a:ea typeface="+mn-ea"/>
                <a:cs typeface="Segoe UI" panose="020B0502040204020203" pitchFamily="34" charset="0"/>
              </a:rPr>
              <a:t>R</a:t>
            </a:r>
            <a:r>
              <a:rPr lang="en-IN" dirty="0" smtClean="0">
                <a:solidFill>
                  <a:schemeClr val="tx1">
                    <a:lumMod val="75000"/>
                    <a:lumOff val="25000"/>
                  </a:schemeClr>
                </a:solidFill>
                <a:latin typeface="Segoe UI" panose="020B0502040204020203" pitchFamily="34" charset="0"/>
                <a:ea typeface="+mn-ea"/>
                <a:cs typeface="Segoe UI" panose="020B0502040204020203" pitchFamily="34" charset="0"/>
              </a:rPr>
              <a:t>eferences</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
        <p:nvSpPr>
          <p:cNvPr id="3" name="Content Placeholder 2"/>
          <p:cNvSpPr>
            <a:spLocks noGrp="1"/>
          </p:cNvSpPr>
          <p:nvPr>
            <p:ph idx="1"/>
          </p:nvPr>
        </p:nvSpPr>
        <p:spPr>
          <a:xfrm>
            <a:off x="677334" y="1124744"/>
            <a:ext cx="8596668" cy="5184576"/>
          </a:xfrm>
        </p:spPr>
        <p:txBody>
          <a:bodyPr>
            <a:normAutofit/>
          </a:bodyPr>
          <a:lstStyle/>
          <a:p>
            <a:pPr>
              <a:buClr>
                <a:schemeClr val="tx1"/>
              </a:buClr>
              <a:buFont typeface="+mj-lt"/>
              <a:buAutoNum type="arabicPeriod"/>
            </a:pPr>
            <a:r>
              <a:rPr lang="en-IN" sz="1600" dirty="0">
                <a:latin typeface="Segoe UI" panose="020B0502040204020203" pitchFamily="34" charset="0"/>
                <a:cs typeface="Segoe UI" panose="020B0502040204020203" pitchFamily="34" charset="0"/>
              </a:rPr>
              <a:t>Thong Hoang </a:t>
            </a:r>
            <a:r>
              <a:rPr lang="en-IN" sz="1600" dirty="0" err="1">
                <a:latin typeface="Segoe UI" panose="020B0502040204020203" pitchFamily="34" charset="0"/>
                <a:cs typeface="Segoe UI" panose="020B0502040204020203" pitchFamily="34" charset="0"/>
              </a:rPr>
              <a:t>Dilum</a:t>
            </a:r>
            <a:r>
              <a:rPr lang="en-IN" sz="1600" dirty="0">
                <a:latin typeface="Segoe UI" panose="020B0502040204020203" pitchFamily="34" charset="0"/>
                <a:cs typeface="Segoe UI" panose="020B0502040204020203" pitchFamily="34" charset="0"/>
              </a:rPr>
              <a:t> </a:t>
            </a:r>
            <a:r>
              <a:rPr lang="en-IN" sz="1600" dirty="0" err="1">
                <a:latin typeface="Segoe UI" panose="020B0502040204020203" pitchFamily="34" charset="0"/>
                <a:cs typeface="Segoe UI" panose="020B0502040204020203" pitchFamily="34" charset="0"/>
              </a:rPr>
              <a:t>Bandara</a:t>
            </a:r>
            <a:r>
              <a:rPr lang="en-IN" sz="1600" dirty="0">
                <a:latin typeface="Segoe UI" panose="020B0502040204020203" pitchFamily="34" charset="0"/>
                <a:cs typeface="Segoe UI" panose="020B0502040204020203" pitchFamily="34" charset="0"/>
              </a:rPr>
              <a:t> Qin Wang </a:t>
            </a:r>
            <a:r>
              <a:rPr lang="en-IN" sz="1600" dirty="0" err="1">
                <a:latin typeface="Segoe UI" panose="020B0502040204020203" pitchFamily="34" charset="0"/>
                <a:cs typeface="Segoe UI" panose="020B0502040204020203" pitchFamily="34" charset="0"/>
              </a:rPr>
              <a:t>Qinghua</a:t>
            </a:r>
            <a:r>
              <a:rPr lang="en-IN" sz="1600" dirty="0">
                <a:latin typeface="Segoe UI" panose="020B0502040204020203" pitchFamily="34" charset="0"/>
                <a:cs typeface="Segoe UI" panose="020B0502040204020203" pitchFamily="34" charset="0"/>
              </a:rPr>
              <a:t> Lu </a:t>
            </a:r>
            <a:r>
              <a:rPr lang="en-IN" sz="1600" dirty="0" err="1">
                <a:latin typeface="Segoe UI" panose="020B0502040204020203" pitchFamily="34" charset="0"/>
                <a:cs typeface="Segoe UI" panose="020B0502040204020203" pitchFamily="34" charset="0"/>
              </a:rPr>
              <a:t>Xiwei</a:t>
            </a:r>
            <a:r>
              <a:rPr lang="en-IN" sz="1600" dirty="0">
                <a:latin typeface="Segoe UI" panose="020B0502040204020203" pitchFamily="34" charset="0"/>
                <a:cs typeface="Segoe UI" panose="020B0502040204020203" pitchFamily="34" charset="0"/>
              </a:rPr>
              <a:t> Xu Liming Zhu </a:t>
            </a:r>
            <a:r>
              <a:rPr lang="en-IN" sz="1600" dirty="0" err="1">
                <a:latin typeface="Segoe UI" panose="020B0502040204020203" pitchFamily="34" charset="0"/>
                <a:cs typeface="Segoe UI" panose="020B0502040204020203" pitchFamily="34" charset="0"/>
              </a:rPr>
              <a:t>Petar</a:t>
            </a:r>
            <a:r>
              <a:rPr lang="en-IN" sz="1600" dirty="0">
                <a:latin typeface="Segoe UI" panose="020B0502040204020203" pitchFamily="34" charset="0"/>
                <a:cs typeface="Segoe UI" panose="020B0502040204020203" pitchFamily="34" charset="0"/>
              </a:rPr>
              <a:t> </a:t>
            </a:r>
            <a:r>
              <a:rPr lang="en-IN" sz="1600" dirty="0" err="1">
                <a:latin typeface="Segoe UI" panose="020B0502040204020203" pitchFamily="34" charset="0"/>
                <a:cs typeface="Segoe UI" panose="020B0502040204020203" pitchFamily="34" charset="0"/>
              </a:rPr>
              <a:t>Popovski</a:t>
            </a:r>
            <a:r>
              <a:rPr lang="en-IN" sz="1600" dirty="0">
                <a:latin typeface="Segoe UI" panose="020B0502040204020203" pitchFamily="34" charset="0"/>
                <a:cs typeface="Segoe UI" panose="020B0502040204020203" pitchFamily="34" charset="0"/>
              </a:rPr>
              <a:t> </a:t>
            </a:r>
            <a:r>
              <a:rPr lang="en-IN" sz="1600" dirty="0" err="1">
                <a:latin typeface="Segoe UI" panose="020B0502040204020203" pitchFamily="34" charset="0"/>
                <a:cs typeface="Segoe UI" panose="020B0502040204020203" pitchFamily="34" charset="0"/>
              </a:rPr>
              <a:t>Linh</a:t>
            </a:r>
            <a:r>
              <a:rPr lang="en-IN" sz="1600" dirty="0">
                <a:latin typeface="Segoe UI" panose="020B0502040204020203" pitchFamily="34" charset="0"/>
                <a:cs typeface="Segoe UI" panose="020B0502040204020203" pitchFamily="34" charset="0"/>
              </a:rPr>
              <a:t> T. Nguyen, Lam </a:t>
            </a:r>
            <a:r>
              <a:rPr lang="en-IN" sz="1600" dirty="0" err="1">
                <a:latin typeface="Segoe UI" panose="020B0502040204020203" pitchFamily="34" charset="0"/>
                <a:cs typeface="Segoe UI" panose="020B0502040204020203" pitchFamily="34" charset="0"/>
              </a:rPr>
              <a:t>Duc</a:t>
            </a:r>
            <a:r>
              <a:rPr lang="en-IN" sz="1600" dirty="0">
                <a:latin typeface="Segoe UI" panose="020B0502040204020203" pitchFamily="34" charset="0"/>
                <a:cs typeface="Segoe UI" panose="020B0502040204020203" pitchFamily="34" charset="0"/>
              </a:rPr>
              <a:t> Nguyen and </a:t>
            </a:r>
            <a:r>
              <a:rPr lang="en-IN" sz="1600" dirty="0" err="1">
                <a:latin typeface="Segoe UI" panose="020B0502040204020203" pitchFamily="34" charset="0"/>
                <a:cs typeface="Segoe UI" panose="020B0502040204020203" pitchFamily="34" charset="0"/>
              </a:rPr>
              <a:t>Shiping</a:t>
            </a:r>
            <a:r>
              <a:rPr lang="en-IN" sz="1600" dirty="0">
                <a:latin typeface="Segoe UI" panose="020B0502040204020203" pitchFamily="34" charset="0"/>
                <a:cs typeface="Segoe UI" panose="020B0502040204020203" pitchFamily="34" charset="0"/>
              </a:rPr>
              <a:t> Chen. </a:t>
            </a:r>
            <a:r>
              <a:rPr lang="en-IN" sz="1600" dirty="0" err="1">
                <a:latin typeface="Segoe UI" panose="020B0502040204020203" pitchFamily="34" charset="0"/>
                <a:cs typeface="Segoe UI" panose="020B0502040204020203" pitchFamily="34" charset="0"/>
              </a:rPr>
              <a:t>Blockchain</a:t>
            </a:r>
            <a:r>
              <a:rPr lang="en-IN" sz="1600" dirty="0">
                <a:latin typeface="Segoe UI" panose="020B0502040204020203" pitchFamily="34" charset="0"/>
                <a:cs typeface="Segoe UI" panose="020B0502040204020203" pitchFamily="34" charset="0"/>
              </a:rPr>
              <a:t> empowered trust worthy data </a:t>
            </a:r>
            <a:r>
              <a:rPr lang="en-IN" sz="1600" dirty="0" smtClean="0">
                <a:latin typeface="Segoe UI" panose="020B0502040204020203" pitchFamily="34" charset="0"/>
                <a:cs typeface="Segoe UI" panose="020B0502040204020203" pitchFamily="34" charset="0"/>
              </a:rPr>
              <a:t>sharing</a:t>
            </a:r>
            <a:r>
              <a:rPr lang="en-IN" sz="1600" dirty="0">
                <a:latin typeface="Segoe UI" panose="020B0502040204020203" pitchFamily="34" charset="0"/>
                <a:cs typeface="Segoe UI" panose="020B0502040204020203" pitchFamily="34" charset="0"/>
              </a:rPr>
              <a:t>: Fundamentals, applications, and challenges. NA., 1:40, 2023</a:t>
            </a:r>
            <a:r>
              <a:rPr lang="en-IN" sz="1600" dirty="0"/>
              <a:t>. </a:t>
            </a:r>
            <a:endParaRPr lang="en-IN" sz="1600" dirty="0" smtClean="0"/>
          </a:p>
          <a:p>
            <a:pPr>
              <a:buClr>
                <a:schemeClr val="tx1"/>
              </a:buClr>
              <a:buFont typeface="+mj-lt"/>
              <a:buAutoNum type="arabicPeriod"/>
            </a:pPr>
            <a:r>
              <a:rPr lang="en-IN" sz="1600" dirty="0">
                <a:latin typeface="Segoe UI" panose="020B0502040204020203" pitchFamily="34" charset="0"/>
                <a:cs typeface="Segoe UI" panose="020B0502040204020203" pitchFamily="34" charset="0"/>
              </a:rPr>
              <a:t>Yi Lu, </a:t>
            </a:r>
            <a:r>
              <a:rPr lang="en-IN" sz="1600" dirty="0" err="1">
                <a:latin typeface="Segoe UI" panose="020B0502040204020203" pitchFamily="34" charset="0"/>
                <a:cs typeface="Segoe UI" panose="020B0502040204020203" pitchFamily="34" charset="0"/>
              </a:rPr>
              <a:t>Weichao</a:t>
            </a:r>
            <a:r>
              <a:rPr lang="en-IN" sz="1600" dirty="0">
                <a:latin typeface="Segoe UI" panose="020B0502040204020203" pitchFamily="34" charset="0"/>
                <a:cs typeface="Segoe UI" panose="020B0502040204020203" pitchFamily="34" charset="0"/>
              </a:rPr>
              <a:t> Wang, Bharat Bhargava, and </a:t>
            </a:r>
            <a:r>
              <a:rPr lang="en-IN" sz="1600" dirty="0" err="1">
                <a:latin typeface="Segoe UI" panose="020B0502040204020203" pitchFamily="34" charset="0"/>
                <a:cs typeface="Segoe UI" panose="020B0502040204020203" pitchFamily="34" charset="0"/>
              </a:rPr>
              <a:t>Dongyan</a:t>
            </a:r>
            <a:r>
              <a:rPr lang="en-IN" sz="1600" dirty="0">
                <a:latin typeface="Segoe UI" panose="020B0502040204020203" pitchFamily="34" charset="0"/>
                <a:cs typeface="Segoe UI" panose="020B0502040204020203" pitchFamily="34" charset="0"/>
              </a:rPr>
              <a:t> Xu. Trust-based privacy preservation for peer-to-peer data sharing. IEEE Transactions, 36:498–502, 2006</a:t>
            </a:r>
            <a:r>
              <a:rPr lang="en-IN" sz="1600" dirty="0">
                <a:latin typeface="Segoe UI" panose="020B0502040204020203" pitchFamily="34" charset="0"/>
                <a:cs typeface="Segoe UI" panose="020B0502040204020203" pitchFamily="34" charset="0"/>
              </a:rPr>
              <a:t>.</a:t>
            </a:r>
          </a:p>
          <a:p>
            <a:pPr>
              <a:buClr>
                <a:schemeClr val="tx1"/>
              </a:buClr>
              <a:buFont typeface="+mj-lt"/>
              <a:buAutoNum type="arabicPeriod"/>
            </a:pPr>
            <a:r>
              <a:rPr lang="en-US" sz="1600" dirty="0">
                <a:latin typeface="Segoe UI" panose="020B0502040204020203" pitchFamily="34" charset="0"/>
                <a:cs typeface="Segoe UI" panose="020B0502040204020203" pitchFamily="34" charset="0"/>
              </a:rPr>
              <a:t>Al-</a:t>
            </a:r>
            <a:r>
              <a:rPr lang="en-US" sz="1600" dirty="0" err="1">
                <a:latin typeface="Segoe UI" panose="020B0502040204020203" pitchFamily="34" charset="0"/>
                <a:cs typeface="Segoe UI" panose="020B0502040204020203" pitchFamily="34" charset="0"/>
              </a:rPr>
              <a:t>Zahrani</a:t>
            </a:r>
            <a:r>
              <a:rPr lang="en-US" sz="1600" dirty="0">
                <a:latin typeface="Segoe UI" panose="020B0502040204020203" pitchFamily="34" charset="0"/>
                <a:cs typeface="Segoe UI" panose="020B0502040204020203" pitchFamily="34" charset="0"/>
              </a:rPr>
              <a:t> Fahad Ahmad. Subscription-based data-sharing model using </a:t>
            </a:r>
            <a:r>
              <a:rPr lang="en-US" sz="1600" dirty="0" err="1">
                <a:latin typeface="Segoe UI" panose="020B0502040204020203" pitchFamily="34" charset="0"/>
                <a:cs typeface="Segoe UI" panose="020B0502040204020203" pitchFamily="34" charset="0"/>
              </a:rPr>
              <a:t>blockchain</a:t>
            </a:r>
            <a:r>
              <a:rPr lang="en-US" sz="1600" dirty="0">
                <a:latin typeface="Segoe UI" panose="020B0502040204020203" pitchFamily="34" charset="0"/>
                <a:cs typeface="Segoe UI" panose="020B0502040204020203" pitchFamily="34" charset="0"/>
              </a:rPr>
              <a:t> and data as a service. IEEE Access, 8:115966–115981, 2020. </a:t>
            </a:r>
            <a:endParaRPr lang="en-US" sz="1600" dirty="0">
              <a:latin typeface="Segoe UI" panose="020B0502040204020203" pitchFamily="34" charset="0"/>
              <a:cs typeface="Segoe UI" panose="020B0502040204020203" pitchFamily="34" charset="0"/>
            </a:endParaRPr>
          </a:p>
          <a:p>
            <a:pPr>
              <a:buClr>
                <a:schemeClr val="tx1"/>
              </a:buClr>
              <a:buFont typeface="+mj-lt"/>
              <a:buAutoNum type="arabicPeriod"/>
            </a:pPr>
            <a:r>
              <a:rPr lang="en-IN" sz="1600" dirty="0" err="1">
                <a:latin typeface="Segoe UI" panose="020B0502040204020203" pitchFamily="34" charset="0"/>
                <a:cs typeface="Segoe UI" panose="020B0502040204020203" pitchFamily="34" charset="0"/>
              </a:rPr>
              <a:t>Jianping</a:t>
            </a:r>
            <a:r>
              <a:rPr lang="en-IN" sz="1600" dirty="0">
                <a:latin typeface="Segoe UI" panose="020B0502040204020203" pitchFamily="34" charset="0"/>
                <a:cs typeface="Segoe UI" panose="020B0502040204020203" pitchFamily="34" charset="0"/>
              </a:rPr>
              <a:t> </a:t>
            </a:r>
            <a:r>
              <a:rPr lang="en-IN" sz="1600" dirty="0" err="1">
                <a:latin typeface="Segoe UI" panose="020B0502040204020203" pitchFamily="34" charset="0"/>
                <a:cs typeface="Segoe UI" panose="020B0502040204020203" pitchFamily="34" charset="0"/>
              </a:rPr>
              <a:t>Tu</a:t>
            </a:r>
            <a:r>
              <a:rPr lang="en-IN" sz="1600" dirty="0">
                <a:latin typeface="Segoe UI" panose="020B0502040204020203" pitchFamily="34" charset="0"/>
                <a:cs typeface="Segoe UI" panose="020B0502040204020203" pitchFamily="34" charset="0"/>
              </a:rPr>
              <a:t> </a:t>
            </a:r>
            <a:r>
              <a:rPr lang="en-IN" sz="1600" dirty="0" err="1">
                <a:latin typeface="Segoe UI" panose="020B0502040204020203" pitchFamily="34" charset="0"/>
                <a:cs typeface="Segoe UI" panose="020B0502040204020203" pitchFamily="34" charset="0"/>
              </a:rPr>
              <a:t>Qimei</a:t>
            </a:r>
            <a:r>
              <a:rPr lang="en-IN" sz="1600" dirty="0">
                <a:latin typeface="Segoe UI" panose="020B0502040204020203" pitchFamily="34" charset="0"/>
                <a:cs typeface="Segoe UI" panose="020B0502040204020203" pitchFamily="34" charset="0"/>
              </a:rPr>
              <a:t> Jiang </a:t>
            </a:r>
            <a:r>
              <a:rPr lang="en-IN" sz="1600" dirty="0" err="1">
                <a:latin typeface="Segoe UI" panose="020B0502040204020203" pitchFamily="34" charset="0"/>
                <a:cs typeface="Segoe UI" panose="020B0502040204020203" pitchFamily="34" charset="0"/>
              </a:rPr>
              <a:t>Xianggui</a:t>
            </a:r>
            <a:r>
              <a:rPr lang="en-IN" sz="1600" dirty="0">
                <a:latin typeface="Segoe UI" panose="020B0502040204020203" pitchFamily="34" charset="0"/>
                <a:cs typeface="Segoe UI" panose="020B0502040204020203" pitchFamily="34" charset="0"/>
              </a:rPr>
              <a:t> Yang </a:t>
            </a:r>
            <a:r>
              <a:rPr lang="en-IN" sz="1600" dirty="0" err="1">
                <a:latin typeface="Segoe UI" panose="020B0502040204020203" pitchFamily="34" charset="0"/>
                <a:cs typeface="Segoe UI" panose="020B0502040204020203" pitchFamily="34" charset="0"/>
              </a:rPr>
              <a:t>Pengyong</a:t>
            </a:r>
            <a:r>
              <a:rPr lang="en-IN" sz="1600" dirty="0">
                <a:latin typeface="Segoe UI" panose="020B0502040204020203" pitchFamily="34" charset="0"/>
                <a:cs typeface="Segoe UI" panose="020B0502040204020203" pitchFamily="34" charset="0"/>
              </a:rPr>
              <a:t> Cao, </a:t>
            </a:r>
            <a:r>
              <a:rPr lang="en-IN" sz="1600" dirty="0" err="1">
                <a:latin typeface="Segoe UI" panose="020B0502040204020203" pitchFamily="34" charset="0"/>
                <a:cs typeface="Segoe UI" panose="020B0502040204020203" pitchFamily="34" charset="0"/>
              </a:rPr>
              <a:t>Guijiang</a:t>
            </a:r>
            <a:r>
              <a:rPr lang="en-IN" sz="1600" dirty="0">
                <a:latin typeface="Segoe UI" panose="020B0502040204020203" pitchFamily="34" charset="0"/>
                <a:cs typeface="Segoe UI" panose="020B0502040204020203" pitchFamily="34" charset="0"/>
              </a:rPr>
              <a:t> </a:t>
            </a:r>
            <a:r>
              <a:rPr lang="en-IN" sz="1600" dirty="0" err="1">
                <a:latin typeface="Segoe UI" panose="020B0502040204020203" pitchFamily="34" charset="0"/>
                <a:cs typeface="Segoe UI" panose="020B0502040204020203" pitchFamily="34" charset="0"/>
              </a:rPr>
              <a:t>Duan</a:t>
            </a:r>
            <a:r>
              <a:rPr lang="en-IN" sz="1600" dirty="0">
                <a:latin typeface="Segoe UI" panose="020B0502040204020203" pitchFamily="34" charset="0"/>
                <a:cs typeface="Segoe UI" panose="020B0502040204020203" pitchFamily="34" charset="0"/>
              </a:rPr>
              <a:t> and Chen Li. </a:t>
            </a:r>
            <a:r>
              <a:rPr lang="en-IN" sz="1600" dirty="0" err="1">
                <a:latin typeface="Segoe UI" panose="020B0502040204020203" pitchFamily="34" charset="0"/>
                <a:cs typeface="Segoe UI" panose="020B0502040204020203" pitchFamily="34" charset="0"/>
              </a:rPr>
              <a:t>Blockchain</a:t>
            </a:r>
            <a:r>
              <a:rPr lang="en-IN" sz="1600" dirty="0">
                <a:latin typeface="Segoe UI" panose="020B0502040204020203" pitchFamily="34" charset="0"/>
                <a:cs typeface="Segoe UI" panose="020B0502040204020203" pitchFamily="34" charset="0"/>
              </a:rPr>
              <a:t> based process quality data sharing platform for aviation suppliers. IEEE Access, 11:19007–19023, 2024. </a:t>
            </a:r>
            <a:endParaRPr lang="en-IN" sz="1600" dirty="0">
              <a:latin typeface="Segoe UI" panose="020B0502040204020203" pitchFamily="34" charset="0"/>
              <a:cs typeface="Segoe UI" panose="020B0502040204020203" pitchFamily="34" charset="0"/>
            </a:endParaRPr>
          </a:p>
          <a:p>
            <a:pPr>
              <a:buClr>
                <a:schemeClr val="tx1"/>
              </a:buClr>
              <a:buFont typeface="+mj-lt"/>
              <a:buAutoNum type="arabicPeriod"/>
            </a:pPr>
            <a:r>
              <a:rPr lang="en-US" sz="1600" dirty="0" err="1">
                <a:latin typeface="Segoe UI" panose="020B0502040204020203" pitchFamily="34" charset="0"/>
                <a:cs typeface="Segoe UI" panose="020B0502040204020203" pitchFamily="34" charset="0"/>
              </a:rPr>
              <a:t>Vikas</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Jaiman</a:t>
            </a:r>
            <a:r>
              <a:rPr lang="en-US" sz="1600" dirty="0">
                <a:latin typeface="Segoe UI" panose="020B0502040204020203" pitchFamily="34" charset="0"/>
                <a:cs typeface="Segoe UI" panose="020B0502040204020203" pitchFamily="34" charset="0"/>
              </a:rPr>
              <a:t> and </a:t>
            </a:r>
            <a:r>
              <a:rPr lang="en-US" sz="1600" dirty="0" err="1">
                <a:latin typeface="Segoe UI" panose="020B0502040204020203" pitchFamily="34" charset="0"/>
                <a:cs typeface="Segoe UI" panose="020B0502040204020203" pitchFamily="34" charset="0"/>
              </a:rPr>
              <a:t>Visara</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Urovi</a:t>
            </a:r>
            <a:r>
              <a:rPr lang="en-US" sz="1600" dirty="0">
                <a:latin typeface="Segoe UI" panose="020B0502040204020203" pitchFamily="34" charset="0"/>
                <a:cs typeface="Segoe UI" panose="020B0502040204020203" pitchFamily="34" charset="0"/>
              </a:rPr>
              <a:t>. A consent model for </a:t>
            </a:r>
            <a:r>
              <a:rPr lang="en-US" sz="1600" dirty="0" err="1">
                <a:latin typeface="Segoe UI" panose="020B0502040204020203" pitchFamily="34" charset="0"/>
                <a:cs typeface="Segoe UI" panose="020B0502040204020203" pitchFamily="34" charset="0"/>
              </a:rPr>
              <a:t>blockchain</a:t>
            </a:r>
            <a:r>
              <a:rPr lang="en-US" sz="1600" dirty="0">
                <a:latin typeface="Segoe UI" panose="020B0502040204020203" pitchFamily="34" charset="0"/>
                <a:cs typeface="Segoe UI" panose="020B0502040204020203" pitchFamily="34" charset="0"/>
              </a:rPr>
              <a:t>-based health data sharing platforms. IEEE Access, 8(1):143734–143745, 2020</a:t>
            </a:r>
            <a:r>
              <a:rPr lang="en-US" sz="1600" dirty="0">
                <a:latin typeface="Segoe UI" panose="020B0502040204020203" pitchFamily="34" charset="0"/>
                <a:cs typeface="Segoe UI" panose="020B0502040204020203" pitchFamily="34" charset="0"/>
              </a:rPr>
              <a:t>.</a:t>
            </a:r>
          </a:p>
          <a:p>
            <a:pPr>
              <a:buClr>
                <a:schemeClr val="tx1"/>
              </a:buClr>
              <a:buFont typeface="+mj-lt"/>
              <a:buAutoNum type="arabicPeriod"/>
            </a:pPr>
            <a:r>
              <a:rPr lang="en-IN" sz="1600" dirty="0" err="1">
                <a:latin typeface="Segoe UI" panose="020B0502040204020203" pitchFamily="34" charset="0"/>
                <a:cs typeface="Segoe UI" panose="020B0502040204020203" pitchFamily="34" charset="0"/>
              </a:rPr>
              <a:t>Rui</a:t>
            </a:r>
            <a:r>
              <a:rPr lang="en-IN" sz="1600" dirty="0">
                <a:latin typeface="Segoe UI" panose="020B0502040204020203" pitchFamily="34" charset="0"/>
                <a:cs typeface="Segoe UI" panose="020B0502040204020203" pitchFamily="34" charset="0"/>
              </a:rPr>
              <a:t> Song, Bin Xiao, </a:t>
            </a:r>
            <a:r>
              <a:rPr lang="en-IN" sz="1600" dirty="0" err="1">
                <a:latin typeface="Segoe UI" panose="020B0502040204020203" pitchFamily="34" charset="0"/>
                <a:cs typeface="Segoe UI" panose="020B0502040204020203" pitchFamily="34" charset="0"/>
              </a:rPr>
              <a:t>Yubo</a:t>
            </a:r>
            <a:r>
              <a:rPr lang="en-IN" sz="1600" dirty="0">
                <a:latin typeface="Segoe UI" panose="020B0502040204020203" pitchFamily="34" charset="0"/>
                <a:cs typeface="Segoe UI" panose="020B0502040204020203" pitchFamily="34" charset="0"/>
              </a:rPr>
              <a:t> Song, </a:t>
            </a:r>
            <a:r>
              <a:rPr lang="en-IN" sz="1600" dirty="0" err="1">
                <a:latin typeface="Segoe UI" panose="020B0502040204020203" pitchFamily="34" charset="0"/>
                <a:cs typeface="Segoe UI" panose="020B0502040204020203" pitchFamily="34" charset="0"/>
              </a:rPr>
              <a:t>Songtao</a:t>
            </a:r>
            <a:r>
              <a:rPr lang="en-IN" sz="1600" dirty="0">
                <a:latin typeface="Segoe UI" panose="020B0502040204020203" pitchFamily="34" charset="0"/>
                <a:cs typeface="Segoe UI" panose="020B0502040204020203" pitchFamily="34" charset="0"/>
              </a:rPr>
              <a:t> </a:t>
            </a:r>
            <a:r>
              <a:rPr lang="en-IN" sz="1600" dirty="0" err="1">
                <a:latin typeface="Segoe UI" panose="020B0502040204020203" pitchFamily="34" charset="0"/>
                <a:cs typeface="Segoe UI" panose="020B0502040204020203" pitchFamily="34" charset="0"/>
              </a:rPr>
              <a:t>Guo</a:t>
            </a:r>
            <a:r>
              <a:rPr lang="en-IN" sz="1600" dirty="0">
                <a:latin typeface="Segoe UI" panose="020B0502040204020203" pitchFamily="34" charset="0"/>
                <a:cs typeface="Segoe UI" panose="020B0502040204020203" pitchFamily="34" charset="0"/>
              </a:rPr>
              <a:t>, and </a:t>
            </a:r>
            <a:r>
              <a:rPr lang="en-IN" sz="1600" dirty="0" err="1">
                <a:latin typeface="Segoe UI" panose="020B0502040204020203" pitchFamily="34" charset="0"/>
                <a:cs typeface="Segoe UI" panose="020B0502040204020203" pitchFamily="34" charset="0"/>
              </a:rPr>
              <a:t>Yuanyuan</a:t>
            </a:r>
            <a:r>
              <a:rPr lang="en-IN" sz="1600" dirty="0">
                <a:latin typeface="Segoe UI" panose="020B0502040204020203" pitchFamily="34" charset="0"/>
                <a:cs typeface="Segoe UI" panose="020B0502040204020203" pitchFamily="34" charset="0"/>
              </a:rPr>
              <a:t> Yang. A survey of </a:t>
            </a:r>
            <a:r>
              <a:rPr lang="en-IN" sz="1600" dirty="0" err="1">
                <a:latin typeface="Segoe UI" panose="020B0502040204020203" pitchFamily="34" charset="0"/>
                <a:cs typeface="Segoe UI" panose="020B0502040204020203" pitchFamily="34" charset="0"/>
              </a:rPr>
              <a:t>blockchain</a:t>
            </a:r>
            <a:r>
              <a:rPr lang="en-IN" sz="1600" dirty="0">
                <a:latin typeface="Segoe UI" panose="020B0502040204020203" pitchFamily="34" charset="0"/>
                <a:cs typeface="Segoe UI" panose="020B0502040204020203" pitchFamily="34" charset="0"/>
              </a:rPr>
              <a:t>-based schemes for data sharing and exchange. IEEE Transactions on Big Data, 9:1477–1495, 2023</a:t>
            </a:r>
            <a:r>
              <a:rPr lang="en-IN" sz="1600" dirty="0">
                <a:latin typeface="Segoe UI" panose="020B0502040204020203" pitchFamily="34" charset="0"/>
                <a:cs typeface="Segoe UI" panose="020B0502040204020203" pitchFamily="34" charset="0"/>
              </a:rPr>
              <a:t>.</a:t>
            </a:r>
          </a:p>
          <a:p>
            <a:pPr>
              <a:buClr>
                <a:schemeClr val="tx1"/>
              </a:buClr>
              <a:buFont typeface="+mj-lt"/>
              <a:buAutoNum type="arabicPeriod"/>
            </a:pPr>
            <a:r>
              <a:rPr lang="en-US" sz="1600" dirty="0">
                <a:latin typeface="Segoe UI" panose="020B0502040204020203" pitchFamily="34" charset="0"/>
                <a:cs typeface="Segoe UI" panose="020B0502040204020203" pitchFamily="34" charset="0"/>
              </a:rPr>
              <a:t>Min Yang and </a:t>
            </a:r>
            <a:r>
              <a:rPr lang="en-US" sz="1600" dirty="0" err="1">
                <a:latin typeface="Segoe UI" panose="020B0502040204020203" pitchFamily="34" charset="0"/>
                <a:cs typeface="Segoe UI" panose="020B0502040204020203" pitchFamily="34" charset="0"/>
              </a:rPr>
              <a:t>Yuanyuan</a:t>
            </a:r>
            <a:r>
              <a:rPr lang="en-US" sz="1600" dirty="0">
                <a:latin typeface="Segoe UI" panose="020B0502040204020203" pitchFamily="34" charset="0"/>
                <a:cs typeface="Segoe UI" panose="020B0502040204020203" pitchFamily="34" charset="0"/>
              </a:rPr>
              <a:t> Yang. Applying network coding to peer-to-peer file sharing. IEEE Transactions, 63:1938–1950, 2014.</a:t>
            </a:r>
            <a:endParaRPr lang="en-US" sz="1600" dirty="0">
              <a:latin typeface="Segoe UI" panose="020B0502040204020203" pitchFamily="34" charset="0"/>
              <a:cs typeface="Segoe UI" panose="020B0502040204020203" pitchFamily="34" charset="0"/>
            </a:endParaRPr>
          </a:p>
          <a:p>
            <a:pPr>
              <a:buClr>
                <a:schemeClr val="tx1"/>
              </a:buClr>
              <a:buFont typeface="+mj-lt"/>
              <a:buAutoNum type="arabicPeriod"/>
            </a:pPr>
            <a:endParaRPr lang="en-IN" sz="1600" dirty="0"/>
          </a:p>
        </p:txBody>
      </p:sp>
    </p:spTree>
    <p:extLst>
      <p:ext uri="{BB962C8B-B14F-4D97-AF65-F5344CB8AC3E}">
        <p14:creationId xmlns:p14="http://schemas.microsoft.com/office/powerpoint/2010/main" val="76705544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68747" y="2203597"/>
            <a:ext cx="7766936" cy="1676913"/>
          </a:xfrm>
        </p:spPr>
        <p:txBody>
          <a:bodyPr/>
          <a:lstStyle/>
          <a:p>
            <a:pPr algn="l"/>
            <a:r>
              <a:rPr lang="en-US" dirty="0">
                <a:solidFill>
                  <a:schemeClr val="tx1">
                    <a:lumMod val="75000"/>
                    <a:lumOff val="25000"/>
                  </a:schemeClr>
                </a:solidFill>
                <a:latin typeface="+mn-lt"/>
                <a:ea typeface="+mn-ea"/>
                <a:cs typeface="+mn-cs"/>
              </a:rPr>
              <a:t>Thank You</a:t>
            </a:r>
            <a:endParaRPr lang="en-IN"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386565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2656"/>
            <a:ext cx="8596668" cy="1320800"/>
          </a:xfrm>
        </p:spPr>
        <p:txBody>
          <a:bodyPr>
            <a:noAutofit/>
          </a:bodyPr>
          <a:lstStyle/>
          <a:p>
            <a:r>
              <a:rPr lang="en-US" dirty="0" smtClean="0">
                <a:solidFill>
                  <a:schemeClr val="tx1">
                    <a:lumMod val="75000"/>
                    <a:lumOff val="25000"/>
                  </a:schemeClr>
                </a:solidFill>
                <a:latin typeface="+mn-lt"/>
                <a:ea typeface="+mn-ea"/>
                <a:cs typeface="+mn-cs"/>
              </a:rPr>
              <a:t>                      </a:t>
            </a:r>
            <a:r>
              <a:rPr lang="en-US" dirty="0" err="1">
                <a:solidFill>
                  <a:schemeClr val="tx1">
                    <a:lumMod val="75000"/>
                    <a:lumOff val="25000"/>
                  </a:schemeClr>
                </a:solidFill>
                <a:latin typeface="Segoe UI" panose="020B0502040204020203" pitchFamily="34" charset="0"/>
                <a:ea typeface="+mn-ea"/>
                <a:cs typeface="Segoe UI" panose="020B0502040204020203" pitchFamily="34" charset="0"/>
              </a:rPr>
              <a:t>BlockShare</a:t>
            </a:r>
            <a:r>
              <a:rPr lang="en-US" dirty="0">
                <a:solidFill>
                  <a:schemeClr val="tx1">
                    <a:lumMod val="75000"/>
                    <a:lumOff val="25000"/>
                  </a:schemeClr>
                </a:solidFill>
                <a:latin typeface="Segoe UI" panose="020B0502040204020203" pitchFamily="34" charset="0"/>
                <a:ea typeface="+mn-ea"/>
                <a:cs typeface="Segoe UI" panose="020B0502040204020203" pitchFamily="34" charset="0"/>
              </a:rPr>
              <a:t> </a:t>
            </a:r>
            <a:br>
              <a:rPr lang="en-US" dirty="0">
                <a:solidFill>
                  <a:schemeClr val="tx1">
                    <a:lumMod val="75000"/>
                    <a:lumOff val="25000"/>
                  </a:schemeClr>
                </a:solidFill>
                <a:latin typeface="Segoe UI" panose="020B0502040204020203" pitchFamily="34" charset="0"/>
                <a:ea typeface="+mn-ea"/>
                <a:cs typeface="Segoe UI" panose="020B0502040204020203" pitchFamily="34" charset="0"/>
              </a:rPr>
            </a:br>
            <a:r>
              <a:rPr lang="en-US"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dirty="0">
                <a:solidFill>
                  <a:schemeClr val="tx1">
                    <a:lumMod val="75000"/>
                    <a:lumOff val="25000"/>
                  </a:schemeClr>
                </a:solidFill>
                <a:latin typeface="Segoe UI" panose="020B0502040204020203" pitchFamily="34" charset="0"/>
                <a:ea typeface="+mn-ea"/>
                <a:cs typeface="Segoe UI" panose="020B0502040204020203" pitchFamily="34" charset="0"/>
              </a:rPr>
              <a:t> based data sharing platform</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
        <p:nvSpPr>
          <p:cNvPr id="3" name="Content Placeholder 2"/>
          <p:cNvSpPr>
            <a:spLocks noGrp="1"/>
          </p:cNvSpPr>
          <p:nvPr>
            <p:ph idx="1"/>
          </p:nvPr>
        </p:nvSpPr>
        <p:spPr>
          <a:xfrm>
            <a:off x="654777" y="1626743"/>
            <a:ext cx="8596668" cy="5042617"/>
          </a:xfrm>
        </p:spPr>
        <p:txBody>
          <a:bodyPr>
            <a:noAutofit/>
          </a:bodyPr>
          <a:lstStyle/>
          <a:p>
            <a:pPr marL="0" indent="0" algn="just">
              <a:buNone/>
            </a:pPr>
            <a:r>
              <a:rPr lang="en-US" sz="2400" dirty="0">
                <a:latin typeface="Segoe UI" panose="020B0502040204020203" pitchFamily="34" charset="0"/>
                <a:cs typeface="Segoe UI" panose="020B0502040204020203" pitchFamily="34" charset="0"/>
              </a:rPr>
              <a:t>In today’s world data is a new fuel which drives the industries and there operations. From personal information to important business data, sharing data safely and easily is crucial for everyone including individuals, businesses, governments, and communities that depend on accurate, trustworthy information. But sharing data privately and securely remains difficult, especially with traditional, centralized platforms. This project aims to solve these problems by creating a secure, private, and efficient data-sharing platform that is different from traditional models. By using ideas from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 decentralized storage, and peer-to-peer (P2P) communication, our platform removes the need for central authorities. </a:t>
            </a:r>
            <a:endParaRPr lang="en-I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10789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9536" y="1556792"/>
            <a:ext cx="8229600" cy="4525963"/>
          </a:xfrm>
        </p:spPr>
        <p:txBody>
          <a:bodyPr>
            <a:normAutofit/>
          </a:bodyPr>
          <a:lstStyle/>
          <a:p>
            <a:endParaRPr lang="en-IN" dirty="0"/>
          </a:p>
        </p:txBody>
      </p:sp>
      <p:graphicFrame>
        <p:nvGraphicFramePr>
          <p:cNvPr id="7" name="Table 6">
            <a:extLst>
              <a:ext uri="{FF2B5EF4-FFF2-40B4-BE49-F238E27FC236}">
                <a16:creationId xmlns:a16="http://schemas.microsoft.com/office/drawing/2014/main" id="{3BF38A62-461B-352D-5935-C1499707935F}"/>
              </a:ext>
            </a:extLst>
          </p:cNvPr>
          <p:cNvGraphicFramePr>
            <a:graphicFrameLocks noGrp="1"/>
          </p:cNvGraphicFramePr>
          <p:nvPr>
            <p:extLst>
              <p:ext uri="{D42A27DB-BD31-4B8C-83A1-F6EECF244321}">
                <p14:modId xmlns:p14="http://schemas.microsoft.com/office/powerpoint/2010/main" val="579191490"/>
              </p:ext>
            </p:extLst>
          </p:nvPr>
        </p:nvGraphicFramePr>
        <p:xfrm>
          <a:off x="199753" y="1304814"/>
          <a:ext cx="11720051" cy="5029918"/>
        </p:xfrm>
        <a:graphic>
          <a:graphicData uri="http://schemas.openxmlformats.org/drawingml/2006/table">
            <a:tbl>
              <a:tblPr firstRow="1" bandRow="1">
                <a:tableStyleId>{5C22544A-7EE6-4342-B048-85BDC9FD1C3A}</a:tableStyleId>
              </a:tblPr>
              <a:tblGrid>
                <a:gridCol w="713799">
                  <a:extLst>
                    <a:ext uri="{9D8B030D-6E8A-4147-A177-3AD203B41FA5}">
                      <a16:colId xmlns:a16="http://schemas.microsoft.com/office/drawing/2014/main" val="20000"/>
                    </a:ext>
                  </a:extLst>
                </a:gridCol>
                <a:gridCol w="2539904">
                  <a:extLst>
                    <a:ext uri="{9D8B030D-6E8A-4147-A177-3AD203B41FA5}">
                      <a16:colId xmlns:a16="http://schemas.microsoft.com/office/drawing/2014/main" val="20001"/>
                    </a:ext>
                  </a:extLst>
                </a:gridCol>
                <a:gridCol w="4233174">
                  <a:extLst>
                    <a:ext uri="{9D8B030D-6E8A-4147-A177-3AD203B41FA5}">
                      <a16:colId xmlns:a16="http://schemas.microsoft.com/office/drawing/2014/main" val="20002"/>
                    </a:ext>
                  </a:extLst>
                </a:gridCol>
                <a:gridCol w="4233174">
                  <a:extLst>
                    <a:ext uri="{9D8B030D-6E8A-4147-A177-3AD203B41FA5}">
                      <a16:colId xmlns:a16="http://schemas.microsoft.com/office/drawing/2014/main" val="20003"/>
                    </a:ext>
                  </a:extLst>
                </a:gridCol>
              </a:tblGrid>
              <a:tr h="549912">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Sr. No.</a:t>
                      </a:r>
                    </a:p>
                  </a:txBody>
                  <a:tcPr/>
                </a:tc>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Author &amp; Year</a:t>
                      </a:r>
                    </a:p>
                  </a:txBody>
                  <a:tcPr/>
                </a:tc>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Title</a:t>
                      </a:r>
                    </a:p>
                  </a:txBody>
                  <a:tcPr/>
                </a:tc>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Findings and Algorithm</a:t>
                      </a:r>
                    </a:p>
                  </a:txBody>
                  <a:tcPr/>
                </a:tc>
                <a:extLst>
                  <a:ext uri="{0D108BD9-81ED-4DB2-BD59-A6C34878D82A}">
                    <a16:rowId xmlns:a16="http://schemas.microsoft.com/office/drawing/2014/main" val="10000"/>
                  </a:ext>
                </a:extLst>
              </a:tr>
              <a:tr h="1005286">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1</a:t>
                      </a:r>
                    </a:p>
                  </a:txBody>
                  <a:tcPr/>
                </a:tc>
                <a:tc>
                  <a:txBody>
                    <a:bodyPr/>
                    <a:lstStyle/>
                    <a:p>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Pengyong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Cao ,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Guijiang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Duan</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Jianping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Tu</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Qimei</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Jiang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Xianggui</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Yang, Chen Li, 2023</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-Empowered Trustworthy Data Sharing Fundamentals, Applications, and Challenges </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285750" indent="-285750" algn="just">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It surveys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-based architectures and applications</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t>
                      </a:r>
                    </a:p>
                    <a:p>
                      <a:pPr marL="0" indent="0" algn="just">
                        <a:buFont typeface="Arial" pitchFamily="34" charset="0"/>
                        <a:buNone/>
                      </a:pPr>
                      <a:endPar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p>
                      <a:pPr marL="285750" indent="-285750" algn="just">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Explores the fundamentals of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 technology.</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0001"/>
                  </a:ext>
                </a:extLst>
              </a:tr>
              <a:tr h="1005286">
                <a:tc>
                  <a:txBody>
                    <a:bodyPr/>
                    <a:lstStyle/>
                    <a:p>
                      <a:r>
                        <a:rPr sz="1400" kern="1200">
                          <a:solidFill>
                            <a:schemeClr val="tx1">
                              <a:lumMod val="75000"/>
                              <a:lumOff val="25000"/>
                            </a:schemeClr>
                          </a:solidFill>
                          <a:latin typeface="Segoe UI" panose="020B0502040204020203" pitchFamily="34" charset="0"/>
                          <a:ea typeface="+mn-ea"/>
                          <a:cs typeface="Segoe UI" panose="020B0502040204020203" pitchFamily="34" charset="0"/>
                        </a:rPr>
                        <a:t>2</a:t>
                      </a:r>
                    </a:p>
                  </a:txBody>
                  <a:tcPr/>
                </a:tc>
                <a:tc>
                  <a:txBody>
                    <a:bodyPr/>
                    <a:lstStyle/>
                    <a:p>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Rui</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Song , Bin Xiao , Senior Member,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Yubo</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Song ,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Songtao</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Guo</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,and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Yuanyuan</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Yang</a:t>
                      </a:r>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 2023</a:t>
                      </a:r>
                    </a:p>
                  </a:txBody>
                  <a:tcPr/>
                </a:tc>
                <a:tc>
                  <a:txBody>
                    <a:bodyPr/>
                    <a:lstStyle/>
                    <a:p>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A Survey of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-Based Schemes for Data Sharing and Exchange</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Examines access control mechanisms</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t>
                      </a:r>
                    </a:p>
                    <a:p>
                      <a:pPr marL="0" indent="0" algn="just" defTabSz="457200" rtl="0" eaLnBrk="1" latinLnBrk="0" hangingPunct="1">
                        <a:buFont typeface="Arial" pitchFamily="34" charset="0"/>
                        <a:buNone/>
                      </a:pPr>
                      <a:endPar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Discusses interoperability challenges.</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0002"/>
                  </a:ext>
                </a:extLst>
              </a:tr>
              <a:tr h="1005286">
                <a:tc>
                  <a:txBody>
                    <a:bodyPr/>
                    <a:lstStyle/>
                    <a:p>
                      <a:r>
                        <a:rPr sz="1400" kern="1200">
                          <a:solidFill>
                            <a:schemeClr val="tx1">
                              <a:lumMod val="75000"/>
                              <a:lumOff val="25000"/>
                            </a:schemeClr>
                          </a:solidFill>
                          <a:latin typeface="Segoe UI" panose="020B0502040204020203" pitchFamily="34" charset="0"/>
                          <a:ea typeface="+mn-ea"/>
                          <a:cs typeface="Segoe UI" panose="020B0502040204020203" pitchFamily="34" charset="0"/>
                        </a:rPr>
                        <a:t>3</a:t>
                      </a:r>
                    </a:p>
                  </a:txBody>
                  <a:tcPr/>
                </a:tc>
                <a:tc>
                  <a:txBody>
                    <a:bodyPr/>
                    <a:lstStyle/>
                    <a:p>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Pengyong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Cao,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Guijiang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Duan</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Jianping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Tu</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Qimei</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Jiang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Xianggui</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Yang and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chen</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li</a:t>
                      </a:r>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 2023</a:t>
                      </a:r>
                    </a:p>
                  </a:txBody>
                  <a:tcPr/>
                </a:tc>
                <a:tc>
                  <a:txBody>
                    <a:bodyPr/>
                    <a:lstStyle/>
                    <a:p>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-Based Process Quality Data Sharing Platform for Aviation Suppliers</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The paper outlines a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-based platform for process quality data sharing</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t>
                      </a:r>
                    </a:p>
                    <a:p>
                      <a:pPr marL="0" indent="0" algn="just" defTabSz="457200" rtl="0" eaLnBrk="1" latinLnBrk="0" hangingPunct="1">
                        <a:buFont typeface="Arial" pitchFamily="34" charset="0"/>
                        <a:buNone/>
                      </a:pPr>
                      <a:endPar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The platform is designed specifically for aviation suppliers.</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0003"/>
                  </a:ext>
                </a:extLst>
              </a:tr>
              <a:tr h="998882">
                <a:tc>
                  <a:txBody>
                    <a:bodyPr/>
                    <a:lstStyle/>
                    <a:p>
                      <a:r>
                        <a:rPr sz="1400" kern="1200">
                          <a:solidFill>
                            <a:schemeClr val="tx1">
                              <a:lumMod val="75000"/>
                              <a:lumOff val="25000"/>
                            </a:schemeClr>
                          </a:solidFill>
                          <a:latin typeface="Segoe UI" panose="020B0502040204020203" pitchFamily="34" charset="0"/>
                          <a:ea typeface="+mn-ea"/>
                          <a:cs typeface="Segoe UI" panose="020B0502040204020203" pitchFamily="34" charset="0"/>
                        </a:rPr>
                        <a:t>4</a:t>
                      </a:r>
                    </a:p>
                  </a:txBody>
                  <a:tcPr/>
                </a:tc>
                <a:tc>
                  <a:txBody>
                    <a:bodyPr/>
                    <a:lstStyle/>
                    <a:p>
                      <a:r>
                        <a:rPr lang="en-US" sz="1400" kern="1200" err="1">
                          <a:solidFill>
                            <a:schemeClr val="tx1">
                              <a:lumMod val="75000"/>
                              <a:lumOff val="25000"/>
                            </a:schemeClr>
                          </a:solidFill>
                          <a:latin typeface="Segoe UI" panose="020B0502040204020203" pitchFamily="34" charset="0"/>
                          <a:ea typeface="+mn-ea"/>
                          <a:cs typeface="Segoe UI" panose="020B0502040204020203" pitchFamily="34" charset="0"/>
                        </a:rPr>
                        <a:t>Vikas Jaiman and Visara Urovi</a:t>
                      </a:r>
                      <a:r>
                        <a:rPr lang="en-US" sz="1400" kern="1200">
                          <a:solidFill>
                            <a:schemeClr val="tx1">
                              <a:lumMod val="75000"/>
                              <a:lumOff val="25000"/>
                            </a:schemeClr>
                          </a:solidFill>
                          <a:latin typeface="Segoe UI" panose="020B0502040204020203" pitchFamily="34" charset="0"/>
                          <a:ea typeface="+mn-ea"/>
                          <a:cs typeface="Segoe UI" panose="020B0502040204020203" pitchFamily="34" charset="0"/>
                        </a:rPr>
                        <a:t> </a:t>
                      </a:r>
                      <a:r>
                        <a:rPr sz="1400" kern="1200">
                          <a:solidFill>
                            <a:schemeClr val="tx1">
                              <a:lumMod val="75000"/>
                              <a:lumOff val="25000"/>
                            </a:schemeClr>
                          </a:solidFill>
                          <a:latin typeface="Segoe UI" panose="020B0502040204020203" pitchFamily="34" charset="0"/>
                          <a:ea typeface="+mn-ea"/>
                          <a:cs typeface="Segoe UI" panose="020B0502040204020203" pitchFamily="34" charset="0"/>
                        </a:rPr>
                        <a:t>202</a:t>
                      </a:r>
                      <a:r>
                        <a:rPr lang="en-US" sz="1400" kern="1200">
                          <a:solidFill>
                            <a:schemeClr val="tx1">
                              <a:lumMod val="75000"/>
                              <a:lumOff val="25000"/>
                            </a:schemeClr>
                          </a:solidFill>
                          <a:latin typeface="Segoe UI" panose="020B0502040204020203" pitchFamily="34" charset="0"/>
                          <a:ea typeface="+mn-ea"/>
                          <a:cs typeface="Segoe UI" panose="020B0502040204020203" pitchFamily="34" charset="0"/>
                        </a:rPr>
                        <a:t>0</a:t>
                      </a:r>
                      <a:endParaRPr sz="1400" kern="120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lang="en-US" sz="1400" kern="1200">
                          <a:solidFill>
                            <a:schemeClr val="tx1">
                              <a:lumMod val="75000"/>
                              <a:lumOff val="25000"/>
                            </a:schemeClr>
                          </a:solidFill>
                          <a:latin typeface="Segoe UI" panose="020B0502040204020203" pitchFamily="34" charset="0"/>
                          <a:ea typeface="+mn-ea"/>
                          <a:cs typeface="Segoe UI" panose="020B0502040204020203" pitchFamily="34" charset="0"/>
                        </a:rPr>
                        <a:t>A Consent Model for Blockchain-Based Health Data Sharing Platforms</a:t>
                      </a:r>
                      <a:endParaRPr sz="1400" kern="120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It presents a dynamic consent model using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 technology</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t>
                      </a:r>
                    </a:p>
                    <a:p>
                      <a:pPr marL="0" indent="0" algn="just" defTabSz="457200" rtl="0" eaLnBrk="1" latinLnBrk="0" hangingPunct="1">
                        <a:buFont typeface="Arial" pitchFamily="34" charset="0"/>
                        <a:buNone/>
                      </a:pPr>
                      <a:endPar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The model enables secure and accountable health data sharing.</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0004"/>
                  </a:ext>
                </a:extLst>
              </a:tr>
            </a:tbl>
          </a:graphicData>
        </a:graphic>
      </p:graphicFrame>
      <p:sp>
        <p:nvSpPr>
          <p:cNvPr id="8" name="Rectangle 7"/>
          <p:cNvSpPr/>
          <p:nvPr/>
        </p:nvSpPr>
        <p:spPr>
          <a:xfrm>
            <a:off x="196559" y="466978"/>
            <a:ext cx="4464496" cy="646331"/>
          </a:xfrm>
          <a:prstGeom prst="rect">
            <a:avLst/>
          </a:prstGeom>
        </p:spPr>
        <p:txBody>
          <a:bodyPr wrap="square">
            <a:spAutoFit/>
          </a:bodyPr>
          <a:lstStyle/>
          <a:p>
            <a:pPr marL="571500" indent="-571500" defTabSz="457200">
              <a:spcBef>
                <a:spcPct val="0"/>
              </a:spcBef>
              <a:buFont typeface="Wingdings" panose="05000000000000000000" pitchFamily="2" charset="2"/>
              <a:buChar char="q"/>
            </a:pPr>
            <a:r>
              <a:rPr lang="en-IN" sz="3600" dirty="0">
                <a:solidFill>
                  <a:schemeClr val="tx1">
                    <a:lumMod val="75000"/>
                    <a:lumOff val="25000"/>
                  </a:schemeClr>
                </a:solidFill>
                <a:latin typeface="Segoe UI" panose="020B0502040204020203" pitchFamily="34" charset="0"/>
                <a:cs typeface="Segoe UI" panose="020B0502040204020203" pitchFamily="34" charset="0"/>
              </a:rPr>
              <a:t>Literature Review</a:t>
            </a:r>
          </a:p>
        </p:txBody>
      </p:sp>
    </p:spTree>
    <p:extLst>
      <p:ext uri="{BB962C8B-B14F-4D97-AF65-F5344CB8AC3E}">
        <p14:creationId xmlns:p14="http://schemas.microsoft.com/office/powerpoint/2010/main" val="24941474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352" y="476672"/>
            <a:ext cx="4464496" cy="646331"/>
          </a:xfrm>
          <a:prstGeom prst="rect">
            <a:avLst/>
          </a:prstGeom>
        </p:spPr>
        <p:txBody>
          <a:bodyPr wrap="square">
            <a:spAutoFit/>
          </a:bodyPr>
          <a:lstStyle/>
          <a:p>
            <a:pPr marL="571500" indent="-571500" defTabSz="457200">
              <a:spcBef>
                <a:spcPct val="0"/>
              </a:spcBef>
              <a:buFont typeface="Wingdings" panose="05000000000000000000" pitchFamily="2" charset="2"/>
              <a:buChar char="q"/>
            </a:pPr>
            <a:r>
              <a:rPr lang="en-IN" sz="3600" dirty="0">
                <a:solidFill>
                  <a:schemeClr val="tx1">
                    <a:lumMod val="75000"/>
                    <a:lumOff val="25000"/>
                  </a:schemeClr>
                </a:solidFill>
                <a:latin typeface="Segoe UI" panose="020B0502040204020203" pitchFamily="34" charset="0"/>
                <a:cs typeface="Segoe UI" panose="020B0502040204020203" pitchFamily="34" charset="0"/>
              </a:rPr>
              <a:t>Literature Review</a:t>
            </a:r>
          </a:p>
        </p:txBody>
      </p:sp>
      <p:graphicFrame>
        <p:nvGraphicFramePr>
          <p:cNvPr id="2" name="Table 1"/>
          <p:cNvGraphicFramePr>
            <a:graphicFrameLocks noGrp="1"/>
          </p:cNvGraphicFramePr>
          <p:nvPr>
            <p:extLst>
              <p:ext uri="{D42A27DB-BD31-4B8C-83A1-F6EECF244321}">
                <p14:modId xmlns:p14="http://schemas.microsoft.com/office/powerpoint/2010/main" val="1873859093"/>
              </p:ext>
            </p:extLst>
          </p:nvPr>
        </p:nvGraphicFramePr>
        <p:xfrm>
          <a:off x="191344" y="1412776"/>
          <a:ext cx="11881320" cy="349238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1108725683"/>
                    </a:ext>
                  </a:extLst>
                </a:gridCol>
                <a:gridCol w="2880320">
                  <a:extLst>
                    <a:ext uri="{9D8B030D-6E8A-4147-A177-3AD203B41FA5}">
                      <a16:colId xmlns:a16="http://schemas.microsoft.com/office/drawing/2014/main" val="183521866"/>
                    </a:ext>
                  </a:extLst>
                </a:gridCol>
                <a:gridCol w="4608512">
                  <a:extLst>
                    <a:ext uri="{9D8B030D-6E8A-4147-A177-3AD203B41FA5}">
                      <a16:colId xmlns:a16="http://schemas.microsoft.com/office/drawing/2014/main" val="3273508465"/>
                    </a:ext>
                  </a:extLst>
                </a:gridCol>
                <a:gridCol w="3672408">
                  <a:extLst>
                    <a:ext uri="{9D8B030D-6E8A-4147-A177-3AD203B41FA5}">
                      <a16:colId xmlns:a16="http://schemas.microsoft.com/office/drawing/2014/main" val="3885346444"/>
                    </a:ext>
                  </a:extLst>
                </a:gridCol>
              </a:tblGrid>
              <a:tr h="576064">
                <a:tc>
                  <a:txBody>
                    <a:bodyPr/>
                    <a:lstStyle/>
                    <a:p>
                      <a:r>
                        <a:rPr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Sr. No.</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Author &amp; Year</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Title</a:t>
                      </a:r>
                    </a:p>
                  </a:txBody>
                  <a:tcPr/>
                </a:tc>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Findings and Algorithm</a:t>
                      </a:r>
                    </a:p>
                  </a:txBody>
                  <a:tcPr/>
                </a:tc>
                <a:extLst>
                  <a:ext uri="{0D108BD9-81ED-4DB2-BD59-A6C34878D82A}">
                    <a16:rowId xmlns:a16="http://schemas.microsoft.com/office/drawing/2014/main" val="311477976"/>
                  </a:ext>
                </a:extLst>
              </a:tr>
              <a:tr h="972108">
                <a:tc>
                  <a:txBody>
                    <a:bodyPr/>
                    <a:lstStyle/>
                    <a:p>
                      <a:pPr marL="0" algn="l" defTabSz="914400" rtl="0" eaLnBrk="1" latinLnBrk="0" hangingPunct="1"/>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5</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M. Yang and Y. Yang, 2014</a:t>
                      </a:r>
                    </a:p>
                    <a:p>
                      <a:pPr marL="0" algn="l" defTabSz="914400" rtl="0" eaLnBrk="1" latinLnBrk="0" hangingPunct="1"/>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algn="l" defTabSz="914400" rtl="0" eaLnBrk="1" latinLnBrk="0" hangingPunct="1"/>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Applying Network Coding to Peer-to-Peer File Sharing.</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indent="-285750" algn="l" defTabSz="914400" rtl="0" eaLnBrk="1" latinLnBrk="0" hangingPunct="1">
                        <a:buFont typeface="Arial" panose="020B0604020202020204" pitchFamily="34" charset="0"/>
                        <a:buChar char="•"/>
                      </a:pPr>
                      <a:r>
                        <a:rPr lang="en-IN"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Peer-to-Peer File Sharing.</a:t>
                      </a:r>
                    </a:p>
                    <a:p>
                      <a:pPr marL="0" indent="0" algn="l" defTabSz="914400" rtl="0" eaLnBrk="1" latinLnBrk="0" hangingPunct="1">
                        <a:buFont typeface="Arial" panose="020B0604020202020204" pitchFamily="34" charset="0"/>
                        <a:buNone/>
                      </a:pPr>
                      <a:endParaRPr lang="en-IN"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endParaRPr>
                    </a:p>
                    <a:p>
                      <a:pPr marL="0" indent="-285750" algn="l" defTabSz="914400" rtl="0" eaLnBrk="1" latinLnBrk="0" hangingPunct="1">
                        <a:buFont typeface="Arial" panose="020B0604020202020204" pitchFamily="34" charset="0"/>
                        <a:buChar char="•"/>
                      </a:pP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Peer-to-peer Network.</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2037670881"/>
                  </a:ext>
                </a:extLst>
              </a:tr>
              <a:tr h="972108">
                <a:tc>
                  <a:txBody>
                    <a:bodyPr/>
                    <a:lstStyle/>
                    <a:p>
                      <a:pPr marL="0" algn="l" defTabSz="914400" rtl="0" eaLnBrk="1" latinLnBrk="0" hangingPunct="1"/>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6</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algn="l" defTabSz="914400" rtl="0" eaLnBrk="1" latinLnBrk="0" hangingPunct="1"/>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Yi Lu, </a:t>
                      </a:r>
                      <a:r>
                        <a:rPr lang="en-US" sz="1400" kern="1200" dirty="0" err="1" smtClean="0">
                          <a:solidFill>
                            <a:schemeClr val="tx1">
                              <a:lumMod val="75000"/>
                              <a:lumOff val="25000"/>
                            </a:schemeClr>
                          </a:solidFill>
                          <a:latin typeface="Segoe UI" panose="020B0502040204020203" pitchFamily="34" charset="0"/>
                          <a:ea typeface="+mn-ea"/>
                          <a:cs typeface="Segoe UI" panose="020B0502040204020203" pitchFamily="34" charset="0"/>
                        </a:rPr>
                        <a:t>Weichao</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 Wang, Bharat Bhargava, and </a:t>
                      </a:r>
                      <a:r>
                        <a:rPr lang="en-US" sz="1400" kern="1200" dirty="0" err="1" smtClean="0">
                          <a:solidFill>
                            <a:schemeClr val="tx1">
                              <a:lumMod val="75000"/>
                              <a:lumOff val="25000"/>
                            </a:schemeClr>
                          </a:solidFill>
                          <a:latin typeface="Segoe UI" panose="020B0502040204020203" pitchFamily="34" charset="0"/>
                          <a:ea typeface="+mn-ea"/>
                          <a:cs typeface="Segoe UI" panose="020B0502040204020203" pitchFamily="34" charset="0"/>
                        </a:rPr>
                        <a:t>Dongyan</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 Xu</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algn="l" defTabSz="914400" rtl="0" eaLnBrk="1" latinLnBrk="0" hangingPunct="1"/>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Trust-Based Privacy Preservation for Peer-to-Peer Data Sharing </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Preserving privacy in P2P network.</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239041928"/>
                  </a:ext>
                </a:extLst>
              </a:tr>
              <a:tr h="972108">
                <a:tc>
                  <a:txBody>
                    <a:bodyPr/>
                    <a:lstStyle/>
                    <a:p>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7</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Fahad Ahmad Al-</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Zahrani</a:t>
                      </a:r>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 202</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0</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Subscription-Based Data-Sharing Model Using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and Data as a Service </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It utilizes the Data as a Service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DaaS</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 framework.</a:t>
                      </a:r>
                    </a:p>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Incorporates flexible pricing mechanisms.</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3307287522"/>
                  </a:ext>
                </a:extLst>
              </a:tr>
            </a:tbl>
          </a:graphicData>
        </a:graphic>
      </p:graphicFrame>
    </p:spTree>
    <p:extLst>
      <p:ext uri="{BB962C8B-B14F-4D97-AF65-F5344CB8AC3E}">
        <p14:creationId xmlns:p14="http://schemas.microsoft.com/office/powerpoint/2010/main" val="29101135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295" y="764704"/>
            <a:ext cx="8596668" cy="803176"/>
          </a:xfrm>
        </p:spPr>
        <p:txBody>
          <a:bodyPr/>
          <a:lstStyle/>
          <a:p>
            <a:pPr marL="571500" indent="-571500">
              <a:buFont typeface="Wingdings" panose="05000000000000000000" pitchFamily="2" charset="2"/>
              <a:buChar char="q"/>
            </a:pPr>
            <a:r>
              <a:rPr lang="en-IN" dirty="0">
                <a:solidFill>
                  <a:schemeClr val="tx1">
                    <a:lumMod val="75000"/>
                    <a:lumOff val="25000"/>
                  </a:schemeClr>
                </a:solidFill>
                <a:latin typeface="Segoe UI" panose="020B0502040204020203" pitchFamily="34" charset="0"/>
                <a:ea typeface="+mn-ea"/>
                <a:cs typeface="Segoe UI" panose="020B0502040204020203" pitchFamily="34" charset="0"/>
              </a:rPr>
              <a:t>Objectives</a:t>
            </a:r>
          </a:p>
        </p:txBody>
      </p:sp>
      <p:sp>
        <p:nvSpPr>
          <p:cNvPr id="3" name="Content Placeholder 2"/>
          <p:cNvSpPr>
            <a:spLocks noGrp="1"/>
          </p:cNvSpPr>
          <p:nvPr>
            <p:ph idx="1"/>
          </p:nvPr>
        </p:nvSpPr>
        <p:spPr>
          <a:xfrm>
            <a:off x="702295" y="1700808"/>
            <a:ext cx="9442613" cy="3880773"/>
          </a:xfrm>
        </p:spPr>
        <p:txBody>
          <a:bodyPr>
            <a:noAutofit/>
          </a:bodyPr>
          <a:lstStyle/>
          <a:p>
            <a:pPr>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To understand the basics of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 and how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 works.</a:t>
            </a:r>
          </a:p>
          <a:p>
            <a:pPr>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To understand the security concepts related with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a:t>
            </a:r>
          </a:p>
          <a:p>
            <a:pPr>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To implement </a:t>
            </a:r>
            <a:r>
              <a:rPr lang="en-US" sz="2400" dirty="0" smtClean="0">
                <a:latin typeface="Segoe UI" panose="020B0502040204020203" pitchFamily="34" charset="0"/>
                <a:cs typeface="Segoe UI" panose="020B0502040204020203" pitchFamily="34" charset="0"/>
              </a:rPr>
              <a:t>Peer-to-peer communication to share the data.</a:t>
            </a:r>
          </a:p>
          <a:p>
            <a:pPr>
              <a:buClr>
                <a:schemeClr val="tx1"/>
              </a:buClr>
              <a:buFont typeface="Wingdings" panose="05000000000000000000" pitchFamily="2" charset="2"/>
              <a:buChar char="Ø"/>
            </a:pPr>
            <a:r>
              <a:rPr lang="en-US" sz="2400" dirty="0" smtClean="0">
                <a:latin typeface="Segoe UI" panose="020B0502040204020203" pitchFamily="34" charset="0"/>
                <a:cs typeface="Segoe UI" panose="020B0502040204020203" pitchFamily="34" charset="0"/>
              </a:rPr>
              <a:t>To </a:t>
            </a:r>
            <a:r>
              <a:rPr lang="en-US" sz="2400" dirty="0">
                <a:latin typeface="Segoe UI" panose="020B0502040204020203" pitchFamily="34" charset="0"/>
                <a:cs typeface="Segoe UI" panose="020B0502040204020203" pitchFamily="34" charset="0"/>
              </a:rPr>
              <a:t>create a decentralized system to eliminate the need for a central authority.</a:t>
            </a:r>
          </a:p>
          <a:p>
            <a:pPr>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To develop a secure data sharing platform </a:t>
            </a:r>
            <a:r>
              <a:rPr lang="en-US" sz="2400" dirty="0" smtClean="0">
                <a:latin typeface="Segoe UI" panose="020B0502040204020203" pitchFamily="34" charset="0"/>
                <a:cs typeface="Segoe UI" panose="020B0502040204020203" pitchFamily="34" charset="0"/>
              </a:rPr>
              <a:t>utilizing concepts of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 technology.</a:t>
            </a:r>
            <a:endParaRPr lang="en-I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805315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US" dirty="0">
                <a:solidFill>
                  <a:schemeClr val="tx1">
                    <a:lumMod val="75000"/>
                    <a:lumOff val="25000"/>
                  </a:schemeClr>
                </a:solidFill>
                <a:latin typeface="Segoe UI" panose="020B0502040204020203" pitchFamily="34" charset="0"/>
                <a:ea typeface="+mn-ea"/>
                <a:cs typeface="Segoe UI" panose="020B0502040204020203" pitchFamily="34" charset="0"/>
              </a:rPr>
              <a:t>Feasibility</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
        <p:nvSpPr>
          <p:cNvPr id="3" name="Content Placeholder 2"/>
          <p:cNvSpPr>
            <a:spLocks noGrp="1"/>
          </p:cNvSpPr>
          <p:nvPr>
            <p:ph idx="1"/>
          </p:nvPr>
        </p:nvSpPr>
        <p:spPr>
          <a:xfrm>
            <a:off x="1055440" y="1484784"/>
            <a:ext cx="8596668" cy="4090742"/>
          </a:xfrm>
        </p:spPr>
        <p:txBody>
          <a:bodyPr>
            <a:normAutofit/>
          </a:bodyPr>
          <a:lstStyle/>
          <a:p>
            <a:pPr>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Technical Feasibility:</a:t>
            </a:r>
          </a:p>
          <a:p>
            <a:pPr marL="742950" lvl="2" indent="-342900">
              <a:buClr>
                <a:schemeClr val="tx1"/>
              </a:buClr>
              <a:buFont typeface="Arial" panose="020B0604020202020204" pitchFamily="34" charset="0"/>
              <a:buChar char="•"/>
            </a:pPr>
            <a:r>
              <a:rPr lang="en-US" sz="2200" dirty="0" err="1" smtClean="0">
                <a:latin typeface="Segoe UI" panose="020B0502040204020203" pitchFamily="34" charset="0"/>
                <a:cs typeface="Segoe UI" panose="020B0502040204020203" pitchFamily="34" charset="0"/>
              </a:rPr>
              <a:t>Blockchain</a:t>
            </a:r>
            <a:r>
              <a:rPr lang="en-US" sz="2200" dirty="0" smtClean="0">
                <a:latin typeface="Segoe UI" panose="020B0502040204020203" pitchFamily="34" charset="0"/>
                <a:cs typeface="Segoe UI" panose="020B0502040204020203" pitchFamily="34" charset="0"/>
              </a:rPr>
              <a:t> Technology.</a:t>
            </a:r>
            <a:endParaRPr lang="en-US" sz="2200" dirty="0">
              <a:latin typeface="Segoe UI" panose="020B0502040204020203" pitchFamily="34" charset="0"/>
              <a:cs typeface="Segoe UI" panose="020B0502040204020203" pitchFamily="34" charset="0"/>
            </a:endParaRPr>
          </a:p>
          <a:p>
            <a:pPr marL="742950" lvl="2" indent="-342900">
              <a:buClr>
                <a:schemeClr val="tx1"/>
              </a:buClr>
              <a:buFont typeface="Arial" panose="020B0604020202020204" pitchFamily="34" charset="0"/>
              <a:buChar char="•"/>
            </a:pPr>
            <a:r>
              <a:rPr lang="en-US" sz="2200" dirty="0" smtClean="0">
                <a:latin typeface="Segoe UI" panose="020B0502040204020203" pitchFamily="34" charset="0"/>
                <a:cs typeface="Segoe UI" panose="020B0502040204020203" pitchFamily="34" charset="0"/>
              </a:rPr>
              <a:t>Scalability </a:t>
            </a:r>
            <a:r>
              <a:rPr lang="en-US" sz="2200" dirty="0">
                <a:latin typeface="Segoe UI" panose="020B0502040204020203" pitchFamily="34" charset="0"/>
                <a:cs typeface="Segoe UI" panose="020B0502040204020203" pitchFamily="34" charset="0"/>
              </a:rPr>
              <a:t>Solutions.</a:t>
            </a:r>
          </a:p>
          <a:p>
            <a:pPr marL="742950" lvl="2" indent="-342900">
              <a:buClr>
                <a:schemeClr val="tx1"/>
              </a:buClr>
              <a:buFont typeface="Arial" panose="020B0604020202020204" pitchFamily="34" charset="0"/>
              <a:buChar char="•"/>
            </a:pPr>
            <a:r>
              <a:rPr lang="en-US" sz="2200" dirty="0" smtClean="0">
                <a:latin typeface="Segoe UI" panose="020B0502040204020203" pitchFamily="34" charset="0"/>
                <a:cs typeface="Segoe UI" panose="020B0502040204020203" pitchFamily="34" charset="0"/>
              </a:rPr>
              <a:t>Integration </a:t>
            </a:r>
            <a:r>
              <a:rPr lang="en-US" sz="2200" dirty="0">
                <a:latin typeface="Segoe UI" panose="020B0502040204020203" pitchFamily="34" charset="0"/>
                <a:cs typeface="Segoe UI" panose="020B0502040204020203" pitchFamily="34" charset="0"/>
              </a:rPr>
              <a:t>with Existing Systems</a:t>
            </a:r>
            <a:r>
              <a:rPr lang="en-US" sz="2400" dirty="0">
                <a:latin typeface="Segoe UI" panose="020B0502040204020203" pitchFamily="34" charset="0"/>
                <a:cs typeface="Segoe UI" panose="020B0502040204020203" pitchFamily="34" charset="0"/>
              </a:rPr>
              <a:t>.</a:t>
            </a:r>
          </a:p>
          <a:p>
            <a:pPr marL="342900" lvl="1" indent="-342900">
              <a:buClr>
                <a:schemeClr val="tx1"/>
              </a:buClr>
              <a:buFont typeface="Wingdings" panose="05000000000000000000" pitchFamily="2" charset="2"/>
              <a:buChar char="Ø"/>
            </a:pPr>
            <a:endParaRPr lang="en-IN" sz="2400" dirty="0">
              <a:latin typeface="Segoe UI" panose="020B0502040204020203" pitchFamily="34" charset="0"/>
              <a:cs typeface="Segoe UI" panose="020B0502040204020203" pitchFamily="34" charset="0"/>
            </a:endParaRPr>
          </a:p>
          <a:p>
            <a:pPr>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Economic Feasibility:</a:t>
            </a:r>
          </a:p>
          <a:p>
            <a:pPr marL="742950" lvl="2" indent="-342900">
              <a:buClr>
                <a:schemeClr val="tx1"/>
              </a:buClr>
              <a:buFont typeface="Arial" panose="020B0604020202020204" pitchFamily="34" charset="0"/>
              <a:buChar char="•"/>
            </a:pPr>
            <a:r>
              <a:rPr lang="en-US" sz="2200" dirty="0" smtClean="0">
                <a:latin typeface="Segoe UI" panose="020B0502040204020203" pitchFamily="34" charset="0"/>
                <a:cs typeface="Segoe UI" panose="020B0502040204020203" pitchFamily="34" charset="0"/>
              </a:rPr>
              <a:t>Cost-Benefit </a:t>
            </a:r>
            <a:r>
              <a:rPr lang="en-US" sz="2200" dirty="0">
                <a:latin typeface="Segoe UI" panose="020B0502040204020203" pitchFamily="34" charset="0"/>
                <a:cs typeface="Segoe UI" panose="020B0502040204020203" pitchFamily="34" charset="0"/>
              </a:rPr>
              <a:t>Analysis.</a:t>
            </a:r>
          </a:p>
          <a:p>
            <a:pPr marL="742950" lvl="2" indent="-342900">
              <a:buClr>
                <a:schemeClr val="tx1"/>
              </a:buClr>
              <a:buFont typeface="Arial" panose="020B0604020202020204" pitchFamily="34" charset="0"/>
              <a:buChar char="•"/>
            </a:pPr>
            <a:r>
              <a:rPr lang="en-US" sz="2200" dirty="0" smtClean="0">
                <a:latin typeface="Segoe UI" panose="020B0502040204020203" pitchFamily="34" charset="0"/>
                <a:cs typeface="Segoe UI" panose="020B0502040204020203" pitchFamily="34" charset="0"/>
              </a:rPr>
              <a:t>Market </a:t>
            </a:r>
            <a:r>
              <a:rPr lang="en-US" sz="2200" dirty="0">
                <a:latin typeface="Segoe UI" panose="020B0502040204020203" pitchFamily="34" charset="0"/>
                <a:cs typeface="Segoe UI" panose="020B0502040204020203" pitchFamily="34" charset="0"/>
              </a:rPr>
              <a:t>Demand.</a:t>
            </a:r>
          </a:p>
        </p:txBody>
      </p:sp>
    </p:spTree>
    <p:extLst>
      <p:ext uri="{BB962C8B-B14F-4D97-AF65-F5344CB8AC3E}">
        <p14:creationId xmlns:p14="http://schemas.microsoft.com/office/powerpoint/2010/main" val="19660903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7192"/>
          </a:xfrm>
        </p:spPr>
        <p:txBody>
          <a:bodyPr>
            <a:normAutofit/>
          </a:bodyPr>
          <a:lstStyle/>
          <a:p>
            <a:pPr marL="571500" indent="-571500">
              <a:buFont typeface="Wingdings" panose="05000000000000000000" pitchFamily="2" charset="2"/>
              <a:buChar char="q"/>
            </a:pPr>
            <a:r>
              <a:rPr lang="en-US" dirty="0">
                <a:solidFill>
                  <a:schemeClr val="tx1">
                    <a:lumMod val="75000"/>
                    <a:lumOff val="25000"/>
                  </a:schemeClr>
                </a:solidFill>
                <a:latin typeface="Segoe UI" panose="020B0502040204020203" pitchFamily="34" charset="0"/>
                <a:ea typeface="+mn-ea"/>
                <a:cs typeface="Segoe UI" panose="020B0502040204020203" pitchFamily="34" charset="0"/>
              </a:rPr>
              <a:t>Scope Of The Project</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
        <p:nvSpPr>
          <p:cNvPr id="3" name="Content Placeholder 2"/>
          <p:cNvSpPr>
            <a:spLocks noGrp="1"/>
          </p:cNvSpPr>
          <p:nvPr>
            <p:ph idx="1"/>
          </p:nvPr>
        </p:nvSpPr>
        <p:spPr>
          <a:xfrm>
            <a:off x="1055440" y="1556792"/>
            <a:ext cx="8596668" cy="4680520"/>
          </a:xfrm>
        </p:spPr>
        <p:txBody>
          <a:bodyPr>
            <a:noAutofit/>
          </a:bodyPr>
          <a:lstStyle/>
          <a:p>
            <a:pPr marL="742950" lvl="2" indent="-342900">
              <a:buClr>
                <a:schemeClr val="tx1"/>
              </a:buClr>
              <a:buFont typeface="Wingdings" panose="05000000000000000000" pitchFamily="2" charset="2"/>
              <a:buChar char="Ø"/>
            </a:pPr>
            <a:r>
              <a:rPr lang="en-IN" sz="2200" dirty="0">
                <a:latin typeface="Segoe UI" panose="020B0502040204020203" pitchFamily="34" charset="0"/>
                <a:cs typeface="Segoe UI" panose="020B0502040204020203" pitchFamily="34" charset="0"/>
              </a:rPr>
              <a:t>Secure user authentication.</a:t>
            </a:r>
          </a:p>
          <a:p>
            <a:pPr marL="742950" lvl="2" indent="-342900">
              <a:buClr>
                <a:schemeClr val="tx1"/>
              </a:buClr>
              <a:buFont typeface="Wingdings" panose="05000000000000000000" pitchFamily="2" charset="2"/>
              <a:buChar char="Ø"/>
            </a:pPr>
            <a:r>
              <a:rPr lang="en-US" sz="2200" dirty="0" smtClean="0">
                <a:latin typeface="Segoe UI" panose="020B0502040204020203" pitchFamily="34" charset="0"/>
                <a:cs typeface="Segoe UI" panose="020B0502040204020203" pitchFamily="34" charset="0"/>
              </a:rPr>
              <a:t>Connect users via P2P network.</a:t>
            </a:r>
            <a:endParaRPr lang="en-IN" sz="2200" dirty="0" smtClean="0">
              <a:latin typeface="Segoe UI" panose="020B0502040204020203" pitchFamily="34" charset="0"/>
              <a:cs typeface="Segoe UI" panose="020B0502040204020203" pitchFamily="34" charset="0"/>
            </a:endParaRPr>
          </a:p>
          <a:p>
            <a:pPr marL="742950" lvl="2" indent="-342900">
              <a:buClr>
                <a:schemeClr val="tx1"/>
              </a:buClr>
              <a:buFont typeface="Wingdings" panose="05000000000000000000" pitchFamily="2" charset="2"/>
              <a:buChar char="Ø"/>
            </a:pPr>
            <a:r>
              <a:rPr lang="en-IN" sz="2200" dirty="0" smtClean="0">
                <a:latin typeface="Segoe UI" panose="020B0502040204020203" pitchFamily="34" charset="0"/>
                <a:cs typeface="Segoe UI" panose="020B0502040204020203" pitchFamily="34" charset="0"/>
              </a:rPr>
              <a:t>Secure </a:t>
            </a:r>
            <a:r>
              <a:rPr lang="en-IN" sz="2200" dirty="0">
                <a:latin typeface="Segoe UI" panose="020B0502040204020203" pitchFamily="34" charset="0"/>
                <a:cs typeface="Segoe UI" panose="020B0502040204020203" pitchFamily="34" charset="0"/>
              </a:rPr>
              <a:t>data sharing.</a:t>
            </a:r>
          </a:p>
          <a:p>
            <a:pPr marL="742950" lvl="2" indent="-342900">
              <a:buClr>
                <a:schemeClr val="tx1"/>
              </a:buClr>
              <a:buFont typeface="Wingdings" panose="05000000000000000000" pitchFamily="2" charset="2"/>
              <a:buChar char="Ø"/>
            </a:pPr>
            <a:r>
              <a:rPr lang="en-IN" sz="2200" dirty="0">
                <a:latin typeface="Segoe UI" panose="020B0502040204020203" pitchFamily="34" charset="0"/>
                <a:cs typeface="Segoe UI" panose="020B0502040204020203" pitchFamily="34" charset="0"/>
              </a:rPr>
              <a:t>Audit trails.</a:t>
            </a:r>
          </a:p>
        </p:txBody>
      </p:sp>
    </p:spTree>
    <p:extLst>
      <p:ext uri="{BB962C8B-B14F-4D97-AF65-F5344CB8AC3E}">
        <p14:creationId xmlns:p14="http://schemas.microsoft.com/office/powerpoint/2010/main" val="33886349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US" dirty="0" smtClean="0">
                <a:solidFill>
                  <a:schemeClr val="tx1">
                    <a:lumMod val="75000"/>
                    <a:lumOff val="25000"/>
                  </a:schemeClr>
                </a:solidFill>
                <a:latin typeface="Segoe UI" panose="020B0502040204020203" pitchFamily="34" charset="0"/>
                <a:ea typeface="+mn-ea"/>
                <a:cs typeface="Segoe UI" panose="020B0502040204020203" pitchFamily="34" charset="0"/>
              </a:rPr>
              <a:t>Software requirements </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
        <p:nvSpPr>
          <p:cNvPr id="3" name="Content Placeholder 2"/>
          <p:cNvSpPr>
            <a:spLocks noGrp="1"/>
          </p:cNvSpPr>
          <p:nvPr>
            <p:ph idx="1"/>
          </p:nvPr>
        </p:nvSpPr>
        <p:spPr>
          <a:xfrm>
            <a:off x="1055440" y="1556792"/>
            <a:ext cx="8596668" cy="3798276"/>
          </a:xfrm>
        </p:spPr>
        <p:txBody>
          <a:bodyPr>
            <a:normAutofit/>
          </a:bodyPr>
          <a:lstStyle/>
          <a:p>
            <a:pPr marL="342900" lvl="1" indent="-342900">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Operating System - Windows 7/8/10 / Linux / Mac.</a:t>
            </a:r>
          </a:p>
          <a:p>
            <a:pPr marL="342900" lvl="1" indent="-342900">
              <a:buClr>
                <a:schemeClr val="tx1"/>
              </a:buClr>
              <a:buFont typeface="Wingdings" panose="05000000000000000000" pitchFamily="2" charset="2"/>
              <a:buChar char="Ø"/>
            </a:pPr>
            <a:r>
              <a:rPr lang="en-US" sz="2400" dirty="0" smtClean="0">
                <a:latin typeface="Segoe UI" panose="020B0502040204020203" pitchFamily="34" charset="0"/>
                <a:cs typeface="Segoe UI" panose="020B0502040204020203" pitchFamily="34" charset="0"/>
              </a:rPr>
              <a:t>Frontend </a:t>
            </a:r>
            <a:r>
              <a:rPr lang="en-US" sz="2400" dirty="0">
                <a:latin typeface="Segoe UI" panose="020B0502040204020203" pitchFamily="34" charset="0"/>
                <a:cs typeface="Segoe UI" panose="020B0502040204020203" pitchFamily="34" charset="0"/>
              </a:rPr>
              <a:t>Frameworks - React.js ,Tailwind CSS</a:t>
            </a:r>
            <a:r>
              <a:rPr lang="en-US" sz="2400" dirty="0" smtClean="0">
                <a:latin typeface="Segoe UI" panose="020B0502040204020203" pitchFamily="34" charset="0"/>
                <a:cs typeface="Segoe UI" panose="020B0502040204020203" pitchFamily="34" charset="0"/>
              </a:rPr>
              <a:t>.</a:t>
            </a:r>
          </a:p>
          <a:p>
            <a:pPr marL="342900" lvl="1" indent="-342900">
              <a:buClr>
                <a:schemeClr val="tx1"/>
              </a:buClr>
              <a:buFont typeface="Wingdings" panose="05000000000000000000" pitchFamily="2" charset="2"/>
              <a:buChar char="Ø"/>
            </a:pPr>
            <a:r>
              <a:rPr lang="en-US" sz="2400" dirty="0" smtClean="0">
                <a:latin typeface="Segoe UI" panose="020B0502040204020203" pitchFamily="34" charset="0"/>
                <a:cs typeface="Segoe UI" panose="020B0502040204020203" pitchFamily="34" charset="0"/>
              </a:rPr>
              <a:t>Backend Frameworks – Node.js, Express.js.</a:t>
            </a:r>
            <a:endParaRPr lang="en-US" sz="2400" dirty="0">
              <a:latin typeface="Segoe UI" panose="020B0502040204020203" pitchFamily="34" charset="0"/>
              <a:cs typeface="Segoe UI" panose="020B0502040204020203" pitchFamily="34" charset="0"/>
            </a:endParaRPr>
          </a:p>
          <a:p>
            <a:pPr marL="342900" lvl="1" indent="-342900">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File Storage – IPFS File Storage.</a:t>
            </a:r>
            <a:endParaRPr lang="en-IN" sz="2400" dirty="0">
              <a:latin typeface="Segoe UI" panose="020B0502040204020203" pitchFamily="34" charset="0"/>
              <a:cs typeface="Segoe UI" panose="020B0502040204020203" pitchFamily="34" charset="0"/>
            </a:endParaRPr>
          </a:p>
          <a:p>
            <a:pPr marL="342900" lvl="1" indent="-342900">
              <a:buClr>
                <a:schemeClr val="tx1"/>
              </a:buClr>
              <a:buFont typeface="Wingdings" panose="05000000000000000000" pitchFamily="2" charset="2"/>
              <a:buChar char="Ø"/>
            </a:pPr>
            <a:r>
              <a:rPr lang="en-IN" sz="2400" dirty="0">
                <a:latin typeface="Segoe UI" panose="020B0502040204020203" pitchFamily="34" charset="0"/>
                <a:cs typeface="Segoe UI" panose="020B0502040204020203" pitchFamily="34" charset="0"/>
              </a:rPr>
              <a:t>API - e.g. Rest API.</a:t>
            </a:r>
          </a:p>
          <a:p>
            <a:pPr marL="342900" lvl="1" indent="-342900">
              <a:buClr>
                <a:schemeClr val="tx1"/>
              </a:buClr>
              <a:buFont typeface="Wingdings" panose="05000000000000000000" pitchFamily="2" charset="2"/>
              <a:buChar char="Ø"/>
            </a:pPr>
            <a:r>
              <a:rPr lang="en-IN" sz="2400" dirty="0">
                <a:latin typeface="Segoe UI" panose="020B0502040204020203" pitchFamily="34" charset="0"/>
                <a:cs typeface="Segoe UI" panose="020B0502040204020203" pitchFamily="34" charset="0"/>
              </a:rPr>
              <a:t>Programming Languages - JavaScript</a:t>
            </a:r>
            <a:r>
              <a:rPr lang="en-IN" sz="2400" dirty="0"/>
              <a:t>.</a:t>
            </a:r>
            <a:endParaRPr lang="en-US" sz="2400" dirty="0"/>
          </a:p>
          <a:p>
            <a:pPr lvl="1">
              <a:buClr>
                <a:schemeClr val="tx1"/>
              </a:buClr>
              <a:buFont typeface="Wingdings" panose="05000000000000000000" pitchFamily="2" charset="2"/>
              <a:buChar char="Ø"/>
            </a:pPr>
            <a:endParaRPr lang="en-IN" sz="2200" dirty="0">
              <a:solidFill>
                <a:schemeClr val="tx1"/>
              </a:solidFill>
            </a:endParaRPr>
          </a:p>
        </p:txBody>
      </p:sp>
    </p:spTree>
    <p:extLst>
      <p:ext uri="{BB962C8B-B14F-4D97-AF65-F5344CB8AC3E}">
        <p14:creationId xmlns:p14="http://schemas.microsoft.com/office/powerpoint/2010/main" val="192776629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6.0.29"/>
  <p:tag name="AS_OS" val="Unix 5.4.0.192"/>
  <p:tag name="AS_RELEASE_DATE" val="2024.02.14"/>
  <p:tag name="AS_TITLE" val="Aspose.Slides for .NET6"/>
  <p:tag name="AS_VERSION" val="2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otalTime>211</TotalTime>
  <Words>1059</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25</vt:i4>
      </vt:variant>
    </vt:vector>
  </HeadingPairs>
  <TitlesOfParts>
    <vt:vector size="37" baseType="lpstr">
      <vt:lpstr>Arial</vt:lpstr>
      <vt:lpstr>Calibri</vt:lpstr>
      <vt:lpstr>CMR12</vt:lpstr>
      <vt:lpstr>Segoe UI</vt:lpstr>
      <vt:lpstr>Times New Roman</vt:lpstr>
      <vt:lpstr>Trebuchet MS</vt:lpstr>
      <vt:lpstr>Wingdings</vt:lpstr>
      <vt:lpstr>Wingdings 3</vt:lpstr>
      <vt:lpstr>Office Theme</vt:lpstr>
      <vt:lpstr>Facet</vt:lpstr>
      <vt:lpstr>Facet</vt:lpstr>
      <vt:lpstr>Facet</vt:lpstr>
      <vt:lpstr>PowerPoint Presentation</vt:lpstr>
      <vt:lpstr>Abstract</vt:lpstr>
      <vt:lpstr>                      BlockShare  Blockchain based data sharing platform</vt:lpstr>
      <vt:lpstr>PowerPoint Presentation</vt:lpstr>
      <vt:lpstr>PowerPoint Presentation</vt:lpstr>
      <vt:lpstr>Objectives</vt:lpstr>
      <vt:lpstr>Feasibility</vt:lpstr>
      <vt:lpstr>Scope Of The Project</vt:lpstr>
      <vt:lpstr>Software requirements </vt:lpstr>
      <vt:lpstr>Hardware requirements </vt:lpstr>
      <vt:lpstr>System Architecture</vt:lpstr>
      <vt:lpstr>PowerPoint Presentation</vt:lpstr>
      <vt:lpstr>Class Diagram</vt:lpstr>
      <vt:lpstr>PowerPoint Presentation</vt:lpstr>
      <vt:lpstr>Object Diagram</vt:lpstr>
      <vt:lpstr>PowerPoint Presentation</vt:lpstr>
      <vt:lpstr>Use Case Diagram</vt:lpstr>
      <vt:lpstr>PowerPoint Presentation</vt:lpstr>
      <vt:lpstr>Sequence Diagram</vt:lpstr>
      <vt:lpstr>PowerPoint Presentation</vt:lpstr>
      <vt:lpstr>Activity Diagram</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21</cp:revision>
  <cp:lastPrinted>2024-11-13T08:56:09Z</cp:lastPrinted>
  <dcterms:created xsi:type="dcterms:W3CDTF">2024-11-13T08:56:09Z</dcterms:created>
  <dcterms:modified xsi:type="dcterms:W3CDTF">2024-11-14T02:46:26Z</dcterms:modified>
</cp:coreProperties>
</file>