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76" r:id="rId2"/>
    <p:sldId id="270" r:id="rId3"/>
    <p:sldId id="280" r:id="rId4"/>
    <p:sldId id="281" r:id="rId5"/>
    <p:sldId id="277" r:id="rId6"/>
    <p:sldId id="278" r:id="rId7"/>
    <p:sldId id="279" r:id="rId8"/>
    <p:sldId id="26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D2F0"/>
    <a:srgbClr val="64CA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5" d="100"/>
          <a:sy n="55" d="100"/>
        </p:scale>
        <p:origin x="1742" y="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2DDCAA-BC7F-4B25-AA0E-54697AFCD7CC}"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8406060E-FDAE-439D-9ABA-B6EB3A26C63E}">
      <dgm:prSet/>
      <dgm:spPr/>
      <dgm:t>
        <a:bodyPr/>
        <a:lstStyle/>
        <a:p>
          <a:pPr rtl="0"/>
          <a:r>
            <a:rPr lang="en-IN" dirty="0"/>
            <a:t>Thank You…</a:t>
          </a:r>
        </a:p>
      </dgm:t>
    </dgm:pt>
    <dgm:pt modelId="{ECA37CDC-7948-4C8A-A6FB-008655D88DCA}" type="parTrans" cxnId="{F83D9D80-A44F-4B93-882C-E0D78B980CA3}">
      <dgm:prSet/>
      <dgm:spPr/>
      <dgm:t>
        <a:bodyPr/>
        <a:lstStyle/>
        <a:p>
          <a:endParaRPr lang="en-US"/>
        </a:p>
      </dgm:t>
    </dgm:pt>
    <dgm:pt modelId="{900A110A-204A-41BA-9AE0-AB9A10CD181F}" type="sibTrans" cxnId="{F83D9D80-A44F-4B93-882C-E0D78B980CA3}">
      <dgm:prSet/>
      <dgm:spPr/>
      <dgm:t>
        <a:bodyPr/>
        <a:lstStyle/>
        <a:p>
          <a:endParaRPr lang="en-US"/>
        </a:p>
      </dgm:t>
    </dgm:pt>
    <dgm:pt modelId="{8F48325D-6E20-4138-8D94-1EDF0B556EDC}" type="pres">
      <dgm:prSet presAssocID="{F92DDCAA-BC7F-4B25-AA0E-54697AFCD7CC}" presName="Name0" presStyleCnt="0">
        <dgm:presLayoutVars>
          <dgm:chMax val="7"/>
          <dgm:dir/>
          <dgm:animLvl val="lvl"/>
          <dgm:resizeHandles val="exact"/>
        </dgm:presLayoutVars>
      </dgm:prSet>
      <dgm:spPr/>
      <dgm:t>
        <a:bodyPr/>
        <a:lstStyle/>
        <a:p>
          <a:endParaRPr lang="en-US"/>
        </a:p>
      </dgm:t>
    </dgm:pt>
    <dgm:pt modelId="{193BA011-31A5-4992-8DA2-9A76055717CB}" type="pres">
      <dgm:prSet presAssocID="{8406060E-FDAE-439D-9ABA-B6EB3A26C63E}" presName="circle1" presStyleLbl="node1" presStyleIdx="0" presStyleCnt="1"/>
      <dgm:spPr/>
    </dgm:pt>
    <dgm:pt modelId="{3E04438D-5AC5-43C4-9A81-A5F4F9DCDC49}" type="pres">
      <dgm:prSet presAssocID="{8406060E-FDAE-439D-9ABA-B6EB3A26C63E}" presName="space" presStyleCnt="0"/>
      <dgm:spPr/>
    </dgm:pt>
    <dgm:pt modelId="{4C77CF11-47BA-45C6-836F-35132C292149}" type="pres">
      <dgm:prSet presAssocID="{8406060E-FDAE-439D-9ABA-B6EB3A26C63E}" presName="rect1" presStyleLbl="alignAcc1" presStyleIdx="0" presStyleCnt="1"/>
      <dgm:spPr/>
      <dgm:t>
        <a:bodyPr/>
        <a:lstStyle/>
        <a:p>
          <a:endParaRPr lang="en-US"/>
        </a:p>
      </dgm:t>
    </dgm:pt>
    <dgm:pt modelId="{55B3A6EB-C85D-40DA-891F-04381DF8AE03}" type="pres">
      <dgm:prSet presAssocID="{8406060E-FDAE-439D-9ABA-B6EB3A26C63E}" presName="rect1ParTxNoCh" presStyleLbl="alignAcc1" presStyleIdx="0" presStyleCnt="1">
        <dgm:presLayoutVars>
          <dgm:chMax val="1"/>
          <dgm:bulletEnabled val="1"/>
        </dgm:presLayoutVars>
      </dgm:prSet>
      <dgm:spPr/>
      <dgm:t>
        <a:bodyPr/>
        <a:lstStyle/>
        <a:p>
          <a:endParaRPr lang="en-US"/>
        </a:p>
      </dgm:t>
    </dgm:pt>
  </dgm:ptLst>
  <dgm:cxnLst>
    <dgm:cxn modelId="{D4C9187A-BC27-4CDD-9017-F3FE88C28F49}" type="presOf" srcId="{8406060E-FDAE-439D-9ABA-B6EB3A26C63E}" destId="{4C77CF11-47BA-45C6-836F-35132C292149}" srcOrd="0" destOrd="0" presId="urn:microsoft.com/office/officeart/2005/8/layout/target3"/>
    <dgm:cxn modelId="{E5CC3CDD-41D2-4319-A76C-86F7CD81CE27}" type="presOf" srcId="{8406060E-FDAE-439D-9ABA-B6EB3A26C63E}" destId="{55B3A6EB-C85D-40DA-891F-04381DF8AE03}" srcOrd="1" destOrd="0" presId="urn:microsoft.com/office/officeart/2005/8/layout/target3"/>
    <dgm:cxn modelId="{C80B16C1-C344-43D7-889E-DE798F9F0D6A}" type="presOf" srcId="{F92DDCAA-BC7F-4B25-AA0E-54697AFCD7CC}" destId="{8F48325D-6E20-4138-8D94-1EDF0B556EDC}" srcOrd="0" destOrd="0" presId="urn:microsoft.com/office/officeart/2005/8/layout/target3"/>
    <dgm:cxn modelId="{F83D9D80-A44F-4B93-882C-E0D78B980CA3}" srcId="{F92DDCAA-BC7F-4B25-AA0E-54697AFCD7CC}" destId="{8406060E-FDAE-439D-9ABA-B6EB3A26C63E}" srcOrd="0" destOrd="0" parTransId="{ECA37CDC-7948-4C8A-A6FB-008655D88DCA}" sibTransId="{900A110A-204A-41BA-9AE0-AB9A10CD181F}"/>
    <dgm:cxn modelId="{8132D53A-0B2C-4FC8-A276-9331AAC5F1DF}" type="presParOf" srcId="{8F48325D-6E20-4138-8D94-1EDF0B556EDC}" destId="{193BA011-31A5-4992-8DA2-9A76055717CB}" srcOrd="0" destOrd="0" presId="urn:microsoft.com/office/officeart/2005/8/layout/target3"/>
    <dgm:cxn modelId="{AC97328D-B136-40C9-A7A1-B0250870A722}" type="presParOf" srcId="{8F48325D-6E20-4138-8D94-1EDF0B556EDC}" destId="{3E04438D-5AC5-43C4-9A81-A5F4F9DCDC49}" srcOrd="1" destOrd="0" presId="urn:microsoft.com/office/officeart/2005/8/layout/target3"/>
    <dgm:cxn modelId="{D10936E6-D144-457A-991C-6176F95CD984}" type="presParOf" srcId="{8F48325D-6E20-4138-8D94-1EDF0B556EDC}" destId="{4C77CF11-47BA-45C6-836F-35132C292149}" srcOrd="2" destOrd="0" presId="urn:microsoft.com/office/officeart/2005/8/layout/target3"/>
    <dgm:cxn modelId="{F7723227-3186-4956-A803-2FAF68F1068B}" type="presParOf" srcId="{8F48325D-6E20-4138-8D94-1EDF0B556EDC}" destId="{55B3A6EB-C85D-40DA-891F-04381DF8AE0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BA011-31A5-4992-8DA2-9A76055717CB}">
      <dsp:nvSpPr>
        <dsp:cNvPr id="0" name=""/>
        <dsp:cNvSpPr/>
      </dsp:nvSpPr>
      <dsp:spPr>
        <a:xfrm>
          <a:off x="0" y="0"/>
          <a:ext cx="2189285" cy="218928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77CF11-47BA-45C6-836F-35132C292149}">
      <dsp:nvSpPr>
        <dsp:cNvPr id="0" name=""/>
        <dsp:cNvSpPr/>
      </dsp:nvSpPr>
      <dsp:spPr>
        <a:xfrm>
          <a:off x="1094642" y="0"/>
          <a:ext cx="7502025" cy="218928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rtl="0">
            <a:lnSpc>
              <a:spcPct val="90000"/>
            </a:lnSpc>
            <a:spcBef>
              <a:spcPct val="0"/>
            </a:spcBef>
            <a:spcAft>
              <a:spcPct val="35000"/>
            </a:spcAft>
          </a:pPr>
          <a:r>
            <a:rPr lang="en-IN" sz="6500" kern="1200" dirty="0"/>
            <a:t>Thank You…</a:t>
          </a:r>
        </a:p>
      </dsp:txBody>
      <dsp:txXfrm>
        <a:off x="1094642" y="0"/>
        <a:ext cx="7502025" cy="218928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E4F41-1C40-4D3D-B27F-E10B8601649E}"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0D39E-09C5-4DDB-B7A9-A2B1C8F657E6}" type="slidenum">
              <a:rPr lang="en-IN" smtClean="0"/>
              <a:t>‹#›</a:t>
            </a:fld>
            <a:endParaRPr lang="en-IN"/>
          </a:p>
        </p:txBody>
      </p:sp>
    </p:spTree>
    <p:extLst>
      <p:ext uri="{BB962C8B-B14F-4D97-AF65-F5344CB8AC3E}">
        <p14:creationId xmlns:p14="http://schemas.microsoft.com/office/powerpoint/2010/main" val="111810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2656"/>
            <a:ext cx="8596668" cy="1320800"/>
          </a:xfrm>
        </p:spPr>
        <p:txBody>
          <a:bodyPr>
            <a:noAutofit/>
          </a:bodyPr>
          <a:lstStyle/>
          <a:p>
            <a:r>
              <a:rPr lang="en-US" dirty="0" smtClean="0">
                <a:solidFill>
                  <a:schemeClr val="tx1">
                    <a:lumMod val="75000"/>
                    <a:lumOff val="25000"/>
                  </a:schemeClr>
                </a:solidFill>
                <a:latin typeface="+mn-lt"/>
                <a:ea typeface="+mn-ea"/>
                <a:cs typeface="+mn-cs"/>
              </a:rPr>
              <a:t>                      </a:t>
            </a:r>
            <a:r>
              <a:rPr lang="en-US" dirty="0" err="1">
                <a:solidFill>
                  <a:schemeClr val="tx1">
                    <a:lumMod val="75000"/>
                    <a:lumOff val="25000"/>
                  </a:schemeClr>
                </a:solidFill>
                <a:latin typeface="Segoe UI" panose="020B0502040204020203" pitchFamily="34" charset="0"/>
                <a:ea typeface="+mn-ea"/>
                <a:cs typeface="Segoe UI" panose="020B0502040204020203" pitchFamily="34" charset="0"/>
              </a:rPr>
              <a:t>BlockShare</a:t>
            </a: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 </a:t>
            </a:r>
            <a:br>
              <a:rPr lang="en-US" dirty="0">
                <a:solidFill>
                  <a:schemeClr val="tx1">
                    <a:lumMod val="75000"/>
                    <a:lumOff val="25000"/>
                  </a:schemeClr>
                </a:solidFill>
                <a:latin typeface="Segoe UI" panose="020B0502040204020203" pitchFamily="34" charset="0"/>
                <a:ea typeface="+mn-ea"/>
                <a:cs typeface="Segoe UI" panose="020B0502040204020203" pitchFamily="34" charset="0"/>
              </a:rPr>
            </a:br>
            <a:r>
              <a:rPr lang="en-US"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 based data sharing platform</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654777" y="1626743"/>
            <a:ext cx="8596668" cy="5042617"/>
          </a:xfrm>
        </p:spPr>
        <p:txBody>
          <a:bodyPr>
            <a:noAutofit/>
          </a:bodyPr>
          <a:lstStyle/>
          <a:p>
            <a:pPr marL="0" indent="0" algn="just">
              <a:buNone/>
            </a:pPr>
            <a:r>
              <a:rPr lang="en-US" sz="2400" dirty="0">
                <a:latin typeface="Segoe UI" panose="020B0502040204020203" pitchFamily="34" charset="0"/>
                <a:cs typeface="Segoe UI" panose="020B0502040204020203" pitchFamily="34" charset="0"/>
              </a:rPr>
              <a:t>In today’s world data is a new fuel which drives the industries and there operations. From personal information to important business data, sharing data safely and easily is crucial for everyone including individuals, businesses, governments, and communities that depend on accurate, trustworthy information. But sharing data privately and securely remains difficult, especially with traditional, centralized platforms. This project aims to solve these problems by creating a secure, private, and efficient data-sharing platform that is different from traditional models. By using ideas from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decentralized storage, and peer-to-peer (P2P) communication, our platform removes the need for central authorities. </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82688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190" y="845127"/>
            <a:ext cx="8596668" cy="1320800"/>
          </a:xfrm>
        </p:spPr>
        <p:txBody>
          <a:bodyPr vert="horz" lIns="91440" tIns="45720" rIns="91440" bIns="45720" rtlCol="0" anchor="t">
            <a:normAutofit/>
          </a:bodyPr>
          <a:lstStyle/>
          <a:p>
            <a:pPr marL="571500" indent="-571500">
              <a:buFont typeface="Wingdings" panose="05000000000000000000" pitchFamily="2" charset="2"/>
              <a:buChar char="q"/>
            </a:pPr>
            <a:r>
              <a:rPr lang="en-US" b="1" dirty="0">
                <a:solidFill>
                  <a:schemeClr val="tx1"/>
                </a:solidFill>
                <a:latin typeface="Times New Roman" panose="02020603050405020304" pitchFamily="18" charset="0"/>
                <a:cs typeface="Times New Roman" panose="02020603050405020304" pitchFamily="18" charset="0"/>
              </a:rPr>
              <a:t>Motivation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065206"/>
            <a:ext cx="8596668" cy="4161080"/>
          </a:xfrm>
        </p:spPr>
        <p:txBody>
          <a:bodyPr>
            <a:normAutofit/>
          </a:bodyPr>
          <a:lstStyle/>
          <a:p>
            <a:pPr algn="just">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Data Ownership</a:t>
            </a:r>
          </a:p>
          <a:p>
            <a:pPr algn="just">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Enhanced Security</a:t>
            </a:r>
          </a:p>
          <a:p>
            <a:pPr algn="just">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Transparency</a:t>
            </a:r>
          </a:p>
          <a:p>
            <a:pPr algn="just">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Decentralization</a:t>
            </a:r>
          </a:p>
          <a:p>
            <a:pPr algn="just">
              <a:buClrTx/>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End-to-End Encryption</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https://img.freepik.com/premium-photo/blockchain-technology-background-cryptocurrency_1267172-119.jpg?size=626&amp;ex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806" y="1930400"/>
            <a:ext cx="497034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7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295" y="764704"/>
            <a:ext cx="8596668" cy="803176"/>
          </a:xfrm>
        </p:spPr>
        <p:txBody>
          <a:bodyPr/>
          <a:lstStyle/>
          <a:p>
            <a:pPr marL="571500" indent="-571500">
              <a:buFont typeface="Wingdings" panose="05000000000000000000" pitchFamily="2" charset="2"/>
              <a:buChar char="q"/>
            </a:pPr>
            <a:r>
              <a:rPr lang="en-IN" dirty="0">
                <a:solidFill>
                  <a:schemeClr val="tx1">
                    <a:lumMod val="75000"/>
                    <a:lumOff val="25000"/>
                  </a:schemeClr>
                </a:solidFill>
                <a:latin typeface="Segoe UI" panose="020B0502040204020203" pitchFamily="34" charset="0"/>
                <a:ea typeface="+mn-ea"/>
                <a:cs typeface="Segoe UI" panose="020B0502040204020203" pitchFamily="34" charset="0"/>
              </a:rPr>
              <a:t>Objectives</a:t>
            </a:r>
          </a:p>
        </p:txBody>
      </p:sp>
      <p:sp>
        <p:nvSpPr>
          <p:cNvPr id="3" name="Content Placeholder 2"/>
          <p:cNvSpPr>
            <a:spLocks noGrp="1"/>
          </p:cNvSpPr>
          <p:nvPr>
            <p:ph idx="1"/>
          </p:nvPr>
        </p:nvSpPr>
        <p:spPr>
          <a:xfrm>
            <a:off x="702295" y="1700808"/>
            <a:ext cx="9442613" cy="3880773"/>
          </a:xfrm>
        </p:spPr>
        <p:txBody>
          <a:bodyPr>
            <a:noAutofit/>
          </a:bodyPr>
          <a:lstStyle/>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To understand the basics of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and how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works.</a:t>
            </a:r>
          </a:p>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To understand the security concepts related with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a:t>
            </a:r>
          </a:p>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To implement </a:t>
            </a:r>
            <a:r>
              <a:rPr lang="en-US" sz="2400" dirty="0" smtClean="0">
                <a:latin typeface="Segoe UI" panose="020B0502040204020203" pitchFamily="34" charset="0"/>
                <a:cs typeface="Segoe UI" panose="020B0502040204020203" pitchFamily="34" charset="0"/>
              </a:rPr>
              <a:t>Peer-to-peer communication to share the data.</a:t>
            </a:r>
          </a:p>
          <a:p>
            <a:pPr>
              <a:buClr>
                <a:schemeClr val="tx1"/>
              </a:buClr>
              <a:buFont typeface="Wingdings" panose="05000000000000000000" pitchFamily="2" charset="2"/>
              <a:buChar char="Ø"/>
            </a:pPr>
            <a:r>
              <a:rPr lang="en-US" sz="2400" dirty="0" smtClean="0">
                <a:latin typeface="Segoe UI" panose="020B0502040204020203" pitchFamily="34" charset="0"/>
                <a:cs typeface="Segoe UI" panose="020B0502040204020203" pitchFamily="34" charset="0"/>
              </a:rPr>
              <a:t>To </a:t>
            </a:r>
            <a:r>
              <a:rPr lang="en-US" sz="2400" dirty="0">
                <a:latin typeface="Segoe UI" panose="020B0502040204020203" pitchFamily="34" charset="0"/>
                <a:cs typeface="Segoe UI" panose="020B0502040204020203" pitchFamily="34" charset="0"/>
              </a:rPr>
              <a:t>create a decentralized system to eliminate the need for a central authority.</a:t>
            </a:r>
          </a:p>
          <a:p>
            <a:pPr>
              <a:buClr>
                <a:schemeClr val="tx1"/>
              </a:buClr>
              <a:buFont typeface="Wingdings" panose="05000000000000000000" pitchFamily="2" charset="2"/>
              <a:buChar char="Ø"/>
            </a:pPr>
            <a:r>
              <a:rPr lang="en-US" sz="2400" dirty="0">
                <a:latin typeface="Segoe UI" panose="020B0502040204020203" pitchFamily="34" charset="0"/>
                <a:cs typeface="Segoe UI" panose="020B0502040204020203" pitchFamily="34" charset="0"/>
              </a:rPr>
              <a:t>To develop a secure data sharing platform </a:t>
            </a:r>
            <a:r>
              <a:rPr lang="en-US" sz="2400" dirty="0" smtClean="0">
                <a:latin typeface="Segoe UI" panose="020B0502040204020203" pitchFamily="34" charset="0"/>
                <a:cs typeface="Segoe UI" panose="020B0502040204020203" pitchFamily="34" charset="0"/>
              </a:rPr>
              <a:t>utilizing concepts of </a:t>
            </a:r>
            <a:r>
              <a:rPr lang="en-US" sz="2400" dirty="0" err="1">
                <a:latin typeface="Segoe UI" panose="020B0502040204020203" pitchFamily="34" charset="0"/>
                <a:cs typeface="Segoe UI" panose="020B0502040204020203" pitchFamily="34" charset="0"/>
              </a:rPr>
              <a:t>blockchain</a:t>
            </a:r>
            <a:r>
              <a:rPr lang="en-US" sz="2400" dirty="0">
                <a:latin typeface="Segoe UI" panose="020B0502040204020203" pitchFamily="34" charset="0"/>
                <a:cs typeface="Segoe UI" panose="020B0502040204020203" pitchFamily="34" charset="0"/>
              </a:rPr>
              <a:t> technology.</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4181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q"/>
            </a:pPr>
            <a:r>
              <a:rPr lang="en-IN" dirty="0" smtClean="0">
                <a:solidFill>
                  <a:schemeClr val="tx1">
                    <a:lumMod val="75000"/>
                    <a:lumOff val="25000"/>
                  </a:schemeClr>
                </a:solidFill>
                <a:latin typeface="Segoe UI" panose="020B0502040204020203" pitchFamily="34" charset="0"/>
                <a:ea typeface="+mn-ea"/>
                <a:cs typeface="Segoe UI" panose="020B0502040204020203" pitchFamily="34" charset="0"/>
              </a:rPr>
              <a:t>System Architecture</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745" y="1556327"/>
            <a:ext cx="9255846" cy="3791527"/>
          </a:xfrm>
        </p:spPr>
      </p:pic>
    </p:spTree>
    <p:extLst>
      <p:ext uri="{BB962C8B-B14F-4D97-AF65-F5344CB8AC3E}">
        <p14:creationId xmlns:p14="http://schemas.microsoft.com/office/powerpoint/2010/main" val="11136329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9536" y="1556792"/>
            <a:ext cx="8229600" cy="4525963"/>
          </a:xfrm>
        </p:spPr>
        <p:txBody>
          <a:bodyPr>
            <a:normAutofit/>
          </a:bodyPr>
          <a:lstStyle/>
          <a:p>
            <a:endParaRPr lang="en-IN" dirty="0"/>
          </a:p>
        </p:txBody>
      </p:sp>
      <p:graphicFrame>
        <p:nvGraphicFramePr>
          <p:cNvPr id="7" name="Table 6">
            <a:extLst>
              <a:ext uri="{FF2B5EF4-FFF2-40B4-BE49-F238E27FC236}">
                <a16:creationId xmlns:a16="http://schemas.microsoft.com/office/drawing/2014/main" id="{3BF38A62-461B-352D-5935-C1499707935F}"/>
              </a:ext>
            </a:extLst>
          </p:cNvPr>
          <p:cNvGraphicFramePr>
            <a:graphicFrameLocks noGrp="1"/>
          </p:cNvGraphicFramePr>
          <p:nvPr>
            <p:extLst/>
          </p:nvPr>
        </p:nvGraphicFramePr>
        <p:xfrm>
          <a:off x="199753" y="1304814"/>
          <a:ext cx="11720051" cy="5029918"/>
        </p:xfrm>
        <a:graphic>
          <a:graphicData uri="http://schemas.openxmlformats.org/drawingml/2006/table">
            <a:tbl>
              <a:tblPr firstRow="1" bandRow="1">
                <a:tableStyleId>{5C22544A-7EE6-4342-B048-85BDC9FD1C3A}</a:tableStyleId>
              </a:tblPr>
              <a:tblGrid>
                <a:gridCol w="713799">
                  <a:extLst>
                    <a:ext uri="{9D8B030D-6E8A-4147-A177-3AD203B41FA5}">
                      <a16:colId xmlns:a16="http://schemas.microsoft.com/office/drawing/2014/main" val="20000"/>
                    </a:ext>
                  </a:extLst>
                </a:gridCol>
                <a:gridCol w="2539904">
                  <a:extLst>
                    <a:ext uri="{9D8B030D-6E8A-4147-A177-3AD203B41FA5}">
                      <a16:colId xmlns:a16="http://schemas.microsoft.com/office/drawing/2014/main" val="20001"/>
                    </a:ext>
                  </a:extLst>
                </a:gridCol>
                <a:gridCol w="4233174">
                  <a:extLst>
                    <a:ext uri="{9D8B030D-6E8A-4147-A177-3AD203B41FA5}">
                      <a16:colId xmlns:a16="http://schemas.microsoft.com/office/drawing/2014/main" val="20002"/>
                    </a:ext>
                  </a:extLst>
                </a:gridCol>
                <a:gridCol w="4233174">
                  <a:extLst>
                    <a:ext uri="{9D8B030D-6E8A-4147-A177-3AD203B41FA5}">
                      <a16:colId xmlns:a16="http://schemas.microsoft.com/office/drawing/2014/main" val="20003"/>
                    </a:ext>
                  </a:extLst>
                </a:gridCol>
              </a:tblGrid>
              <a:tr h="549912">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Sr. No.</a:t>
                      </a: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Author &amp; Year</a:t>
                      </a: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Title</a:t>
                      </a: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Findings and Algorithm</a:t>
                      </a:r>
                    </a:p>
                  </a:txBody>
                  <a:tcPr/>
                </a:tc>
                <a:extLst>
                  <a:ext uri="{0D108BD9-81ED-4DB2-BD59-A6C34878D82A}">
                    <a16:rowId xmlns:a16="http://schemas.microsoft.com/office/drawing/2014/main" val="10000"/>
                  </a:ext>
                </a:extLst>
              </a:tr>
              <a:tr h="1005286">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1</a:t>
                      </a:r>
                    </a:p>
                  </a:txBody>
                  <a:tcPr/>
                </a:tc>
                <a:tc>
                  <a:txBody>
                    <a:bodyPr/>
                    <a:lstStyle/>
                    <a:p>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Pengyong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Cao ,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Guijiang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Duan</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Jianping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Tu</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Qimei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Jiang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Xianggui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Yang, Chen Li, 2023</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-Empowered Trustworthy Data Sharing Fundamentals, Applications, and Challenges </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It surveys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-based architectures and applications</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t>
                      </a:r>
                    </a:p>
                    <a:p>
                      <a:pPr marL="0" indent="0" algn="just">
                        <a:buFont typeface="Arial" pitchFamily="34" charset="0"/>
                        <a:buNone/>
                      </a:pPr>
                      <a:endPar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p>
                      <a:pPr marL="285750" indent="-285750" algn="just">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Explores the fundamentals of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 technology.</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1"/>
                  </a:ext>
                </a:extLst>
              </a:tr>
              <a:tr h="1005286">
                <a:tc>
                  <a:txBody>
                    <a:bodyPr/>
                    <a:lstStyle/>
                    <a:p>
                      <a:r>
                        <a:rPr sz="1400" kern="1200">
                          <a:solidFill>
                            <a:schemeClr val="tx1">
                              <a:lumMod val="75000"/>
                              <a:lumOff val="25000"/>
                            </a:schemeClr>
                          </a:solidFill>
                          <a:latin typeface="Segoe UI" panose="020B0502040204020203" pitchFamily="34" charset="0"/>
                          <a:ea typeface="+mn-ea"/>
                          <a:cs typeface="Segoe UI" panose="020B0502040204020203" pitchFamily="34" charset="0"/>
                        </a:rPr>
                        <a:t>2</a:t>
                      </a:r>
                    </a:p>
                  </a:txBody>
                  <a:tcPr/>
                </a:tc>
                <a:tc>
                  <a:txBody>
                    <a:bodyPr/>
                    <a:lstStyle/>
                    <a:p>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Rui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Song , Bin Xiao , Senior Member,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Yubo</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Song ,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Songtao</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Guo</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,and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Yuanyuan</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Yang</a:t>
                      </a:r>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 2023</a:t>
                      </a:r>
                    </a:p>
                  </a:txBody>
                  <a:tcPr/>
                </a:tc>
                <a:tc>
                  <a:txBody>
                    <a:bodyPr/>
                    <a:lstStyle/>
                    <a:p>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A Survey of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-Based Schemes for Data Sharing and Exchange</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Examines access control mechanisms</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t>
                      </a:r>
                    </a:p>
                    <a:p>
                      <a:pPr marL="0" indent="0" algn="just" defTabSz="457200" rtl="0" eaLnBrk="1" latinLnBrk="0" hangingPunct="1">
                        <a:buFont typeface="Arial" pitchFamily="34" charset="0"/>
                        <a:buNone/>
                      </a:pPr>
                      <a:endPar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Discusses interoperability challenges.</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2"/>
                  </a:ext>
                </a:extLst>
              </a:tr>
              <a:tr h="1005286">
                <a:tc>
                  <a:txBody>
                    <a:bodyPr/>
                    <a:lstStyle/>
                    <a:p>
                      <a:r>
                        <a:rPr sz="1400" kern="1200">
                          <a:solidFill>
                            <a:schemeClr val="tx1">
                              <a:lumMod val="75000"/>
                              <a:lumOff val="25000"/>
                            </a:schemeClr>
                          </a:solidFill>
                          <a:latin typeface="Segoe UI" panose="020B0502040204020203" pitchFamily="34" charset="0"/>
                          <a:ea typeface="+mn-ea"/>
                          <a:cs typeface="Segoe UI" panose="020B0502040204020203" pitchFamily="34" charset="0"/>
                        </a:rPr>
                        <a:t>3</a:t>
                      </a:r>
                    </a:p>
                  </a:txBody>
                  <a:tcPr/>
                </a:tc>
                <a:tc>
                  <a:txBody>
                    <a:bodyPr/>
                    <a:lstStyle/>
                    <a:p>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Pengyong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Cao,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Guijiang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Duan</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Jianping</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Tu</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Qimei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Jiang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Xianggui</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Yang and </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chen</a:t>
                      </a:r>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 li</a:t>
                      </a:r>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 2023</a:t>
                      </a:r>
                    </a:p>
                  </a:txBody>
                  <a:tcPr/>
                </a:tc>
                <a:tc>
                  <a:txBody>
                    <a:bodyPr/>
                    <a:lstStyle/>
                    <a:p>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-Based Process Quality Data Sharing Platform for Aviation Suppliers</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The paper outlines a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-based platform for process quality data sharing</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t>
                      </a:r>
                    </a:p>
                    <a:p>
                      <a:pPr marL="0" indent="0" algn="just" defTabSz="457200" rtl="0" eaLnBrk="1" latinLnBrk="0" hangingPunct="1">
                        <a:buFont typeface="Arial" pitchFamily="34" charset="0"/>
                        <a:buNone/>
                      </a:pPr>
                      <a:endPar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The platform is designed specifically for aviation suppliers.</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3"/>
                  </a:ext>
                </a:extLst>
              </a:tr>
              <a:tr h="998882">
                <a:tc>
                  <a:txBody>
                    <a:bodyPr/>
                    <a:lstStyle/>
                    <a:p>
                      <a:r>
                        <a:rPr sz="1400" kern="1200">
                          <a:solidFill>
                            <a:schemeClr val="tx1">
                              <a:lumMod val="75000"/>
                              <a:lumOff val="25000"/>
                            </a:schemeClr>
                          </a:solidFill>
                          <a:latin typeface="Segoe UI" panose="020B0502040204020203" pitchFamily="34" charset="0"/>
                          <a:ea typeface="+mn-ea"/>
                          <a:cs typeface="Segoe UI" panose="020B0502040204020203" pitchFamily="34" charset="0"/>
                        </a:rPr>
                        <a:t>4</a:t>
                      </a:r>
                    </a:p>
                  </a:txBody>
                  <a:tcPr/>
                </a:tc>
                <a:tc>
                  <a:txBody>
                    <a:bodyPr/>
                    <a:lstStyle/>
                    <a:p>
                      <a:r>
                        <a:rPr lang="en-US" sz="1400" kern="1200" err="1">
                          <a:solidFill>
                            <a:schemeClr val="tx1">
                              <a:lumMod val="75000"/>
                              <a:lumOff val="25000"/>
                            </a:schemeClr>
                          </a:solidFill>
                          <a:latin typeface="Segoe UI" panose="020B0502040204020203" pitchFamily="34" charset="0"/>
                          <a:ea typeface="+mn-ea"/>
                          <a:cs typeface="Segoe UI" panose="020B0502040204020203" pitchFamily="34" charset="0"/>
                        </a:rPr>
                        <a:t>Vikas Jaiman and Visara Urovi</a:t>
                      </a:r>
                      <a:r>
                        <a:rPr lang="en-US" sz="1400" kern="1200">
                          <a:solidFill>
                            <a:schemeClr val="tx1">
                              <a:lumMod val="75000"/>
                              <a:lumOff val="25000"/>
                            </a:schemeClr>
                          </a:solidFill>
                          <a:latin typeface="Segoe UI" panose="020B0502040204020203" pitchFamily="34" charset="0"/>
                          <a:ea typeface="+mn-ea"/>
                          <a:cs typeface="Segoe UI" panose="020B0502040204020203" pitchFamily="34" charset="0"/>
                        </a:rPr>
                        <a:t> </a:t>
                      </a:r>
                      <a:r>
                        <a:rPr sz="1400" kern="1200">
                          <a:solidFill>
                            <a:schemeClr val="tx1">
                              <a:lumMod val="75000"/>
                              <a:lumOff val="25000"/>
                            </a:schemeClr>
                          </a:solidFill>
                          <a:latin typeface="Segoe UI" panose="020B0502040204020203" pitchFamily="34" charset="0"/>
                          <a:ea typeface="+mn-ea"/>
                          <a:cs typeface="Segoe UI" panose="020B0502040204020203" pitchFamily="34" charset="0"/>
                        </a:rPr>
                        <a:t>202</a:t>
                      </a:r>
                      <a:r>
                        <a:rPr lang="en-US" sz="1400" kern="1200">
                          <a:solidFill>
                            <a:schemeClr val="tx1">
                              <a:lumMod val="75000"/>
                              <a:lumOff val="25000"/>
                            </a:schemeClr>
                          </a:solidFill>
                          <a:latin typeface="Segoe UI" panose="020B0502040204020203" pitchFamily="34" charset="0"/>
                          <a:ea typeface="+mn-ea"/>
                          <a:cs typeface="Segoe UI" panose="020B0502040204020203" pitchFamily="34" charset="0"/>
                        </a:rPr>
                        <a:t>0</a:t>
                      </a:r>
                      <a:endParaRPr sz="1400" kern="120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lang="en-US" sz="1400" kern="1200">
                          <a:solidFill>
                            <a:schemeClr val="tx1">
                              <a:lumMod val="75000"/>
                              <a:lumOff val="25000"/>
                            </a:schemeClr>
                          </a:solidFill>
                          <a:latin typeface="Segoe UI" panose="020B0502040204020203" pitchFamily="34" charset="0"/>
                          <a:ea typeface="+mn-ea"/>
                          <a:cs typeface="Segoe UI" panose="020B0502040204020203" pitchFamily="34" charset="0"/>
                        </a:rPr>
                        <a:t>A Consent Model for Blockchain-Based Health Data Sharing Platforms</a:t>
                      </a:r>
                      <a:endParaRPr sz="1400" kern="120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It presents a dynamic consent model using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 technology</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t>
                      </a:r>
                    </a:p>
                    <a:p>
                      <a:pPr marL="0" indent="0" algn="just" defTabSz="457200" rtl="0" eaLnBrk="1" latinLnBrk="0" hangingPunct="1">
                        <a:buFont typeface="Arial" pitchFamily="34" charset="0"/>
                        <a:buNone/>
                      </a:pPr>
                      <a:endPar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The model enables secure and accountable health data sharing.</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0004"/>
                  </a:ext>
                </a:extLst>
              </a:tr>
            </a:tbl>
          </a:graphicData>
        </a:graphic>
      </p:graphicFrame>
      <p:sp>
        <p:nvSpPr>
          <p:cNvPr id="8" name="Rectangle 7"/>
          <p:cNvSpPr/>
          <p:nvPr/>
        </p:nvSpPr>
        <p:spPr>
          <a:xfrm>
            <a:off x="196559" y="466978"/>
            <a:ext cx="4464496" cy="646331"/>
          </a:xfrm>
          <a:prstGeom prst="rect">
            <a:avLst/>
          </a:prstGeom>
        </p:spPr>
        <p:txBody>
          <a:bodyPr wrap="square">
            <a:spAutoFit/>
          </a:bodyPr>
          <a:lstStyle/>
          <a:p>
            <a:pPr marL="571500" indent="-571500" defTabSz="457200">
              <a:spcBef>
                <a:spcPct val="0"/>
              </a:spcBef>
              <a:buFont typeface="Wingdings" panose="05000000000000000000" pitchFamily="2" charset="2"/>
              <a:buChar char="q"/>
            </a:pPr>
            <a:r>
              <a:rPr lang="en-IN" sz="3600" dirty="0">
                <a:solidFill>
                  <a:schemeClr val="tx1">
                    <a:lumMod val="75000"/>
                    <a:lumOff val="25000"/>
                  </a:schemeClr>
                </a:solidFill>
                <a:latin typeface="Segoe UI" panose="020B0502040204020203" pitchFamily="34" charset="0"/>
                <a:cs typeface="Segoe UI" panose="020B0502040204020203" pitchFamily="34" charset="0"/>
              </a:rPr>
              <a:t>Literature Review</a:t>
            </a:r>
          </a:p>
        </p:txBody>
      </p:sp>
    </p:spTree>
    <p:extLst>
      <p:ext uri="{BB962C8B-B14F-4D97-AF65-F5344CB8AC3E}">
        <p14:creationId xmlns:p14="http://schemas.microsoft.com/office/powerpoint/2010/main" val="16633877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3352" y="476672"/>
            <a:ext cx="4464496" cy="646331"/>
          </a:xfrm>
          <a:prstGeom prst="rect">
            <a:avLst/>
          </a:prstGeom>
        </p:spPr>
        <p:txBody>
          <a:bodyPr wrap="square">
            <a:spAutoFit/>
          </a:bodyPr>
          <a:lstStyle/>
          <a:p>
            <a:pPr marL="571500" indent="-571500" defTabSz="457200">
              <a:spcBef>
                <a:spcPct val="0"/>
              </a:spcBef>
              <a:buFont typeface="Wingdings" panose="05000000000000000000" pitchFamily="2" charset="2"/>
              <a:buChar char="q"/>
            </a:pPr>
            <a:r>
              <a:rPr lang="en-IN" sz="3600" dirty="0">
                <a:solidFill>
                  <a:schemeClr val="tx1">
                    <a:lumMod val="75000"/>
                    <a:lumOff val="25000"/>
                  </a:schemeClr>
                </a:solidFill>
                <a:latin typeface="Segoe UI" panose="020B0502040204020203" pitchFamily="34" charset="0"/>
                <a:cs typeface="Segoe UI" panose="020B0502040204020203" pitchFamily="34" charset="0"/>
              </a:rPr>
              <a:t>Literature Review</a:t>
            </a:r>
          </a:p>
        </p:txBody>
      </p:sp>
      <p:graphicFrame>
        <p:nvGraphicFramePr>
          <p:cNvPr id="2" name="Table 1"/>
          <p:cNvGraphicFramePr>
            <a:graphicFrameLocks noGrp="1"/>
          </p:cNvGraphicFramePr>
          <p:nvPr>
            <p:extLst/>
          </p:nvPr>
        </p:nvGraphicFramePr>
        <p:xfrm>
          <a:off x="191344" y="1412776"/>
          <a:ext cx="11881320" cy="349238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1108725683"/>
                    </a:ext>
                  </a:extLst>
                </a:gridCol>
                <a:gridCol w="2880320">
                  <a:extLst>
                    <a:ext uri="{9D8B030D-6E8A-4147-A177-3AD203B41FA5}">
                      <a16:colId xmlns:a16="http://schemas.microsoft.com/office/drawing/2014/main" val="183521866"/>
                    </a:ext>
                  </a:extLst>
                </a:gridCol>
                <a:gridCol w="4608512">
                  <a:extLst>
                    <a:ext uri="{9D8B030D-6E8A-4147-A177-3AD203B41FA5}">
                      <a16:colId xmlns:a16="http://schemas.microsoft.com/office/drawing/2014/main" val="3273508465"/>
                    </a:ext>
                  </a:extLst>
                </a:gridCol>
                <a:gridCol w="3672408">
                  <a:extLst>
                    <a:ext uri="{9D8B030D-6E8A-4147-A177-3AD203B41FA5}">
                      <a16:colId xmlns:a16="http://schemas.microsoft.com/office/drawing/2014/main" val="3885346444"/>
                    </a:ext>
                  </a:extLst>
                </a:gridCol>
              </a:tblGrid>
              <a:tr h="576064">
                <a:tc>
                  <a:txBody>
                    <a:bodyPr/>
                    <a:lstStyle/>
                    <a:p>
                      <a:r>
                        <a:rPr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Sr. No.</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Author &amp; Year</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Title</a:t>
                      </a:r>
                    </a:p>
                  </a:txBody>
                  <a:tcPr/>
                </a:tc>
                <a:tc>
                  <a:txBody>
                    <a:bodyPr/>
                    <a:lstStyle/>
                    <a:p>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Findings and Algorithm</a:t>
                      </a:r>
                    </a:p>
                  </a:txBody>
                  <a:tcPr/>
                </a:tc>
                <a:extLst>
                  <a:ext uri="{0D108BD9-81ED-4DB2-BD59-A6C34878D82A}">
                    <a16:rowId xmlns:a16="http://schemas.microsoft.com/office/drawing/2014/main" val="311477976"/>
                  </a:ext>
                </a:extLst>
              </a:tr>
              <a:tr h="972108">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5</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M. Yang and Y. Yang, 2014</a:t>
                      </a:r>
                    </a:p>
                    <a:p>
                      <a:pPr marL="0" algn="l" defTabSz="914400" rtl="0" eaLnBrk="1" latinLnBrk="0" hangingPunct="1"/>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Applying Network Coding to Peer-to-Peer File Sharing.</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indent="-285750" algn="l" defTabSz="914400" rtl="0" eaLnBrk="1" latinLnBrk="0" hangingPunct="1">
                        <a:buFont typeface="Arial" panose="020B0604020202020204" pitchFamily="34" charset="0"/>
                        <a:buChar char="•"/>
                      </a:pPr>
                      <a:r>
                        <a:rPr lang="en-IN"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Peer-to-Peer File Sharing.</a:t>
                      </a:r>
                    </a:p>
                    <a:p>
                      <a:pPr marL="0" indent="0" algn="l" defTabSz="914400" rtl="0" eaLnBrk="1" latinLnBrk="0" hangingPunct="1">
                        <a:buFont typeface="Arial" panose="020B0604020202020204" pitchFamily="34" charset="0"/>
                        <a:buNone/>
                      </a:pPr>
                      <a:endParaRPr lang="en-IN"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endParaRPr>
                    </a:p>
                    <a:p>
                      <a:pPr marL="0" indent="-285750" algn="l" defTabSz="914400" rtl="0" eaLnBrk="1" latinLnBrk="0" hangingPunct="1">
                        <a:buFont typeface="Arial" panose="020B0604020202020204" pitchFamily="34" charset="0"/>
                        <a:buChar char="•"/>
                      </a:pP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Peer-to-peer Network.</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2037670881"/>
                  </a:ext>
                </a:extLst>
              </a:tr>
              <a:tr h="972108">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6</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Yi Lu, </a:t>
                      </a:r>
                      <a:r>
                        <a:rPr lang="en-US" sz="1400" kern="1200" dirty="0" err="1" smtClean="0">
                          <a:solidFill>
                            <a:schemeClr val="tx1">
                              <a:lumMod val="75000"/>
                              <a:lumOff val="25000"/>
                            </a:schemeClr>
                          </a:solidFill>
                          <a:latin typeface="Segoe UI" panose="020B0502040204020203" pitchFamily="34" charset="0"/>
                          <a:ea typeface="+mn-ea"/>
                          <a:cs typeface="Segoe UI" panose="020B0502040204020203" pitchFamily="34" charset="0"/>
                        </a:rPr>
                        <a:t>Weichao</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 Wang, Bharat Bhargava, and </a:t>
                      </a:r>
                      <a:r>
                        <a:rPr lang="en-US" sz="1400" kern="1200" dirty="0" err="1" smtClean="0">
                          <a:solidFill>
                            <a:schemeClr val="tx1">
                              <a:lumMod val="75000"/>
                              <a:lumOff val="25000"/>
                            </a:schemeClr>
                          </a:solidFill>
                          <a:latin typeface="Segoe UI" panose="020B0502040204020203" pitchFamily="34" charset="0"/>
                          <a:ea typeface="+mn-ea"/>
                          <a:cs typeface="Segoe UI" panose="020B0502040204020203" pitchFamily="34" charset="0"/>
                        </a:rPr>
                        <a:t>Dongyan</a:t>
                      </a:r>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 Xu</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algn="l" defTabSz="914400" rtl="0" eaLnBrk="1" latinLnBrk="0" hangingPunct="1"/>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Trust-Based Privacy Preservation for Peer-to-Peer Data Sharing </a:t>
                      </a: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Preserving privacy in P2P network.</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1239041928"/>
                  </a:ext>
                </a:extLst>
              </a:tr>
              <a:tr h="972108">
                <a:tc>
                  <a:txBody>
                    <a:bodyPr/>
                    <a:lstStyle/>
                    <a:p>
                      <a:r>
                        <a:rPr lang="en-US" sz="1400" kern="1200" dirty="0" smtClean="0">
                          <a:solidFill>
                            <a:schemeClr val="tx1">
                              <a:lumMod val="75000"/>
                              <a:lumOff val="25000"/>
                            </a:schemeClr>
                          </a:solidFill>
                          <a:latin typeface="Segoe UI" panose="020B0502040204020203" pitchFamily="34" charset="0"/>
                          <a:ea typeface="+mn-ea"/>
                          <a:cs typeface="Segoe UI" panose="020B0502040204020203" pitchFamily="34" charset="0"/>
                        </a:rPr>
                        <a:t>7</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lang="en-IN" sz="1400" kern="1200" dirty="0">
                          <a:solidFill>
                            <a:schemeClr val="tx1">
                              <a:lumMod val="75000"/>
                              <a:lumOff val="25000"/>
                            </a:schemeClr>
                          </a:solidFill>
                          <a:latin typeface="Segoe UI" panose="020B0502040204020203" pitchFamily="34" charset="0"/>
                          <a:ea typeface="+mn-ea"/>
                          <a:cs typeface="Segoe UI" panose="020B0502040204020203" pitchFamily="34" charset="0"/>
                        </a:rPr>
                        <a:t>Fahad Ahmad Al-</a:t>
                      </a:r>
                      <a:r>
                        <a:rPr lang="en-IN"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Zahrani</a:t>
                      </a:r>
                      <a:r>
                        <a:rPr sz="1400" kern="1200" dirty="0">
                          <a:solidFill>
                            <a:schemeClr val="tx1">
                              <a:lumMod val="75000"/>
                              <a:lumOff val="25000"/>
                            </a:schemeClr>
                          </a:solidFill>
                          <a:latin typeface="Segoe UI" panose="020B0502040204020203" pitchFamily="34" charset="0"/>
                          <a:ea typeface="+mn-ea"/>
                          <a:cs typeface="Segoe UI" panose="020B0502040204020203" pitchFamily="34" charset="0"/>
                        </a:rPr>
                        <a:t>, 202</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0</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Subscription-Based Data-Sharing Model Using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Blockchain</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 and Data as a Service </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tc>
                  <a:txBody>
                    <a:bodyPr/>
                    <a:lstStyle/>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It utilizes the Data as a Service (</a:t>
                      </a:r>
                      <a:r>
                        <a:rPr lang="en-US" sz="1400" kern="1200" dirty="0" err="1">
                          <a:solidFill>
                            <a:schemeClr val="tx1">
                              <a:lumMod val="75000"/>
                              <a:lumOff val="25000"/>
                            </a:schemeClr>
                          </a:solidFill>
                          <a:latin typeface="Segoe UI" panose="020B0502040204020203" pitchFamily="34" charset="0"/>
                          <a:ea typeface="+mn-ea"/>
                          <a:cs typeface="Segoe UI" panose="020B0502040204020203" pitchFamily="34" charset="0"/>
                        </a:rPr>
                        <a:t>DaaS</a:t>
                      </a: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 framework.</a:t>
                      </a:r>
                    </a:p>
                    <a:p>
                      <a:pPr marL="285750" indent="-285750" algn="just" defTabSz="457200" rtl="0" eaLnBrk="1" latinLnBrk="0" hangingPunct="1">
                        <a:buFont typeface="Arial" pitchFamily="34" charset="0"/>
                        <a:buChar char="•"/>
                      </a:pPr>
                      <a:r>
                        <a:rPr lang="en-US" sz="1400" kern="1200" dirty="0">
                          <a:solidFill>
                            <a:schemeClr val="tx1">
                              <a:lumMod val="75000"/>
                              <a:lumOff val="25000"/>
                            </a:schemeClr>
                          </a:solidFill>
                          <a:latin typeface="Segoe UI" panose="020B0502040204020203" pitchFamily="34" charset="0"/>
                          <a:ea typeface="+mn-ea"/>
                          <a:cs typeface="Segoe UI" panose="020B0502040204020203" pitchFamily="34" charset="0"/>
                        </a:rPr>
                        <a:t>Incorporates flexible pricing mechanisms.</a:t>
                      </a:r>
                      <a:endParaRPr sz="1400" kern="1200" dirty="0">
                        <a:solidFill>
                          <a:schemeClr val="tx1">
                            <a:lumMod val="75000"/>
                            <a:lumOff val="25000"/>
                          </a:schemeClr>
                        </a:solidFill>
                        <a:latin typeface="Segoe UI" panose="020B0502040204020203" pitchFamily="34" charset="0"/>
                        <a:ea typeface="+mn-ea"/>
                        <a:cs typeface="Segoe UI" panose="020B0502040204020203" pitchFamily="34" charset="0"/>
                      </a:endParaRPr>
                    </a:p>
                  </a:txBody>
                  <a:tcPr/>
                </a:tc>
                <a:extLst>
                  <a:ext uri="{0D108BD9-81ED-4DB2-BD59-A6C34878D82A}">
                    <a16:rowId xmlns:a16="http://schemas.microsoft.com/office/drawing/2014/main" val="3307287522"/>
                  </a:ext>
                </a:extLst>
              </a:tr>
            </a:tbl>
          </a:graphicData>
        </a:graphic>
      </p:graphicFrame>
    </p:spTree>
    <p:extLst>
      <p:ext uri="{BB962C8B-B14F-4D97-AF65-F5344CB8AC3E}">
        <p14:creationId xmlns:p14="http://schemas.microsoft.com/office/powerpoint/2010/main" val="2881026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404664"/>
            <a:ext cx="8596668" cy="864096"/>
          </a:xfrm>
        </p:spPr>
        <p:txBody>
          <a:bodyPr>
            <a:normAutofit/>
          </a:bodyPr>
          <a:lstStyle/>
          <a:p>
            <a:pPr marL="571500" indent="-571500">
              <a:buFont typeface="Wingdings" panose="05000000000000000000" pitchFamily="2" charset="2"/>
              <a:buChar char="q"/>
            </a:pPr>
            <a:r>
              <a:rPr lang="en-US" dirty="0">
                <a:solidFill>
                  <a:schemeClr val="tx1">
                    <a:lumMod val="75000"/>
                    <a:lumOff val="25000"/>
                  </a:schemeClr>
                </a:solidFill>
                <a:latin typeface="Segoe UI" panose="020B0502040204020203" pitchFamily="34" charset="0"/>
                <a:ea typeface="+mn-ea"/>
                <a:cs typeface="Segoe UI" panose="020B0502040204020203" pitchFamily="34" charset="0"/>
              </a:rPr>
              <a:t>Conclusion</a:t>
            </a:r>
            <a:endParaRPr lang="en-IN" dirty="0">
              <a:solidFill>
                <a:schemeClr val="tx1">
                  <a:lumMod val="75000"/>
                  <a:lumOff val="25000"/>
                </a:schemeClr>
              </a:solidFill>
              <a:latin typeface="Segoe UI" panose="020B0502040204020203" pitchFamily="34" charset="0"/>
              <a:ea typeface="+mn-ea"/>
              <a:cs typeface="Segoe UI" panose="020B0502040204020203" pitchFamily="34" charset="0"/>
            </a:endParaRPr>
          </a:p>
        </p:txBody>
      </p:sp>
      <p:sp>
        <p:nvSpPr>
          <p:cNvPr id="3" name="Content Placeholder 2"/>
          <p:cNvSpPr>
            <a:spLocks noGrp="1"/>
          </p:cNvSpPr>
          <p:nvPr>
            <p:ph idx="1"/>
          </p:nvPr>
        </p:nvSpPr>
        <p:spPr>
          <a:xfrm>
            <a:off x="839416" y="1196752"/>
            <a:ext cx="8596668" cy="5112568"/>
          </a:xfrm>
        </p:spPr>
        <p:txBody>
          <a:bodyPr>
            <a:noAutofit/>
          </a:bodyPr>
          <a:lstStyle/>
          <a:p>
            <a:pPr marL="0" lvl="1" indent="0" algn="just">
              <a:buClr>
                <a:schemeClr val="tx1"/>
              </a:buClr>
              <a:buNone/>
            </a:pPr>
            <a:r>
              <a:rPr lang="en-IN" sz="2400" dirty="0" err="1">
                <a:latin typeface="Segoe UI" panose="020B0502040204020203" pitchFamily="34" charset="0"/>
                <a:cs typeface="Segoe UI" panose="020B0502040204020203" pitchFamily="34" charset="0"/>
              </a:rPr>
              <a:t>BlockShare</a:t>
            </a:r>
            <a:r>
              <a:rPr lang="en-IN" sz="2400" dirty="0">
                <a:latin typeface="Segoe UI" panose="020B0502040204020203" pitchFamily="34" charset="0"/>
                <a:cs typeface="Segoe UI" panose="020B0502040204020203" pitchFamily="34" charset="0"/>
              </a:rPr>
              <a:t> aims to improve data privacy, control and security in file-sharing by using IPFS and peer-to-peer networks instead of centralized servers. By addressing common challenges like data breaches and third-party control, </a:t>
            </a:r>
            <a:r>
              <a:rPr lang="en-IN" sz="2400" dirty="0" err="1">
                <a:latin typeface="Segoe UI" panose="020B0502040204020203" pitchFamily="34" charset="0"/>
                <a:cs typeface="Segoe UI" panose="020B0502040204020203" pitchFamily="34" charset="0"/>
              </a:rPr>
              <a:t>BlockShare</a:t>
            </a:r>
            <a:r>
              <a:rPr lang="en-IN" sz="2400" dirty="0">
                <a:latin typeface="Segoe UI" panose="020B0502040204020203" pitchFamily="34" charset="0"/>
                <a:cs typeface="Segoe UI" panose="020B0502040204020203" pitchFamily="34" charset="0"/>
              </a:rPr>
              <a:t> builds trust among users, ensuring that personal and business files are shared securely.  Users can verify file authenticity and track sharing history through activity logging, enhancing transparency and reliability. Ultimately, </a:t>
            </a:r>
            <a:r>
              <a:rPr lang="en-IN" sz="2400" dirty="0" err="1">
                <a:latin typeface="Segoe UI" panose="020B0502040204020203" pitchFamily="34" charset="0"/>
                <a:cs typeface="Segoe UI" panose="020B0502040204020203" pitchFamily="34" charset="0"/>
              </a:rPr>
              <a:t>BlockShare</a:t>
            </a:r>
            <a:r>
              <a:rPr lang="en-IN" sz="2400" dirty="0">
                <a:latin typeface="Segoe UI" panose="020B0502040204020203" pitchFamily="34" charset="0"/>
                <a:cs typeface="Segoe UI" panose="020B0502040204020203" pitchFamily="34" charset="0"/>
              </a:rPr>
              <a:t> supports a shift towards a more secure, user-</a:t>
            </a:r>
            <a:r>
              <a:rPr lang="en-IN" sz="2400" dirty="0" err="1">
                <a:latin typeface="Segoe UI" panose="020B0502040204020203" pitchFamily="34" charset="0"/>
                <a:cs typeface="Segoe UI" panose="020B0502040204020203" pitchFamily="34" charset="0"/>
              </a:rPr>
              <a:t>centered</a:t>
            </a:r>
            <a:r>
              <a:rPr lang="en-IN" sz="2400" dirty="0">
                <a:latin typeface="Segoe UI" panose="020B0502040204020203" pitchFamily="34" charset="0"/>
                <a:cs typeface="Segoe UI" panose="020B0502040204020203" pitchFamily="34" charset="0"/>
              </a:rPr>
              <a:t> </a:t>
            </a:r>
            <a:r>
              <a:rPr lang="en-IN" sz="2400" dirty="0" err="1">
                <a:latin typeface="Segoe UI" panose="020B0502040204020203" pitchFamily="34" charset="0"/>
                <a:cs typeface="Segoe UI" panose="020B0502040204020203" pitchFamily="34" charset="0"/>
              </a:rPr>
              <a:t>filesharing</a:t>
            </a:r>
            <a:r>
              <a:rPr lang="en-IN" sz="2400" dirty="0">
                <a:latin typeface="Segoe UI" panose="020B0502040204020203" pitchFamily="34" charset="0"/>
                <a:cs typeface="Segoe UI" panose="020B0502040204020203" pitchFamily="34" charset="0"/>
              </a:rPr>
              <a:t> ecosystem. It enables individuals and businesses alike to manage their digital exchanges with confidence, ensuring that their data remains private, protected, and under their control. </a:t>
            </a:r>
          </a:p>
        </p:txBody>
      </p:sp>
    </p:spTree>
    <p:extLst>
      <p:ext uri="{BB962C8B-B14F-4D97-AF65-F5344CB8AC3E}">
        <p14:creationId xmlns:p14="http://schemas.microsoft.com/office/powerpoint/2010/main" val="30993502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70765" y="2083777"/>
          <a:ext cx="8596668" cy="2189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064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702</TotalTime>
  <Words>580</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Segoe UI</vt:lpstr>
      <vt:lpstr>Times New Roman</vt:lpstr>
      <vt:lpstr>Trebuchet MS</vt:lpstr>
      <vt:lpstr>Wingdings</vt:lpstr>
      <vt:lpstr>Wingdings 3</vt:lpstr>
      <vt:lpstr>Facet</vt:lpstr>
      <vt:lpstr>                      BlockShare  Blockchain based data sharing platform</vt:lpstr>
      <vt:lpstr>Motivation</vt:lpstr>
      <vt:lpstr>Objectives</vt:lpstr>
      <vt:lpstr>System Architecture</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87</cp:revision>
  <dcterms:created xsi:type="dcterms:W3CDTF">2024-08-06T16:57:11Z</dcterms:created>
  <dcterms:modified xsi:type="dcterms:W3CDTF">2025-04-04T09:14:12Z</dcterms:modified>
</cp:coreProperties>
</file>