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74" r:id="rId4"/>
    <p:sldId id="290" r:id="rId5"/>
    <p:sldId id="271" r:id="rId6"/>
    <p:sldId id="294" r:id="rId7"/>
    <p:sldId id="278" r:id="rId8"/>
    <p:sldId id="285" r:id="rId9"/>
    <p:sldId id="289" r:id="rId10"/>
    <p:sldId id="283" r:id="rId11"/>
    <p:sldId id="280" r:id="rId12"/>
    <p:sldId id="286" r:id="rId13"/>
    <p:sldId id="293" r:id="rId14"/>
    <p:sldId id="287" r:id="rId15"/>
    <p:sldId id="291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CA92AB03-FC6F-4E3C-83FD-51034E6ADA6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>
      <p:cViewPr varScale="1">
        <p:scale>
          <a:sx n="64" d="100"/>
          <a:sy n="64" d="100"/>
        </p:scale>
        <p:origin x="58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066313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54" name="Google Shape;154;p1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sp>
        <p:nvSpPr>
          <p:cNvPr id="173" name="Google Shape;1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sp>
        <p:nvSpPr>
          <p:cNvPr id="289" name="Google Shape;2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sp>
        <p:nvSpPr>
          <p:cNvPr id="269" name="Google Shape;2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55e791032b_0_101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5e791032b_0_1019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155e791032b_0_1019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50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g155e791032b_0_1019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7" name="Google Shape;147;g155e791032b_0_10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8" name="Google Shape;148;g155e791032b_0_10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9" name="Google Shape;149;g155e791032b_0_1019"/>
          <p:cNvSpPr/>
          <p:nvPr/>
        </p:nvSpPr>
        <p:spPr>
          <a:xfrm rot="10800000" flipH="1">
            <a:off x="-4189" y="4911722"/>
            <a:ext cx="1588529" cy="507300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55e791032b_0_101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55e791032b_0_1027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155e791032b_0_102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g155e791032b_0_10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5" name="Google Shape;25;g155e791032b_0_10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6" name="Google Shape;26;g155e791032b_0_1027"/>
          <p:cNvSpPr/>
          <p:nvPr/>
        </p:nvSpPr>
        <p:spPr>
          <a:xfrm rot="10800000" flipH="1">
            <a:off x="-4189" y="714372"/>
            <a:ext cx="1588529" cy="507300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g155e791032b_0_10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55e791032b_0_90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55e791032b_0_904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155e791032b_0_904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55e791032b_0_904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g155e791032b_0_904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42" name="Google Shape;42;g155e791032b_0_90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155e791032b_0_90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155e791032b_0_90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45;g155e791032b_0_904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46" name="Google Shape;46;g155e791032b_0_90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155e791032b_0_90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155e791032b_0_90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" name="Google Shape;49;g155e791032b_0_904"/>
          <p:cNvGrpSpPr/>
          <p:nvPr/>
        </p:nvGrpSpPr>
        <p:grpSpPr>
          <a:xfrm>
            <a:off x="9409957" y="6784"/>
            <a:ext cx="2468375" cy="1002839"/>
            <a:chOff x="6917201" y="0"/>
            <a:chExt cx="2227776" cy="863400"/>
          </a:xfrm>
        </p:grpSpPr>
        <p:sp>
          <p:nvSpPr>
            <p:cNvPr id="50" name="Google Shape;50;g155e791032b_0_9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155e791032b_0_9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155e791032b_0_9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53;g155e791032b_0_904"/>
          <p:cNvGrpSpPr/>
          <p:nvPr/>
        </p:nvGrpSpPr>
        <p:grpSpPr>
          <a:xfrm>
            <a:off x="8737606" y="5623802"/>
            <a:ext cx="3185497" cy="1234317"/>
            <a:chOff x="6917201" y="0"/>
            <a:chExt cx="2227776" cy="863400"/>
          </a:xfrm>
        </p:grpSpPr>
        <p:sp>
          <p:nvSpPr>
            <p:cNvPr id="54" name="Google Shape;54;g155e791032b_0_9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g155e791032b_0_9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g155e791032b_0_9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g155e791032b_0_904"/>
          <p:cNvGrpSpPr/>
          <p:nvPr/>
        </p:nvGrpSpPr>
        <p:grpSpPr>
          <a:xfrm>
            <a:off x="265762" y="5407536"/>
            <a:ext cx="3727291" cy="1444382"/>
            <a:chOff x="6917201" y="0"/>
            <a:chExt cx="2227776" cy="863400"/>
          </a:xfrm>
        </p:grpSpPr>
        <p:sp>
          <p:nvSpPr>
            <p:cNvPr id="58" name="Google Shape;58;g155e791032b_0_9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155e791032b_0_9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155e791032b_0_9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g155e791032b_0_904"/>
          <p:cNvSpPr txBox="1">
            <a:spLocks noGrp="1"/>
          </p:cNvSpPr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62" name="Google Shape;62;g155e791032b_0_904"/>
          <p:cNvSpPr txBox="1">
            <a:spLocks noGrp="1"/>
          </p:cNvSpPr>
          <p:nvPr>
            <p:ph type="subTitle" idx="1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g155e791032b_0_90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5e791032b_0_932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g155e791032b_0_932"/>
          <p:cNvGrpSpPr/>
          <p:nvPr/>
        </p:nvGrpSpPr>
        <p:grpSpPr>
          <a:xfrm>
            <a:off x="7458691" y="5281486"/>
            <a:ext cx="3880116" cy="1576482"/>
            <a:chOff x="6917201" y="0"/>
            <a:chExt cx="2227776" cy="863400"/>
          </a:xfrm>
        </p:grpSpPr>
        <p:sp>
          <p:nvSpPr>
            <p:cNvPr id="67" name="Google Shape;67;g155e791032b_0_93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g155e791032b_0_9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g155e791032b_0_93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g155e791032b_0_932"/>
          <p:cNvGrpSpPr/>
          <p:nvPr/>
        </p:nvGrpSpPr>
        <p:grpSpPr>
          <a:xfrm>
            <a:off x="265762" y="3"/>
            <a:ext cx="3727291" cy="1444382"/>
            <a:chOff x="6917201" y="0"/>
            <a:chExt cx="2227776" cy="863400"/>
          </a:xfrm>
        </p:grpSpPr>
        <p:sp>
          <p:nvSpPr>
            <p:cNvPr id="71" name="Google Shape;71;g155e791032b_0_93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155e791032b_0_9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155e791032b_0_93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g155e791032b_0_932"/>
          <p:cNvSpPr txBox="1">
            <a:spLocks noGrp="1"/>
          </p:cNvSpPr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g155e791032b_0_93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5e791032b_0_951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55e791032b_0_951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55e791032b_0_951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155e791032b_0_951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88" name="Google Shape;88;g155e791032b_0_951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g155e791032b_0_951"/>
          <p:cNvSpPr txBox="1">
            <a:spLocks noGrp="1"/>
          </p:cNvSpPr>
          <p:nvPr>
            <p:ph type="body" idx="2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g155e791032b_0_95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5e791032b_0_96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55e791032b_0_965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155e791032b_0_96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55e791032b_0_965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96" name="Google Shape;96;g155e791032b_0_965"/>
          <p:cNvSpPr txBox="1">
            <a:spLocks noGrp="1"/>
          </p:cNvSpPr>
          <p:nvPr>
            <p:ph type="body" idx="1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g155e791032b_0_965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5e791032b_0_972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55e791032b_0_972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g155e791032b_0_972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102" name="Google Shape;102;g155e791032b_0_972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155e791032b_0_97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155e791032b_0_972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g155e791032b_0_972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g155e791032b_0_972"/>
          <p:cNvGrpSpPr/>
          <p:nvPr/>
        </p:nvGrpSpPr>
        <p:grpSpPr>
          <a:xfrm>
            <a:off x="46579" y="6029501"/>
            <a:ext cx="2124407" cy="822734"/>
            <a:chOff x="6917201" y="0"/>
            <a:chExt cx="2227776" cy="863400"/>
          </a:xfrm>
        </p:grpSpPr>
        <p:sp>
          <p:nvSpPr>
            <p:cNvPr id="107" name="Google Shape;107;g155e791032b_0_97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155e791032b_0_97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155e791032b_0_97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g155e791032b_0_972"/>
          <p:cNvGrpSpPr/>
          <p:nvPr/>
        </p:nvGrpSpPr>
        <p:grpSpPr>
          <a:xfrm>
            <a:off x="7848470" y="1657"/>
            <a:ext cx="4343271" cy="1681990"/>
            <a:chOff x="6917201" y="0"/>
            <a:chExt cx="2227776" cy="863400"/>
          </a:xfrm>
        </p:grpSpPr>
        <p:sp>
          <p:nvSpPr>
            <p:cNvPr id="111" name="Google Shape;111;g155e791032b_0_97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155e791032b_0_97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155e791032b_0_97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g155e791032b_0_972"/>
          <p:cNvSpPr txBox="1">
            <a:spLocks noGrp="1"/>
          </p:cNvSpPr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15" name="Google Shape;115;g155e791032b_0_97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5e791032b_0_998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55e791032b_0_998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55e791032b_0_99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55e791032b_0_998"/>
          <p:cNvSpPr txBox="1">
            <a:spLocks noGrp="1"/>
          </p:cNvSpPr>
          <p:nvPr>
            <p:ph type="body" idx="1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g155e791032b_0_99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5e791032b_0_1004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g155e791032b_0_1004"/>
          <p:cNvGrpSpPr/>
          <p:nvPr/>
        </p:nvGrpSpPr>
        <p:grpSpPr>
          <a:xfrm>
            <a:off x="7945629" y="5492768"/>
            <a:ext cx="3361267" cy="1365553"/>
            <a:chOff x="6917201" y="0"/>
            <a:chExt cx="2227776" cy="863400"/>
          </a:xfrm>
        </p:grpSpPr>
        <p:sp>
          <p:nvSpPr>
            <p:cNvPr id="133" name="Google Shape;133;g155e791032b_0_10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155e791032b_0_10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155e791032b_0_10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g155e791032b_0_1004"/>
          <p:cNvGrpSpPr/>
          <p:nvPr/>
        </p:nvGrpSpPr>
        <p:grpSpPr>
          <a:xfrm>
            <a:off x="265762" y="3"/>
            <a:ext cx="3727291" cy="1444382"/>
            <a:chOff x="6917201" y="0"/>
            <a:chExt cx="2227776" cy="863400"/>
          </a:xfrm>
        </p:grpSpPr>
        <p:sp>
          <p:nvSpPr>
            <p:cNvPr id="137" name="Google Shape;137;g155e791032b_0_100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155e791032b_0_100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155e791032b_0_10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g155e791032b_0_1004"/>
          <p:cNvSpPr txBox="1">
            <a:spLocks noGrp="1"/>
          </p:cNvSpPr>
          <p:nvPr>
            <p:ph type="title" hasCustomPrompt="1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g155e791032b_0_1004"/>
          <p:cNvSpPr txBox="1">
            <a:spLocks noGrp="1"/>
          </p:cNvSpPr>
          <p:nvPr>
            <p:ph type="body" idx="1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42" name="Google Shape;142;g155e791032b_0_100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55e791032b_0_90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" name="Google Shape;11;g155e791032b_0_90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  <a:defRPr sz="17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g155e791032b_0_90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"/>
          <p:cNvSpPr txBox="1">
            <a:spLocks noGrp="1"/>
          </p:cNvSpPr>
          <p:nvPr>
            <p:ph type="subTitle" idx="4294967295"/>
          </p:nvPr>
        </p:nvSpPr>
        <p:spPr>
          <a:xfrm>
            <a:off x="0" y="-4665"/>
            <a:ext cx="12420600" cy="6862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0650" indent="0" algn="ctr">
              <a:buNone/>
            </a:pPr>
            <a:r>
              <a:rPr lang="en-IN" sz="1800" b="0" i="0" u="none" strike="noStrike" baseline="0" dirty="0">
                <a:latin typeface="CMBX12"/>
              </a:rPr>
              <a:t>AMRUTVAHINI COLLEGE OF ENGINEERING, SANGAMNER</a:t>
            </a:r>
          </a:p>
          <a:p>
            <a:pPr marL="120650" indent="0" algn="ctr">
              <a:buNone/>
            </a:pPr>
            <a:r>
              <a:rPr lang="en-IN" sz="1800" b="0" i="0" u="none" strike="noStrike" baseline="0" dirty="0">
                <a:latin typeface="CMBX10"/>
              </a:rPr>
              <a:t>DEPARTMENT OF COMPUTER ENGINEERING</a:t>
            </a:r>
          </a:p>
          <a:p>
            <a:pPr marL="120650" indent="0" algn="ctr">
              <a:buNone/>
            </a:pPr>
            <a:r>
              <a:rPr lang="en-IN" sz="1800" b="0" i="0" u="none" strike="noStrike" baseline="0" dirty="0">
                <a:latin typeface="CMBX10"/>
              </a:rPr>
              <a:t>2024-2025</a:t>
            </a:r>
            <a:endParaRPr lang="en-US" sz="20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Presentation on </a:t>
            </a:r>
          </a:p>
          <a:p>
            <a:pPr marL="0" indent="0" algn="ctr">
              <a:buSzPts val="2000"/>
              <a:buNone/>
            </a:pPr>
            <a:r>
              <a:rPr lang="en-IN" sz="1800" b="1" dirty="0" smtClean="0"/>
              <a:t>SmartSecure: </a:t>
            </a:r>
            <a:r>
              <a:rPr lang="en-US" sz="1800" b="1" i="0" u="none" strike="noStrike" baseline="0" dirty="0" smtClean="0">
                <a:solidFill>
                  <a:schemeClr val="tx2">
                    <a:lumMod val="10000"/>
                  </a:schemeClr>
                </a:solidFill>
                <a:latin typeface="CMBX12"/>
              </a:rPr>
              <a:t>Security </a:t>
            </a:r>
            <a:r>
              <a:rPr lang="en-US" sz="1800" b="1" i="0" u="none" strike="noStrike" baseline="0" dirty="0">
                <a:solidFill>
                  <a:schemeClr val="tx2">
                    <a:lumMod val="10000"/>
                  </a:schemeClr>
                </a:solidFill>
                <a:latin typeface="CMBX12"/>
              </a:rPr>
              <a:t>Assessment of Smart Home using </a:t>
            </a:r>
            <a:r>
              <a:rPr lang="en-US" sz="1800" b="1" i="0" u="none" strike="noStrike" baseline="0" dirty="0" smtClean="0">
                <a:solidFill>
                  <a:schemeClr val="tx2">
                    <a:lumMod val="10000"/>
                  </a:schemeClr>
                </a:solidFill>
                <a:latin typeface="CMBX12"/>
              </a:rPr>
              <a:t>AI</a:t>
            </a:r>
            <a:endParaRPr lang="en-US" sz="1800" b="1" i="0" u="none" strike="noStrike" baseline="0" dirty="0">
              <a:solidFill>
                <a:schemeClr val="tx2">
                  <a:lumMod val="10000"/>
                </a:schemeClr>
              </a:solidFill>
              <a:latin typeface="CMBX12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endParaRPr lang="en-US" b="1" baseline="0" dirty="0">
              <a:solidFill>
                <a:schemeClr val="tx2">
                  <a:lumMod val="10000"/>
                </a:schemeClr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endParaRPr lang="en-US" sz="1700" b="1" i="0" u="none" strike="noStrike" cap="none" dirty="0">
              <a:solidFill>
                <a:schemeClr val="tx2">
                  <a:lumMod val="1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endParaRPr lang="en-US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endParaRPr lang="en-US" sz="17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endParaRPr lang="en-US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n-US" sz="17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by:</a:t>
            </a:r>
            <a:endParaRPr lang="en-US" sz="2000" b="1" dirty="0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n-IN" sz="1800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CMBX12"/>
              </a:rPr>
              <a:t>Group Id-A-06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sv-SE" sz="1800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CMBX12"/>
              </a:rPr>
              <a:t>Ms. Gilatkar Ishita Bhaskar.             (Roll No.4144</a:t>
            </a:r>
          </a:p>
          <a:p>
            <a:pPr marL="120650" indent="0" algn="ctr">
              <a:buNone/>
            </a:pPr>
            <a:r>
              <a:rPr lang="pt-BR" sz="1800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CMBX12"/>
              </a:rPr>
              <a:t> Ms. Khatal Vaishnavi Devidas           (Roll No.4159 )</a:t>
            </a:r>
          </a:p>
          <a:p>
            <a:pPr marL="120650" indent="0" algn="ctr">
              <a:buNone/>
            </a:pPr>
            <a:r>
              <a:rPr lang="en-US" sz="1800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CMBX12"/>
              </a:rPr>
              <a:t>Ms. </a:t>
            </a:r>
            <a:r>
              <a:rPr lang="en-US" sz="1800" b="0" i="0" u="none" strike="noStrike" baseline="0" dirty="0" err="1">
                <a:solidFill>
                  <a:schemeClr val="tx2">
                    <a:lumMod val="10000"/>
                  </a:schemeClr>
                </a:solidFill>
                <a:latin typeface="CMBX12"/>
              </a:rPr>
              <a:t>Khose</a:t>
            </a:r>
            <a:r>
              <a:rPr lang="en-US" sz="1800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CMBX12"/>
              </a:rPr>
              <a:t> Vaishnavi Sunil.              (Roll No.4160 )</a:t>
            </a:r>
          </a:p>
          <a:p>
            <a:pPr marL="120650" indent="0" algn="ctr">
              <a:buNone/>
            </a:pPr>
            <a:r>
              <a:rPr lang="en-IN" sz="1800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CMBX12"/>
              </a:rPr>
              <a:t>Ms. </a:t>
            </a:r>
            <a:r>
              <a:rPr lang="en-IN" sz="1800" b="0" i="0" u="none" strike="noStrike" baseline="0" dirty="0" err="1">
                <a:solidFill>
                  <a:schemeClr val="tx2">
                    <a:lumMod val="10000"/>
                  </a:schemeClr>
                </a:solidFill>
                <a:latin typeface="CMBX12"/>
              </a:rPr>
              <a:t>Hase</a:t>
            </a:r>
            <a:r>
              <a:rPr lang="en-IN" sz="1800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CMBX12"/>
              </a:rPr>
              <a:t> Sakshi Janardan.              (Roll No.4149 )</a:t>
            </a:r>
            <a:endParaRPr sz="1700" b="0" i="0" u="none" strike="noStrike" cap="none" dirty="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15000"/>
              </a:lnSpc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lang="en-US" sz="1700" b="1" i="0" u="none" strike="noStrike" cap="none" dirty="0">
                <a:solidFill>
                  <a:schemeClr val="tx2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marR="0" lvl="0" indent="0" rtl="0">
              <a:lnSpc>
                <a:spcPct val="115000"/>
              </a:lnSpc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lang="en-US" sz="1700" b="1" i="0" u="none" strike="noStrike" cap="none" dirty="0">
                <a:solidFill>
                  <a:schemeClr val="tx2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by:                                                          </a:t>
            </a:r>
            <a:r>
              <a:rPr lang="en-IN" sz="1800" b="1" i="0" u="none" strike="noStrike" baseline="0" dirty="0">
                <a:solidFill>
                  <a:schemeClr val="tx2">
                    <a:lumMod val="10000"/>
                  </a:schemeClr>
                </a:solidFill>
                <a:latin typeface="CMBX12"/>
              </a:rPr>
              <a:t>Project Coordinator:                                         </a:t>
            </a:r>
            <a:r>
              <a:rPr lang="en-IN" sz="1800" b="1" i="0" u="none" strike="noStrike" baseline="0" dirty="0" smtClean="0">
                <a:solidFill>
                  <a:schemeClr val="tx2">
                    <a:lumMod val="10000"/>
                  </a:schemeClr>
                </a:solidFill>
                <a:latin typeface="CMBX12"/>
              </a:rPr>
              <a:t>                           </a:t>
            </a:r>
            <a:r>
              <a:rPr lang="en-IN" sz="1800" b="1" i="0" u="none" strike="noStrike" baseline="0" dirty="0">
                <a:solidFill>
                  <a:schemeClr val="tx2">
                    <a:lumMod val="10000"/>
                  </a:schemeClr>
                </a:solidFill>
                <a:latin typeface="CMBX12"/>
              </a:rPr>
              <a:t>H.O.D:</a:t>
            </a:r>
          </a:p>
          <a:p>
            <a:pPr marL="0" marR="0" lvl="0" indent="0" rtl="0">
              <a:lnSpc>
                <a:spcPct val="115000"/>
              </a:lnSpc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r>
              <a:rPr lang="en-IN" sz="1800" cap="none" dirty="0">
                <a:solidFill>
                  <a:schemeClr val="tx2">
                    <a:lumMod val="10000"/>
                  </a:schemeClr>
                </a:solidFill>
                <a:latin typeface="CMBX12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800" dirty="0" smtClean="0">
                <a:solidFill>
                  <a:schemeClr val="tx2">
                    <a:lumMod val="10000"/>
                  </a:schemeClr>
                </a:solidFill>
                <a:latin typeface="CMR12"/>
              </a:rPr>
              <a:t>Ms</a:t>
            </a:r>
            <a:r>
              <a:rPr lang="en-IN" sz="1800" b="0" i="0" u="none" strike="noStrike" baseline="0" dirty="0" smtClean="0">
                <a:solidFill>
                  <a:schemeClr val="tx2">
                    <a:lumMod val="10000"/>
                  </a:schemeClr>
                </a:solidFill>
                <a:latin typeface="CMR12"/>
              </a:rPr>
              <a:t>. </a:t>
            </a:r>
            <a:r>
              <a:rPr lang="en-IN" sz="1800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CMR12"/>
              </a:rPr>
              <a:t>K. U. </a:t>
            </a:r>
            <a:r>
              <a:rPr lang="en-IN" sz="1800" b="0" i="0" u="none" strike="noStrike" baseline="0" dirty="0" err="1">
                <a:solidFill>
                  <a:schemeClr val="tx2">
                    <a:lumMod val="10000"/>
                  </a:schemeClr>
                </a:solidFill>
                <a:latin typeface="CMR12"/>
              </a:rPr>
              <a:t>Rahane</a:t>
            </a:r>
            <a:r>
              <a:rPr lang="en-IN" sz="1800" cap="none" dirty="0">
                <a:solidFill>
                  <a:schemeClr val="tx2">
                    <a:lumMod val="10000"/>
                  </a:schemeClr>
                </a:solidFill>
                <a:latin typeface="CMBX12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800" cap="none" dirty="0" smtClean="0">
                <a:solidFill>
                  <a:schemeClr val="tx2">
                    <a:lumMod val="10000"/>
                  </a:schemeClr>
                </a:solidFill>
                <a:latin typeface="CMBX12"/>
                <a:ea typeface="Times New Roman"/>
                <a:cs typeface="Times New Roman"/>
                <a:sym typeface="Times New Roman"/>
              </a:rPr>
              <a:t>                             </a:t>
            </a:r>
            <a:r>
              <a:rPr lang="en-IN" sz="1800" b="0" i="0" u="none" strike="noStrike" baseline="0" dirty="0" err="1">
                <a:solidFill>
                  <a:schemeClr val="tx2">
                    <a:lumMod val="10000"/>
                  </a:schemeClr>
                </a:solidFill>
                <a:latin typeface="CMR12"/>
              </a:rPr>
              <a:t>Dr.</a:t>
            </a:r>
            <a:r>
              <a:rPr lang="en-IN" sz="1800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CMR12"/>
              </a:rPr>
              <a:t> D. R. Patil/ </a:t>
            </a:r>
            <a:r>
              <a:rPr lang="en-IN" sz="1800" b="0" i="0" u="none" strike="noStrike" baseline="0" dirty="0" err="1">
                <a:solidFill>
                  <a:schemeClr val="tx2">
                    <a:lumMod val="10000"/>
                  </a:schemeClr>
                </a:solidFill>
                <a:latin typeface="CMR12"/>
              </a:rPr>
              <a:t>Dr.</a:t>
            </a:r>
            <a:r>
              <a:rPr lang="en-IN" sz="1800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CMR12"/>
              </a:rPr>
              <a:t> R. G. </a:t>
            </a:r>
            <a:r>
              <a:rPr lang="en-IN" sz="1800" b="0" i="0" u="none" strike="noStrike" baseline="0" dirty="0" err="1">
                <a:solidFill>
                  <a:schemeClr val="tx2">
                    <a:lumMod val="10000"/>
                  </a:schemeClr>
                </a:solidFill>
                <a:latin typeface="CMR12"/>
              </a:rPr>
              <a:t>Tambe</a:t>
            </a:r>
            <a:r>
              <a:rPr lang="en-IN" sz="1800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CMR12"/>
              </a:rPr>
              <a:t>                                </a:t>
            </a:r>
            <a:r>
              <a:rPr lang="en-IN" sz="1800" b="0" i="0" u="none" strike="noStrike" baseline="0" dirty="0" smtClean="0">
                <a:solidFill>
                  <a:schemeClr val="tx2">
                    <a:lumMod val="10000"/>
                  </a:schemeClr>
                </a:solidFill>
                <a:latin typeface="CMR12"/>
              </a:rPr>
              <a:t>                   </a:t>
            </a:r>
            <a:r>
              <a:rPr lang="en-IN" sz="1800" b="0" i="0" u="none" strike="noStrike" baseline="0" dirty="0" err="1">
                <a:solidFill>
                  <a:schemeClr val="tx2">
                    <a:lumMod val="10000"/>
                  </a:schemeClr>
                </a:solidFill>
                <a:latin typeface="CMR12"/>
              </a:rPr>
              <a:t>Dr.</a:t>
            </a:r>
            <a:r>
              <a:rPr lang="en-IN" sz="1800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CMR12"/>
              </a:rPr>
              <a:t> S. K. Sonkar</a:t>
            </a:r>
            <a:endParaRPr lang="en-US" sz="1700" b="1" i="0" u="none" strike="noStrike" cap="none" dirty="0">
              <a:solidFill>
                <a:schemeClr val="tx2">
                  <a:lumMod val="1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920"/>
              </a:spcBef>
              <a:buSzPts val="1600"/>
              <a:buNone/>
            </a:pPr>
            <a:endParaRPr lang="en-IN" sz="1800" b="0" i="0" u="none" strike="noStrike" baseline="0" dirty="0">
              <a:latin typeface="CMR12"/>
            </a:endParaRPr>
          </a:p>
          <a:p>
            <a:pPr marL="0" marR="0" lvl="0" indent="0" rtl="0">
              <a:lnSpc>
                <a:spcPct val="115000"/>
              </a:lnSpc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endParaRPr lang="en-IN" sz="1800" b="0" i="0" u="none" strike="noStrike" baseline="0" dirty="0">
              <a:latin typeface="CMR12"/>
            </a:endParaRPr>
          </a:p>
          <a:p>
            <a:pPr marL="0" marR="0" lvl="0" indent="0" rtl="0">
              <a:lnSpc>
                <a:spcPct val="115000"/>
              </a:lnSpc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endParaRPr lang="en-IN" sz="1800" b="0" i="0" u="none" strike="noStrike" baseline="0" dirty="0">
              <a:latin typeface="CMR12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None/>
            </a:pPr>
            <a:endParaRPr lang="en-IN" sz="1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endParaRPr lang="en-IN" sz="1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endParaRPr sz="1700" b="1" i="0" u="none" strike="noStrike" cap="none" dirty="0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endParaRPr sz="1700" b="1" i="0" u="none" strike="noStrike" cap="none" dirty="0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endParaRPr sz="17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endParaRPr sz="17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endParaRPr sz="17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9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</a:pPr>
            <a:endParaRPr sz="17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5400" y="1600200"/>
            <a:ext cx="1828801" cy="142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238C-5E69-93CB-C205-F5EE43D2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685800"/>
            <a:ext cx="9752125" cy="121931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List of Modules</a:t>
            </a:r>
            <a:br>
              <a:rPr lang="en-US" sz="3600" b="1" dirty="0">
                <a:solidFill>
                  <a:schemeClr val="accent2"/>
                </a:solidFill>
              </a:rPr>
            </a:br>
            <a:r>
              <a:rPr lang="en-US" sz="3600" b="1" dirty="0">
                <a:solidFill>
                  <a:schemeClr val="accent2"/>
                </a:solidFill>
              </a:rPr>
              <a:t/>
            </a:r>
            <a:br>
              <a:rPr lang="en-US" sz="3600" b="1" dirty="0">
                <a:solidFill>
                  <a:schemeClr val="accent2"/>
                </a:solidFill>
              </a:rPr>
            </a:br>
            <a:r>
              <a:rPr lang="en-US" sz="3600" b="1" dirty="0">
                <a:solidFill>
                  <a:schemeClr val="accent2"/>
                </a:solidFill>
              </a:rPr>
              <a:t/>
            </a:r>
            <a:br>
              <a:rPr lang="en-US" sz="3600" b="1" dirty="0">
                <a:solidFill>
                  <a:schemeClr val="accent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203A6-945C-103E-92D3-E9D68F28D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3429000" cy="43110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Registration 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GSM Module 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 Module  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Alarm Module 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Notification Module 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 Module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BD181F-B98E-7EBE-A2D8-40B30D364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680" y="1586540"/>
            <a:ext cx="6705600" cy="4023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9938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3DAE-D97C-CF5D-A0BE-3E63070B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85800"/>
            <a:ext cx="9980725" cy="121931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Advantages</a:t>
            </a:r>
            <a:endParaRPr lang="en-IN" sz="32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6A05F-F5E3-41E4-243F-E99806C66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4343400" cy="423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Response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Efficiency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Threat Detection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Smart Devices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Monitoring and 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Solutions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24/7 Surveillance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 Security Protocols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E7B320A-2BFD-F519-B3BD-9DB8DAE00CB6}"/>
              </a:ext>
            </a:extLst>
          </p:cNvPr>
          <p:cNvSpPr txBox="1">
            <a:spLocks/>
          </p:cNvSpPr>
          <p:nvPr/>
        </p:nvSpPr>
        <p:spPr>
          <a:xfrm>
            <a:off x="6019800" y="1066800"/>
            <a:ext cx="4800600" cy="50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7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lnSpc>
                <a:spcPct val="150000"/>
              </a:lnSpc>
              <a:buFont typeface="Calibri"/>
              <a:buNone/>
            </a:pPr>
            <a:endParaRPr lang="en-I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Concerns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and Maintenance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Dependence on Internet Connectivity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Positives and Negatives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075FA3-9B72-387B-E57B-99FD25A521BD}"/>
              </a:ext>
            </a:extLst>
          </p:cNvPr>
          <p:cNvSpPr txBox="1">
            <a:spLocks/>
          </p:cNvSpPr>
          <p:nvPr/>
        </p:nvSpPr>
        <p:spPr>
          <a:xfrm>
            <a:off x="6248400" y="685800"/>
            <a:ext cx="2438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sz="3200" b="1" smtClean="0">
                <a:solidFill>
                  <a:schemeClr val="accent2"/>
                </a:solidFill>
              </a:rPr>
              <a:t>Drawbacks</a:t>
            </a:r>
            <a:endParaRPr lang="en-IN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2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1DEB-4707-A067-1F95-341FC89B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85800"/>
            <a:ext cx="7235400" cy="685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Hardware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sz="3200" b="1" dirty="0">
                <a:solidFill>
                  <a:schemeClr val="accent2"/>
                </a:solidFill>
              </a:rPr>
              <a:t>and software requirement</a:t>
            </a:r>
            <a:endParaRPr lang="en-IN" sz="32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379BD-8563-F7A2-8925-8447BDF0C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10590212" cy="4311000"/>
          </a:xfrm>
        </p:spPr>
        <p:txBody>
          <a:bodyPr/>
          <a:lstStyle/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</a:p>
          <a:p>
            <a:pPr marL="114300" indent="0" algn="l">
              <a:buNone/>
            </a:pPr>
            <a:r>
              <a:rPr lang="en-IN" sz="1800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1. Voice Recognition Software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2. Security and Privacy Tools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3. Natural Language Processing (NLP) Frameworks</a:t>
            </a:r>
          </a:p>
          <a:p>
            <a:pPr marL="114300" indent="0" algn="l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</a:p>
          <a:p>
            <a:pPr marL="114300" indent="0" algn="l">
              <a:buNone/>
            </a:pPr>
            <a:r>
              <a:rPr lang="en-IN" sz="1800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1. Sensors and Actuators</a:t>
            </a:r>
          </a:p>
          <a:p>
            <a:pPr marL="114300" indent="0" algn="l">
              <a:buNone/>
            </a:pPr>
            <a:r>
              <a:rPr lang="en-IN" sz="1800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2. Smart Home Personal Assistant Devices</a:t>
            </a:r>
          </a:p>
          <a:p>
            <a:pPr marL="114300" indent="0" algn="l">
              <a:buNone/>
            </a:pPr>
            <a:r>
              <a:rPr lang="en-IN" sz="1800" b="0" i="0" u="none" strike="noStrike" baseline="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3. Networking Equipment</a:t>
            </a:r>
            <a:endParaRPr lang="en-IN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095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EC87-67B0-4B6B-6F0E-A177CB96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00" y="609600"/>
            <a:ext cx="8911800" cy="1281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2F102-1741-BC45-25F3-8B371A1BD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676400"/>
            <a:ext cx="11352212" cy="42348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Ghadekar</a:t>
            </a:r>
            <a:r>
              <a:rPr lang="en-IN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P., Pradhan, M.R., Swain, D. and Acharya, B., 2024. </a:t>
            </a:r>
            <a:r>
              <a:rPr lang="en-IN" sz="1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EmoSecure</a:t>
            </a:r>
            <a:r>
              <a:rPr lang="en-IN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Enhancing Smart Home Security with </a:t>
            </a:r>
            <a:r>
              <a:rPr lang="en-IN" sz="1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FisherFace</a:t>
            </a:r>
            <a:r>
              <a:rPr lang="en-IN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Emotion Recognition and Biometric Access Control. IEEE Access.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Tay, S.W., Zhang, N. and </a:t>
            </a:r>
            <a:r>
              <a:rPr lang="en-IN" sz="1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AlJanah</a:t>
            </a:r>
            <a:r>
              <a:rPr lang="en-IN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S., 2024. A Problem Analysis of Smart Home Automation: Toward Secure and Usable </a:t>
            </a:r>
            <a:r>
              <a:rPr lang="en-IN" sz="1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Communicationbased</a:t>
            </a:r>
            <a:r>
              <a:rPr lang="en-IN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Authorisation. IEEE Access.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Zhang, L., Li, Z. and Zhao, Y., 2023. Research on Intelligent Home and Security Risk Warning System. International Journal of New Developments in Engineering and Society, 7(2).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Gehani</a:t>
            </a:r>
            <a:r>
              <a:rPr lang="en-IN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H. and </a:t>
            </a:r>
            <a:r>
              <a:rPr lang="en-IN" sz="1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Rathkanthiwar</a:t>
            </a:r>
            <a:r>
              <a:rPr lang="en-IN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S., 2024. AI-Based Smart Surveillance System: A Paradigm Shift in Security for Women and Beyond. In Impact of AI on Advancing Women’s Safety (pp. 1-13). IGI Global.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Majumder, A.J.A., Veilleux, C.B. and Miller, J.D., 2020. A cyber-physical system to detect IoT security threats of a smart home heterogeneous wireless sensor node. IEEE Access, 8, pp.205989-206002</a:t>
            </a:r>
          </a:p>
        </p:txBody>
      </p:sp>
    </p:spTree>
    <p:extLst>
      <p:ext uri="{BB962C8B-B14F-4D97-AF65-F5344CB8AC3E}">
        <p14:creationId xmlns:p14="http://schemas.microsoft.com/office/powerpoint/2010/main" val="303804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88D8-0445-EA94-577C-E13F4FB1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59114"/>
            <a:ext cx="9220201" cy="92333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6A5E7-B354-AB09-1168-57F58B6D8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418958"/>
            <a:ext cx="84978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systems promise significant advancements for future home security innovations.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36F8767-F7B8-A814-E102-FE6C3FE80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59443"/>
            <a:ext cx="108204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AI improves smart home security with advanced threat detection and automated responses.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Concerns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Privacy and cybersecurity issues need careful management.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Potential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AI-driven systems promise significant advancements for future home security innovations.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1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:Maximum security with </a:t>
            </a:r>
            <a:r>
              <a:rPr lang="en-US" altLang="en-US" sz="18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minimun</a:t>
            </a: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cost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:Combination of different security model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:We can provide proper security in our smart home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024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9794AE-941D-5DC9-A5A4-B1EAC3565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800100"/>
            <a:ext cx="5943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0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>
            <a:spLocks noGrp="1"/>
          </p:cNvSpPr>
          <p:nvPr>
            <p:ph type="title"/>
          </p:nvPr>
        </p:nvSpPr>
        <p:spPr>
          <a:xfrm>
            <a:off x="1676400" y="609600"/>
            <a:ext cx="7235400" cy="671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Times New Roman"/>
              <a:buNone/>
            </a:pPr>
            <a:r>
              <a:rPr lang="en-US" sz="32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:</a:t>
            </a:r>
            <a:endParaRPr sz="3200" b="1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3"/>
          <p:cNvSpPr txBox="1">
            <a:spLocks noGrp="1"/>
          </p:cNvSpPr>
          <p:nvPr>
            <p:ph type="body" idx="1"/>
          </p:nvPr>
        </p:nvSpPr>
        <p:spPr>
          <a:xfrm>
            <a:off x="609600" y="1281010"/>
            <a:ext cx="10744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 algn="just">
              <a:lnSpc>
                <a:spcPct val="150000"/>
              </a:lnSpc>
              <a:buSzPct val="105882"/>
              <a:buNone/>
            </a:pPr>
            <a:r>
              <a:rPr lang="en-US" sz="2400" b="1" i="0" u="none" strike="noStrike" baseline="0" dirty="0">
                <a:solidFill>
                  <a:schemeClr val="tx2">
                    <a:lumMod val="10000"/>
                  </a:schemeClr>
                </a:solidFill>
                <a:latin typeface="CMBX12"/>
              </a:rPr>
              <a:t>                                                      Problem statement :  </a:t>
            </a:r>
          </a:p>
          <a:p>
            <a:pPr marL="114300" indent="0" algn="just">
              <a:lnSpc>
                <a:spcPct val="150000"/>
              </a:lnSpc>
              <a:buSzPct val="105882"/>
              <a:buNone/>
            </a:pPr>
            <a:r>
              <a:rPr lang="en-US" sz="2800" b="1" dirty="0" err="1">
                <a:solidFill>
                  <a:schemeClr val="tx2">
                    <a:lumMod val="10000"/>
                  </a:schemeClr>
                </a:solidFill>
                <a:latin typeface="CMBX12"/>
              </a:rPr>
              <a:t>SmartSecure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  <a:latin typeface="CMBX12"/>
              </a:rPr>
              <a:t>: Security Assessment of Smart Home using AI</a:t>
            </a:r>
          </a:p>
          <a:p>
            <a:pPr marL="114300" indent="0" algn="just">
              <a:lnSpc>
                <a:spcPct val="150000"/>
              </a:lnSpc>
              <a:buSzPct val="105882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CA1A68-7F8B-009C-9BD8-F208CB99D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3200400"/>
            <a:ext cx="4419600" cy="320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062E37-DC67-6B1F-1E7E-285B03E33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rise of smart home devices has brought new security risks that traditional methods can’t easily handle. This project aims to create an AI-based system to find and fix these security issues, providing real-time protection and adapting to changing threats in smart home settings.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5AB074-8B57-A162-83C7-2FF72D67E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rise of smart home devices has brought new security risks that traditional methods can’t easily handle. This project aims to create an AI-based system to find and fix these security issues, providing real-time protection and adapting to changing threats in smart home settings.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"/>
          <p:cNvSpPr txBox="1">
            <a:spLocks noGrp="1"/>
          </p:cNvSpPr>
          <p:nvPr>
            <p:ph type="title"/>
          </p:nvPr>
        </p:nvSpPr>
        <p:spPr>
          <a:xfrm>
            <a:off x="1676399" y="685800"/>
            <a:ext cx="1981201" cy="59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Times New Roman"/>
              <a:buNone/>
            </a:pPr>
            <a:r>
              <a:rPr lang="en-US" sz="32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:</a:t>
            </a:r>
            <a:endParaRPr sz="3200" b="1" dirty="0">
              <a:solidFill>
                <a:schemeClr val="accent2"/>
              </a:solidFill>
            </a:endParaRPr>
          </a:p>
        </p:txBody>
      </p:sp>
      <p:sp>
        <p:nvSpPr>
          <p:cNvPr id="292" name="Google Shape;292;p16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111252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lower cost security system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safety and security of home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address various problems </a:t>
            </a:r>
            <a:endParaRPr sz="18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B85A27F-31FC-ACBC-5D6B-4B1DD200E702}"/>
              </a:ext>
            </a:extLst>
          </p:cNvPr>
          <p:cNvSpPr txBox="1">
            <a:spLocks/>
          </p:cNvSpPr>
          <p:nvPr/>
        </p:nvSpPr>
        <p:spPr>
          <a:xfrm>
            <a:off x="6934200" y="1600200"/>
            <a:ext cx="3657600" cy="43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7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automation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Home security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Door Security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Artificial Intelligence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</a:t>
            </a:r>
            <a:endParaRPr lang="en-IN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Font typeface="Calibri"/>
              <a:buNone/>
            </a:pP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6126FC-718A-DE46-CB43-A84FDF5DE00C}"/>
              </a:ext>
            </a:extLst>
          </p:cNvPr>
          <p:cNvSpPr txBox="1">
            <a:spLocks/>
          </p:cNvSpPr>
          <p:nvPr/>
        </p:nvSpPr>
        <p:spPr>
          <a:xfrm>
            <a:off x="7162800" y="609600"/>
            <a:ext cx="2209800" cy="121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IN" sz="32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Keywords:</a:t>
            </a:r>
            <a:endParaRPr lang="en-IN" sz="3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53EC57-B601-0856-3564-116BB6E09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168"/>
            <a:ext cx="10172198" cy="73286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5721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"/>
          <p:cNvSpPr txBox="1">
            <a:spLocks noGrp="1"/>
          </p:cNvSpPr>
          <p:nvPr>
            <p:ph type="title"/>
          </p:nvPr>
        </p:nvSpPr>
        <p:spPr>
          <a:xfrm>
            <a:off x="1676400" y="685800"/>
            <a:ext cx="72354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200"/>
              <a:buFont typeface="Times New Roman"/>
              <a:buNone/>
            </a:pPr>
            <a:r>
              <a:rPr lang="en-US" sz="32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and sub-domain </a:t>
            </a:r>
            <a:r>
              <a:rPr lang="en-US" sz="3100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100" b="1" dirty="0"/>
          </a:p>
        </p:txBody>
      </p:sp>
      <p:sp>
        <p:nvSpPr>
          <p:cNvPr id="272" name="Google Shape;272;p12"/>
          <p:cNvSpPr txBox="1"/>
          <p:nvPr/>
        </p:nvSpPr>
        <p:spPr>
          <a:xfrm>
            <a:off x="1828800" y="876300"/>
            <a:ext cx="45720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b="1" i="0" u="none" strike="noStrike" baseline="0" dirty="0">
              <a:latin typeface="CMR12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Home Automation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of Things (IoT)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Security</a:t>
            </a:r>
            <a:r>
              <a:rPr lang="en-US" sz="18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sz="1800" i="0" u="none" strike="noStrike" cap="none" dirty="0">
              <a:highlight>
                <a:srgbClr val="FFFFFF"/>
              </a:highlight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CE2142-14AF-A3B6-9583-64F9661CA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380" y="1547700"/>
            <a:ext cx="449580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DCDE-C906-95CA-4A94-36328D87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Motivation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1A935-A1AC-21A2-D20C-7F2F938F6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10742612" cy="4311000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rise of smart homes brings both convenience and new security challenges.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Traditional security methods often fall short against the complex threats targeting these systems.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"Security Assignment of Smart Home using AI" project aims to utilize AI to build a robust and adaptive security framework, enhancing real-time data analysis, anomaly detection, and response efficiency to protect against cyber-attacks and unauthorized access</a:t>
            </a:r>
            <a:r>
              <a:rPr lang="en-US" sz="1800" dirty="0"/>
              <a:t>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8466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2971800" cy="838200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 :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5867400" cy="4038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basic concept of AI.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understand basic concept of providing security.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collect dataset related with smart home system. 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smart home surveillance system using AI.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hardware system for Smart Home Security using AI and IOT.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9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5D53-32E7-E4DA-0D68-624B54A8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85800"/>
            <a:ext cx="9828325" cy="1219310"/>
          </a:xfrm>
        </p:spPr>
        <p:txBody>
          <a:bodyPr/>
          <a:lstStyle/>
          <a:p>
            <a:r>
              <a:rPr lang="en-IN" sz="3200" b="1" i="0" u="none" strike="noStrike" baseline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IN" sz="3200" b="1" i="0" u="none" strike="noStrike" baseline="0" dirty="0">
                <a:solidFill>
                  <a:schemeClr val="accent2"/>
                </a:solidFill>
                <a:latin typeface="CMBX12"/>
              </a:rPr>
              <a:t> of the Project</a:t>
            </a:r>
            <a:r>
              <a:rPr lang="en-IN" sz="4000" b="1" dirty="0">
                <a:latin typeface="CMBX12"/>
              </a:rPr>
              <a:t/>
            </a:r>
            <a:br>
              <a:rPr lang="en-IN" sz="4000" b="1" dirty="0">
                <a:latin typeface="CMBX12"/>
              </a:rPr>
            </a:b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C4DDC-A742-2A7F-08EF-F780304F8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371600"/>
            <a:ext cx="5486400" cy="45396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Privacy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and Reliability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Focus on Security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Privacy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 maximum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sz="1800" dirty="0" smtClean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at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cost.</a:t>
            </a:r>
            <a:endParaRPr lang="en-IN" sz="18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EA1B2-F424-382C-BFC2-C978E89F7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600200"/>
            <a:ext cx="5761892" cy="398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105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6C3BE5-421A-6B81-3681-FA5D195B8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-304800"/>
            <a:ext cx="89916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46637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</TotalTime>
  <Words>800</Words>
  <Application>Microsoft Office PowerPoint</Application>
  <PresentationFormat>Widescreen</PresentationFormat>
  <Paragraphs>118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Century Gothic</vt:lpstr>
      <vt:lpstr>CMBX10</vt:lpstr>
      <vt:lpstr>CMBX12</vt:lpstr>
      <vt:lpstr>CMR12</vt:lpstr>
      <vt:lpstr>Nunito</vt:lpstr>
      <vt:lpstr>Times New Roman</vt:lpstr>
      <vt:lpstr>Trebuchet MS</vt:lpstr>
      <vt:lpstr>Wingdings</vt:lpstr>
      <vt:lpstr>Shift</vt:lpstr>
      <vt:lpstr>PowerPoint Presentation</vt:lpstr>
      <vt:lpstr>Introduction :</vt:lpstr>
      <vt:lpstr>Abstract :</vt:lpstr>
      <vt:lpstr>PowerPoint Presentation</vt:lpstr>
      <vt:lpstr>Domain and sub-domain :</vt:lpstr>
      <vt:lpstr>Motivation</vt:lpstr>
      <vt:lpstr>Objectives : </vt:lpstr>
      <vt:lpstr>Outcome of the Project </vt:lpstr>
      <vt:lpstr>PowerPoint Presentation</vt:lpstr>
      <vt:lpstr>List of Modules           </vt:lpstr>
      <vt:lpstr>Advantages</vt:lpstr>
      <vt:lpstr>Hardware and software requirement</vt:lpstr>
      <vt:lpstr>Literature survey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Bhadke</dc:creator>
  <cp:lastModifiedBy>SLS0373@outlook.com</cp:lastModifiedBy>
  <cp:revision>56</cp:revision>
  <dcterms:modified xsi:type="dcterms:W3CDTF">2024-08-08T15:45:14Z</dcterms:modified>
</cp:coreProperties>
</file>