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65" r:id="rId2"/>
    <p:sldId id="270" r:id="rId3"/>
    <p:sldId id="266" r:id="rId4"/>
    <p:sldId id="275" r:id="rId5"/>
    <p:sldId id="272" r:id="rId6"/>
    <p:sldId id="261" r:id="rId7"/>
    <p:sldId id="262" r:id="rId8"/>
    <p:sldId id="282" r:id="rId9"/>
    <p:sldId id="283" r:id="rId10"/>
    <p:sldId id="284" r:id="rId11"/>
    <p:sldId id="276" r:id="rId12"/>
    <p:sldId id="277" r:id="rId13"/>
    <p:sldId id="281" r:id="rId14"/>
    <p:sldId id="278" r:id="rId15"/>
    <p:sldId id="279" r:id="rId16"/>
    <p:sldId id="28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D2F0"/>
    <a:srgbClr val="64C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11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DDCAA-BC7F-4B25-AA0E-54697AFCD7C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8406060E-FDAE-439D-9ABA-B6EB3A26C63E}">
      <dgm:prSet/>
      <dgm:spPr/>
      <dgm:t>
        <a:bodyPr/>
        <a:lstStyle/>
        <a:p>
          <a:pPr rtl="0"/>
          <a:r>
            <a:rPr lang="en-IN" dirty="0"/>
            <a:t>Thank You…</a:t>
          </a:r>
        </a:p>
      </dgm:t>
    </dgm:pt>
    <dgm:pt modelId="{ECA37CDC-7948-4C8A-A6FB-008655D88DCA}" type="parTrans" cxnId="{F83D9D80-A44F-4B93-882C-E0D78B980CA3}">
      <dgm:prSet/>
      <dgm:spPr/>
      <dgm:t>
        <a:bodyPr/>
        <a:lstStyle/>
        <a:p>
          <a:endParaRPr lang="en-US"/>
        </a:p>
      </dgm:t>
    </dgm:pt>
    <dgm:pt modelId="{900A110A-204A-41BA-9AE0-AB9A10CD181F}" type="sibTrans" cxnId="{F83D9D80-A44F-4B93-882C-E0D78B980CA3}">
      <dgm:prSet/>
      <dgm:spPr/>
      <dgm:t>
        <a:bodyPr/>
        <a:lstStyle/>
        <a:p>
          <a:endParaRPr lang="en-US"/>
        </a:p>
      </dgm:t>
    </dgm:pt>
    <dgm:pt modelId="{8F48325D-6E20-4138-8D94-1EDF0B556EDC}" type="pres">
      <dgm:prSet presAssocID="{F92DDCAA-BC7F-4B25-AA0E-54697AFCD7CC}" presName="Name0" presStyleCnt="0">
        <dgm:presLayoutVars>
          <dgm:chMax val="7"/>
          <dgm:dir/>
          <dgm:animLvl val="lvl"/>
          <dgm:resizeHandles val="exact"/>
        </dgm:presLayoutVars>
      </dgm:prSet>
      <dgm:spPr/>
      <dgm:t>
        <a:bodyPr/>
        <a:lstStyle/>
        <a:p>
          <a:endParaRPr lang="en-US"/>
        </a:p>
      </dgm:t>
    </dgm:pt>
    <dgm:pt modelId="{193BA011-31A5-4992-8DA2-9A76055717CB}" type="pres">
      <dgm:prSet presAssocID="{8406060E-FDAE-439D-9ABA-B6EB3A26C63E}" presName="circle1" presStyleLbl="node1" presStyleIdx="0" presStyleCnt="1"/>
      <dgm:spPr/>
    </dgm:pt>
    <dgm:pt modelId="{3E04438D-5AC5-43C4-9A81-A5F4F9DCDC49}" type="pres">
      <dgm:prSet presAssocID="{8406060E-FDAE-439D-9ABA-B6EB3A26C63E}" presName="space" presStyleCnt="0"/>
      <dgm:spPr/>
    </dgm:pt>
    <dgm:pt modelId="{4C77CF11-47BA-45C6-836F-35132C292149}" type="pres">
      <dgm:prSet presAssocID="{8406060E-FDAE-439D-9ABA-B6EB3A26C63E}" presName="rect1" presStyleLbl="alignAcc1" presStyleIdx="0" presStyleCnt="1"/>
      <dgm:spPr/>
      <dgm:t>
        <a:bodyPr/>
        <a:lstStyle/>
        <a:p>
          <a:endParaRPr lang="en-US"/>
        </a:p>
      </dgm:t>
    </dgm:pt>
    <dgm:pt modelId="{55B3A6EB-C85D-40DA-891F-04381DF8AE03}" type="pres">
      <dgm:prSet presAssocID="{8406060E-FDAE-439D-9ABA-B6EB3A26C63E}" presName="rect1ParTxNoCh" presStyleLbl="alignAcc1" presStyleIdx="0" presStyleCnt="1">
        <dgm:presLayoutVars>
          <dgm:chMax val="1"/>
          <dgm:bulletEnabled val="1"/>
        </dgm:presLayoutVars>
      </dgm:prSet>
      <dgm:spPr/>
      <dgm:t>
        <a:bodyPr/>
        <a:lstStyle/>
        <a:p>
          <a:endParaRPr lang="en-US"/>
        </a:p>
      </dgm:t>
    </dgm:pt>
  </dgm:ptLst>
  <dgm:cxnLst>
    <dgm:cxn modelId="{D4C9187A-BC27-4CDD-9017-F3FE88C28F49}" type="presOf" srcId="{8406060E-FDAE-439D-9ABA-B6EB3A26C63E}" destId="{4C77CF11-47BA-45C6-836F-35132C292149}" srcOrd="0" destOrd="0" presId="urn:microsoft.com/office/officeart/2005/8/layout/target3"/>
    <dgm:cxn modelId="{E5CC3CDD-41D2-4319-A76C-86F7CD81CE27}" type="presOf" srcId="{8406060E-FDAE-439D-9ABA-B6EB3A26C63E}" destId="{55B3A6EB-C85D-40DA-891F-04381DF8AE03}" srcOrd="1" destOrd="0" presId="urn:microsoft.com/office/officeart/2005/8/layout/target3"/>
    <dgm:cxn modelId="{C80B16C1-C344-43D7-889E-DE798F9F0D6A}" type="presOf" srcId="{F92DDCAA-BC7F-4B25-AA0E-54697AFCD7CC}" destId="{8F48325D-6E20-4138-8D94-1EDF0B556EDC}" srcOrd="0" destOrd="0" presId="urn:microsoft.com/office/officeart/2005/8/layout/target3"/>
    <dgm:cxn modelId="{F83D9D80-A44F-4B93-882C-E0D78B980CA3}" srcId="{F92DDCAA-BC7F-4B25-AA0E-54697AFCD7CC}" destId="{8406060E-FDAE-439D-9ABA-B6EB3A26C63E}" srcOrd="0" destOrd="0" parTransId="{ECA37CDC-7948-4C8A-A6FB-008655D88DCA}" sibTransId="{900A110A-204A-41BA-9AE0-AB9A10CD181F}"/>
    <dgm:cxn modelId="{8132D53A-0B2C-4FC8-A276-9331AAC5F1DF}" type="presParOf" srcId="{8F48325D-6E20-4138-8D94-1EDF0B556EDC}" destId="{193BA011-31A5-4992-8DA2-9A76055717CB}" srcOrd="0" destOrd="0" presId="urn:microsoft.com/office/officeart/2005/8/layout/target3"/>
    <dgm:cxn modelId="{AC97328D-B136-40C9-A7A1-B0250870A722}" type="presParOf" srcId="{8F48325D-6E20-4138-8D94-1EDF0B556EDC}" destId="{3E04438D-5AC5-43C4-9A81-A5F4F9DCDC49}" srcOrd="1" destOrd="0" presId="urn:microsoft.com/office/officeart/2005/8/layout/target3"/>
    <dgm:cxn modelId="{D10936E6-D144-457A-991C-6176F95CD984}" type="presParOf" srcId="{8F48325D-6E20-4138-8D94-1EDF0B556EDC}" destId="{4C77CF11-47BA-45C6-836F-35132C292149}" srcOrd="2" destOrd="0" presId="urn:microsoft.com/office/officeart/2005/8/layout/target3"/>
    <dgm:cxn modelId="{F7723227-3186-4956-A803-2FAF68F1068B}" type="presParOf" srcId="{8F48325D-6E20-4138-8D94-1EDF0B556EDC}" destId="{55B3A6EB-C85D-40DA-891F-04381DF8AE0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BA011-31A5-4992-8DA2-9A76055717CB}">
      <dsp:nvSpPr>
        <dsp:cNvPr id="0" name=""/>
        <dsp:cNvSpPr/>
      </dsp:nvSpPr>
      <dsp:spPr>
        <a:xfrm>
          <a:off x="0" y="0"/>
          <a:ext cx="2189285" cy="218928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77CF11-47BA-45C6-836F-35132C292149}">
      <dsp:nvSpPr>
        <dsp:cNvPr id="0" name=""/>
        <dsp:cNvSpPr/>
      </dsp:nvSpPr>
      <dsp:spPr>
        <a:xfrm>
          <a:off x="1094642" y="0"/>
          <a:ext cx="7502025" cy="218928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IN" sz="6500" kern="1200" dirty="0"/>
            <a:t>Thank You…</a:t>
          </a:r>
        </a:p>
      </dsp:txBody>
      <dsp:txXfrm>
        <a:off x="1094642" y="0"/>
        <a:ext cx="7502025" cy="218928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E4F41-1C40-4D3D-B27F-E10B8601649E}" type="datetimeFigureOut">
              <a:rPr lang="en-IN" smtClean="0"/>
              <a:t>10-06-2025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0D39E-09C5-4DDB-B7A9-A2B1C8F657E6}" type="slidenum">
              <a:rPr lang="en-IN" smtClean="0"/>
              <a:t>‹#›</a:t>
            </a:fld>
            <a:endParaRPr lang="en-IN"/>
          </a:p>
        </p:txBody>
      </p:sp>
    </p:spTree>
    <p:extLst>
      <p:ext uri="{BB962C8B-B14F-4D97-AF65-F5344CB8AC3E}">
        <p14:creationId xmlns:p14="http://schemas.microsoft.com/office/powerpoint/2010/main" val="111810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4985" y="175846"/>
            <a:ext cx="6418385" cy="233910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AMRUTVAHINI COLLEGE OF ENGINEERING, </a:t>
            </a:r>
          </a:p>
          <a:p>
            <a:pPr algn="ctr"/>
            <a:r>
              <a:rPr lang="en-US" sz="2000" dirty="0">
                <a:latin typeface="Times New Roman" panose="02020603050405020304" pitchFamily="18" charset="0"/>
                <a:cs typeface="Times New Roman" panose="02020603050405020304" pitchFamily="18" charset="0"/>
              </a:rPr>
              <a:t>SANGAMNER</a:t>
            </a:r>
          </a:p>
          <a:p>
            <a:pPr algn="ctr"/>
            <a:r>
              <a:rPr lang="en-IN" sz="1600" dirty="0">
                <a:latin typeface="Times New Roman" panose="02020603050405020304" pitchFamily="18" charset="0"/>
                <a:cs typeface="Times New Roman" panose="02020603050405020304" pitchFamily="18" charset="0"/>
              </a:rPr>
              <a:t>DEPARTMENT OF COMPUTER ENGINEERING</a:t>
            </a:r>
          </a:p>
          <a:p>
            <a:pPr algn="ctr"/>
            <a:r>
              <a:rPr lang="en-IN" sz="1600" dirty="0">
                <a:latin typeface="Times New Roman" panose="02020603050405020304" pitchFamily="18" charset="0"/>
                <a:cs typeface="Times New Roman" panose="02020603050405020304" pitchFamily="18" charset="0"/>
              </a:rPr>
              <a:t>2024-2025</a:t>
            </a:r>
          </a:p>
          <a:p>
            <a:pPr algn="ctr"/>
            <a:r>
              <a:rPr lang="en-US" dirty="0">
                <a:latin typeface="Times New Roman" panose="02020603050405020304" pitchFamily="18" charset="0"/>
                <a:cs typeface="Times New Roman" panose="02020603050405020304" pitchFamily="18" charset="0"/>
              </a:rPr>
              <a:t>Presentation</a:t>
            </a:r>
          </a:p>
          <a:p>
            <a:pPr algn="ctr"/>
            <a:r>
              <a:rPr lang="en-US" sz="1600" dirty="0">
                <a:latin typeface="Times New Roman" panose="02020603050405020304" pitchFamily="18" charset="0"/>
                <a:cs typeface="Times New Roman" panose="02020603050405020304" pitchFamily="18" charset="0"/>
              </a:rPr>
              <a:t>On</a:t>
            </a:r>
          </a:p>
          <a:p>
            <a:pPr algn="ct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BlockShare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 Based Secure Data Sharing Platform”</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569" y="2406883"/>
            <a:ext cx="1639216" cy="1639216"/>
          </a:xfrm>
          <a:prstGeom prst="rect">
            <a:avLst/>
          </a:prstGeom>
        </p:spPr>
      </p:pic>
      <p:sp>
        <p:nvSpPr>
          <p:cNvPr id="4" name="TextBox 3"/>
          <p:cNvSpPr txBox="1"/>
          <p:nvPr/>
        </p:nvSpPr>
        <p:spPr>
          <a:xfrm>
            <a:off x="2549769" y="4046099"/>
            <a:ext cx="5468816" cy="227754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BE Computer Engineering </a:t>
            </a:r>
          </a:p>
          <a:p>
            <a:pPr algn="ctr"/>
            <a:r>
              <a:rPr lang="en-IN" sz="1600" dirty="0">
                <a:latin typeface="Times New Roman" panose="02020603050405020304" pitchFamily="18" charset="0"/>
                <a:cs typeface="Times New Roman" panose="02020603050405020304" pitchFamily="18" charset="0"/>
              </a:rPr>
              <a:t>BY</a:t>
            </a:r>
          </a:p>
          <a:p>
            <a:pPr algn="ctr"/>
            <a:r>
              <a:rPr lang="en-IN" dirty="0">
                <a:latin typeface="Times New Roman" panose="02020603050405020304" pitchFamily="18" charset="0"/>
                <a:cs typeface="Times New Roman" panose="02020603050405020304" pitchFamily="18" charset="0"/>
              </a:rPr>
              <a:t>Group Id- B-06</a:t>
            </a:r>
          </a:p>
          <a:p>
            <a:pPr algn="ctr"/>
            <a:r>
              <a:rPr lang="en-IN" dirty="0">
                <a:latin typeface="Times New Roman" panose="02020603050405020304" pitchFamily="18" charset="0"/>
                <a:cs typeface="Times New Roman" panose="02020603050405020304" pitchFamily="18" charset="0"/>
              </a:rPr>
              <a:t>Mr. </a:t>
            </a:r>
            <a:r>
              <a:rPr lang="en-IN" dirty="0" err="1">
                <a:latin typeface="Times New Roman" panose="02020603050405020304" pitchFamily="18" charset="0"/>
                <a:cs typeface="Times New Roman" panose="02020603050405020304" pitchFamily="18" charset="0"/>
              </a:rPr>
              <a:t>Abhijit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Rajaram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Sahane</a:t>
            </a:r>
            <a:r>
              <a:rPr lang="en-IN" dirty="0">
                <a:latin typeface="Times New Roman" panose="02020603050405020304" pitchFamily="18" charset="0"/>
                <a:cs typeface="Times New Roman" panose="02020603050405020304" pitchFamily="18" charset="0"/>
              </a:rPr>
              <a:t> (4228) </a:t>
            </a:r>
          </a:p>
          <a:p>
            <a:pPr algn="ctr"/>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Shinde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Rohit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Nivrutti</a:t>
            </a:r>
            <a:r>
              <a:rPr lang="en-US" dirty="0">
                <a:latin typeface="Times New Roman" panose="02020603050405020304" pitchFamily="18" charset="0"/>
                <a:cs typeface="Times New Roman" panose="02020603050405020304" pitchFamily="18" charset="0"/>
              </a:rPr>
              <a:t> (4240) </a:t>
            </a:r>
          </a:p>
          <a:p>
            <a:pPr algn="ctr"/>
            <a:r>
              <a:rPr lang="en-US" dirty="0">
                <a:latin typeface="Times New Roman" panose="02020603050405020304" pitchFamily="18" charset="0"/>
                <a:cs typeface="Times New Roman" panose="02020603050405020304" pitchFamily="18" charset="0"/>
              </a:rPr>
              <a:t>Mr. Sayyad </a:t>
            </a:r>
            <a:r>
              <a:rPr lang="en-US" dirty="0" err="1">
                <a:latin typeface="Times New Roman" panose="02020603050405020304" pitchFamily="18" charset="0"/>
                <a:cs typeface="Times New Roman" panose="02020603050405020304" pitchFamily="18" charset="0"/>
              </a:rPr>
              <a:t>Mohammadsaani</a:t>
            </a:r>
            <a:r>
              <a:rPr lang="en-US" dirty="0">
                <a:latin typeface="Times New Roman" panose="02020603050405020304" pitchFamily="18" charset="0"/>
                <a:cs typeface="Times New Roman" panose="02020603050405020304" pitchFamily="18" charset="0"/>
              </a:rPr>
              <a:t> Shahid (4234)</a:t>
            </a:r>
          </a:p>
          <a:p>
            <a:pPr algn="ctr"/>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Kankate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Sairaj</a:t>
            </a:r>
            <a:r>
              <a:rPr lang="en-US" dirty="0">
                <a:latin typeface="Times New Roman" panose="02020603050405020304" pitchFamily="18" charset="0"/>
                <a:cs typeface="Times New Roman" panose="02020603050405020304" pitchFamily="18" charset="0"/>
              </a:rPr>
              <a:t> Chandrakant (4157)</a:t>
            </a:r>
          </a:p>
          <a:p>
            <a:pPr algn="ct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5046" y="6057940"/>
            <a:ext cx="10274489" cy="923330"/>
          </a:xfrm>
          <a:prstGeom prst="rect">
            <a:avLst/>
          </a:prstGeom>
          <a:noFill/>
        </p:spPr>
        <p:txBody>
          <a:bodyPr wrap="square" rtlCol="0">
            <a:spAutoFit/>
          </a:bodyPr>
          <a:lstStyle/>
          <a:p>
            <a:r>
              <a:rPr lang="en-US" b="1" smtClean="0">
                <a:latin typeface="Times New Roman" panose="02020603050405020304" pitchFamily="18" charset="0"/>
                <a:cs typeface="Times New Roman" panose="02020603050405020304" pitchFamily="18" charset="0"/>
              </a:rPr>
              <a:t>     Guided </a:t>
            </a:r>
            <a:r>
              <a:rPr lang="en-US" b="1" dirty="0">
                <a:latin typeface="Times New Roman" panose="02020603050405020304" pitchFamily="18" charset="0"/>
                <a:cs typeface="Times New Roman" panose="02020603050405020304" pitchFamily="18" charset="0"/>
              </a:rPr>
              <a:t>by:                            		</a:t>
            </a:r>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Project </a:t>
            </a:r>
            <a:r>
              <a:rPr lang="en-US" b="1" dirty="0">
                <a:latin typeface="Times New Roman" panose="02020603050405020304" pitchFamily="18" charset="0"/>
                <a:cs typeface="Times New Roman" panose="02020603050405020304" pitchFamily="18" charset="0"/>
              </a:rPr>
              <a:t>Coordinator:                                     </a:t>
            </a:r>
            <a:r>
              <a:rPr lang="en-US" b="1" dirty="0" smtClean="0">
                <a:latin typeface="Times New Roman" panose="02020603050405020304" pitchFamily="18" charset="0"/>
                <a:cs typeface="Times New Roman" panose="02020603050405020304" pitchFamily="18" charset="0"/>
              </a:rPr>
              <a:t>                H.O.D</a:t>
            </a:r>
          </a:p>
          <a:p>
            <a:pPr lvl="0"/>
            <a:r>
              <a:rPr lang="en-US" dirty="0" smtClean="0">
                <a:latin typeface="Times New Roman" panose="02020603050405020304" pitchFamily="18" charset="0"/>
                <a:cs typeface="Times New Roman" panose="02020603050405020304" pitchFamily="18" charset="0"/>
              </a:rPr>
              <a:t>Ms. K. U. </a:t>
            </a:r>
            <a:r>
              <a:rPr lang="en-US" dirty="0" err="1" smtClean="0">
                <a:latin typeface="Times New Roman" panose="02020603050405020304" pitchFamily="18" charset="0"/>
                <a:cs typeface="Times New Roman" panose="02020603050405020304" pitchFamily="18" charset="0"/>
              </a:rPr>
              <a:t>Rahane</a:t>
            </a:r>
            <a:r>
              <a:rPr lang="en-US" dirty="0" smtClean="0">
                <a:latin typeface="Times New Roman" panose="02020603050405020304" pitchFamily="18" charset="0"/>
                <a:cs typeface="Times New Roman" panose="02020603050405020304" pitchFamily="18" charset="0"/>
              </a:rPr>
              <a:t>		    	                       </a:t>
            </a:r>
            <a:r>
              <a:rPr lang="en-IN" dirty="0" err="1" smtClean="0">
                <a:solidFill>
                  <a:schemeClr val="tx2">
                    <a:lumMod val="10000"/>
                  </a:schemeClr>
                </a:solidFill>
                <a:latin typeface="CMR12"/>
              </a:rPr>
              <a:t>Dr.</a:t>
            </a:r>
            <a:r>
              <a:rPr lang="en-IN" dirty="0" smtClean="0">
                <a:solidFill>
                  <a:schemeClr val="tx2">
                    <a:lumMod val="10000"/>
                  </a:schemeClr>
                </a:solidFill>
                <a:latin typeface="CMR12"/>
              </a:rPr>
              <a:t> D. R. </a:t>
            </a:r>
            <a:r>
              <a:rPr lang="en-IN" dirty="0" err="1" smtClean="0">
                <a:solidFill>
                  <a:schemeClr val="tx2">
                    <a:lumMod val="10000"/>
                  </a:schemeClr>
                </a:solidFill>
                <a:latin typeface="CMR12"/>
              </a:rPr>
              <a:t>Patil</a:t>
            </a:r>
            <a:r>
              <a:rPr lang="en-IN" dirty="0" smtClean="0">
                <a:solidFill>
                  <a:schemeClr val="tx2">
                    <a:lumMod val="10000"/>
                  </a:schemeClr>
                </a:solidFill>
                <a:latin typeface="CMR12"/>
              </a:rPr>
              <a:t>                                              </a:t>
            </a:r>
            <a:r>
              <a:rPr lang="en-IN" dirty="0" err="1" smtClean="0">
                <a:solidFill>
                  <a:schemeClr val="tx2">
                    <a:lumMod val="10000"/>
                  </a:schemeClr>
                </a:solidFill>
                <a:latin typeface="CMR12"/>
              </a:rPr>
              <a:t>Dr.</a:t>
            </a:r>
            <a:r>
              <a:rPr lang="en-IN" dirty="0" smtClean="0">
                <a:solidFill>
                  <a:schemeClr val="tx2">
                    <a:lumMod val="10000"/>
                  </a:schemeClr>
                </a:solidFill>
                <a:latin typeface="CMR12"/>
              </a:rPr>
              <a:t> S. K. </a:t>
            </a:r>
            <a:r>
              <a:rPr lang="en-IN" dirty="0" err="1" smtClean="0">
                <a:solidFill>
                  <a:schemeClr val="tx2">
                    <a:lumMod val="10000"/>
                  </a:schemeClr>
                </a:solidFill>
                <a:latin typeface="CMR12"/>
              </a:rPr>
              <a:t>Sonkar</a:t>
            </a:r>
            <a:endParaRPr lang="en-US" sz="1700" b="1" dirty="0" smtClean="0">
              <a:solidFill>
                <a:schemeClr val="tx2">
                  <a:lumMod val="10000"/>
                </a:schemeClr>
              </a:solidFill>
              <a:latin typeface="Times New Roman"/>
              <a:ea typeface="Times New Roman"/>
              <a:cs typeface="Times New Roman"/>
              <a:sym typeface="Times New Roman"/>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33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D4464-A43B-64C9-AF36-DFC001D68E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FAF37-545C-E97F-CE24-56E5540CB7FC}"/>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Implementation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7BE6D5-DF27-3D27-6B7C-71C4A978E620}"/>
              </a:ext>
            </a:extLst>
          </p:cNvPr>
          <p:cNvSpPr>
            <a:spLocks noGrp="1"/>
          </p:cNvSpPr>
          <p:nvPr>
            <p:ph idx="1"/>
          </p:nvPr>
        </p:nvSpPr>
        <p:spPr>
          <a:xfrm>
            <a:off x="677334" y="1423359"/>
            <a:ext cx="8596668" cy="4994694"/>
          </a:xfrm>
        </p:spPr>
        <p:txBody>
          <a:bodyPr>
            <a:normAutofit/>
          </a:bodyPr>
          <a:lstStyle/>
          <a:p>
            <a:pPr marL="914400" lvl="1" indent="-457200">
              <a:buClr>
                <a:schemeClr val="tx1"/>
              </a:buClr>
              <a:buAutoNum type="arabicPlain" startAt="6"/>
            </a:pPr>
            <a:r>
              <a:rPr lang="en-US" sz="2200" b="1" u="sng" dirty="0">
                <a:solidFill>
                  <a:schemeClr val="tx1"/>
                </a:solidFill>
                <a:latin typeface="Times New Roman" panose="02020603050405020304" pitchFamily="18" charset="0"/>
                <a:cs typeface="Times New Roman" panose="02020603050405020304" pitchFamily="18" charset="0"/>
              </a:rPr>
              <a:t>Additional Tools:</a:t>
            </a:r>
          </a:p>
          <a:p>
            <a:pPr lvl="2">
              <a:buClr>
                <a:schemeClr val="tx1"/>
              </a:buClr>
              <a:buFont typeface="Arial" panose="020B0604020202020204" pitchFamily="34" charset="0"/>
              <a:buChar char="•"/>
            </a:pPr>
            <a:r>
              <a:rPr lang="en-US" sz="2200" b="1" dirty="0" err="1">
                <a:solidFill>
                  <a:schemeClr val="tx1"/>
                </a:solidFill>
                <a:latin typeface="Times New Roman" panose="02020603050405020304" pitchFamily="18" charset="0"/>
                <a:cs typeface="Times New Roman" panose="02020603050405020304" pitchFamily="18" charset="0"/>
              </a:rPr>
              <a:t>Dotenv</a:t>
            </a:r>
            <a:r>
              <a:rPr lang="en-US" sz="2200" b="1"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Used to manage environment variables securely for database connections and other sensitive configurations.</a:t>
            </a:r>
          </a:p>
          <a:p>
            <a:pPr lvl="2">
              <a:buClr>
                <a:schemeClr val="tx1"/>
              </a:buClr>
              <a:buFont typeface="Arial" panose="020B0604020202020204" pitchFamily="34" charset="0"/>
              <a:buChar char="•"/>
            </a:pPr>
            <a:r>
              <a:rPr lang="en-US" sz="2200" b="1" dirty="0">
                <a:solidFill>
                  <a:schemeClr val="tx1"/>
                </a:solidFill>
                <a:latin typeface="Times New Roman" panose="02020603050405020304" pitchFamily="18" charset="0"/>
                <a:cs typeface="Times New Roman" panose="02020603050405020304" pitchFamily="18" charset="0"/>
              </a:rPr>
              <a:t>Axios &amp; Fetch API: </a:t>
            </a:r>
            <a:r>
              <a:rPr lang="en-US" sz="2200" dirty="0">
                <a:solidFill>
                  <a:schemeClr val="tx1"/>
                </a:solidFill>
                <a:latin typeface="Times New Roman" panose="02020603050405020304" pitchFamily="18" charset="0"/>
                <a:cs typeface="Times New Roman" panose="02020603050405020304" pitchFamily="18" charset="0"/>
              </a:rPr>
              <a:t>Used on the frontend to send HTTP requests to the Ex-press backend.</a:t>
            </a:r>
          </a:p>
        </p:txBody>
      </p:sp>
    </p:spTree>
    <p:extLst>
      <p:ext uri="{BB962C8B-B14F-4D97-AF65-F5344CB8AC3E}">
        <p14:creationId xmlns:p14="http://schemas.microsoft.com/office/powerpoint/2010/main" val="11671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42601-9022-B58E-0E88-DC541534A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2539B-0A4C-AF45-886A-6F559A6B0617}"/>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Testing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1797D9-29B3-6800-1835-51D94042EE6D}"/>
              </a:ext>
            </a:extLst>
          </p:cNvPr>
          <p:cNvSpPr>
            <a:spLocks noGrp="1"/>
          </p:cNvSpPr>
          <p:nvPr>
            <p:ph idx="1"/>
          </p:nvPr>
        </p:nvSpPr>
        <p:spPr>
          <a:xfrm>
            <a:off x="737719" y="1376081"/>
            <a:ext cx="8596668" cy="4636530"/>
          </a:xfrm>
        </p:spPr>
        <p:txBody>
          <a:bodyPr>
            <a:normAutofit fontScale="92500" lnSpcReduction="10000"/>
          </a:bodyPr>
          <a:lstStyle/>
          <a:p>
            <a:pPr lvl="1">
              <a:buClr>
                <a:schemeClr val="tx1"/>
              </a:buClr>
              <a:buFont typeface="Wingdings" panose="05000000000000000000" pitchFamily="2" charset="2"/>
              <a:buChar char="v"/>
            </a:pPr>
            <a:r>
              <a:rPr lang="en-US" sz="2000" u="sng" dirty="0">
                <a:solidFill>
                  <a:schemeClr val="tx1"/>
                </a:solidFill>
                <a:latin typeface="Times New Roman" panose="02020603050405020304" pitchFamily="18" charset="0"/>
                <a:cs typeface="Times New Roman" panose="02020603050405020304" pitchFamily="18" charset="0"/>
              </a:rPr>
              <a:t>Testing Performed</a:t>
            </a:r>
          </a:p>
          <a:p>
            <a:pPr marL="800100" lvl="1" indent="-342900">
              <a:buClr>
                <a:schemeClr val="tx1"/>
              </a:buClr>
              <a:buFont typeface="+mj-lt"/>
              <a:buAutoNum type="arabicPeriod"/>
            </a:pPr>
            <a:r>
              <a:rPr lang="en-US" sz="2200" b="1" dirty="0">
                <a:solidFill>
                  <a:schemeClr val="tx1"/>
                </a:solidFill>
                <a:latin typeface="Times New Roman" panose="02020603050405020304" pitchFamily="18" charset="0"/>
                <a:cs typeface="Times New Roman" panose="02020603050405020304" pitchFamily="18" charset="0"/>
              </a:rPr>
              <a:t>Functional Testing :</a:t>
            </a:r>
          </a:p>
          <a:p>
            <a:pPr lvl="1">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Verified file sharing, retrieval, and offline access functionality.</a:t>
            </a:r>
          </a:p>
          <a:p>
            <a:pPr lvl="1">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Ensured Peer ID recognition and session continuity across users.</a:t>
            </a:r>
          </a:p>
          <a:p>
            <a:pPr marL="457200" lvl="1" indent="0">
              <a:buClr>
                <a:schemeClr val="tx1"/>
              </a:buClr>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2. </a:t>
            </a:r>
            <a:r>
              <a:rPr lang="en-IN" sz="2200" b="1" dirty="0">
                <a:latin typeface="Times New Roman" panose="02020603050405020304" pitchFamily="18" charset="0"/>
                <a:cs typeface="Times New Roman" panose="02020603050405020304" pitchFamily="18" charset="0"/>
              </a:rPr>
              <a:t>Performance Testing:</a:t>
            </a:r>
            <a:endParaRPr lang="en-US" sz="2200" b="1" dirty="0">
              <a:solidFill>
                <a:schemeClr val="tx1"/>
              </a:solidFill>
              <a:latin typeface="Times New Roman" panose="02020603050405020304" pitchFamily="18" charset="0"/>
              <a:cs typeface="Times New Roman" panose="02020603050405020304" pitchFamily="18" charset="0"/>
            </a:endParaRPr>
          </a:p>
          <a:p>
            <a:pPr lvl="1">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Checked efficient peer-to-peer file transfers with minimal latency.</a:t>
            </a:r>
          </a:p>
          <a:p>
            <a:pPr lvl="1">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Validated system stability and responsiveness during high user activity.</a:t>
            </a:r>
          </a:p>
          <a:p>
            <a:pPr marL="457200" lvl="1" indent="0">
              <a:buClr>
                <a:schemeClr val="tx1"/>
              </a:buClr>
              <a:buNone/>
            </a:pPr>
            <a:endParaRPr lang="en-US" sz="2000" dirty="0">
              <a:solidFill>
                <a:schemeClr val="tx1"/>
              </a:solidFill>
              <a:latin typeface="Times New Roman" panose="02020603050405020304" pitchFamily="18" charset="0"/>
              <a:cs typeface="Times New Roman" panose="02020603050405020304" pitchFamily="18" charset="0"/>
            </a:endParaRPr>
          </a:p>
          <a:p>
            <a:pPr marL="457200" lvl="1" indent="0">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3.</a:t>
            </a:r>
            <a:r>
              <a:rPr lang="en-IN" sz="2400" dirty="0"/>
              <a:t> </a:t>
            </a:r>
            <a:r>
              <a:rPr lang="en-IN" sz="2200" b="1" dirty="0">
                <a:latin typeface="Times New Roman" panose="02020603050405020304" pitchFamily="18" charset="0"/>
                <a:cs typeface="Times New Roman" panose="02020603050405020304" pitchFamily="18" charset="0"/>
              </a:rPr>
              <a:t>Security Testing:</a:t>
            </a:r>
          </a:p>
          <a:p>
            <a:pPr lvl="1">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Ensured end-to-end data encryption and secure P2P communication.</a:t>
            </a:r>
          </a:p>
          <a:p>
            <a:pPr lvl="1">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Tested user authentication and protection against unauthorized access</a:t>
            </a:r>
            <a:r>
              <a:rPr lang="en-US" sz="2200" dirty="0"/>
              <a: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27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8B29A-27BD-1F07-F808-6BC2364FB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2CC757-7426-7E4E-004D-449570A84977}"/>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Results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422ED1-C877-58C4-DC8B-B85049C126B1}"/>
              </a:ext>
            </a:extLst>
          </p:cNvPr>
          <p:cNvSpPr>
            <a:spLocks noGrp="1"/>
          </p:cNvSpPr>
          <p:nvPr>
            <p:ph idx="1"/>
          </p:nvPr>
        </p:nvSpPr>
        <p:spPr>
          <a:xfrm>
            <a:off x="677334" y="1269999"/>
            <a:ext cx="8596668" cy="5286075"/>
          </a:xfrm>
        </p:spPr>
        <p:txBody>
          <a:bodyPr>
            <a:normAutofit fontScale="92500" lnSpcReduction="20000"/>
          </a:bodyPr>
          <a:lstStyle/>
          <a:p>
            <a:pPr lvl="1">
              <a:buClr>
                <a:schemeClr val="tx1"/>
              </a:buCl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Key Outcome for the System</a:t>
            </a:r>
          </a:p>
          <a:p>
            <a:pPr marL="1371600" lvl="2" indent="-457200">
              <a:buClr>
                <a:schemeClr val="tx1"/>
              </a:buClr>
              <a:buFont typeface="+mj-lt"/>
              <a:buAutoNum type="arabicPeriod"/>
            </a:pPr>
            <a:r>
              <a:rPr lang="en-US" sz="2400" b="1" dirty="0">
                <a:solidFill>
                  <a:schemeClr val="tx1"/>
                </a:solidFill>
                <a:latin typeface="Times New Roman" panose="02020603050405020304" pitchFamily="18" charset="0"/>
                <a:cs typeface="Times New Roman" panose="02020603050405020304" pitchFamily="18" charset="0"/>
              </a:rPr>
              <a:t>Secure and Reliable File Sharing:</a:t>
            </a:r>
          </a:p>
          <a:p>
            <a:pPr lvl="3">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Files are shared directly between users using Peer-to-Peer (P2P) connections, reducing dependency on central servers.</a:t>
            </a:r>
          </a:p>
          <a:p>
            <a:pPr lvl="3">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IPFS ensures the files are stored in a decentralized and tamper-resistant manner.</a:t>
            </a:r>
          </a:p>
          <a:p>
            <a:pPr marL="1371600" lvl="2" indent="-457200">
              <a:buClr>
                <a:schemeClr val="tx1"/>
              </a:buClr>
              <a:buFont typeface="+mj-lt"/>
              <a:buAutoNum type="arabicPeriod"/>
            </a:pPr>
            <a:r>
              <a:rPr lang="en-US" sz="2400" b="1" dirty="0">
                <a:solidFill>
                  <a:schemeClr val="tx1"/>
                </a:solidFill>
                <a:latin typeface="Times New Roman" panose="02020603050405020304" pitchFamily="18" charset="0"/>
                <a:cs typeface="Times New Roman" panose="02020603050405020304" pitchFamily="18" charset="0"/>
              </a:rPr>
              <a:t>Support for Offline Users (Message Queue System)</a:t>
            </a:r>
          </a:p>
          <a:p>
            <a:pPr lvl="3">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Files sent to offline users are saved in a message queue with the IPFS hash.</a:t>
            </a:r>
          </a:p>
          <a:p>
            <a:pPr lvl="3">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system checks every 30 seconds and delivers the file once the receiver comes online.</a:t>
            </a:r>
          </a:p>
          <a:p>
            <a:pPr marL="1371600" lvl="2" indent="-457200">
              <a:buClr>
                <a:schemeClr val="tx1"/>
              </a:buClr>
              <a:buFont typeface="+mj-lt"/>
              <a:buAutoNum type="arabicPeriod"/>
            </a:pPr>
            <a:r>
              <a:rPr lang="en-US" sz="2400" b="1" dirty="0">
                <a:solidFill>
                  <a:schemeClr val="tx1"/>
                </a:solidFill>
                <a:latin typeface="Times New Roman" panose="02020603050405020304" pitchFamily="18" charset="0"/>
                <a:cs typeface="Times New Roman" panose="02020603050405020304" pitchFamily="18" charset="0"/>
              </a:rPr>
              <a:t>Improved User Privacy and Data Control</a:t>
            </a:r>
          </a:p>
          <a:p>
            <a:pPr lvl="3">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Only the intended receiver has access to the IPFS file hash, keeping the data private.</a:t>
            </a:r>
          </a:p>
          <a:p>
            <a:pPr lvl="3">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No third-party server has access to the actual file content.</a:t>
            </a:r>
          </a:p>
          <a:p>
            <a:pPr lvl="1">
              <a:buClr>
                <a:schemeClr val="tx1"/>
              </a:buClr>
              <a:buFont typeface="Wingdings" panose="05000000000000000000" pitchFamily="2" charset="2"/>
              <a:buChar char="Ø"/>
            </a:pPr>
            <a:endParaRPr lang="en-IN" sz="2200" dirty="0">
              <a:solidFill>
                <a:schemeClr val="tx1"/>
              </a:solidFill>
            </a:endParaRPr>
          </a:p>
        </p:txBody>
      </p:sp>
    </p:spTree>
    <p:extLst>
      <p:ext uri="{BB962C8B-B14F-4D97-AF65-F5344CB8AC3E}">
        <p14:creationId xmlns:p14="http://schemas.microsoft.com/office/powerpoint/2010/main" val="408053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480B6-0302-2808-883B-249CEFAE5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64939E-C056-A5B7-17DD-BA165674CF5B}"/>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Results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6712F9-8DF7-C2F7-4AC9-0A8C12FEF32F}"/>
              </a:ext>
            </a:extLst>
          </p:cNvPr>
          <p:cNvSpPr>
            <a:spLocks noGrp="1"/>
          </p:cNvSpPr>
          <p:nvPr>
            <p:ph idx="1"/>
          </p:nvPr>
        </p:nvSpPr>
        <p:spPr>
          <a:xfrm>
            <a:off x="677334" y="1269999"/>
            <a:ext cx="8596668" cy="5286075"/>
          </a:xfrm>
        </p:spPr>
        <p:txBody>
          <a:bodyPr>
            <a:normAutofit/>
          </a:bodyPr>
          <a:lstStyle/>
          <a:p>
            <a:pPr lvl="1">
              <a:buClr>
                <a:schemeClr val="tx1"/>
              </a:buClr>
              <a:buFont typeface="Wingdings" panose="05000000000000000000" pitchFamily="2" charset="2"/>
              <a:buChar char="v"/>
            </a:pPr>
            <a:r>
              <a:rPr lang="en-US" sz="2200" dirty="0">
                <a:solidFill>
                  <a:schemeClr val="tx1"/>
                </a:solidFill>
                <a:latin typeface="Times New Roman" panose="02020603050405020304" pitchFamily="18" charset="0"/>
                <a:cs typeface="Times New Roman" panose="02020603050405020304" pitchFamily="18" charset="0"/>
              </a:rPr>
              <a:t>Key Outcome for the System</a:t>
            </a:r>
          </a:p>
          <a:p>
            <a:pPr marL="1314450" lvl="2" indent="-457200">
              <a:buClr>
                <a:schemeClr val="tx1"/>
              </a:buClr>
              <a:buAutoNum type="arabicPeriod" startAt="4"/>
            </a:pPr>
            <a:r>
              <a:rPr lang="en-IN" sz="2200" b="1" dirty="0">
                <a:solidFill>
                  <a:schemeClr val="tx1"/>
                </a:solidFill>
                <a:latin typeface="Times New Roman" panose="02020603050405020304" pitchFamily="18" charset="0"/>
                <a:cs typeface="Times New Roman" panose="02020603050405020304" pitchFamily="18" charset="0"/>
              </a:rPr>
              <a:t>Reduced Infrastructure Costs</a:t>
            </a:r>
          </a:p>
          <a:p>
            <a:pPr marL="1657350" lvl="3" indent="-342900">
              <a:buClr>
                <a:schemeClr val="tx1"/>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IPFS and Peer.js reduce the need for expensive cloud storage and central server maintenance.</a:t>
            </a:r>
          </a:p>
          <a:p>
            <a:pPr marL="1657350" lvl="3" indent="-342900">
              <a:buClr>
                <a:schemeClr val="tx1"/>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MongoDB Atlas efficiently handles data like user sessions and offline messages.</a:t>
            </a:r>
            <a:endParaRPr lang="en-IN" sz="2200" b="1" dirty="0">
              <a:solidFill>
                <a:schemeClr val="tx1"/>
              </a:solidFill>
              <a:latin typeface="Times New Roman" panose="02020603050405020304" pitchFamily="18" charset="0"/>
              <a:cs typeface="Times New Roman" panose="02020603050405020304" pitchFamily="18" charset="0"/>
            </a:endParaRPr>
          </a:p>
          <a:p>
            <a:pPr marL="1314450" lvl="2" indent="-457200">
              <a:buClr>
                <a:schemeClr val="tx1"/>
              </a:buClr>
              <a:buAutoNum type="arabicPeriod" startAt="4"/>
            </a:pPr>
            <a:r>
              <a:rPr lang="en-IN" sz="2200" b="1" dirty="0">
                <a:solidFill>
                  <a:schemeClr val="tx1"/>
                </a:solidFill>
                <a:latin typeface="Times New Roman" panose="02020603050405020304" pitchFamily="18" charset="0"/>
                <a:cs typeface="Times New Roman" panose="02020603050405020304" pitchFamily="18" charset="0"/>
              </a:rPr>
              <a:t>Simple and Scalable Design</a:t>
            </a:r>
          </a:p>
          <a:p>
            <a:pPr marL="1657350" lvl="3" indent="-342900">
              <a:buClr>
                <a:schemeClr val="tx1"/>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The modular architecture (React + Node.js + MongoDB + Peer.js) makes it easy to update or scale.</a:t>
            </a:r>
          </a:p>
          <a:p>
            <a:pPr marL="1657350" lvl="3" indent="-342900">
              <a:buClr>
                <a:schemeClr val="tx1"/>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Suitable for academic demonstration as well as future real-world applications.</a:t>
            </a:r>
          </a:p>
        </p:txBody>
      </p:sp>
    </p:spTree>
    <p:extLst>
      <p:ext uri="{BB962C8B-B14F-4D97-AF65-F5344CB8AC3E}">
        <p14:creationId xmlns:p14="http://schemas.microsoft.com/office/powerpoint/2010/main" val="41285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D763A-4AD6-0D7F-1256-FB9A269A0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5F759-BAC7-0090-5E58-C2B93CE4C3BE}"/>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Conclusion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83EF79-000C-89A3-B9C7-C393001D68A9}"/>
              </a:ext>
            </a:extLst>
          </p:cNvPr>
          <p:cNvSpPr>
            <a:spLocks noGrp="1"/>
          </p:cNvSpPr>
          <p:nvPr>
            <p:ph idx="1"/>
          </p:nvPr>
        </p:nvSpPr>
        <p:spPr>
          <a:xfrm>
            <a:off x="677334" y="1608994"/>
            <a:ext cx="8596668" cy="3798276"/>
          </a:xfrm>
        </p:spPr>
        <p:txBody>
          <a:bodyPr>
            <a:normAutofit/>
          </a:bodyPr>
          <a:lstStyle/>
          <a:p>
            <a:pPr marL="457200" lvl="1" indent="0">
              <a:buClr>
                <a:schemeClr val="tx1"/>
              </a:buClr>
              <a:buNone/>
            </a:pPr>
            <a:endParaRPr lang="en-US" sz="2200" dirty="0">
              <a:solidFill>
                <a:schemeClr val="tx1"/>
              </a:solidFill>
              <a:latin typeface="Times New Roman" panose="02020603050405020304" pitchFamily="18" charset="0"/>
              <a:cs typeface="Times New Roman" panose="02020603050405020304" pitchFamily="18" charset="0"/>
            </a:endParaRPr>
          </a:p>
          <a:p>
            <a:pPr marL="457200" lvl="1" indent="0" algn="just">
              <a:buClr>
                <a:schemeClr val="tx1"/>
              </a:buClr>
              <a:buNone/>
            </a:pPr>
            <a:r>
              <a:rPr lang="en-US" sz="2200" dirty="0" err="1">
                <a:latin typeface="Times New Roman" panose="02020603050405020304" pitchFamily="18" charset="0"/>
                <a:cs typeface="Times New Roman" panose="02020603050405020304" pitchFamily="18" charset="0"/>
              </a:rPr>
              <a:t>BlockShare</a:t>
            </a:r>
            <a:r>
              <a:rPr lang="en-US" sz="2200" dirty="0">
                <a:latin typeface="Times New Roman" panose="02020603050405020304" pitchFamily="18" charset="0"/>
                <a:cs typeface="Times New Roman" panose="02020603050405020304" pitchFamily="18" charset="0"/>
              </a:rPr>
              <a:t> revolutionizes file-sharing by empowering users with full control over their data. Unlike centralized platforms, it uses IPFS and P2P communication for secure, private, and efficient sharing—without intermediaries. With strong encryption, offline access, and data ownership, it reduces risks of breaches. Ideal for both personal and business use, </a:t>
            </a:r>
            <a:r>
              <a:rPr lang="en-US" sz="2200" dirty="0" err="1">
                <a:latin typeface="Times New Roman" panose="02020603050405020304" pitchFamily="18" charset="0"/>
                <a:cs typeface="Times New Roman" panose="02020603050405020304" pitchFamily="18" charset="0"/>
              </a:rPr>
              <a:t>BlockShare</a:t>
            </a:r>
            <a:r>
              <a:rPr lang="en-US" sz="2200" dirty="0">
                <a:latin typeface="Times New Roman" panose="02020603050405020304" pitchFamily="18" charset="0"/>
                <a:cs typeface="Times New Roman" panose="02020603050405020304" pitchFamily="18" charset="0"/>
              </a:rPr>
              <a:t> ensures reliable, transparent, and future-proof file exchange in a privacy-focused digital world.</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72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54D56-FA76-371F-9D05-1091EEF2F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09490-F18C-9AAB-7B4C-62EA43CA3586}"/>
              </a:ext>
            </a:extLst>
          </p:cNvPr>
          <p:cNvSpPr>
            <a:spLocks noGrp="1"/>
          </p:cNvSpPr>
          <p:nvPr>
            <p:ph type="title"/>
          </p:nvPr>
        </p:nvSpPr>
        <p:spPr/>
        <p:txBody>
          <a:bodyPr/>
          <a:lstStyle/>
          <a:p>
            <a:pPr marL="571500" indent="-571500">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Referances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E6DDF0-7240-BDE6-B9D2-2AC8D1C3C613}"/>
              </a:ext>
            </a:extLst>
          </p:cNvPr>
          <p:cNvSpPr>
            <a:spLocks noGrp="1"/>
          </p:cNvSpPr>
          <p:nvPr>
            <p:ph idx="1"/>
          </p:nvPr>
        </p:nvSpPr>
        <p:spPr>
          <a:xfrm>
            <a:off x="677334" y="1608993"/>
            <a:ext cx="8596668" cy="4524387"/>
          </a:xfrm>
        </p:spPr>
        <p:txBody>
          <a:bodyPr>
            <a:normAutofit fontScale="92500" lnSpcReduction="20000"/>
          </a:bodyPr>
          <a:lstStyle/>
          <a:p>
            <a:pPr>
              <a:buClr>
                <a:schemeClr val="tx1"/>
              </a:buClr>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Thong Hoang </a:t>
            </a:r>
            <a:r>
              <a:rPr lang="en-IN" sz="1800" b="0" i="0" u="none" strike="noStrike" baseline="0" dirty="0" err="1">
                <a:solidFill>
                  <a:srgbClr val="000000"/>
                </a:solidFill>
                <a:latin typeface="Times New Roman" panose="02020603050405020304" pitchFamily="18" charset="0"/>
              </a:rPr>
              <a:t>Dilum</a:t>
            </a:r>
            <a:r>
              <a:rPr lang="en-IN" sz="1800" b="0" i="0" u="none" strike="noStrike" baseline="0" dirty="0">
                <a:solidFill>
                  <a:srgbClr val="000000"/>
                </a:solidFill>
                <a:latin typeface="Times New Roman" panose="02020603050405020304" pitchFamily="18" charset="0"/>
              </a:rPr>
              <a:t> Bandara Qin Wang Qinghua Lu </a:t>
            </a:r>
            <a:r>
              <a:rPr lang="en-IN" sz="1800" b="0" i="0" u="none" strike="noStrike" baseline="0" dirty="0" err="1">
                <a:solidFill>
                  <a:srgbClr val="000000"/>
                </a:solidFill>
                <a:latin typeface="Times New Roman" panose="02020603050405020304" pitchFamily="18" charset="0"/>
              </a:rPr>
              <a:t>Xiwei</a:t>
            </a:r>
            <a:r>
              <a:rPr lang="en-IN" sz="1800" b="0" i="0" u="none" strike="noStrike" baseline="0" dirty="0">
                <a:solidFill>
                  <a:srgbClr val="000000"/>
                </a:solidFill>
                <a:latin typeface="Times New Roman" panose="02020603050405020304" pitchFamily="18" charset="0"/>
              </a:rPr>
              <a:t> Xu Liming Zhu Petar Popovski Linh T. Nguyen, Lam Duc Nguyen and </a:t>
            </a:r>
            <a:r>
              <a:rPr lang="en-IN" sz="1800" b="0" i="0" u="none" strike="noStrike" baseline="0" dirty="0" err="1">
                <a:solidFill>
                  <a:srgbClr val="000000"/>
                </a:solidFill>
                <a:latin typeface="Times New Roman" panose="02020603050405020304" pitchFamily="18" charset="0"/>
              </a:rPr>
              <a:t>Shiping</a:t>
            </a:r>
            <a:r>
              <a:rPr lang="en-IN" sz="1800" b="0" i="0" u="none" strike="noStrike" baseline="0" dirty="0">
                <a:solidFill>
                  <a:srgbClr val="000000"/>
                </a:solidFill>
                <a:latin typeface="Times New Roman" panose="02020603050405020304" pitchFamily="18" charset="0"/>
              </a:rPr>
              <a:t> Chen. Blockchain empowered trust worthy data sharing: Fundamentals, applications, and challenges. NA., 1:40, 2023 </a:t>
            </a:r>
          </a:p>
          <a:p>
            <a:pPr>
              <a:buClr>
                <a:schemeClr val="tx1"/>
              </a:buClr>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Yi Lu, </a:t>
            </a:r>
            <a:r>
              <a:rPr lang="en-IN" sz="1800" b="0" i="0" u="none" strike="noStrike" baseline="0" dirty="0" err="1">
                <a:solidFill>
                  <a:srgbClr val="000000"/>
                </a:solidFill>
                <a:latin typeface="Times New Roman" panose="02020603050405020304" pitchFamily="18" charset="0"/>
              </a:rPr>
              <a:t>Weichao</a:t>
            </a:r>
            <a:r>
              <a:rPr lang="en-IN" sz="1800" b="0" i="0" u="none" strike="noStrike" baseline="0" dirty="0">
                <a:solidFill>
                  <a:srgbClr val="000000"/>
                </a:solidFill>
                <a:latin typeface="Times New Roman" panose="02020603050405020304" pitchFamily="18" charset="0"/>
              </a:rPr>
              <a:t> Wang, Bharat Bhargava, and </a:t>
            </a:r>
            <a:r>
              <a:rPr lang="en-IN" sz="1800" b="0" i="0" u="none" strike="noStrike" baseline="0" dirty="0" err="1">
                <a:solidFill>
                  <a:srgbClr val="000000"/>
                </a:solidFill>
                <a:latin typeface="Times New Roman" panose="02020603050405020304" pitchFamily="18" charset="0"/>
              </a:rPr>
              <a:t>Dongyan</a:t>
            </a:r>
            <a:r>
              <a:rPr lang="en-IN" sz="1800" b="0" i="0" u="none" strike="noStrike" baseline="0" dirty="0">
                <a:solidFill>
                  <a:srgbClr val="000000"/>
                </a:solidFill>
                <a:latin typeface="Times New Roman" panose="02020603050405020304" pitchFamily="18" charset="0"/>
              </a:rPr>
              <a:t> Xu. Trust-based privacy preservation for peer-to-peer data sharing. IEEE Transactions, 36:498–502, 2006.</a:t>
            </a:r>
          </a:p>
          <a:p>
            <a:pPr>
              <a:buClr>
                <a:schemeClr val="tx1"/>
              </a:buCl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Al-Zahrani Fahad Ahmad. Subscription-based data-sharing model using blockchain and data as a service. IEEE Access, 8:115966–115981, 2020. </a:t>
            </a:r>
          </a:p>
          <a:p>
            <a:pPr>
              <a:buClr>
                <a:schemeClr val="tx1"/>
              </a:buClr>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Jianping Tu </a:t>
            </a:r>
            <a:r>
              <a:rPr lang="en-IN" sz="1800" b="0" i="0" u="none" strike="noStrike" baseline="0" dirty="0" err="1">
                <a:solidFill>
                  <a:srgbClr val="000000"/>
                </a:solidFill>
                <a:latin typeface="Times New Roman" panose="02020603050405020304" pitchFamily="18" charset="0"/>
              </a:rPr>
              <a:t>Qimei</a:t>
            </a:r>
            <a:r>
              <a:rPr lang="en-IN" sz="1800" b="0" i="0" u="none" strike="noStrike" baseline="0" dirty="0">
                <a:solidFill>
                  <a:srgbClr val="000000"/>
                </a:solidFill>
                <a:latin typeface="Times New Roman" panose="02020603050405020304" pitchFamily="18" charset="0"/>
              </a:rPr>
              <a:t> Jiang </a:t>
            </a:r>
            <a:r>
              <a:rPr lang="en-IN" sz="1800" b="0" i="0" u="none" strike="noStrike" baseline="0" dirty="0" err="1">
                <a:solidFill>
                  <a:srgbClr val="000000"/>
                </a:solidFill>
                <a:latin typeface="Times New Roman" panose="02020603050405020304" pitchFamily="18" charset="0"/>
              </a:rPr>
              <a:t>Xianggui</a:t>
            </a:r>
            <a:r>
              <a:rPr lang="en-IN" sz="1800" b="0" i="0" u="none" strike="noStrike" baseline="0" dirty="0">
                <a:solidFill>
                  <a:srgbClr val="000000"/>
                </a:solidFill>
                <a:latin typeface="Times New Roman" panose="02020603050405020304" pitchFamily="18" charset="0"/>
              </a:rPr>
              <a:t> Yang </a:t>
            </a:r>
            <a:r>
              <a:rPr lang="en-IN" sz="1800" b="0" i="0" u="none" strike="noStrike" baseline="0" dirty="0" err="1">
                <a:solidFill>
                  <a:srgbClr val="000000"/>
                </a:solidFill>
                <a:latin typeface="Times New Roman" panose="02020603050405020304" pitchFamily="18" charset="0"/>
              </a:rPr>
              <a:t>Pengyong</a:t>
            </a:r>
            <a:r>
              <a:rPr lang="en-IN" sz="1800" b="0" i="0" u="none" strike="noStrike" baseline="0" dirty="0">
                <a:solidFill>
                  <a:srgbClr val="000000"/>
                </a:solidFill>
                <a:latin typeface="Times New Roman" panose="02020603050405020304" pitchFamily="18" charset="0"/>
              </a:rPr>
              <a:t> Cao, </a:t>
            </a:r>
            <a:r>
              <a:rPr lang="en-IN" sz="1800" b="0" i="0" u="none" strike="noStrike" baseline="0" dirty="0" err="1">
                <a:solidFill>
                  <a:srgbClr val="000000"/>
                </a:solidFill>
                <a:latin typeface="Times New Roman" panose="02020603050405020304" pitchFamily="18" charset="0"/>
              </a:rPr>
              <a:t>Guijiang</a:t>
            </a:r>
            <a:r>
              <a:rPr lang="en-IN" sz="1800" b="0" i="0" u="none" strike="noStrike" baseline="0" dirty="0">
                <a:solidFill>
                  <a:srgbClr val="000000"/>
                </a:solidFill>
                <a:latin typeface="Times New Roman" panose="02020603050405020304" pitchFamily="18" charset="0"/>
              </a:rPr>
              <a:t> Duan and Chen Li. Blockchain based process quality data sharing platform for aviation suppliers. IEEE Access, 11:19007–19023, 2024.  </a:t>
            </a:r>
          </a:p>
          <a:p>
            <a:pPr>
              <a:buClr>
                <a:schemeClr val="tx1"/>
              </a:buCl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Vikas Jaiman and </a:t>
            </a:r>
            <a:r>
              <a:rPr lang="en-US" sz="1800" b="0" i="0" u="none" strike="noStrike" baseline="0" dirty="0" err="1">
                <a:solidFill>
                  <a:srgbClr val="000000"/>
                </a:solidFill>
                <a:latin typeface="Times New Roman" panose="02020603050405020304" pitchFamily="18" charset="0"/>
              </a:rPr>
              <a:t>Visara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Urovi</a:t>
            </a:r>
            <a:r>
              <a:rPr lang="en-US" sz="1800" b="0" i="0" u="none" strike="noStrike" baseline="0" dirty="0">
                <a:solidFill>
                  <a:srgbClr val="000000"/>
                </a:solidFill>
                <a:latin typeface="Times New Roman" panose="02020603050405020304" pitchFamily="18" charset="0"/>
              </a:rPr>
              <a:t>. A consent model for blockchain-based health data sharing platforms. IEEE Access, 8(1):143734–143745, 2020 </a:t>
            </a:r>
          </a:p>
          <a:p>
            <a:pPr>
              <a:buClr>
                <a:schemeClr val="tx1"/>
              </a:buClr>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Rui Song, Bin Xiao, Yubo Song, </a:t>
            </a:r>
            <a:r>
              <a:rPr lang="en-IN" sz="1800" b="0" i="0" u="none" strike="noStrike" baseline="0" dirty="0" err="1">
                <a:solidFill>
                  <a:srgbClr val="000000"/>
                </a:solidFill>
                <a:latin typeface="Times New Roman" panose="02020603050405020304" pitchFamily="18" charset="0"/>
              </a:rPr>
              <a:t>Songtao</a:t>
            </a:r>
            <a:r>
              <a:rPr lang="en-IN" sz="1800" b="0" i="0" u="none" strike="noStrike" baseline="0" dirty="0">
                <a:solidFill>
                  <a:srgbClr val="000000"/>
                </a:solidFill>
                <a:latin typeface="Times New Roman" panose="02020603050405020304" pitchFamily="18" charset="0"/>
              </a:rPr>
              <a:t> Guo, and Yuanyuan Yang. A survey of blockchain-based schemes for data sharing and exchange. IEEE Transactions on Big Data, 9:1477–1495, 2023. </a:t>
            </a:r>
          </a:p>
          <a:p>
            <a:pPr>
              <a:buClr>
                <a:schemeClr val="tx1"/>
              </a:buClr>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Min Yang and Yuanyuan Yang. Applying network coding to peer-</a:t>
            </a:r>
            <a:r>
              <a:rPr lang="en-IN" sz="1800" b="0" i="0" u="none" strike="noStrike" baseline="0" dirty="0" err="1">
                <a:solidFill>
                  <a:srgbClr val="000000"/>
                </a:solidFill>
                <a:latin typeface="Times New Roman" panose="02020603050405020304" pitchFamily="18" charset="0"/>
              </a:rPr>
              <a:t>topeer</a:t>
            </a:r>
            <a:r>
              <a:rPr lang="en-IN" sz="1800" b="0" i="0" u="none" strike="noStrike" baseline="0" dirty="0">
                <a:solidFill>
                  <a:srgbClr val="000000"/>
                </a:solidFill>
                <a:latin typeface="Times New Roman" panose="02020603050405020304" pitchFamily="18" charset="0"/>
              </a:rPr>
              <a:t> file sharing. IEEE Transactions, 63:1938–1950, 2014. </a:t>
            </a:r>
          </a:p>
          <a:p>
            <a:pPr>
              <a:buClr>
                <a:schemeClr val="tx1"/>
              </a:buClr>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a:buClr>
                <a:schemeClr val="tx1"/>
              </a:buClr>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a:buClr>
                <a:schemeClr val="tx1"/>
              </a:buClr>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0" indent="0">
              <a:buNone/>
            </a:pPr>
            <a:endParaRPr lang="en-IN" sz="1800" b="0" i="0" u="none" strike="noStrike" baseline="0" dirty="0">
              <a:solidFill>
                <a:srgbClr val="000000"/>
              </a:solidFill>
              <a:latin typeface="Times New Roman" panose="02020603050405020304" pitchFamily="18" charset="0"/>
            </a:endParaRPr>
          </a:p>
          <a:p>
            <a:pPr lvl="1">
              <a:buClr>
                <a:schemeClr val="tx1"/>
              </a:buClr>
              <a:buFont typeface="Wingdings" panose="05000000000000000000" pitchFamily="2" charset="2"/>
              <a:buChar char="§"/>
            </a:pPr>
            <a:endParaRPr lang="en-IN" sz="2200" dirty="0">
              <a:solidFill>
                <a:schemeClr val="tx1"/>
              </a:solidFill>
            </a:endParaRPr>
          </a:p>
        </p:txBody>
      </p:sp>
    </p:spTree>
    <p:extLst>
      <p:ext uri="{BB962C8B-B14F-4D97-AF65-F5344CB8AC3E}">
        <p14:creationId xmlns:p14="http://schemas.microsoft.com/office/powerpoint/2010/main" val="65033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EB371-4F2A-D739-64F1-CBE0ABE9C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E38D9-D884-0CC2-2CF1-2AD622B85494}"/>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Participation Details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4689D0-199E-2EF2-4D4F-6BD26BF282AE}"/>
              </a:ext>
            </a:extLst>
          </p:cNvPr>
          <p:cNvSpPr>
            <a:spLocks noGrp="1"/>
          </p:cNvSpPr>
          <p:nvPr>
            <p:ph idx="1"/>
          </p:nvPr>
        </p:nvSpPr>
        <p:spPr>
          <a:xfrm>
            <a:off x="677334" y="1608994"/>
            <a:ext cx="8596668" cy="3798276"/>
          </a:xfrm>
        </p:spPr>
        <p:txBody>
          <a:bodyPr>
            <a:normAutofit/>
          </a:bodyPr>
          <a:lstStyle/>
          <a:p>
            <a:pPr marL="457200" lvl="1" indent="0">
              <a:buClr>
                <a:schemeClr val="tx1"/>
              </a:buClr>
              <a:buNone/>
            </a:pPr>
            <a:endParaRPr lang="en-US" sz="2000" dirty="0">
              <a:solidFill>
                <a:schemeClr val="tx1"/>
              </a:solidFill>
            </a:endParaRPr>
          </a:p>
          <a:p>
            <a:pPr lvl="1">
              <a:buClr>
                <a:schemeClr val="tx1"/>
              </a:buClr>
              <a:buFont typeface="Wingdings" panose="05000000000000000000" pitchFamily="2" charset="2"/>
              <a:buChar char="Ø"/>
            </a:pPr>
            <a:endParaRPr lang="en-IN" sz="2200" dirty="0">
              <a:solidFill>
                <a:schemeClr val="tx1"/>
              </a:solidFill>
            </a:endParaRPr>
          </a:p>
        </p:txBody>
      </p:sp>
      <p:pic>
        <p:nvPicPr>
          <p:cNvPr id="5" name="Picture 4">
            <a:extLst>
              <a:ext uri="{FF2B5EF4-FFF2-40B4-BE49-F238E27FC236}">
                <a16:creationId xmlns:a16="http://schemas.microsoft.com/office/drawing/2014/main" id="{EE8F5820-1176-3AD5-657B-DBB6C82E6779}"/>
              </a:ext>
            </a:extLst>
          </p:cNvPr>
          <p:cNvPicPr>
            <a:picLocks noChangeAspect="1"/>
          </p:cNvPicPr>
          <p:nvPr/>
        </p:nvPicPr>
        <p:blipFill>
          <a:blip r:embed="rId2"/>
          <a:stretch>
            <a:fillRect/>
          </a:stretch>
        </p:blipFill>
        <p:spPr>
          <a:xfrm>
            <a:off x="191219" y="1608994"/>
            <a:ext cx="11809562" cy="3900398"/>
          </a:xfrm>
          <a:prstGeom prst="rect">
            <a:avLst/>
          </a:prstGeom>
        </p:spPr>
      </p:pic>
    </p:spTree>
    <p:extLst>
      <p:ext uri="{BB962C8B-B14F-4D97-AF65-F5344CB8AC3E}">
        <p14:creationId xmlns:p14="http://schemas.microsoft.com/office/powerpoint/2010/main" val="275061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70765" y="2083777"/>
          <a:ext cx="8596668" cy="2189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0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pPr marL="571500" indent="-571500">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0297"/>
            <a:ext cx="8596668" cy="4161080"/>
          </a:xfrm>
        </p:spPr>
        <p:txBody>
          <a:bodyPr>
            <a:normAutofit/>
          </a:bodyPr>
          <a:lstStyle/>
          <a:p>
            <a:pPr marL="0" indent="0" algn="just">
              <a:buClrTx/>
              <a:buNone/>
            </a:pPr>
            <a:r>
              <a:rPr lang="en-US" sz="2200" dirty="0">
                <a:latin typeface="Times New Roman" panose="02020603050405020304" pitchFamily="18" charset="0"/>
                <a:cs typeface="Times New Roman" panose="02020603050405020304" pitchFamily="18" charset="0"/>
              </a:rPr>
              <a:t>In today’s digital age, secure and private data sharing is essential. Traditional centralized platforms face major issues like data breaches, privacy risks, and lack of user control. </a:t>
            </a:r>
            <a:r>
              <a:rPr lang="en-US" sz="2200" b="1" dirty="0" err="1">
                <a:latin typeface="Times New Roman" panose="02020603050405020304" pitchFamily="18" charset="0"/>
                <a:cs typeface="Times New Roman" panose="02020603050405020304" pitchFamily="18" charset="0"/>
              </a:rPr>
              <a:t>BlockShare</a:t>
            </a:r>
            <a:r>
              <a:rPr lang="en-US" sz="2200" dirty="0">
                <a:latin typeface="Times New Roman" panose="02020603050405020304" pitchFamily="18" charset="0"/>
                <a:cs typeface="Times New Roman" panose="02020603050405020304" pitchFamily="18" charset="0"/>
              </a:rPr>
              <a:t> addresses these challenges with a </a:t>
            </a:r>
            <a:r>
              <a:rPr lang="en-US" sz="2200" b="1" dirty="0">
                <a:latin typeface="Times New Roman" panose="02020603050405020304" pitchFamily="18" charset="0"/>
                <a:cs typeface="Times New Roman" panose="02020603050405020304" pitchFamily="18" charset="0"/>
              </a:rPr>
              <a:t>decentralized peer-to-peer (P2P)</a:t>
            </a:r>
            <a:r>
              <a:rPr lang="en-US" sz="2200" dirty="0">
                <a:latin typeface="Times New Roman" panose="02020603050405020304" pitchFamily="18" charset="0"/>
                <a:cs typeface="Times New Roman" panose="02020603050405020304" pitchFamily="18" charset="0"/>
              </a:rPr>
              <a:t> data-sharing platform using </a:t>
            </a:r>
            <a:r>
              <a:rPr lang="en-US" sz="2200" b="1" dirty="0">
                <a:latin typeface="Times New Roman" panose="02020603050405020304" pitchFamily="18" charset="0"/>
                <a:cs typeface="Times New Roman" panose="02020603050405020304" pitchFamily="18" charset="0"/>
              </a:rPr>
              <a:t>IPFS</a:t>
            </a:r>
            <a:r>
              <a:rPr lang="en-US" sz="2200" dirty="0">
                <a:latin typeface="Times New Roman" panose="02020603050405020304" pitchFamily="18" charset="0"/>
                <a:cs typeface="Times New Roman" panose="02020603050405020304" pitchFamily="18" charset="0"/>
              </a:rPr>
              <a:t> for storage and </a:t>
            </a:r>
            <a:r>
              <a:rPr lang="en-US" sz="2200" b="1" dirty="0">
                <a:latin typeface="Times New Roman" panose="02020603050405020304" pitchFamily="18" charset="0"/>
                <a:cs typeface="Times New Roman" panose="02020603050405020304" pitchFamily="18" charset="0"/>
              </a:rPr>
              <a:t>WebRTC/</a:t>
            </a:r>
            <a:r>
              <a:rPr lang="en-US" sz="2200" b="1" dirty="0" err="1">
                <a:latin typeface="Times New Roman" panose="02020603050405020304" pitchFamily="18" charset="0"/>
                <a:cs typeface="Times New Roman" panose="02020603050405020304" pitchFamily="18" charset="0"/>
              </a:rPr>
              <a:t>PeerJS</a:t>
            </a:r>
            <a:r>
              <a:rPr lang="en-US" sz="2200" dirty="0">
                <a:latin typeface="Times New Roman" panose="02020603050405020304" pitchFamily="18" charset="0"/>
                <a:cs typeface="Times New Roman" panose="02020603050405020304" pitchFamily="18" charset="0"/>
              </a:rPr>
              <a:t> for direct communication—without the complexity of full blockchain systems. It ensures data privacy, eliminates intermediaries, and supports offline access through a message queue system. With Peer IDs managed via MongoDB, </a:t>
            </a:r>
            <a:r>
              <a:rPr lang="en-US" sz="2200" dirty="0" err="1">
                <a:latin typeface="Times New Roman" panose="02020603050405020304" pitchFamily="18" charset="0"/>
                <a:cs typeface="Times New Roman" panose="02020603050405020304" pitchFamily="18" charset="0"/>
              </a:rPr>
              <a:t>BlockShare</a:t>
            </a:r>
            <a:r>
              <a:rPr lang="en-US" sz="2200" dirty="0">
                <a:latin typeface="Times New Roman" panose="02020603050405020304" pitchFamily="18" charset="0"/>
                <a:cs typeface="Times New Roman" panose="02020603050405020304" pitchFamily="18" charset="0"/>
              </a:rPr>
              <a:t> offers a </a:t>
            </a:r>
            <a:r>
              <a:rPr lang="en-US" sz="2200" b="1" dirty="0">
                <a:latin typeface="Times New Roman" panose="02020603050405020304" pitchFamily="18" charset="0"/>
                <a:cs typeface="Times New Roman" panose="02020603050405020304" pitchFamily="18" charset="0"/>
              </a:rPr>
              <a:t>secure, cost-effective, and scalable</a:t>
            </a:r>
            <a:r>
              <a:rPr lang="en-US" sz="2200" dirty="0">
                <a:latin typeface="Times New Roman" panose="02020603050405020304" pitchFamily="18" charset="0"/>
                <a:cs typeface="Times New Roman" panose="02020603050405020304" pitchFamily="18" charset="0"/>
              </a:rPr>
              <a:t> solution, ideal for individuals and businesses seeking a trustworthy way to exchange sensitive information.</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7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IN"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3" y="1633051"/>
            <a:ext cx="9442613" cy="3880773"/>
          </a:xfrm>
        </p:spPr>
        <p:txBody>
          <a:bodyPr>
            <a:noAutofit/>
          </a:bodyPr>
          <a:lstStyle/>
          <a:p>
            <a:pPr marL="0" indent="0" algn="just">
              <a:buClr>
                <a:schemeClr val="tx1"/>
              </a:buClr>
              <a:buNone/>
            </a:pPr>
            <a:r>
              <a:rPr lang="en-US" sz="2200" dirty="0">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today’s world data is a new fuel which drives the industries and their operations. From personal information to important business data, sharing data safely and easily is crucial for everyone including individuals, businesses, governments, and communities that depend on accurate, trustworthy information. But sharing data privately and securely remains difficult, especially with traditional, centralized platforms. This project aims to solve these problems by creating a secure, private, and efficient data-sharing platform that is different from traditional models. By using ideas from blockchain, decentralized storage, and peer-to-peer (P2P) communication, our platform removes the need for central authorities</a:t>
            </a:r>
          </a:p>
        </p:txBody>
      </p:sp>
    </p:spTree>
    <p:extLst>
      <p:ext uri="{BB962C8B-B14F-4D97-AF65-F5344CB8AC3E}">
        <p14:creationId xmlns:p14="http://schemas.microsoft.com/office/powerpoint/2010/main" val="214805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1DA04-B558-A238-3777-A48D6E18FBB3}"/>
              </a:ext>
            </a:extLst>
          </p:cNvPr>
          <p:cNvSpPr txBox="1"/>
          <p:nvPr/>
        </p:nvSpPr>
        <p:spPr>
          <a:xfrm>
            <a:off x="892714" y="173766"/>
            <a:ext cx="6536879" cy="646331"/>
          </a:xfrm>
          <a:prstGeom prst="rect">
            <a:avLst/>
          </a:prstGeom>
          <a:noFill/>
        </p:spPr>
        <p:txBody>
          <a:bodyPr wrap="square" rtlCol="0">
            <a:spAutoFit/>
          </a:bodyPr>
          <a:lstStyle/>
          <a:p>
            <a:pPr marL="571500" indent="-571500">
              <a:buFont typeface="Wingdings" panose="05000000000000000000" pitchFamily="2" charset="2"/>
              <a:buChar char="q"/>
            </a:pPr>
            <a:r>
              <a:rPr lang="en-IN" sz="3600" b="1" dirty="0">
                <a:latin typeface="Times New Roman" panose="02020603050405020304" pitchFamily="18" charset="0"/>
                <a:ea typeface="Source Serif Pro" panose="02040603050405020204" pitchFamily="18" charset="0"/>
                <a:cs typeface="Times New Roman" panose="02020603050405020304" pitchFamily="18" charset="0"/>
              </a:rPr>
              <a:t>Literature Review </a:t>
            </a:r>
          </a:p>
        </p:txBody>
      </p:sp>
      <p:graphicFrame>
        <p:nvGraphicFramePr>
          <p:cNvPr id="5" name="Table 4">
            <a:extLst>
              <a:ext uri="{FF2B5EF4-FFF2-40B4-BE49-F238E27FC236}">
                <a16:creationId xmlns:a16="http://schemas.microsoft.com/office/drawing/2014/main" id="{3BF38A62-461B-352D-5935-C1499707935F}"/>
              </a:ext>
            </a:extLst>
          </p:cNvPr>
          <p:cNvGraphicFramePr>
            <a:graphicFrameLocks noGrp="1"/>
          </p:cNvGraphicFramePr>
          <p:nvPr>
            <p:extLst>
              <p:ext uri="{D42A27DB-BD31-4B8C-83A1-F6EECF244321}">
                <p14:modId xmlns:p14="http://schemas.microsoft.com/office/powerpoint/2010/main" val="3333307136"/>
              </p:ext>
            </p:extLst>
          </p:nvPr>
        </p:nvGraphicFramePr>
        <p:xfrm>
          <a:off x="204966" y="950937"/>
          <a:ext cx="11720051" cy="5273041"/>
        </p:xfrm>
        <a:graphic>
          <a:graphicData uri="http://schemas.openxmlformats.org/drawingml/2006/table">
            <a:tbl>
              <a:tblPr firstRow="1" bandRow="1">
                <a:tableStyleId>{5C22544A-7EE6-4342-B048-85BDC9FD1C3A}</a:tableStyleId>
              </a:tblPr>
              <a:tblGrid>
                <a:gridCol w="713799">
                  <a:extLst>
                    <a:ext uri="{9D8B030D-6E8A-4147-A177-3AD203B41FA5}">
                      <a16:colId xmlns:a16="http://schemas.microsoft.com/office/drawing/2014/main" val="20000"/>
                    </a:ext>
                  </a:extLst>
                </a:gridCol>
                <a:gridCol w="2539904">
                  <a:extLst>
                    <a:ext uri="{9D8B030D-6E8A-4147-A177-3AD203B41FA5}">
                      <a16:colId xmlns:a16="http://schemas.microsoft.com/office/drawing/2014/main" val="20001"/>
                    </a:ext>
                  </a:extLst>
                </a:gridCol>
                <a:gridCol w="4233174">
                  <a:extLst>
                    <a:ext uri="{9D8B030D-6E8A-4147-A177-3AD203B41FA5}">
                      <a16:colId xmlns:a16="http://schemas.microsoft.com/office/drawing/2014/main" val="20002"/>
                    </a:ext>
                  </a:extLst>
                </a:gridCol>
                <a:gridCol w="4233174">
                  <a:extLst>
                    <a:ext uri="{9D8B030D-6E8A-4147-A177-3AD203B41FA5}">
                      <a16:colId xmlns:a16="http://schemas.microsoft.com/office/drawing/2014/main" val="20003"/>
                    </a:ext>
                  </a:extLst>
                </a:gridCol>
              </a:tblGrid>
              <a:tr h="520182">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Sr. No.</a:t>
                      </a:r>
                    </a:p>
                  </a:txBody>
                  <a:tcPr/>
                </a:tc>
                <a:tc>
                  <a:txBody>
                    <a:bodyPr/>
                    <a:lstStyle/>
                    <a:p>
                      <a:r>
                        <a:rPr sz="1400" dirty="0">
                          <a:latin typeface="Times New Roman" panose="02020603050405020304" pitchFamily="18" charset="0"/>
                          <a:ea typeface="Source Sans Pro" panose="020B0503030403020204" pitchFamily="34" charset="0"/>
                          <a:cs typeface="Times New Roman" panose="02020603050405020304" pitchFamily="18" charset="0"/>
                        </a:rPr>
                        <a:t>Author &amp; Year</a:t>
                      </a:r>
                    </a:p>
                  </a:txBody>
                  <a:tcPr/>
                </a:tc>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Title</a:t>
                      </a:r>
                    </a:p>
                  </a:txBody>
                  <a:tcPr/>
                </a:tc>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Findings and Algorithm</a:t>
                      </a:r>
                    </a:p>
                  </a:txBody>
                  <a:tcPr/>
                </a:tc>
                <a:extLst>
                  <a:ext uri="{0D108BD9-81ED-4DB2-BD59-A6C34878D82A}">
                    <a16:rowId xmlns:a16="http://schemas.microsoft.com/office/drawing/2014/main" val="10000"/>
                  </a:ext>
                </a:extLst>
              </a:tr>
              <a:tr h="950938">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1</a:t>
                      </a:r>
                    </a:p>
                  </a:txBody>
                  <a:tcPr/>
                </a:tc>
                <a:tc>
                  <a:txBody>
                    <a:bodyPr/>
                    <a:lstStyle/>
                    <a:p>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Pengyong</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Cao ,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Guijiang</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Duan</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Jianping</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Tu</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Qimei</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Jiang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Xianggui</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Yang,</a:t>
                      </a:r>
                      <a:r>
                        <a:rPr lang="en-IN" sz="1400" baseline="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Chen Li, 2023</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r>
                        <a:rPr lang="en-US" sz="1400" dirty="0" err="1">
                          <a:latin typeface="Times New Roman" panose="02020603050405020304" pitchFamily="18" charset="0"/>
                          <a:ea typeface="Source Sans Pro" panose="020B0503030403020204" pitchFamily="34" charset="0"/>
                          <a:cs typeface="Times New Roman" panose="02020603050405020304" pitchFamily="18" charset="0"/>
                        </a:rPr>
                        <a:t>Blockchain</a:t>
                      </a:r>
                      <a:r>
                        <a:rPr lang="en-US" sz="1400" dirty="0">
                          <a:latin typeface="Times New Roman" panose="02020603050405020304" pitchFamily="18" charset="0"/>
                          <a:ea typeface="Source Sans Pro" panose="020B0503030403020204" pitchFamily="34" charset="0"/>
                          <a:cs typeface="Times New Roman" panose="02020603050405020304" pitchFamily="18" charset="0"/>
                        </a:rPr>
                        <a:t>-Empowered Trustworthy Data Sharing Fundamentals, Applications, and Challenges </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It surveys blockchain-based architectures and applications.</a:t>
                      </a:r>
                    </a:p>
                    <a:p>
                      <a:pPr marL="285750" indent="-285750" algn="just">
                        <a:buFont typeface="Arial" panose="020B0604020202020204" pitchFamily="34" charset="0"/>
                        <a:buChar char="•"/>
                      </a:pPr>
                      <a:r>
                        <a:rPr lang="en-US" sz="1400" dirty="0">
                          <a:latin typeface="Times New Roman" panose="02020603050405020304" pitchFamily="18" charset="0"/>
                          <a:ea typeface="Source Sans Pro" panose="020B0503030403020204" pitchFamily="34" charset="0"/>
                          <a:cs typeface="Times New Roman" panose="02020603050405020304" pitchFamily="18" charset="0"/>
                        </a:rPr>
                        <a:t>Explores the fundamentals of blockchain technology.</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extLst>
                  <a:ext uri="{0D108BD9-81ED-4DB2-BD59-A6C34878D82A}">
                    <a16:rowId xmlns:a16="http://schemas.microsoft.com/office/drawing/2014/main" val="10001"/>
                  </a:ext>
                </a:extLst>
              </a:tr>
              <a:tr h="950938">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2</a:t>
                      </a:r>
                    </a:p>
                  </a:txBody>
                  <a:tcPr/>
                </a:tc>
                <a:tc>
                  <a:txBody>
                    <a:bodyPr/>
                    <a:lstStyle/>
                    <a:p>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Rui</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Song , Bin Xiao , Senior Member,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Yubo</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Song ,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Songtao</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Guo</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,and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Yuanyuan</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Yang</a:t>
                      </a:r>
                      <a:r>
                        <a:rPr sz="1400" dirty="0">
                          <a:latin typeface="Times New Roman" panose="02020603050405020304" pitchFamily="18" charset="0"/>
                          <a:ea typeface="Source Sans Pro" panose="020B0503030403020204" pitchFamily="34" charset="0"/>
                          <a:cs typeface="Times New Roman" panose="02020603050405020304" pitchFamily="18" charset="0"/>
                        </a:rPr>
                        <a:t>, 2023</a:t>
                      </a:r>
                    </a:p>
                  </a:txBody>
                  <a:tcPr/>
                </a:tc>
                <a:tc>
                  <a:txBody>
                    <a:bodyPr/>
                    <a:lstStyle/>
                    <a:p>
                      <a:r>
                        <a:rPr lang="en-US" sz="1400" dirty="0">
                          <a:latin typeface="Times New Roman" panose="02020603050405020304" pitchFamily="18" charset="0"/>
                          <a:ea typeface="Source Sans Pro" panose="020B0503030403020204" pitchFamily="34" charset="0"/>
                          <a:cs typeface="Times New Roman" panose="02020603050405020304" pitchFamily="18" charset="0"/>
                        </a:rPr>
                        <a:t>A Survey of </a:t>
                      </a:r>
                      <a:r>
                        <a:rPr lang="en-US" sz="1400" dirty="0" err="1">
                          <a:latin typeface="Times New Roman" panose="02020603050405020304" pitchFamily="18" charset="0"/>
                          <a:ea typeface="Source Sans Pro" panose="020B0503030403020204" pitchFamily="34" charset="0"/>
                          <a:cs typeface="Times New Roman" panose="02020603050405020304" pitchFamily="18" charset="0"/>
                        </a:rPr>
                        <a:t>Blockchain</a:t>
                      </a:r>
                      <a:r>
                        <a:rPr lang="en-US" sz="1400" dirty="0">
                          <a:latin typeface="Times New Roman" panose="02020603050405020304" pitchFamily="18" charset="0"/>
                          <a:ea typeface="Source Sans Pro" panose="020B0503030403020204" pitchFamily="34" charset="0"/>
                          <a:cs typeface="Times New Roman" panose="02020603050405020304" pitchFamily="18" charset="0"/>
                        </a:rPr>
                        <a:t>-Based Schemes for Data Sharing and Exchange</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Examines access control mechanisms.</a:t>
                      </a:r>
                    </a:p>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Discusses interoperability challenges.</a:t>
                      </a:r>
                      <a:endParaRPr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endParaRPr>
                    </a:p>
                  </a:txBody>
                  <a:tcPr/>
                </a:tc>
                <a:extLst>
                  <a:ext uri="{0D108BD9-81ED-4DB2-BD59-A6C34878D82A}">
                    <a16:rowId xmlns:a16="http://schemas.microsoft.com/office/drawing/2014/main" val="10002"/>
                  </a:ext>
                </a:extLst>
              </a:tr>
              <a:tr h="950938">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3</a:t>
                      </a:r>
                    </a:p>
                  </a:txBody>
                  <a:tcPr/>
                </a:tc>
                <a:tc>
                  <a:txBody>
                    <a:bodyPr/>
                    <a:lstStyle/>
                    <a:p>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Pengyong</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Cao,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Guijiang</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Duan</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Jianping</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Tu</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Qimei</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Jiang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Xianggui</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Yang and </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chen</a:t>
                      </a:r>
                      <a:r>
                        <a:rPr lang="en-IN" sz="1400" dirty="0">
                          <a:latin typeface="Times New Roman" panose="02020603050405020304" pitchFamily="18" charset="0"/>
                          <a:ea typeface="Source Sans Pro" panose="020B0503030403020204" pitchFamily="34" charset="0"/>
                          <a:cs typeface="Times New Roman" panose="02020603050405020304" pitchFamily="18" charset="0"/>
                        </a:rPr>
                        <a:t> li</a:t>
                      </a:r>
                      <a:r>
                        <a:rPr sz="1400" dirty="0">
                          <a:latin typeface="Times New Roman" panose="02020603050405020304" pitchFamily="18" charset="0"/>
                          <a:ea typeface="Source Sans Pro" panose="020B0503030403020204" pitchFamily="34" charset="0"/>
                          <a:cs typeface="Times New Roman" panose="02020603050405020304" pitchFamily="18" charset="0"/>
                        </a:rPr>
                        <a:t>, 2023</a:t>
                      </a:r>
                    </a:p>
                  </a:txBody>
                  <a:tcPr/>
                </a:tc>
                <a:tc>
                  <a:txBody>
                    <a:bodyPr/>
                    <a:lstStyle/>
                    <a:p>
                      <a:r>
                        <a:rPr lang="en-US" sz="1400" dirty="0" err="1">
                          <a:latin typeface="Times New Roman" panose="02020603050405020304" pitchFamily="18" charset="0"/>
                          <a:ea typeface="Source Sans Pro" panose="020B0503030403020204" pitchFamily="34" charset="0"/>
                          <a:cs typeface="Times New Roman" panose="02020603050405020304" pitchFamily="18" charset="0"/>
                        </a:rPr>
                        <a:t>Blockchain</a:t>
                      </a:r>
                      <a:r>
                        <a:rPr lang="en-US" sz="1400" dirty="0">
                          <a:latin typeface="Times New Roman" panose="02020603050405020304" pitchFamily="18" charset="0"/>
                          <a:ea typeface="Source Sans Pro" panose="020B0503030403020204" pitchFamily="34" charset="0"/>
                          <a:cs typeface="Times New Roman" panose="02020603050405020304" pitchFamily="18" charset="0"/>
                        </a:rPr>
                        <a:t>-Based Process Quality Data Sharing Platform for Aviation Suppliers</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The paper outlines a blockchain-based platform for process quality data sharing.</a:t>
                      </a:r>
                    </a:p>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The platform is designed specifically for aviation suppliers.</a:t>
                      </a:r>
                      <a:endParaRPr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endParaRPr>
                    </a:p>
                  </a:txBody>
                  <a:tcPr/>
                </a:tc>
                <a:extLst>
                  <a:ext uri="{0D108BD9-81ED-4DB2-BD59-A6C34878D82A}">
                    <a16:rowId xmlns:a16="http://schemas.microsoft.com/office/drawing/2014/main" val="10003"/>
                  </a:ext>
                </a:extLst>
              </a:tr>
              <a:tr h="819972">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4</a:t>
                      </a:r>
                    </a:p>
                  </a:txBody>
                  <a:tcPr/>
                </a:tc>
                <a:tc>
                  <a:txBody>
                    <a:bodyPr/>
                    <a:lstStyle/>
                    <a:p>
                      <a:r>
                        <a:rPr lang="en-US" sz="1400" dirty="0" err="1">
                          <a:latin typeface="Times New Roman" panose="02020603050405020304" pitchFamily="18" charset="0"/>
                          <a:cs typeface="Times New Roman" panose="02020603050405020304" pitchFamily="18" charset="0"/>
                        </a:rPr>
                        <a:t>Vikas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Jaiman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Visara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Urovi</a:t>
                      </a:r>
                      <a:r>
                        <a:rPr lang="en-US" sz="1400" baseline="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ea typeface="Source Sans Pro" panose="020B0503030403020204" pitchFamily="34" charset="0"/>
                          <a:cs typeface="Times New Roman" panose="02020603050405020304" pitchFamily="18" charset="0"/>
                        </a:rPr>
                        <a:t>202</a:t>
                      </a:r>
                      <a:r>
                        <a:rPr lang="en-US" sz="1400" dirty="0">
                          <a:latin typeface="Times New Roman" panose="02020603050405020304" pitchFamily="18" charset="0"/>
                          <a:ea typeface="Source Sans Pro" panose="020B0503030403020204" pitchFamily="34" charset="0"/>
                          <a:cs typeface="Times New Roman" panose="02020603050405020304" pitchFamily="18" charset="0"/>
                        </a:rPr>
                        <a:t>0</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r>
                        <a:rPr lang="en-US" sz="1400" dirty="0">
                          <a:latin typeface="Times New Roman" panose="02020603050405020304" pitchFamily="18" charset="0"/>
                          <a:ea typeface="Source Sans Pro" panose="020B0503030403020204" pitchFamily="34" charset="0"/>
                          <a:cs typeface="Times New Roman" panose="02020603050405020304" pitchFamily="18" charset="0"/>
                        </a:rPr>
                        <a:t>A Consent Model for </a:t>
                      </a:r>
                      <a:r>
                        <a:rPr lang="en-US" sz="1400" dirty="0" err="1">
                          <a:latin typeface="Times New Roman" panose="02020603050405020304" pitchFamily="18" charset="0"/>
                          <a:ea typeface="Source Sans Pro" panose="020B0503030403020204" pitchFamily="34" charset="0"/>
                          <a:cs typeface="Times New Roman" panose="02020603050405020304" pitchFamily="18" charset="0"/>
                        </a:rPr>
                        <a:t>Blockchain</a:t>
                      </a:r>
                      <a:r>
                        <a:rPr lang="en-US" sz="1400" dirty="0">
                          <a:latin typeface="Times New Roman" panose="02020603050405020304" pitchFamily="18" charset="0"/>
                          <a:ea typeface="Source Sans Pro" panose="020B0503030403020204" pitchFamily="34" charset="0"/>
                          <a:cs typeface="Times New Roman" panose="02020603050405020304" pitchFamily="18" charset="0"/>
                        </a:rPr>
                        <a:t>-Based Health Data Sharing Platforms</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It presents a dynamic consent model using blockchain technology.</a:t>
                      </a:r>
                    </a:p>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The model enables secure and accountable health data sharing.</a:t>
                      </a:r>
                      <a:endParaRPr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endParaRPr>
                    </a:p>
                  </a:txBody>
                  <a:tcPr/>
                </a:tc>
                <a:extLst>
                  <a:ext uri="{0D108BD9-81ED-4DB2-BD59-A6C34878D82A}">
                    <a16:rowId xmlns:a16="http://schemas.microsoft.com/office/drawing/2014/main" val="10004"/>
                  </a:ext>
                </a:extLst>
              </a:tr>
              <a:tr h="955165">
                <a:tc>
                  <a:txBody>
                    <a:bodyPr/>
                    <a:lstStyle/>
                    <a:p>
                      <a:r>
                        <a:rPr sz="1400">
                          <a:latin typeface="Times New Roman" panose="02020603050405020304" pitchFamily="18" charset="0"/>
                          <a:ea typeface="Source Sans Pro" panose="020B0503030403020204" pitchFamily="34" charset="0"/>
                          <a:cs typeface="Times New Roman" panose="02020603050405020304" pitchFamily="18" charset="0"/>
                        </a:rPr>
                        <a:t>5</a:t>
                      </a:r>
                    </a:p>
                  </a:txBody>
                  <a:tcPr/>
                </a:tc>
                <a:tc>
                  <a:txBody>
                    <a:bodyPr/>
                    <a:lstStyle/>
                    <a:p>
                      <a:r>
                        <a:rPr lang="en-IN" sz="1400" dirty="0">
                          <a:latin typeface="Times New Roman" panose="02020603050405020304" pitchFamily="18" charset="0"/>
                          <a:ea typeface="Source Sans Pro" panose="020B0503030403020204" pitchFamily="34" charset="0"/>
                          <a:cs typeface="Times New Roman" panose="02020603050405020304" pitchFamily="18" charset="0"/>
                        </a:rPr>
                        <a:t>Fahad Ahmad Al-</a:t>
                      </a:r>
                      <a:r>
                        <a:rPr lang="en-IN" sz="1400" dirty="0" err="1">
                          <a:latin typeface="Times New Roman" panose="02020603050405020304" pitchFamily="18" charset="0"/>
                          <a:ea typeface="Source Sans Pro" panose="020B0503030403020204" pitchFamily="34" charset="0"/>
                          <a:cs typeface="Times New Roman" panose="02020603050405020304" pitchFamily="18" charset="0"/>
                        </a:rPr>
                        <a:t>Zahrani</a:t>
                      </a:r>
                      <a:r>
                        <a:rPr sz="1400" dirty="0">
                          <a:latin typeface="Times New Roman" panose="02020603050405020304" pitchFamily="18" charset="0"/>
                          <a:ea typeface="Source Sans Pro" panose="020B0503030403020204" pitchFamily="34" charset="0"/>
                          <a:cs typeface="Times New Roman" panose="02020603050405020304" pitchFamily="18" charset="0"/>
                        </a:rPr>
                        <a:t>, 202</a:t>
                      </a:r>
                      <a:r>
                        <a:rPr lang="en-US" sz="1400" dirty="0">
                          <a:latin typeface="Times New Roman" panose="02020603050405020304" pitchFamily="18" charset="0"/>
                          <a:ea typeface="Source Sans Pro" panose="020B0503030403020204" pitchFamily="34" charset="0"/>
                          <a:cs typeface="Times New Roman" panose="02020603050405020304" pitchFamily="18" charset="0"/>
                        </a:rPr>
                        <a:t>0</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r>
                        <a:rPr lang="en-US" sz="1400" dirty="0">
                          <a:latin typeface="Times New Roman" panose="02020603050405020304" pitchFamily="18" charset="0"/>
                          <a:ea typeface="Source Sans Pro" panose="020B0503030403020204" pitchFamily="34" charset="0"/>
                          <a:cs typeface="Times New Roman" panose="02020603050405020304" pitchFamily="18" charset="0"/>
                        </a:rPr>
                        <a:t>Subscription-Based Data-Sharing Model Using </a:t>
                      </a:r>
                      <a:r>
                        <a:rPr lang="en-US" sz="1400" dirty="0" err="1">
                          <a:latin typeface="Times New Roman" panose="02020603050405020304" pitchFamily="18" charset="0"/>
                          <a:ea typeface="Source Sans Pro" panose="020B0503030403020204" pitchFamily="34" charset="0"/>
                          <a:cs typeface="Times New Roman" panose="02020603050405020304" pitchFamily="18" charset="0"/>
                        </a:rPr>
                        <a:t>Blockchain</a:t>
                      </a:r>
                      <a:r>
                        <a:rPr lang="en-US" sz="1400" dirty="0">
                          <a:latin typeface="Times New Roman" panose="02020603050405020304" pitchFamily="18" charset="0"/>
                          <a:ea typeface="Source Sans Pro" panose="020B0503030403020204" pitchFamily="34" charset="0"/>
                          <a:cs typeface="Times New Roman" panose="02020603050405020304" pitchFamily="18" charset="0"/>
                        </a:rPr>
                        <a:t> and Data as a Service </a:t>
                      </a:r>
                      <a:endParaRPr sz="1400" dirty="0">
                        <a:latin typeface="Times New Roman" panose="02020603050405020304" pitchFamily="18" charset="0"/>
                        <a:ea typeface="Source Sans Pro" panose="020B0503030403020204" pitchFamily="34" charset="0"/>
                        <a:cs typeface="Times New Roman" panose="02020603050405020304" pitchFamily="18" charset="0"/>
                      </a:endParaRPr>
                    </a:p>
                  </a:txBody>
                  <a:tcPr/>
                </a:tc>
                <a:tc>
                  <a:txBody>
                    <a:bodyPr/>
                    <a:lstStyle/>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It utilizes the Data as a Service (DaaS) framework.</a:t>
                      </a:r>
                    </a:p>
                    <a:p>
                      <a:pPr marL="285750" indent="-285750" algn="just" defTabSz="4572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rPr>
                        <a:t>Incorporates flexible pricing mechanisms.</a:t>
                      </a:r>
                      <a:endParaRPr sz="1400" kern="1200" dirty="0">
                        <a:solidFill>
                          <a:schemeClr val="dk1"/>
                        </a:solidFill>
                        <a:latin typeface="Times New Roman" panose="02020603050405020304" pitchFamily="18" charset="0"/>
                        <a:ea typeface="Source Sans Pro" panose="020B0503030403020204" pitchFamily="34"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8523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Architecture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F18C020-9FB6-6D5A-53E1-EC98E1CDAD89}"/>
              </a:ext>
            </a:extLst>
          </p:cNvPr>
          <p:cNvPicPr>
            <a:picLocks noGrp="1" noChangeAspect="1"/>
          </p:cNvPicPr>
          <p:nvPr>
            <p:ph idx="1"/>
          </p:nvPr>
        </p:nvPicPr>
        <p:blipFill>
          <a:blip r:embed="rId2"/>
          <a:stretch>
            <a:fillRect/>
          </a:stretch>
        </p:blipFill>
        <p:spPr>
          <a:xfrm>
            <a:off x="677862" y="2234241"/>
            <a:ext cx="9760099" cy="3192934"/>
          </a:xfrm>
        </p:spPr>
      </p:pic>
    </p:spTree>
    <p:extLst>
      <p:ext uri="{BB962C8B-B14F-4D97-AF65-F5344CB8AC3E}">
        <p14:creationId xmlns:p14="http://schemas.microsoft.com/office/powerpoint/2010/main" val="196609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Methodology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7719" y="1473297"/>
            <a:ext cx="8596668" cy="4185632"/>
          </a:xfrm>
        </p:spPr>
        <p:txBody>
          <a:bodyPr>
            <a:normAutofit fontScale="92500" lnSpcReduction="10000"/>
          </a:bodyPr>
          <a:lstStyle/>
          <a:p>
            <a:pPr algn="just">
              <a:buClr>
                <a:schemeClr val="tx1"/>
              </a:buCl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Decentralized Storage : </a:t>
            </a:r>
            <a:r>
              <a:rPr lang="en-US" sz="2400" dirty="0">
                <a:latin typeface="Times New Roman" panose="02020603050405020304" pitchFamily="18" charset="0"/>
                <a:cs typeface="Times New Roman" panose="02020603050405020304" pitchFamily="18" charset="0"/>
              </a:rPr>
              <a:t>IPFS (</a:t>
            </a:r>
            <a:r>
              <a:rPr lang="en-US" sz="2400" dirty="0" err="1">
                <a:latin typeface="Times New Roman" panose="02020603050405020304" pitchFamily="18" charset="0"/>
                <a:cs typeface="Times New Roman" panose="02020603050405020304" pitchFamily="18" charset="0"/>
              </a:rPr>
              <a:t>InterPlanetary</a:t>
            </a:r>
            <a:r>
              <a:rPr lang="en-US" sz="2400" dirty="0">
                <a:latin typeface="Times New Roman" panose="02020603050405020304" pitchFamily="18" charset="0"/>
                <a:cs typeface="Times New Roman" panose="02020603050405020304" pitchFamily="18" charset="0"/>
              </a:rPr>
              <a:t> File System) is chosen for its decentralized storage capability, where data is distributed across a network of nodes. This avoids single points of failure, unlike traditional cloud storage solutions.</a:t>
            </a:r>
          </a:p>
          <a:p>
            <a:pPr algn="just">
              <a:buClr>
                <a:schemeClr val="tx1"/>
              </a:buCl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P2P Communication : </a:t>
            </a:r>
            <a:r>
              <a:rPr lang="en-US" sz="2400" dirty="0">
                <a:latin typeface="Times New Roman" panose="02020603050405020304" pitchFamily="18" charset="0"/>
                <a:cs typeface="Times New Roman" panose="02020603050405020304" pitchFamily="18" charset="0"/>
              </a:rPr>
              <a:t>P2P communication allows direct data sharing between users, eliminating intermediaries and enhancing privacy. This eliminates de-pendency on a centralized systems, which will provide data privacy.</a:t>
            </a:r>
          </a:p>
          <a:p>
            <a:pPr algn="just">
              <a:buClr>
                <a:schemeClr val="tx1"/>
              </a:buCl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Message Queue : </a:t>
            </a:r>
            <a:r>
              <a:rPr lang="en-US" sz="2400" dirty="0">
                <a:latin typeface="Times New Roman" panose="02020603050405020304" pitchFamily="18" charset="0"/>
                <a:cs typeface="Times New Roman" panose="02020603050405020304" pitchFamily="18" charset="0"/>
              </a:rPr>
              <a:t>To handle situations where data receiver is offline, a message queue can store data references (such as IPFS hashes) for delayed delivery. This ensures that data sharing can resume when the receiver reconnects.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63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Implementation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23359"/>
            <a:ext cx="8596668" cy="5227608"/>
          </a:xfrm>
        </p:spPr>
        <p:txBody>
          <a:bodyPr>
            <a:normAutofit fontScale="85000" lnSpcReduction="20000"/>
          </a:bodyPr>
          <a:lstStyle/>
          <a:p>
            <a:pPr marL="914400" lvl="1" indent="-457200">
              <a:buClr>
                <a:schemeClr val="tx1"/>
              </a:buClr>
              <a:buFont typeface="+mj-lt"/>
              <a:buAutoNum type="arabicPeriod"/>
            </a:pPr>
            <a:r>
              <a:rPr lang="en-US" sz="2600" b="1" u="sng" dirty="0">
                <a:solidFill>
                  <a:schemeClr val="tx1"/>
                </a:solidFill>
                <a:latin typeface="Times New Roman" panose="02020603050405020304" pitchFamily="18" charset="0"/>
                <a:cs typeface="Times New Roman" panose="02020603050405020304" pitchFamily="18" charset="0"/>
              </a:rPr>
              <a:t>Frontend Technology :</a:t>
            </a:r>
          </a:p>
          <a:p>
            <a:pPr lvl="2" algn="just">
              <a:buClr>
                <a:schemeClr val="tx1"/>
              </a:buClr>
              <a:buFont typeface="Arial" panose="020B0604020202020204" pitchFamily="34" charset="0"/>
              <a:buChar char="•"/>
            </a:pPr>
            <a:r>
              <a:rPr lang="en-US" sz="2600" b="1" dirty="0">
                <a:solidFill>
                  <a:schemeClr val="tx1"/>
                </a:solidFill>
                <a:latin typeface="Times New Roman" panose="02020603050405020304" pitchFamily="18" charset="0"/>
                <a:cs typeface="Times New Roman" panose="02020603050405020304" pitchFamily="18" charset="0"/>
              </a:rPr>
              <a:t>React.js</a:t>
            </a:r>
            <a:r>
              <a:rPr lang="en-US" sz="2600" dirty="0">
                <a:solidFill>
                  <a:schemeClr val="tx1"/>
                </a:solidFill>
                <a:latin typeface="Times New Roman" panose="02020603050405020304" pitchFamily="18" charset="0"/>
                <a:cs typeface="Times New Roman" panose="02020603050405020304" pitchFamily="18" charset="0"/>
              </a:rPr>
              <a:t>: A powerful JavaScript library used to create the responsive and dynamic user interface for the platform. It enables 	smooth component rendering, event handling, and real-time user interactions.</a:t>
            </a:r>
          </a:p>
          <a:p>
            <a:pPr lvl="2" algn="just">
              <a:buClr>
                <a:schemeClr val="tx1"/>
              </a:buClr>
              <a:buFont typeface="Arial" panose="020B0604020202020204" pitchFamily="34" charset="0"/>
              <a:buChar char="•"/>
            </a:pPr>
            <a:r>
              <a:rPr lang="en-US" sz="2600" b="1" dirty="0">
                <a:solidFill>
                  <a:schemeClr val="tx1"/>
                </a:solidFill>
                <a:latin typeface="Times New Roman" panose="02020603050405020304" pitchFamily="18" charset="0"/>
                <a:cs typeface="Times New Roman" panose="02020603050405020304" pitchFamily="18" charset="0"/>
              </a:rPr>
              <a:t>Ant Design: </a:t>
            </a:r>
            <a:r>
              <a:rPr lang="en-US" sz="2600" dirty="0">
                <a:solidFill>
                  <a:schemeClr val="tx1"/>
                </a:solidFill>
                <a:latin typeface="Times New Roman" panose="02020603050405020304" pitchFamily="18" charset="0"/>
                <a:cs typeface="Times New Roman" panose="02020603050405020304" pitchFamily="18" charset="0"/>
              </a:rPr>
              <a:t>A React-based UI library used for creating a clean, professional, and consistent user experience. It offers ready-made 	components like models, forms, buttons, and tables.</a:t>
            </a:r>
          </a:p>
          <a:p>
            <a:pPr marL="914400" lvl="2" indent="0">
              <a:buClr>
                <a:schemeClr val="tx1"/>
              </a:buClr>
              <a:buNone/>
            </a:pPr>
            <a:endParaRPr lang="en-US" sz="2200" dirty="0">
              <a:solidFill>
                <a:schemeClr val="tx1"/>
              </a:solidFill>
              <a:latin typeface="Times New Roman" panose="02020603050405020304" pitchFamily="18" charset="0"/>
              <a:cs typeface="Times New Roman" panose="02020603050405020304" pitchFamily="18" charset="0"/>
            </a:endParaRPr>
          </a:p>
          <a:p>
            <a:pPr marL="914400" lvl="1" indent="-457200">
              <a:buClr>
                <a:schemeClr val="tx1"/>
              </a:buClr>
              <a:buFont typeface="+mj-lt"/>
              <a:buAutoNum type="arabicPeriod"/>
            </a:pPr>
            <a:r>
              <a:rPr lang="en-US" sz="2600" b="1" u="sng" dirty="0">
                <a:solidFill>
                  <a:schemeClr val="tx1"/>
                </a:solidFill>
                <a:latin typeface="Times New Roman" panose="02020603050405020304" pitchFamily="18" charset="0"/>
                <a:cs typeface="Times New Roman" panose="02020603050405020304" pitchFamily="18" charset="0"/>
              </a:rPr>
              <a:t>Backend Technologies </a:t>
            </a:r>
            <a:r>
              <a:rPr lang="en-US" sz="2200" dirty="0">
                <a:solidFill>
                  <a:schemeClr val="tx1"/>
                </a:solidFill>
                <a:latin typeface="Times New Roman" panose="02020603050405020304" pitchFamily="18" charset="0"/>
                <a:cs typeface="Times New Roman" panose="02020603050405020304" pitchFamily="18" charset="0"/>
              </a:rPr>
              <a:t>:</a:t>
            </a:r>
          </a:p>
          <a:p>
            <a:pPr lvl="2">
              <a:buClr>
                <a:schemeClr val="tx1"/>
              </a:buClr>
              <a:buFont typeface="Arial" panose="020B0604020202020204" pitchFamily="34" charset="0"/>
              <a:buChar char="•"/>
            </a:pPr>
            <a:r>
              <a:rPr lang="en-US" sz="2600" b="1" dirty="0">
                <a:solidFill>
                  <a:schemeClr val="tx1"/>
                </a:solidFill>
                <a:latin typeface="Times New Roman" panose="02020603050405020304" pitchFamily="18" charset="0"/>
                <a:cs typeface="Times New Roman" panose="02020603050405020304" pitchFamily="18" charset="0"/>
              </a:rPr>
              <a:t>Node.js: </a:t>
            </a:r>
            <a:r>
              <a:rPr lang="en-US" sz="2600" dirty="0">
                <a:solidFill>
                  <a:schemeClr val="tx1"/>
                </a:solidFill>
                <a:latin typeface="Times New Roman" panose="02020603050405020304" pitchFamily="18" charset="0"/>
                <a:cs typeface="Times New Roman" panose="02020603050405020304" pitchFamily="18" charset="0"/>
              </a:rPr>
              <a:t>A fast, event-driven JavaScript runtime used to handle backend operations such as user registration, message queuing, and database communication.</a:t>
            </a:r>
          </a:p>
          <a:p>
            <a:pPr lvl="2">
              <a:buClr>
                <a:schemeClr val="tx1"/>
              </a:buClr>
              <a:buFont typeface="Arial" panose="020B0604020202020204" pitchFamily="34" charset="0"/>
              <a:buChar char="•"/>
            </a:pPr>
            <a:r>
              <a:rPr lang="en-US" sz="2600" b="1" dirty="0">
                <a:solidFill>
                  <a:schemeClr val="tx1"/>
                </a:solidFill>
                <a:latin typeface="Times New Roman" panose="02020603050405020304" pitchFamily="18" charset="0"/>
                <a:cs typeface="Times New Roman" panose="02020603050405020304" pitchFamily="18" charset="0"/>
              </a:rPr>
              <a:t>• Express.js</a:t>
            </a:r>
            <a:r>
              <a:rPr lang="en-US" sz="22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 lightweight web framework for Node.js used to create RESTful APIs. It manages routing and serves as the bridge between the frontend, database, and P2P logic.</a:t>
            </a:r>
            <a:endParaRPr lang="en-IN" sz="2400" dirty="0">
              <a:solidFill>
                <a:schemeClr val="tx1"/>
              </a:solidFill>
            </a:endParaRPr>
          </a:p>
        </p:txBody>
      </p:sp>
    </p:spTree>
    <p:extLst>
      <p:ext uri="{BB962C8B-B14F-4D97-AF65-F5344CB8AC3E}">
        <p14:creationId xmlns:p14="http://schemas.microsoft.com/office/powerpoint/2010/main" val="192776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538F5-8463-C0BE-7E8B-ED570E593E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F6D2C-0DFC-49FC-E830-5485A5EF4651}"/>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Implementation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F24DBB-E4F4-7DAC-6D83-DD6BACA900D6}"/>
              </a:ext>
            </a:extLst>
          </p:cNvPr>
          <p:cNvSpPr>
            <a:spLocks noGrp="1"/>
          </p:cNvSpPr>
          <p:nvPr>
            <p:ph idx="1"/>
          </p:nvPr>
        </p:nvSpPr>
        <p:spPr>
          <a:xfrm>
            <a:off x="677334" y="1423359"/>
            <a:ext cx="8596668" cy="4994694"/>
          </a:xfrm>
        </p:spPr>
        <p:txBody>
          <a:bodyPr>
            <a:normAutofit/>
          </a:bodyPr>
          <a:lstStyle/>
          <a:p>
            <a:pPr marL="971550" lvl="1" indent="-514350">
              <a:buClr>
                <a:schemeClr val="tx1"/>
              </a:buClr>
              <a:buAutoNum type="arabicPeriod" startAt="3"/>
            </a:pPr>
            <a:r>
              <a:rPr lang="en-US" sz="2200" b="1" u="sng" dirty="0">
                <a:solidFill>
                  <a:schemeClr val="tx1"/>
                </a:solidFill>
                <a:latin typeface="Times New Roman" panose="02020603050405020304" pitchFamily="18" charset="0"/>
                <a:cs typeface="Times New Roman" panose="02020603050405020304" pitchFamily="18" charset="0"/>
              </a:rPr>
              <a:t>Peer-to-Peer Communication:</a:t>
            </a:r>
          </a:p>
          <a:p>
            <a:pPr lvl="2">
              <a:buClr>
                <a:schemeClr val="tx1"/>
              </a:buClr>
              <a:buFont typeface="Arial" panose="020B0604020202020204" pitchFamily="34" charset="0"/>
              <a:buChar char="•"/>
            </a:pPr>
            <a:r>
              <a:rPr lang="en-US" sz="2200" b="1" dirty="0">
                <a:solidFill>
                  <a:schemeClr val="tx1"/>
                </a:solidFill>
                <a:latin typeface="Times New Roman" panose="02020603050405020304" pitchFamily="18" charset="0"/>
                <a:cs typeface="Times New Roman" panose="02020603050405020304" pitchFamily="18" charset="0"/>
              </a:rPr>
              <a:t>Peer.js: </a:t>
            </a:r>
            <a:r>
              <a:rPr lang="en-US" sz="2200" dirty="0">
                <a:solidFill>
                  <a:schemeClr val="tx1"/>
                </a:solidFill>
                <a:latin typeface="Times New Roman" panose="02020603050405020304" pitchFamily="18" charset="0"/>
                <a:cs typeface="Times New Roman" panose="02020603050405020304" pitchFamily="18" charset="0"/>
              </a:rPr>
              <a:t>A JavaScript library used for building WebRTC-based P2P data sharing. It facilitates real-time file transfer between users without relying on a central server.</a:t>
            </a:r>
          </a:p>
          <a:p>
            <a:pPr lvl="2">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The platform assigns each user a unique Peer ID for direct communication, improving speed and privacy.</a:t>
            </a:r>
          </a:p>
          <a:p>
            <a:pPr marL="914400" lvl="2" indent="0">
              <a:buClr>
                <a:schemeClr val="tx1"/>
              </a:buClr>
              <a:buNone/>
            </a:pPr>
            <a:endParaRPr lang="en-US" sz="2200" b="1" u="sng" dirty="0">
              <a:solidFill>
                <a:schemeClr val="tx1"/>
              </a:solidFill>
              <a:latin typeface="Times New Roman" panose="02020603050405020304" pitchFamily="18" charset="0"/>
              <a:cs typeface="Times New Roman" panose="02020603050405020304" pitchFamily="18" charset="0"/>
            </a:endParaRPr>
          </a:p>
          <a:p>
            <a:pPr marL="971550" lvl="1" indent="-514350">
              <a:buClr>
                <a:schemeClr val="tx1"/>
              </a:buClr>
              <a:buAutoNum type="arabicPeriod" startAt="3"/>
            </a:pPr>
            <a:r>
              <a:rPr lang="en-US" sz="2200" b="1" u="sng" dirty="0">
                <a:solidFill>
                  <a:schemeClr val="tx1"/>
                </a:solidFill>
                <a:latin typeface="Times New Roman" panose="02020603050405020304" pitchFamily="18" charset="0"/>
                <a:cs typeface="Times New Roman" panose="02020603050405020304" pitchFamily="18" charset="0"/>
              </a:rPr>
              <a:t>Decentralized File Storage</a:t>
            </a:r>
          </a:p>
          <a:p>
            <a:pPr lvl="2">
              <a:buClr>
                <a:schemeClr val="tx1"/>
              </a:buClr>
              <a:buFont typeface="Arial" panose="020B0604020202020204" pitchFamily="34" charset="0"/>
              <a:buChar char="•"/>
            </a:pPr>
            <a:r>
              <a:rPr lang="en-US" sz="2200" b="1" dirty="0">
                <a:solidFill>
                  <a:schemeClr val="tx1"/>
                </a:solidFill>
                <a:latin typeface="Times New Roman" panose="02020603050405020304" pitchFamily="18" charset="0"/>
                <a:cs typeface="Times New Roman" panose="02020603050405020304" pitchFamily="18" charset="0"/>
              </a:rPr>
              <a:t>IPFS (</a:t>
            </a:r>
            <a:r>
              <a:rPr lang="en-US" sz="2200" b="1" dirty="0" err="1">
                <a:solidFill>
                  <a:schemeClr val="tx1"/>
                </a:solidFill>
                <a:latin typeface="Times New Roman" panose="02020603050405020304" pitchFamily="18" charset="0"/>
                <a:cs typeface="Times New Roman" panose="02020603050405020304" pitchFamily="18" charset="0"/>
              </a:rPr>
              <a:t>InterPlanetary</a:t>
            </a:r>
            <a:r>
              <a:rPr lang="en-US" sz="2200" b="1" dirty="0">
                <a:solidFill>
                  <a:schemeClr val="tx1"/>
                </a:solidFill>
                <a:latin typeface="Times New Roman" panose="02020603050405020304" pitchFamily="18" charset="0"/>
                <a:cs typeface="Times New Roman" panose="02020603050405020304" pitchFamily="18" charset="0"/>
              </a:rPr>
              <a:t> File System): </a:t>
            </a:r>
            <a:r>
              <a:rPr lang="en-US" sz="2200" dirty="0">
                <a:solidFill>
                  <a:schemeClr val="tx1"/>
                </a:solidFill>
                <a:latin typeface="Times New Roman" panose="02020603050405020304" pitchFamily="18" charset="0"/>
                <a:cs typeface="Times New Roman" panose="02020603050405020304" pitchFamily="18" charset="0"/>
              </a:rPr>
              <a:t>A distributed file system used to store and retrieve shared files. IPFS returns a unique hash for each file, ensuring immutability, decentralization, and content integrity.</a:t>
            </a:r>
          </a:p>
        </p:txBody>
      </p:sp>
    </p:spTree>
    <p:extLst>
      <p:ext uri="{BB962C8B-B14F-4D97-AF65-F5344CB8AC3E}">
        <p14:creationId xmlns:p14="http://schemas.microsoft.com/office/powerpoint/2010/main" val="297935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62D55-3EDD-A577-7C2E-93D311E0B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6085D-C2BD-E86A-6415-DEC74375B073}"/>
              </a:ext>
            </a:extLst>
          </p:cNvPr>
          <p:cNvSpPr>
            <a:spLocks noGrp="1"/>
          </p:cNvSpPr>
          <p:nvPr>
            <p:ph type="title"/>
          </p:nvPr>
        </p:nvSpPr>
        <p:spPr/>
        <p:txBody>
          <a:bodyPr/>
          <a:lstStyle/>
          <a:p>
            <a:pPr marL="571500" indent="-57150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Implementation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9D537E-DE51-D86E-D340-99B9F7C5E5F1}"/>
              </a:ext>
            </a:extLst>
          </p:cNvPr>
          <p:cNvSpPr>
            <a:spLocks noGrp="1"/>
          </p:cNvSpPr>
          <p:nvPr>
            <p:ph idx="1"/>
          </p:nvPr>
        </p:nvSpPr>
        <p:spPr>
          <a:xfrm>
            <a:off x="677334" y="1423359"/>
            <a:ext cx="8596668" cy="4994694"/>
          </a:xfrm>
        </p:spPr>
        <p:txBody>
          <a:bodyPr>
            <a:normAutofit lnSpcReduction="10000"/>
          </a:bodyPr>
          <a:lstStyle/>
          <a:p>
            <a:pPr marL="914400" lvl="1" indent="-457200">
              <a:buClr>
                <a:schemeClr val="tx1"/>
              </a:buClr>
              <a:buAutoNum type="arabicPeriod" startAt="4"/>
            </a:pPr>
            <a:r>
              <a:rPr lang="en-US" sz="2200" b="1" u="sng" dirty="0">
                <a:solidFill>
                  <a:schemeClr val="tx1"/>
                </a:solidFill>
                <a:latin typeface="Times New Roman" panose="02020603050405020304" pitchFamily="18" charset="0"/>
                <a:cs typeface="Times New Roman" panose="02020603050405020304" pitchFamily="18" charset="0"/>
              </a:rPr>
              <a:t>Database :</a:t>
            </a:r>
          </a:p>
          <a:p>
            <a:pPr lvl="2">
              <a:buClr>
                <a:schemeClr val="tx1"/>
              </a:buClr>
              <a:buFont typeface="Arial" panose="020B0604020202020204" pitchFamily="34" charset="0"/>
              <a:buChar char="•"/>
            </a:pPr>
            <a:r>
              <a:rPr lang="en-US" sz="2200" b="1" dirty="0">
                <a:solidFill>
                  <a:schemeClr val="tx1"/>
                </a:solidFill>
                <a:latin typeface="Times New Roman" panose="02020603050405020304" pitchFamily="18" charset="0"/>
                <a:cs typeface="Times New Roman" panose="02020603050405020304" pitchFamily="18" charset="0"/>
              </a:rPr>
              <a:t>MongoDB Atlas</a:t>
            </a:r>
            <a:r>
              <a:rPr lang="en-US" sz="2200" dirty="0">
                <a:solidFill>
                  <a:schemeClr val="tx1"/>
                </a:solidFill>
                <a:latin typeface="Times New Roman" panose="02020603050405020304" pitchFamily="18" charset="0"/>
                <a:cs typeface="Times New Roman" panose="02020603050405020304" pitchFamily="18" charset="0"/>
              </a:rPr>
              <a:t>: A cloud-hosted NoSQL database used to store user </a:t>
            </a:r>
            <a:r>
              <a:rPr lang="en-US" sz="2200" dirty="0" err="1">
                <a:solidFill>
                  <a:schemeClr val="tx1"/>
                </a:solidFill>
                <a:latin typeface="Times New Roman" panose="02020603050405020304" pitchFamily="18" charset="0"/>
                <a:cs typeface="Times New Roman" panose="02020603050405020304" pitchFamily="18" charset="0"/>
              </a:rPr>
              <a:t>details,peer</a:t>
            </a:r>
            <a:r>
              <a:rPr lang="en-US" sz="2200" dirty="0">
                <a:solidFill>
                  <a:schemeClr val="tx1"/>
                </a:solidFill>
                <a:latin typeface="Times New Roman" panose="02020603050405020304" pitchFamily="18" charset="0"/>
                <a:cs typeface="Times New Roman" panose="02020603050405020304" pitchFamily="18" charset="0"/>
              </a:rPr>
              <a:t> IDs, and message queue data. It enables fast reads/writes and </a:t>
            </a:r>
            <a:r>
              <a:rPr lang="en-US" sz="2200" dirty="0" err="1">
                <a:solidFill>
                  <a:schemeClr val="tx1"/>
                </a:solidFill>
                <a:latin typeface="Times New Roman" panose="02020603050405020304" pitchFamily="18" charset="0"/>
                <a:cs typeface="Times New Roman" panose="02020603050405020304" pitchFamily="18" charset="0"/>
              </a:rPr>
              <a:t>supportsthe</a:t>
            </a:r>
            <a:r>
              <a:rPr lang="en-US" sz="2200" dirty="0">
                <a:solidFill>
                  <a:schemeClr val="tx1"/>
                </a:solidFill>
                <a:latin typeface="Times New Roman" panose="02020603050405020304" pitchFamily="18" charset="0"/>
                <a:cs typeface="Times New Roman" panose="02020603050405020304" pitchFamily="18" charset="0"/>
              </a:rPr>
              <a:t> polling system that checks for offline messages.</a:t>
            </a:r>
          </a:p>
          <a:p>
            <a:pPr marL="914400" lvl="2" indent="0">
              <a:buClr>
                <a:schemeClr val="tx1"/>
              </a:buClr>
              <a:buNone/>
            </a:pPr>
            <a:endParaRPr lang="en-US" sz="2200" u="sng" dirty="0">
              <a:solidFill>
                <a:schemeClr val="tx1"/>
              </a:solidFill>
              <a:latin typeface="Times New Roman" panose="02020603050405020304" pitchFamily="18" charset="0"/>
              <a:cs typeface="Times New Roman" panose="02020603050405020304" pitchFamily="18" charset="0"/>
            </a:endParaRPr>
          </a:p>
          <a:p>
            <a:pPr marL="914400" lvl="1" indent="-457200">
              <a:buClr>
                <a:schemeClr val="tx1"/>
              </a:buClr>
              <a:buAutoNum type="arabicPlain" startAt="5"/>
            </a:pPr>
            <a:r>
              <a:rPr lang="en-US" sz="2200" b="1" u="sng" dirty="0">
                <a:solidFill>
                  <a:schemeClr val="tx1"/>
                </a:solidFill>
                <a:latin typeface="Times New Roman" panose="02020603050405020304" pitchFamily="18" charset="0"/>
                <a:cs typeface="Times New Roman" panose="02020603050405020304" pitchFamily="18" charset="0"/>
              </a:rPr>
              <a:t>Offline File Sharing (Message Queue System):</a:t>
            </a:r>
          </a:p>
          <a:p>
            <a:pPr lvl="2">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Implemented using two MongoDB collections:</a:t>
            </a:r>
          </a:p>
          <a:p>
            <a:pPr lvl="3">
              <a:buClr>
                <a:schemeClr val="tx1"/>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Message Queue: Stores pending file transfers (IPFS hash, sender, receiver).</a:t>
            </a:r>
          </a:p>
          <a:p>
            <a:pPr lvl="3">
              <a:buClr>
                <a:schemeClr val="tx1"/>
              </a:buCl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Online Users: Tracks which users are currently online.</a:t>
            </a:r>
          </a:p>
          <a:p>
            <a:pPr lvl="2">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A polling script runs every 30 seconds to check and deliver files to online users.</a:t>
            </a:r>
          </a:p>
        </p:txBody>
      </p:sp>
    </p:spTree>
    <p:extLst>
      <p:ext uri="{BB962C8B-B14F-4D97-AF65-F5344CB8AC3E}">
        <p14:creationId xmlns:p14="http://schemas.microsoft.com/office/powerpoint/2010/main" val="255798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598</TotalTime>
  <Words>1372</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CMR12</vt:lpstr>
      <vt:lpstr>Source Sans Pro</vt:lpstr>
      <vt:lpstr>Source Serif Pro</vt:lpstr>
      <vt:lpstr>Times New Roman</vt:lpstr>
      <vt:lpstr>Trebuchet MS</vt:lpstr>
      <vt:lpstr>Wingdings</vt:lpstr>
      <vt:lpstr>Wingdings 3</vt:lpstr>
      <vt:lpstr>Facet</vt:lpstr>
      <vt:lpstr>PowerPoint Presentation</vt:lpstr>
      <vt:lpstr>Abstract</vt:lpstr>
      <vt:lpstr>Introduction:</vt:lpstr>
      <vt:lpstr>PowerPoint Presentation</vt:lpstr>
      <vt:lpstr>Architecture</vt:lpstr>
      <vt:lpstr>Methodology</vt:lpstr>
      <vt:lpstr>Implementation </vt:lpstr>
      <vt:lpstr>Implementation </vt:lpstr>
      <vt:lpstr>Implementation </vt:lpstr>
      <vt:lpstr>Implementation </vt:lpstr>
      <vt:lpstr>Testing </vt:lpstr>
      <vt:lpstr>Results </vt:lpstr>
      <vt:lpstr>Results </vt:lpstr>
      <vt:lpstr>Conclusion </vt:lpstr>
      <vt:lpstr>Referances</vt:lpstr>
      <vt:lpstr>Participation Details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75</cp:revision>
  <dcterms:created xsi:type="dcterms:W3CDTF">2024-08-06T16:57:11Z</dcterms:created>
  <dcterms:modified xsi:type="dcterms:W3CDTF">2025-06-10T04:03:31Z</dcterms:modified>
</cp:coreProperties>
</file>