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8" d="100"/>
          <a:sy n="58" d="100"/>
        </p:scale>
        <p:origin x="4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0210D97-03D4-4F74-A241-96E81AE5527D}" type="datetimeFigureOut">
              <a:rPr lang="en-US" smtClean="0"/>
              <a:t>1/19/2023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A0AC2FED-2319-4DEB-8390-59195C433595}"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188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210D97-03D4-4F74-A241-96E81AE5527D}"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2FED-2319-4DEB-8390-59195C433595}" type="slidenum">
              <a:rPr lang="en-US" smtClean="0"/>
              <a:t>‹#›</a:t>
            </a:fld>
            <a:endParaRPr lang="en-US"/>
          </a:p>
        </p:txBody>
      </p:sp>
    </p:spTree>
    <p:extLst>
      <p:ext uri="{BB962C8B-B14F-4D97-AF65-F5344CB8AC3E}">
        <p14:creationId xmlns:p14="http://schemas.microsoft.com/office/powerpoint/2010/main" val="111485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210D97-03D4-4F74-A241-96E81AE5527D}"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2FED-2319-4DEB-8390-59195C433595}" type="slidenum">
              <a:rPr lang="en-US" smtClean="0"/>
              <a:t>‹#›</a:t>
            </a:fld>
            <a:endParaRPr lang="en-US"/>
          </a:p>
        </p:txBody>
      </p:sp>
    </p:spTree>
    <p:extLst>
      <p:ext uri="{BB962C8B-B14F-4D97-AF65-F5344CB8AC3E}">
        <p14:creationId xmlns:p14="http://schemas.microsoft.com/office/powerpoint/2010/main" val="23101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210D97-03D4-4F74-A241-96E81AE5527D}"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2FED-2319-4DEB-8390-59195C433595}" type="slidenum">
              <a:rPr lang="en-US" smtClean="0"/>
              <a:t>‹#›</a:t>
            </a:fld>
            <a:endParaRPr lang="en-US"/>
          </a:p>
        </p:txBody>
      </p:sp>
    </p:spTree>
    <p:extLst>
      <p:ext uri="{BB962C8B-B14F-4D97-AF65-F5344CB8AC3E}">
        <p14:creationId xmlns:p14="http://schemas.microsoft.com/office/powerpoint/2010/main" val="90762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210D97-03D4-4F74-A241-96E81AE5527D}"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C2FED-2319-4DEB-8390-59195C433595}"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457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210D97-03D4-4F74-A241-96E81AE5527D}"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C2FED-2319-4DEB-8390-59195C433595}" type="slidenum">
              <a:rPr lang="en-US" smtClean="0"/>
              <a:t>‹#›</a:t>
            </a:fld>
            <a:endParaRPr lang="en-US"/>
          </a:p>
        </p:txBody>
      </p:sp>
    </p:spTree>
    <p:extLst>
      <p:ext uri="{BB962C8B-B14F-4D97-AF65-F5344CB8AC3E}">
        <p14:creationId xmlns:p14="http://schemas.microsoft.com/office/powerpoint/2010/main" val="200298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210D97-03D4-4F74-A241-96E81AE5527D}" type="datetimeFigureOut">
              <a:rPr lang="en-US" smtClean="0"/>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C2FED-2319-4DEB-8390-59195C433595}" type="slidenum">
              <a:rPr lang="en-US" smtClean="0"/>
              <a:t>‹#›</a:t>
            </a:fld>
            <a:endParaRPr lang="en-US"/>
          </a:p>
        </p:txBody>
      </p:sp>
    </p:spTree>
    <p:extLst>
      <p:ext uri="{BB962C8B-B14F-4D97-AF65-F5344CB8AC3E}">
        <p14:creationId xmlns:p14="http://schemas.microsoft.com/office/powerpoint/2010/main" val="107355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210D97-03D4-4F74-A241-96E81AE5527D}" type="datetimeFigureOut">
              <a:rPr lang="en-US" smtClean="0"/>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C2FED-2319-4DEB-8390-59195C433595}" type="slidenum">
              <a:rPr lang="en-US" smtClean="0"/>
              <a:t>‹#›</a:t>
            </a:fld>
            <a:endParaRPr lang="en-US"/>
          </a:p>
        </p:txBody>
      </p:sp>
    </p:spTree>
    <p:extLst>
      <p:ext uri="{BB962C8B-B14F-4D97-AF65-F5344CB8AC3E}">
        <p14:creationId xmlns:p14="http://schemas.microsoft.com/office/powerpoint/2010/main" val="2807618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210D97-03D4-4F74-A241-96E81AE5527D}" type="datetimeFigureOut">
              <a:rPr lang="en-US" smtClean="0"/>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C2FED-2319-4DEB-8390-59195C433595}" type="slidenum">
              <a:rPr lang="en-US" smtClean="0"/>
              <a:t>‹#›</a:t>
            </a:fld>
            <a:endParaRPr lang="en-US"/>
          </a:p>
        </p:txBody>
      </p:sp>
    </p:spTree>
    <p:extLst>
      <p:ext uri="{BB962C8B-B14F-4D97-AF65-F5344CB8AC3E}">
        <p14:creationId xmlns:p14="http://schemas.microsoft.com/office/powerpoint/2010/main" val="998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210D97-03D4-4F74-A241-96E81AE5527D}"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C2FED-2319-4DEB-8390-59195C433595}" type="slidenum">
              <a:rPr lang="en-US" smtClean="0"/>
              <a:t>‹#›</a:t>
            </a:fld>
            <a:endParaRPr lang="en-US"/>
          </a:p>
        </p:txBody>
      </p:sp>
    </p:spTree>
    <p:extLst>
      <p:ext uri="{BB962C8B-B14F-4D97-AF65-F5344CB8AC3E}">
        <p14:creationId xmlns:p14="http://schemas.microsoft.com/office/powerpoint/2010/main" val="863783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210D97-03D4-4F74-A241-96E81AE5527D}" type="datetimeFigureOut">
              <a:rPr lang="en-US" smtClean="0"/>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C2FED-2319-4DEB-8390-59195C433595}" type="slidenum">
              <a:rPr lang="en-US" smtClean="0"/>
              <a:t>‹#›</a:t>
            </a:fld>
            <a:endParaRPr lang="en-US"/>
          </a:p>
        </p:txBody>
      </p:sp>
    </p:spTree>
    <p:extLst>
      <p:ext uri="{BB962C8B-B14F-4D97-AF65-F5344CB8AC3E}">
        <p14:creationId xmlns:p14="http://schemas.microsoft.com/office/powerpoint/2010/main" val="245841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F0210D97-03D4-4F74-A241-96E81AE5527D}" type="datetimeFigureOut">
              <a:rPr lang="en-US" smtClean="0"/>
              <a:t>1/19/2023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A0AC2FED-2319-4DEB-8390-59195C433595}" type="slidenum">
              <a:rPr lang="en-US" smtClean="0"/>
              <a:t>‹#›</a:t>
            </a:fld>
            <a:endParaRPr lang="en-US"/>
          </a:p>
        </p:txBody>
      </p:sp>
    </p:spTree>
    <p:extLst>
      <p:ext uri="{BB962C8B-B14F-4D97-AF65-F5344CB8AC3E}">
        <p14:creationId xmlns:p14="http://schemas.microsoft.com/office/powerpoint/2010/main" val="20733515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ED7A85-99D5-BA4C-23EE-5D24D97308AA}"/>
              </a:ext>
            </a:extLst>
          </p:cNvPr>
          <p:cNvSpPr>
            <a:spLocks noGrp="1"/>
          </p:cNvSpPr>
          <p:nvPr>
            <p:ph type="ctrTitle"/>
          </p:nvPr>
        </p:nvSpPr>
        <p:spPr>
          <a:xfrm>
            <a:off x="1198972" y="3275346"/>
            <a:ext cx="9794055" cy="1169601"/>
          </a:xfrm>
        </p:spPr>
        <p:txBody>
          <a:bodyPr>
            <a:normAutofit fontScale="90000"/>
          </a:bodyPr>
          <a:lstStyle/>
          <a:p>
            <a:pPr algn="ctr"/>
            <a:r>
              <a:rPr lang="en-US" dirty="0">
                <a:solidFill>
                  <a:srgbClr val="FFFF00"/>
                </a:solidFill>
              </a:rPr>
              <a:t>Campus Placement</a:t>
            </a:r>
            <a:br>
              <a:rPr lang="en-US" dirty="0">
                <a:solidFill>
                  <a:srgbClr val="FFFF00"/>
                </a:solidFill>
              </a:rPr>
            </a:br>
            <a:endParaRPr lang="en-US" dirty="0">
              <a:solidFill>
                <a:srgbClr val="FFFF00"/>
              </a:solidFill>
            </a:endParaRPr>
          </a:p>
        </p:txBody>
      </p:sp>
    </p:spTree>
    <p:extLst>
      <p:ext uri="{BB962C8B-B14F-4D97-AF65-F5344CB8AC3E}">
        <p14:creationId xmlns:p14="http://schemas.microsoft.com/office/powerpoint/2010/main" val="1171922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FCC1F4-6178-A015-32F6-06490B3CFAED}"/>
              </a:ext>
            </a:extLst>
          </p:cNvPr>
          <p:cNvSpPr>
            <a:spLocks noGrp="1"/>
          </p:cNvSpPr>
          <p:nvPr>
            <p:ph type="title"/>
          </p:nvPr>
        </p:nvSpPr>
        <p:spPr>
          <a:xfrm>
            <a:off x="841248" y="233084"/>
            <a:ext cx="4295528" cy="914400"/>
          </a:xfrm>
        </p:spPr>
        <p:txBody>
          <a:bodyPr/>
          <a:lstStyle/>
          <a:p>
            <a:r>
              <a:rPr lang="en-US" dirty="0">
                <a:solidFill>
                  <a:srgbClr val="FFFF00"/>
                </a:solidFill>
              </a:rPr>
              <a:t>Deployment:</a:t>
            </a:r>
            <a:r>
              <a:rPr lang="en-US" dirty="0"/>
              <a:t> </a:t>
            </a:r>
          </a:p>
        </p:txBody>
      </p:sp>
      <p:pic>
        <p:nvPicPr>
          <p:cNvPr id="5" name="Content Placeholder 4">
            <a:extLst>
              <a:ext uri="{FF2B5EF4-FFF2-40B4-BE49-F238E27FC236}">
                <a16:creationId xmlns="" xmlns:a16="http://schemas.microsoft.com/office/drawing/2014/main" id="{43178344-9766-5149-981F-B313EA0F651B}"/>
              </a:ext>
            </a:extLst>
          </p:cNvPr>
          <p:cNvPicPr>
            <a:picLocks noGrp="1" noChangeAspect="1"/>
          </p:cNvPicPr>
          <p:nvPr>
            <p:ph idx="1"/>
          </p:nvPr>
        </p:nvPicPr>
        <p:blipFill>
          <a:blip r:embed="rId2"/>
          <a:stretch>
            <a:fillRect/>
          </a:stretch>
        </p:blipFill>
        <p:spPr>
          <a:xfrm>
            <a:off x="6553200" y="2640847"/>
            <a:ext cx="4573027" cy="2286513"/>
          </a:xfrm>
          <a:prstGeom prst="rect">
            <a:avLst/>
          </a:prstGeom>
        </p:spPr>
      </p:pic>
      <p:sp>
        <p:nvSpPr>
          <p:cNvPr id="4" name="Text Placeholder 3">
            <a:extLst>
              <a:ext uri="{FF2B5EF4-FFF2-40B4-BE49-F238E27FC236}">
                <a16:creationId xmlns="" xmlns:a16="http://schemas.microsoft.com/office/drawing/2014/main" id="{9D95C8B5-1A73-B4F8-E060-21FD066E7A48}"/>
              </a:ext>
            </a:extLst>
          </p:cNvPr>
          <p:cNvSpPr>
            <a:spLocks noGrp="1"/>
          </p:cNvSpPr>
          <p:nvPr>
            <p:ph type="body" sz="half" idx="2"/>
          </p:nvPr>
        </p:nvSpPr>
        <p:spPr>
          <a:xfrm>
            <a:off x="841248" y="1506071"/>
            <a:ext cx="5326470" cy="4403665"/>
          </a:xfrm>
        </p:spPr>
        <p:txBody>
          <a:bodyPr>
            <a:normAutofit fontScale="92500"/>
          </a:bodyPr>
          <a:lstStyle/>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Python FLASK is a web framework that helps to connect the trained machine learning model with the front-end application. A user interfaces wherein this ML model can be used for the prediction with the help of scripting languages can be developed and made available for the user to use its prediction power.</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This webpage was then deployed on an Amazon EC2 instance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37474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AEB1C5-B6F0-857A-B357-FBD64E1AFFD9}"/>
              </a:ext>
            </a:extLst>
          </p:cNvPr>
          <p:cNvSpPr>
            <a:spLocks noGrp="1"/>
          </p:cNvSpPr>
          <p:nvPr>
            <p:ph type="ctrTitle"/>
          </p:nvPr>
        </p:nvSpPr>
        <p:spPr>
          <a:xfrm>
            <a:off x="681396" y="183219"/>
            <a:ext cx="9544673" cy="1136350"/>
          </a:xfrm>
        </p:spPr>
        <p:txBody>
          <a:bodyPr/>
          <a:lstStyle/>
          <a:p>
            <a:r>
              <a:rPr lang="en-US" sz="6000" dirty="0">
                <a:solidFill>
                  <a:srgbClr val="FFFF00"/>
                </a:solidFill>
              </a:rPr>
              <a:t>Objective</a:t>
            </a:r>
            <a:r>
              <a:rPr lang="en-US" dirty="0"/>
              <a:t>:</a:t>
            </a:r>
          </a:p>
        </p:txBody>
      </p:sp>
      <p:sp>
        <p:nvSpPr>
          <p:cNvPr id="3" name="Subtitle 2">
            <a:extLst>
              <a:ext uri="{FF2B5EF4-FFF2-40B4-BE49-F238E27FC236}">
                <a16:creationId xmlns="" xmlns:a16="http://schemas.microsoft.com/office/drawing/2014/main" id="{619FD719-EB91-FAD2-CC56-696EC8994F6C}"/>
              </a:ext>
            </a:extLst>
          </p:cNvPr>
          <p:cNvSpPr>
            <a:spLocks noGrp="1"/>
          </p:cNvSpPr>
          <p:nvPr>
            <p:ph type="subTitle" idx="1"/>
          </p:nvPr>
        </p:nvSpPr>
        <p:spPr>
          <a:xfrm>
            <a:off x="681396" y="1319569"/>
            <a:ext cx="9544673" cy="5177721"/>
          </a:xfrm>
        </p:spPr>
        <p:txBody>
          <a:bodyPr>
            <a:normAutofit/>
          </a:bodyPr>
          <a:lstStyle/>
          <a:p>
            <a:r>
              <a:rPr lang="en-US" sz="2000" dirty="0">
                <a:solidFill>
                  <a:schemeClr val="tx1"/>
                </a:solidFill>
              </a:rPr>
              <a:t>Developing a model for the prediction of getting on-campus placement for students. The machine-learning model will help the students to know if will they be getting on-campus placement based on their academic scores and relevant experience.</a:t>
            </a:r>
          </a:p>
          <a:p>
            <a:r>
              <a:rPr lang="en-US" sz="6600" dirty="0">
                <a:solidFill>
                  <a:srgbClr val="FFFF00"/>
                </a:solidFill>
              </a:rPr>
              <a:t>Benefits</a:t>
            </a:r>
            <a:r>
              <a:rPr lang="en-US" sz="6600" dirty="0">
                <a:solidFill>
                  <a:schemeClr val="tx1"/>
                </a:solidFill>
              </a:rPr>
              <a:t>:</a:t>
            </a:r>
          </a:p>
          <a:p>
            <a:pPr marL="457200" indent="-457200">
              <a:buFont typeface="+mj-lt"/>
              <a:buAutoNum type="arabicPeriod"/>
            </a:pPr>
            <a:r>
              <a:rPr lang="en-US" sz="2000" dirty="0">
                <a:solidFill>
                  <a:schemeClr val="tx1"/>
                </a:solidFill>
              </a:rPr>
              <a:t>Clarity for the students to apply for the companies where their scores match the requirements.</a:t>
            </a:r>
          </a:p>
          <a:p>
            <a:pPr marL="457200" indent="-457200">
              <a:buFont typeface="+mj-lt"/>
              <a:buAutoNum type="arabicPeriod"/>
            </a:pPr>
            <a:r>
              <a:rPr lang="en-US" sz="2000" dirty="0">
                <a:solidFill>
                  <a:schemeClr val="tx1"/>
                </a:solidFill>
              </a:rPr>
              <a:t>An overview of the student’s academic scores letting them know where they stand among other candidates.</a:t>
            </a:r>
          </a:p>
          <a:p>
            <a:endParaRPr lang="en-US" sz="2800" dirty="0"/>
          </a:p>
          <a:p>
            <a:endParaRPr lang="en-US" sz="2800" dirty="0"/>
          </a:p>
        </p:txBody>
      </p:sp>
    </p:spTree>
    <p:extLst>
      <p:ext uri="{BB962C8B-B14F-4D97-AF65-F5344CB8AC3E}">
        <p14:creationId xmlns:p14="http://schemas.microsoft.com/office/powerpoint/2010/main" val="154474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2BC4DC-FFDA-FFC0-09AA-12B797311203}"/>
              </a:ext>
            </a:extLst>
          </p:cNvPr>
          <p:cNvSpPr>
            <a:spLocks noGrp="1"/>
          </p:cNvSpPr>
          <p:nvPr>
            <p:ph type="ctrTitle"/>
          </p:nvPr>
        </p:nvSpPr>
        <p:spPr>
          <a:xfrm>
            <a:off x="652272" y="185211"/>
            <a:ext cx="9418320" cy="1298448"/>
          </a:xfrm>
        </p:spPr>
        <p:txBody>
          <a:bodyPr>
            <a:normAutofit/>
          </a:bodyPr>
          <a:lstStyle/>
          <a:p>
            <a:r>
              <a:rPr lang="en-US" dirty="0">
                <a:solidFill>
                  <a:srgbClr val="FFFF00"/>
                </a:solidFill>
                <a:effectLst/>
                <a:latin typeface="Calibri" panose="020F0502020204030204" pitchFamily="34" charset="0"/>
                <a:ea typeface="Calibri" panose="020F0502020204030204" pitchFamily="34" charset="0"/>
              </a:rPr>
              <a:t>Problem Statement:</a:t>
            </a:r>
            <a:endParaRPr lang="en-US" sz="49600" dirty="0">
              <a:solidFill>
                <a:srgbClr val="FFFF00"/>
              </a:solidFill>
            </a:endParaRPr>
          </a:p>
        </p:txBody>
      </p:sp>
      <p:sp>
        <p:nvSpPr>
          <p:cNvPr id="3" name="Subtitle 2">
            <a:extLst>
              <a:ext uri="{FF2B5EF4-FFF2-40B4-BE49-F238E27FC236}">
                <a16:creationId xmlns="" xmlns:a16="http://schemas.microsoft.com/office/drawing/2014/main" id="{877CE9F0-985C-B4C8-7C4F-065D53F1AB29}"/>
              </a:ext>
            </a:extLst>
          </p:cNvPr>
          <p:cNvSpPr>
            <a:spLocks noGrp="1"/>
          </p:cNvSpPr>
          <p:nvPr>
            <p:ph type="subTitle" idx="1"/>
          </p:nvPr>
        </p:nvSpPr>
        <p:spPr>
          <a:xfrm>
            <a:off x="652273" y="1483659"/>
            <a:ext cx="5981610" cy="5008581"/>
          </a:xfrm>
        </p:spPr>
        <p:txBody>
          <a:bodyPr>
            <a:normAutofit/>
          </a:bodyPr>
          <a:lstStyle/>
          <a:p>
            <a:pPr marL="457200" indent="-457200">
              <a:buFont typeface="+mj-lt"/>
              <a:buAutoNum type="arabicPeriod"/>
            </a:pPr>
            <a:r>
              <a:rPr lang="en-US" dirty="0">
                <a:solidFill>
                  <a:schemeClr val="tx1"/>
                </a:solidFill>
              </a:rPr>
              <a:t>The Placement of students is one of the most important objectives of an educational institution. The reputation and yearly admissions of an institution invariably depend on the placements it provides its students with. That is why all the institutions, arduously, strive to strengthen their placement department so as to improve their institution as a whole.</a:t>
            </a:r>
          </a:p>
          <a:p>
            <a:pPr marL="457200" indent="-457200">
              <a:buFont typeface="+mj-lt"/>
              <a:buAutoNum type="arabicPeriod"/>
            </a:pPr>
            <a:r>
              <a:rPr lang="en-US" dirty="0">
                <a:solidFill>
                  <a:schemeClr val="tx1"/>
                </a:solidFill>
              </a:rPr>
              <a:t>The main goal is to predict whether the student will be recruited in campus placements or not based on the available factors in the dataset.</a:t>
            </a:r>
          </a:p>
        </p:txBody>
      </p:sp>
      <p:pic>
        <p:nvPicPr>
          <p:cNvPr id="2050" name="Picture 2" descr="On-Campus vs Off-Campus Placements - Which Is Better? - PloPdo">
            <a:extLst>
              <a:ext uri="{FF2B5EF4-FFF2-40B4-BE49-F238E27FC236}">
                <a16:creationId xmlns="" xmlns:a16="http://schemas.microsoft.com/office/drawing/2014/main" id="{680223E2-8B64-EE51-ABB3-651CB81F4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1106" y="2182626"/>
            <a:ext cx="4237100" cy="3115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171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7AE83A-7D2C-5088-544C-80D4838227A7}"/>
              </a:ext>
            </a:extLst>
          </p:cNvPr>
          <p:cNvSpPr>
            <a:spLocks noGrp="1"/>
          </p:cNvSpPr>
          <p:nvPr>
            <p:ph type="title"/>
          </p:nvPr>
        </p:nvSpPr>
        <p:spPr>
          <a:xfrm>
            <a:off x="168177" y="135077"/>
            <a:ext cx="9692640" cy="1325562"/>
          </a:xfrm>
        </p:spPr>
        <p:txBody>
          <a:bodyPr/>
          <a:lstStyle/>
          <a:p>
            <a:r>
              <a:rPr lang="en-US" sz="7200" dirty="0">
                <a:solidFill>
                  <a:srgbClr val="FFFF00"/>
                </a:solidFill>
              </a:rPr>
              <a:t>Solution:</a:t>
            </a:r>
            <a:endParaRPr lang="en-US" dirty="0">
              <a:solidFill>
                <a:srgbClr val="FFFF00"/>
              </a:solidFill>
            </a:endParaRPr>
          </a:p>
        </p:txBody>
      </p:sp>
      <p:sp>
        <p:nvSpPr>
          <p:cNvPr id="3" name="Content Placeholder 2">
            <a:extLst>
              <a:ext uri="{FF2B5EF4-FFF2-40B4-BE49-F238E27FC236}">
                <a16:creationId xmlns="" xmlns:a16="http://schemas.microsoft.com/office/drawing/2014/main" id="{C8BC1C2E-A799-4710-ECC0-84F406C608BC}"/>
              </a:ext>
            </a:extLst>
          </p:cNvPr>
          <p:cNvSpPr>
            <a:spLocks noGrp="1"/>
          </p:cNvSpPr>
          <p:nvPr>
            <p:ph idx="1"/>
          </p:nvPr>
        </p:nvSpPr>
        <p:spPr>
          <a:xfrm>
            <a:off x="499872" y="1658470"/>
            <a:ext cx="5121000" cy="4867835"/>
          </a:xfrm>
        </p:spPr>
        <p:txBody>
          <a:bodyPr>
            <a:normAutofit lnSpcReduction="10000"/>
          </a:bodyPr>
          <a:lstStyle/>
          <a:p>
            <a:pPr marL="342900" indent="-342900">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To solve this problem, the data can be trained on one predicting factor and a machine-learning model can be developed for the prediction. </a:t>
            </a:r>
          </a:p>
          <a:p>
            <a:pPr marL="342900" indent="-342900">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To achieve this, different machine learning algorithms can be trained. The algorithm with the highest accuracy can be used to predict the outcome of the student’s status of being placed in campus recruitment. </a:t>
            </a:r>
          </a:p>
          <a:p>
            <a:pPr marL="342900" indent="-342900">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Finally, the user interface can be developed and deployed on an EC2 instance of AWS. </a:t>
            </a:r>
          </a:p>
          <a:p>
            <a:pPr marL="0" indent="0">
              <a:buNone/>
            </a:pPr>
            <a:endParaRPr lang="en-US" dirty="0"/>
          </a:p>
        </p:txBody>
      </p:sp>
      <p:pic>
        <p:nvPicPr>
          <p:cNvPr id="3074" name="Picture 2" descr="Employers Must Carefully Navigate Using AI in HR Functions | Corporate  Compliance Insights">
            <a:extLst>
              <a:ext uri="{FF2B5EF4-FFF2-40B4-BE49-F238E27FC236}">
                <a16:creationId xmlns="" xmlns:a16="http://schemas.microsoft.com/office/drawing/2014/main" id="{5AC5EB28-54CA-0222-1841-34BBF3990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710" y="1783976"/>
            <a:ext cx="5351619" cy="4213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174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AC281F-617F-A794-29C3-F24197E424A5}"/>
              </a:ext>
            </a:extLst>
          </p:cNvPr>
          <p:cNvSpPr>
            <a:spLocks noGrp="1"/>
          </p:cNvSpPr>
          <p:nvPr>
            <p:ph type="title"/>
          </p:nvPr>
        </p:nvSpPr>
        <p:spPr>
          <a:xfrm>
            <a:off x="159213" y="-73511"/>
            <a:ext cx="9692640" cy="1325562"/>
          </a:xfrm>
        </p:spPr>
        <p:txBody>
          <a:bodyPr>
            <a:normAutofit/>
          </a:bodyPr>
          <a:lstStyle/>
          <a:p>
            <a:r>
              <a:rPr lang="en-US" sz="7200" dirty="0">
                <a:solidFill>
                  <a:srgbClr val="FFFF00"/>
                </a:solidFill>
              </a:rPr>
              <a:t>Solution:</a:t>
            </a:r>
          </a:p>
        </p:txBody>
      </p:sp>
      <p:sp>
        <p:nvSpPr>
          <p:cNvPr id="3" name="Content Placeholder 2">
            <a:extLst>
              <a:ext uri="{FF2B5EF4-FFF2-40B4-BE49-F238E27FC236}">
                <a16:creationId xmlns="" xmlns:a16="http://schemas.microsoft.com/office/drawing/2014/main" id="{C860A630-9FAD-1C3F-7854-F7BD5B6FEAC6}"/>
              </a:ext>
            </a:extLst>
          </p:cNvPr>
          <p:cNvSpPr>
            <a:spLocks noGrp="1"/>
          </p:cNvSpPr>
          <p:nvPr>
            <p:ph idx="1"/>
          </p:nvPr>
        </p:nvSpPr>
        <p:spPr>
          <a:xfrm>
            <a:off x="284719" y="1691322"/>
            <a:ext cx="8595360" cy="4351337"/>
          </a:xfrm>
        </p:spPr>
        <p:txBody>
          <a:bodyPr>
            <a:normAutofit fontScale="92500" lnSpcReduction="20000"/>
          </a:bodyPr>
          <a:lstStyle/>
          <a:p>
            <a:r>
              <a:rPr lang="en-US" sz="2400" dirty="0"/>
              <a:t>To build such a user interface the dataset on which the machine learning model is to be trained and developed must be:</a:t>
            </a:r>
          </a:p>
          <a:p>
            <a:r>
              <a:rPr lang="en-US" sz="2400" dirty="0"/>
              <a:t>Explored</a:t>
            </a:r>
          </a:p>
          <a:p>
            <a:r>
              <a:rPr lang="en-US" sz="2400" dirty="0"/>
              <a:t>Cleaned</a:t>
            </a:r>
          </a:p>
          <a:p>
            <a:r>
              <a:rPr lang="en-US" sz="2400" dirty="0"/>
              <a:t>Split into different ratios for training and testing purposes.</a:t>
            </a:r>
          </a:p>
          <a:p>
            <a:r>
              <a:rPr lang="en-US" sz="2400" dirty="0"/>
              <a:t>Try out different machine learning models.</a:t>
            </a:r>
          </a:p>
          <a:p>
            <a:r>
              <a:rPr lang="en-US" sz="2400" dirty="0"/>
              <a:t>Train and evaluate the model.</a:t>
            </a:r>
          </a:p>
          <a:p>
            <a:r>
              <a:rPr lang="en-US" sz="2400" dirty="0"/>
              <a:t>Develop a webpage and use the trained machine learning model on the webpage for the prediction based on the various features available in the dataset.</a:t>
            </a:r>
          </a:p>
        </p:txBody>
      </p:sp>
    </p:spTree>
    <p:extLst>
      <p:ext uri="{BB962C8B-B14F-4D97-AF65-F5344CB8AC3E}">
        <p14:creationId xmlns:p14="http://schemas.microsoft.com/office/powerpoint/2010/main" val="1486830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7FC25B-2683-68B9-9572-9DC3DCBA3FE0}"/>
              </a:ext>
            </a:extLst>
          </p:cNvPr>
          <p:cNvSpPr>
            <a:spLocks noGrp="1"/>
          </p:cNvSpPr>
          <p:nvPr>
            <p:ph type="title"/>
          </p:nvPr>
        </p:nvSpPr>
        <p:spPr>
          <a:xfrm>
            <a:off x="478357" y="690284"/>
            <a:ext cx="9692640" cy="1325562"/>
          </a:xfrm>
        </p:spPr>
        <p:txBody>
          <a:bodyPr>
            <a:normAutofit/>
          </a:bodyPr>
          <a:lstStyle/>
          <a:p>
            <a:pPr algn="ctr"/>
            <a:r>
              <a:rPr lang="en-US" sz="7200" dirty="0">
                <a:solidFill>
                  <a:srgbClr val="FFFF00"/>
                </a:solidFill>
              </a:rPr>
              <a:t>System Architecture</a:t>
            </a:r>
          </a:p>
        </p:txBody>
      </p:sp>
      <p:pic>
        <p:nvPicPr>
          <p:cNvPr id="4" name="Content Placeholder 3">
            <a:extLst>
              <a:ext uri="{FF2B5EF4-FFF2-40B4-BE49-F238E27FC236}">
                <a16:creationId xmlns="" xmlns:a16="http://schemas.microsoft.com/office/drawing/2014/main" id="{AFE507A8-CE03-15B6-B9FB-04EF3F03453D}"/>
              </a:ext>
            </a:extLst>
          </p:cNvPr>
          <p:cNvPicPr>
            <a:picLocks noGrp="1"/>
          </p:cNvPicPr>
          <p:nvPr>
            <p:ph idx="1"/>
          </p:nvPr>
        </p:nvPicPr>
        <p:blipFill>
          <a:blip r:embed="rId2"/>
          <a:stretch>
            <a:fillRect/>
          </a:stretch>
        </p:blipFill>
        <p:spPr>
          <a:xfrm>
            <a:off x="1441963" y="2126632"/>
            <a:ext cx="7800649" cy="4023155"/>
          </a:xfrm>
          <a:prstGeom prst="rect">
            <a:avLst/>
          </a:prstGeom>
        </p:spPr>
      </p:pic>
    </p:spTree>
    <p:extLst>
      <p:ext uri="{BB962C8B-B14F-4D97-AF65-F5344CB8AC3E}">
        <p14:creationId xmlns:p14="http://schemas.microsoft.com/office/powerpoint/2010/main" val="2947585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4CEF20-78A6-B6E3-ABAF-F7347A5A9746}"/>
              </a:ext>
            </a:extLst>
          </p:cNvPr>
          <p:cNvSpPr>
            <a:spLocks noGrp="1"/>
          </p:cNvSpPr>
          <p:nvPr>
            <p:ph type="title"/>
          </p:nvPr>
        </p:nvSpPr>
        <p:spPr>
          <a:xfrm>
            <a:off x="164592" y="159572"/>
            <a:ext cx="9692640" cy="1325562"/>
          </a:xfrm>
        </p:spPr>
        <p:txBody>
          <a:bodyPr>
            <a:normAutofit/>
          </a:bodyPr>
          <a:lstStyle/>
          <a:p>
            <a:r>
              <a:rPr lang="en-US" sz="6000" dirty="0">
                <a:solidFill>
                  <a:srgbClr val="FFFF00"/>
                </a:solidFill>
              </a:rPr>
              <a:t>Machine-Learning models:</a:t>
            </a:r>
          </a:p>
        </p:txBody>
      </p:sp>
      <p:sp>
        <p:nvSpPr>
          <p:cNvPr id="3" name="Content Placeholder 2">
            <a:extLst>
              <a:ext uri="{FF2B5EF4-FFF2-40B4-BE49-F238E27FC236}">
                <a16:creationId xmlns="" xmlns:a16="http://schemas.microsoft.com/office/drawing/2014/main" id="{380A550B-CF0E-80F1-0DAF-F1BDC1AFAD96}"/>
              </a:ext>
            </a:extLst>
          </p:cNvPr>
          <p:cNvSpPr>
            <a:spLocks noGrp="1"/>
          </p:cNvSpPr>
          <p:nvPr>
            <p:ph idx="1"/>
          </p:nvPr>
        </p:nvSpPr>
        <p:spPr>
          <a:xfrm>
            <a:off x="248860" y="1766047"/>
            <a:ext cx="10723940" cy="4351337"/>
          </a:xfrm>
        </p:spPr>
        <p:txBody>
          <a:bodyPr>
            <a:normAutofit/>
          </a:bodyPr>
          <a:lstStyle/>
          <a:p>
            <a:r>
              <a:rPr lang="en-US" sz="2400" dirty="0"/>
              <a:t>Different models’ accuracy was evaluated and the one with the highest accuracy was used for the training of the model.</a:t>
            </a:r>
          </a:p>
          <a:p>
            <a:r>
              <a:rPr lang="en-US" sz="2400" dirty="0"/>
              <a:t>Machine learning algorithms used:</a:t>
            </a:r>
          </a:p>
          <a:p>
            <a:pPr marL="342900" marR="0" lvl="0" indent="-342900">
              <a:lnSpc>
                <a:spcPct val="107000"/>
              </a:lnSpc>
              <a:spcBef>
                <a:spcPts val="0"/>
              </a:spcBef>
              <a:spcAft>
                <a:spcPts val="0"/>
              </a:spcAft>
              <a:buSzPts val="1400"/>
              <a:buFont typeface="+mj-lt"/>
              <a:buAutoNum type="arabicPeriod"/>
            </a:pPr>
            <a:r>
              <a:rPr lang="en-US" sz="2400" dirty="0" smtClean="0">
                <a:effectLst/>
                <a:latin typeface="Calibri" panose="020F0502020204030204" pitchFamily="34" charset="0"/>
                <a:ea typeface="Calibri" panose="020F0502020204030204" pitchFamily="34" charset="0"/>
                <a:cs typeface="Times New Roman" panose="02020603050405020304" pitchFamily="18" charset="0"/>
              </a:rPr>
              <a:t>Random </a:t>
            </a:r>
            <a:r>
              <a:rPr lang="en-US" sz="2400" dirty="0">
                <a:effectLst/>
                <a:latin typeface="Calibri" panose="020F0502020204030204" pitchFamily="34" charset="0"/>
                <a:ea typeface="Calibri" panose="020F0502020204030204" pitchFamily="34" charset="0"/>
                <a:cs typeface="Times New Roman" panose="02020603050405020304" pitchFamily="18" charset="0"/>
              </a:rPr>
              <a:t>forest</a:t>
            </a:r>
          </a:p>
          <a:p>
            <a:pPr marL="342900" marR="0" lvl="0" indent="-342900">
              <a:lnSpc>
                <a:spcPct val="107000"/>
              </a:lnSpc>
              <a:spcBef>
                <a:spcPts val="0"/>
              </a:spcBef>
              <a:spcAft>
                <a:spcPts val="0"/>
              </a:spcAft>
              <a:buSzPts val="1400"/>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marR="0" lvl="0" indent="-342900">
              <a:lnSpc>
                <a:spcPct val="107000"/>
              </a:lnSpc>
              <a:spcBef>
                <a:spcPts val="0"/>
              </a:spcBef>
              <a:spcAft>
                <a:spcPts val="800"/>
              </a:spcAft>
              <a:buSzPts val="1400"/>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Support vector classifier</a:t>
            </a:r>
          </a:p>
          <a:p>
            <a:endParaRPr lang="en-US" sz="2400" dirty="0"/>
          </a:p>
        </p:txBody>
      </p:sp>
    </p:spTree>
    <p:extLst>
      <p:ext uri="{BB962C8B-B14F-4D97-AF65-F5344CB8AC3E}">
        <p14:creationId xmlns:p14="http://schemas.microsoft.com/office/powerpoint/2010/main" val="2542870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FF8B5B-515E-0E8F-14A2-928D3F0353CF}"/>
              </a:ext>
            </a:extLst>
          </p:cNvPr>
          <p:cNvSpPr>
            <a:spLocks noGrp="1"/>
          </p:cNvSpPr>
          <p:nvPr>
            <p:ph type="title"/>
          </p:nvPr>
        </p:nvSpPr>
        <p:spPr>
          <a:xfrm>
            <a:off x="744071" y="168536"/>
            <a:ext cx="9027099" cy="777211"/>
          </a:xfrm>
        </p:spPr>
        <p:txBody>
          <a:bodyPr>
            <a:normAutofit fontScale="90000"/>
          </a:bodyPr>
          <a:lstStyle/>
          <a:p>
            <a:r>
              <a:rPr lang="en-US" dirty="0">
                <a:solidFill>
                  <a:srgbClr val="FFFF00"/>
                </a:solidFill>
              </a:rPr>
              <a:t>Process of choosing the correct model:</a:t>
            </a:r>
          </a:p>
        </p:txBody>
      </p:sp>
      <p:sp>
        <p:nvSpPr>
          <p:cNvPr id="3" name="Content Placeholder 2">
            <a:extLst>
              <a:ext uri="{FF2B5EF4-FFF2-40B4-BE49-F238E27FC236}">
                <a16:creationId xmlns="" xmlns:a16="http://schemas.microsoft.com/office/drawing/2014/main" id="{CD52F8E9-7F84-5DDA-FD61-3E351F126F31}"/>
              </a:ext>
            </a:extLst>
          </p:cNvPr>
          <p:cNvSpPr>
            <a:spLocks noGrp="1"/>
          </p:cNvSpPr>
          <p:nvPr>
            <p:ph idx="1"/>
          </p:nvPr>
        </p:nvSpPr>
        <p:spPr>
          <a:xfrm>
            <a:off x="618565" y="627530"/>
            <a:ext cx="10309411" cy="5827058"/>
          </a:xfrm>
        </p:spPr>
        <p:txBody>
          <a:bodyPr>
            <a:normAutofit fontScale="32500" lnSpcReduction="20000"/>
          </a:bodyPr>
          <a:lstStyle/>
          <a:p>
            <a:endParaRPr lang="en-US" dirty="0"/>
          </a:p>
          <a:p>
            <a:endParaRPr lang="en-US" sz="6200" dirty="0"/>
          </a:p>
          <a:p>
            <a:r>
              <a:rPr lang="en-US" sz="6200" dirty="0"/>
              <a:t>To choose the correct model Grid search cross-validation was used where all the mentioned models were evaluated and some of the parameters were also tuned in an attempt to increase the accuracy.</a:t>
            </a:r>
          </a:p>
          <a:p>
            <a:endParaRPr lang="en-US" sz="6200" dirty="0"/>
          </a:p>
          <a:p>
            <a:r>
              <a:rPr lang="en-US" sz="6200" dirty="0"/>
              <a:t>                     </a:t>
            </a:r>
          </a:p>
          <a:p>
            <a:pPr marL="0" indent="0">
              <a:buNone/>
            </a:pPr>
            <a:r>
              <a:rPr lang="en-US" sz="6200" dirty="0"/>
              <a:t>                            Support vector classifier before parameter tunning</a:t>
            </a:r>
          </a:p>
          <a:p>
            <a:endParaRPr lang="en-US" sz="6200" dirty="0"/>
          </a:p>
          <a:p>
            <a:endParaRPr lang="en-US" sz="6200" dirty="0"/>
          </a:p>
          <a:p>
            <a:pPr marL="0" indent="0" algn="ctr">
              <a:buNone/>
            </a:pPr>
            <a:r>
              <a:rPr lang="en-US" sz="6200" dirty="0"/>
              <a:t>   Support vector classifier after parameter tunning</a:t>
            </a:r>
          </a:p>
          <a:p>
            <a:endParaRPr lang="en-US" sz="6200" dirty="0"/>
          </a:p>
          <a:p>
            <a:r>
              <a:rPr lang="en-US" sz="6200" dirty="0"/>
              <a:t>Support Vector classifier showed the maximum accuracy out of all others and also the accuracy was increased from 84% to 85% </a:t>
            </a:r>
            <a:r>
              <a:rPr lang="en-US" sz="6200" dirty="0" err="1"/>
              <a:t>tuninging</a:t>
            </a:r>
            <a:r>
              <a:rPr lang="en-US" sz="6200" dirty="0"/>
              <a:t> the parameters as seen in the figures above</a:t>
            </a:r>
          </a:p>
        </p:txBody>
      </p:sp>
      <p:pic>
        <p:nvPicPr>
          <p:cNvPr id="4" name="Picture 3">
            <a:extLst>
              <a:ext uri="{FF2B5EF4-FFF2-40B4-BE49-F238E27FC236}">
                <a16:creationId xmlns="" xmlns:a16="http://schemas.microsoft.com/office/drawing/2014/main" id="{DCD97B14-AE09-8E69-0AD6-ACC828B4D772}"/>
              </a:ext>
            </a:extLst>
          </p:cNvPr>
          <p:cNvPicPr/>
          <p:nvPr/>
        </p:nvPicPr>
        <p:blipFill rotWithShape="1">
          <a:blip r:embed="rId2"/>
          <a:srcRect b="64748"/>
          <a:stretch/>
        </p:blipFill>
        <p:spPr>
          <a:xfrm>
            <a:off x="3311832" y="3895165"/>
            <a:ext cx="4546444" cy="439271"/>
          </a:xfrm>
          <a:prstGeom prst="rect">
            <a:avLst/>
          </a:prstGeom>
        </p:spPr>
      </p:pic>
      <p:pic>
        <p:nvPicPr>
          <p:cNvPr id="6" name="Picture 5">
            <a:extLst>
              <a:ext uri="{FF2B5EF4-FFF2-40B4-BE49-F238E27FC236}">
                <a16:creationId xmlns="" xmlns:a16="http://schemas.microsoft.com/office/drawing/2014/main" id="{ABC48629-7391-1900-3750-6D710F59526C}"/>
              </a:ext>
            </a:extLst>
          </p:cNvPr>
          <p:cNvPicPr>
            <a:picLocks noChangeAspect="1"/>
          </p:cNvPicPr>
          <p:nvPr/>
        </p:nvPicPr>
        <p:blipFill rotWithShape="1">
          <a:blip r:embed="rId3"/>
          <a:srcRect l="17914"/>
          <a:stretch/>
        </p:blipFill>
        <p:spPr>
          <a:xfrm>
            <a:off x="3311832" y="2652655"/>
            <a:ext cx="4546444" cy="439271"/>
          </a:xfrm>
          <a:prstGeom prst="rect">
            <a:avLst/>
          </a:prstGeom>
        </p:spPr>
      </p:pic>
    </p:spTree>
    <p:extLst>
      <p:ext uri="{BB962C8B-B14F-4D97-AF65-F5344CB8AC3E}">
        <p14:creationId xmlns:p14="http://schemas.microsoft.com/office/powerpoint/2010/main" val="2487672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5CE37E-EBCC-6D1A-872F-065B8243A8EB}"/>
              </a:ext>
            </a:extLst>
          </p:cNvPr>
          <p:cNvSpPr>
            <a:spLocks noGrp="1"/>
          </p:cNvSpPr>
          <p:nvPr>
            <p:ph type="title"/>
          </p:nvPr>
        </p:nvSpPr>
        <p:spPr>
          <a:xfrm>
            <a:off x="841248" y="405899"/>
            <a:ext cx="4740051" cy="1084729"/>
          </a:xfrm>
        </p:spPr>
        <p:txBody>
          <a:bodyPr/>
          <a:lstStyle/>
          <a:p>
            <a:r>
              <a:rPr lang="en-US" sz="4400" dirty="0">
                <a:solidFill>
                  <a:srgbClr val="FFFF00"/>
                </a:solidFill>
              </a:rPr>
              <a:t>Predictions</a:t>
            </a:r>
            <a:r>
              <a:rPr lang="en-US" dirty="0"/>
              <a:t>:</a:t>
            </a:r>
          </a:p>
        </p:txBody>
      </p:sp>
      <p:pic>
        <p:nvPicPr>
          <p:cNvPr id="4" name="Content Placeholder 3">
            <a:extLst>
              <a:ext uri="{FF2B5EF4-FFF2-40B4-BE49-F238E27FC236}">
                <a16:creationId xmlns="" xmlns:a16="http://schemas.microsoft.com/office/drawing/2014/main" id="{5475CED0-697B-5D34-2E6D-ABCBAAC85A2B}"/>
              </a:ext>
            </a:extLst>
          </p:cNvPr>
          <p:cNvPicPr>
            <a:picLocks noGrp="1"/>
          </p:cNvPicPr>
          <p:nvPr>
            <p:ph idx="1"/>
          </p:nvPr>
        </p:nvPicPr>
        <p:blipFill>
          <a:blip r:embed="rId2"/>
          <a:stretch>
            <a:fillRect/>
          </a:stretch>
        </p:blipFill>
        <p:spPr>
          <a:xfrm>
            <a:off x="5406858" y="2125973"/>
            <a:ext cx="4740051" cy="3391194"/>
          </a:xfrm>
          <a:prstGeom prst="rect">
            <a:avLst/>
          </a:prstGeom>
        </p:spPr>
      </p:pic>
      <p:sp>
        <p:nvSpPr>
          <p:cNvPr id="8" name="Text Placeholder 7">
            <a:extLst>
              <a:ext uri="{FF2B5EF4-FFF2-40B4-BE49-F238E27FC236}">
                <a16:creationId xmlns="" xmlns:a16="http://schemas.microsoft.com/office/drawing/2014/main" id="{EBE5B2F7-F48B-577A-D195-79FEB0878768}"/>
              </a:ext>
            </a:extLst>
          </p:cNvPr>
          <p:cNvSpPr>
            <a:spLocks noGrp="1"/>
          </p:cNvSpPr>
          <p:nvPr>
            <p:ph type="body" sz="half" idx="2"/>
          </p:nvPr>
        </p:nvSpPr>
        <p:spPr>
          <a:xfrm>
            <a:off x="841248" y="1733404"/>
            <a:ext cx="4107270" cy="4176332"/>
          </a:xfrm>
        </p:spPr>
        <p:txBody>
          <a:bodyPr>
            <a:normAutofit fontScale="92500" lnSpcReduction="10000"/>
          </a:bodyPr>
          <a:lstStyle/>
          <a:p>
            <a:pPr marL="285750" indent="-285750">
              <a:buFont typeface="Arial" panose="020B0604020202020204" pitchFamily="34" charset="0"/>
              <a:buChar char="•"/>
            </a:pPr>
            <a:r>
              <a:rPr lang="en-US" sz="2400" dirty="0"/>
              <a:t>To check the predictions and evaluate the model’s performance the test data visualized on the confusion matrix </a:t>
            </a:r>
          </a:p>
          <a:p>
            <a:pPr marL="285750" indent="-285750">
              <a:buFont typeface="Arial" panose="020B0604020202020204" pitchFamily="34" charset="0"/>
              <a:buChar char="•"/>
            </a:pPr>
            <a:r>
              <a:rPr lang="en-US" sz="2400" dirty="0"/>
              <a:t>This gave an overview of the outcome of the predictions given by the model which showed the same accuracy that is achieved in the test score. </a:t>
            </a:r>
          </a:p>
        </p:txBody>
      </p:sp>
    </p:spTree>
    <p:extLst>
      <p:ext uri="{BB962C8B-B14F-4D97-AF65-F5344CB8AC3E}">
        <p14:creationId xmlns:p14="http://schemas.microsoft.com/office/powerpoint/2010/main" val="1819552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63</TotalTime>
  <Words>561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Schoolbook</vt:lpstr>
      <vt:lpstr>Times New Roman</vt:lpstr>
      <vt:lpstr>Wingdings 2</vt:lpstr>
      <vt:lpstr>View</vt:lpstr>
      <vt:lpstr>Campus Placement </vt:lpstr>
      <vt:lpstr>Objective:</vt:lpstr>
      <vt:lpstr>Problem Statement:</vt:lpstr>
      <vt:lpstr>Solution:</vt:lpstr>
      <vt:lpstr>Solution:</vt:lpstr>
      <vt:lpstr>System Architecture</vt:lpstr>
      <vt:lpstr>Machine-Learning models:</vt:lpstr>
      <vt:lpstr>Process of choosing the correct model:</vt:lpstr>
      <vt:lpstr>Predictions:</vt:lpstr>
      <vt:lpstr>Deployment: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Placement </dc:title>
  <dc:creator>Abhishek Saste</dc:creator>
  <cp:lastModifiedBy>Microsoft account</cp:lastModifiedBy>
  <cp:revision>2</cp:revision>
  <dcterms:created xsi:type="dcterms:W3CDTF">2022-11-29T11:40:50Z</dcterms:created>
  <dcterms:modified xsi:type="dcterms:W3CDTF">2023-01-19T15:07:05Z</dcterms:modified>
</cp:coreProperties>
</file>