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72" r:id="rId14"/>
    <p:sldId id="264" r:id="rId15"/>
    <p:sldId id="274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8AFB-8624-4A40-9CBD-AA75800D8F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A960-6831-4BA4-8924-F44F4B5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11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Enhancing Audio Classification using Feature Extraction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205" y="3288529"/>
            <a:ext cx="9144000" cy="1655762"/>
          </a:xfrm>
        </p:spPr>
        <p:txBody>
          <a:bodyPr/>
          <a:lstStyle/>
          <a:p>
            <a:r>
              <a:rPr lang="en-US" dirty="0"/>
              <a:t>Introduction to the project's objective: </a:t>
            </a:r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of audio files into two </a:t>
            </a:r>
            <a:r>
              <a:rPr lang="en-US" dirty="0" smtClean="0"/>
              <a:t>categories</a:t>
            </a:r>
          </a:p>
          <a:p>
            <a:r>
              <a:rPr lang="en-US" u="sng" dirty="0" smtClean="0"/>
              <a:t>Presenter: Abhishek Rajesh Saste</a:t>
            </a:r>
            <a:endParaRPr lang="en-US" u="sng" dirty="0"/>
          </a:p>
        </p:txBody>
      </p:sp>
      <p:sp>
        <p:nvSpPr>
          <p:cNvPr id="4" name="Flowchart: Manual Input 3"/>
          <p:cNvSpPr/>
          <p:nvPr/>
        </p:nvSpPr>
        <p:spPr>
          <a:xfrm>
            <a:off x="1" y="4866549"/>
            <a:ext cx="12192000" cy="1991451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0297" y="3107509"/>
            <a:ext cx="11791406" cy="1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31" y="73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Step 4: Azure AutoML and Improved </a:t>
            </a:r>
            <a:r>
              <a:rPr lang="en-US" sz="3600" b="1" dirty="0" smtClean="0"/>
              <a:t>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5"/>
            <a:ext cx="54406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4.1 </a:t>
            </a:r>
            <a:r>
              <a:rPr lang="en-US" sz="2400" b="1" dirty="0"/>
              <a:t>Exploring Azure AutoML</a:t>
            </a:r>
            <a:endParaRPr lang="en-US" sz="2400" dirty="0"/>
          </a:p>
          <a:p>
            <a:r>
              <a:rPr lang="en-US" sz="2400" dirty="0"/>
              <a:t>To address the accuracy issue, </a:t>
            </a:r>
            <a:r>
              <a:rPr lang="en-US" sz="2400" dirty="0" smtClean="0"/>
              <a:t>Azure </a:t>
            </a:r>
            <a:r>
              <a:rPr lang="en-US" sz="2400" dirty="0"/>
              <a:t>AutoML for automated machine </a:t>
            </a:r>
            <a:r>
              <a:rPr lang="en-US" sz="2400" dirty="0" smtClean="0"/>
              <a:t>learning was used as the potential platform to address this issue. </a:t>
            </a:r>
          </a:p>
          <a:p>
            <a:endParaRPr lang="en-US" sz="2400" dirty="0" smtClean="0"/>
          </a:p>
          <a:p>
            <a:r>
              <a:rPr lang="en-US" sz="2400" dirty="0" smtClean="0"/>
              <a:t>Azure </a:t>
            </a:r>
            <a:r>
              <a:rPr lang="en-US" sz="2400" dirty="0"/>
              <a:t>AutoML helped </a:t>
            </a:r>
            <a:r>
              <a:rPr lang="en-US" sz="2400" dirty="0" smtClean="0"/>
              <a:t>to explore </a:t>
            </a:r>
            <a:r>
              <a:rPr lang="en-US" sz="2400" dirty="0"/>
              <a:t>different classification models and tune their </a:t>
            </a:r>
            <a:r>
              <a:rPr lang="en-US" sz="2400" dirty="0" err="1"/>
              <a:t>hyperparameters</a:t>
            </a:r>
            <a:r>
              <a:rPr lang="en-US" sz="2400" dirty="0"/>
              <a:t> </a:t>
            </a:r>
            <a:r>
              <a:rPr lang="en-US" sz="2400" dirty="0" smtClean="0"/>
              <a:t>efficiently which is done automatically during the training process.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541713"/>
            <a:ext cx="4961050" cy="233192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78880" y="1690688"/>
            <a:ext cx="0" cy="458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ight Triangle 6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321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Step 4: Azure AutoML and Improved 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b="1" dirty="0" smtClean="0"/>
              <a:t>Impressive Results</a:t>
            </a:r>
            <a:endParaRPr lang="en-US" dirty="0" smtClean="0"/>
          </a:p>
          <a:p>
            <a:r>
              <a:rPr lang="en-US" dirty="0" smtClean="0"/>
              <a:t>After running Azure AutoML for an hour, I achieved remarkable results. The training accuracy reached 100%, demonstrating the power of automated hyper parameter tuning as shown below.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06" y="3666309"/>
            <a:ext cx="9456594" cy="2510654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Right Triangle 4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Step 4: Azure AutoML and Improved 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b="1" dirty="0" smtClean="0"/>
              <a:t>Impressive Results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testing accuracy also significantly improved to 95% as seen in the figure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30" y="3870665"/>
            <a:ext cx="4465320" cy="1958340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Step 4: Azure AutoML and Improved Results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2" y="3187881"/>
            <a:ext cx="4777740" cy="313944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187881"/>
            <a:ext cx="4777740" cy="3131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1901" y="2308718"/>
            <a:ext cx="491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on </a:t>
            </a:r>
            <a:r>
              <a:rPr lang="en-US" b="1" dirty="0" smtClean="0"/>
              <a:t>training dataset </a:t>
            </a:r>
            <a:r>
              <a:rPr lang="en-US" dirty="0" smtClean="0"/>
              <a:t>from the model achieved by training on Azure AutoML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6060" y="2308719"/>
            <a:ext cx="457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on </a:t>
            </a:r>
            <a:r>
              <a:rPr lang="en-US" b="1" dirty="0" smtClean="0"/>
              <a:t>testing dataset </a:t>
            </a:r>
            <a:r>
              <a:rPr lang="en-US" dirty="0" smtClean="0"/>
              <a:t>from the model achieved by training on Azure AutoML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8739" y="1407472"/>
            <a:ext cx="420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4.2 </a:t>
            </a:r>
            <a:r>
              <a:rPr lang="en-US" sz="2800" b="1" dirty="0" smtClean="0"/>
              <a:t>Impressive Results</a:t>
            </a:r>
            <a:endParaRPr lang="en-US" sz="2800" dirty="0" smtClean="0"/>
          </a:p>
        </p:txBody>
      </p:sp>
      <p:sp>
        <p:nvSpPr>
          <p:cNvPr id="12" name="Right Triangle 11"/>
          <p:cNvSpPr/>
          <p:nvPr/>
        </p:nvSpPr>
        <p:spPr>
          <a:xfrm>
            <a:off x="-14964" y="5573486"/>
            <a:ext cx="1486713" cy="128451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Step 5: Building a Showcase </a:t>
            </a:r>
            <a:r>
              <a:rPr lang="en-US" sz="3600" b="1" dirty="0" smtClean="0"/>
              <a:t>Website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94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5.1 </a:t>
            </a:r>
            <a:r>
              <a:rPr lang="en-US" sz="2400" b="1" dirty="0"/>
              <a:t>Showcasing Predictions</a:t>
            </a:r>
            <a:endParaRPr lang="en-US" sz="2400" dirty="0"/>
          </a:p>
          <a:p>
            <a:r>
              <a:rPr lang="en-US" sz="2400" dirty="0"/>
              <a:t>With the improved model, </a:t>
            </a:r>
            <a:r>
              <a:rPr lang="en-US" sz="2400" dirty="0" smtClean="0"/>
              <a:t>a website was built </a:t>
            </a:r>
            <a:r>
              <a:rPr lang="en-US" sz="2400" dirty="0"/>
              <a:t>to demonstrate real-time audio classification predictions.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website allowed users to upload audio files and receive classification predictions </a:t>
            </a:r>
            <a:r>
              <a:rPr lang="en-US" sz="2400" dirty="0" smtClean="0"/>
              <a:t>instantly.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39" y="2264228"/>
            <a:ext cx="5747231" cy="299575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6096000" y="1690688"/>
            <a:ext cx="0" cy="4570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Step 5: Building a Showcase Website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467" y="1290198"/>
            <a:ext cx="6378493" cy="2492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467" y="4177831"/>
            <a:ext cx="6378493" cy="2438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468" y="3597937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Predictions made on the website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Step 5: Building a Showcase Website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5.2 </a:t>
            </a:r>
            <a:r>
              <a:rPr lang="en-US" b="1" dirty="0" smtClean="0"/>
              <a:t>Deployment Considerations</a:t>
            </a:r>
            <a:endParaRPr lang="en-US" dirty="0" smtClean="0"/>
          </a:p>
          <a:p>
            <a:r>
              <a:rPr lang="en-US" dirty="0" smtClean="0"/>
              <a:t>While the website was created successfully , the decision was taken not to deploy it to avoid incurring charges. </a:t>
            </a:r>
          </a:p>
          <a:p>
            <a:r>
              <a:rPr lang="en-US" dirty="0" smtClean="0"/>
              <a:t>This allowed me to demonstrate the functionality without the financial commitment</a:t>
            </a:r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dirty="0"/>
              <a:t>In conclusion, this project was a journey of exploration and learning.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applying feature extraction, model building, and leveraging automated machine learning through Azure AutoML, </a:t>
            </a:r>
            <a:r>
              <a:rPr lang="en-US" dirty="0" smtClean="0"/>
              <a:t>it </a:t>
            </a:r>
            <a:r>
              <a:rPr lang="en-US" dirty="0"/>
              <a:t>was able to significantly enhance the accuracy of </a:t>
            </a:r>
            <a:r>
              <a:rPr lang="en-US" dirty="0" smtClean="0"/>
              <a:t>audio </a:t>
            </a:r>
            <a:r>
              <a:rPr lang="en-US" dirty="0"/>
              <a:t>classification model.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showcase website remains offline, the success achieved in this project highlights the potential of AI and machine learning in audio analysis.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lowchart: Manual Input 5"/>
          <p:cNvSpPr/>
          <p:nvPr/>
        </p:nvSpPr>
        <p:spPr>
          <a:xfrm>
            <a:off x="0" y="5120640"/>
            <a:ext cx="12192000" cy="1737360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1327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presentation is the journey of the </a:t>
            </a:r>
            <a:r>
              <a:rPr lang="en-US" dirty="0"/>
              <a:t>pivotal phases that drove the classification of audio files and the subsequent improvement in model accuracy.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figure below shows the flow chart of this project.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33" y="3894833"/>
            <a:ext cx="4980967" cy="1967207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journey encompassed transforming raw audio data into trainable features, crafting a neural network architecture, addressing initial challenges, leveraging Azure AutoML for optimized results, and even creating a showcase website for real-time predictions.</a:t>
            </a:r>
          </a:p>
          <a:p>
            <a:r>
              <a:rPr lang="en-US" dirty="0" smtClean="0"/>
              <a:t> From data preprocessing to model deployment considerations, this project encapsulates the exploration of audio analysis and machine learning. </a:t>
            </a:r>
          </a:p>
          <a:p>
            <a:r>
              <a:rPr lang="en-US" dirty="0" smtClean="0"/>
              <a:t>The essence of each step is shown in this presentation, showcasing the potential of AI in the realm of audio classification.</a:t>
            </a:r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Preprocessing and Feature Extraction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317480" cy="428720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1.1 Data Conversion and Feature Extraction</a:t>
            </a:r>
          </a:p>
          <a:p>
            <a:endParaRPr lang="en-US" dirty="0"/>
          </a:p>
          <a:p>
            <a:r>
              <a:rPr lang="en-US" dirty="0" smtClean="0"/>
              <a:t>At the start of this project, the audio data files were converted and the essential features were </a:t>
            </a:r>
            <a:r>
              <a:rPr lang="en-US" dirty="0" smtClean="0"/>
              <a:t>extracted </a:t>
            </a:r>
            <a:r>
              <a:rPr lang="en-US" dirty="0" smtClean="0"/>
              <a:t>using the Python library </a:t>
            </a:r>
            <a:r>
              <a:rPr lang="en-US" b="1" dirty="0" err="1" smtClean="0"/>
              <a:t>librosa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By utilizing techniques such as </a:t>
            </a:r>
            <a:r>
              <a:rPr lang="en-US" b="1" dirty="0" smtClean="0"/>
              <a:t>Mel-Frequency </a:t>
            </a:r>
            <a:r>
              <a:rPr lang="en-US" b="1" dirty="0" err="1" smtClean="0"/>
              <a:t>Cepstral</a:t>
            </a:r>
            <a:r>
              <a:rPr lang="en-US" b="1" dirty="0" smtClean="0"/>
              <a:t> Coefficients </a:t>
            </a:r>
            <a:r>
              <a:rPr lang="en-US" dirty="0" smtClean="0"/>
              <a:t>(MFCCs), </a:t>
            </a:r>
            <a:r>
              <a:rPr lang="en-US" b="1" dirty="0" smtClean="0"/>
              <a:t>Chroma features</a:t>
            </a:r>
            <a:r>
              <a:rPr lang="en-US" dirty="0" smtClean="0"/>
              <a:t>, </a:t>
            </a:r>
            <a:r>
              <a:rPr lang="en-US" b="1" dirty="0" smtClean="0"/>
              <a:t>Zero Crossing Rate</a:t>
            </a:r>
            <a:r>
              <a:rPr lang="en-US" dirty="0" smtClean="0"/>
              <a:t>, and </a:t>
            </a:r>
            <a:r>
              <a:rPr lang="en-US" b="1" dirty="0" smtClean="0"/>
              <a:t>Spectral Centroid</a:t>
            </a:r>
            <a:r>
              <a:rPr lang="en-US" dirty="0" smtClean="0"/>
              <a:t>, the meaningful information from audio waveforms were </a:t>
            </a:r>
            <a:r>
              <a:rPr lang="en-US" dirty="0" smtClean="0"/>
              <a:t>extracted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1.2 </a:t>
            </a:r>
            <a:r>
              <a:rPr lang="en-US" b="1" dirty="0"/>
              <a:t>Code 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17" y="2340131"/>
            <a:ext cx="5372531" cy="23790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0" y="1945001"/>
            <a:ext cx="4842800" cy="3169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9829" y="1435614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to convert and extract the features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04315" y="1724222"/>
            <a:ext cx="430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of the feature extraction</a:t>
            </a:r>
            <a:endParaRPr lang="en-US" dirty="0"/>
          </a:p>
        </p:txBody>
      </p:sp>
      <p:sp>
        <p:nvSpPr>
          <p:cNvPr id="14" name="Right Triangle 13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2: Model </a:t>
            </a:r>
            <a:r>
              <a:rPr lang="en-US" b="1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2.1 Sequential Model Architecture</a:t>
            </a:r>
          </a:p>
          <a:p>
            <a:endParaRPr lang="en-US" dirty="0" smtClean="0"/>
          </a:p>
          <a:p>
            <a:r>
              <a:rPr lang="en-US" dirty="0" smtClean="0"/>
              <a:t>After feature extraction, a </a:t>
            </a:r>
            <a:r>
              <a:rPr lang="en-US" b="1" dirty="0" smtClean="0"/>
              <a:t>Neural </a:t>
            </a:r>
            <a:r>
              <a:rPr lang="en-US" b="1" dirty="0"/>
              <a:t>N</a:t>
            </a:r>
            <a:r>
              <a:rPr lang="en-US" b="1" dirty="0" smtClean="0"/>
              <a:t>etwork </a:t>
            </a:r>
            <a:r>
              <a:rPr lang="en-US" dirty="0" smtClean="0"/>
              <a:t>model using the Sequential API from </a:t>
            </a:r>
            <a:r>
              <a:rPr lang="en-US" b="1" dirty="0" err="1" smtClean="0"/>
              <a:t>Keras</a:t>
            </a:r>
            <a:r>
              <a:rPr lang="en-US" dirty="0" smtClean="0"/>
              <a:t> was designed. </a:t>
            </a:r>
          </a:p>
          <a:p>
            <a:r>
              <a:rPr lang="en-US" dirty="0" smtClean="0"/>
              <a:t>This model consisted of several dense layers with </a:t>
            </a:r>
            <a:r>
              <a:rPr lang="en-US" b="1" dirty="0" smtClean="0"/>
              <a:t>rectified linear unit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 activations and </a:t>
            </a:r>
            <a:r>
              <a:rPr lang="en-US" b="1" dirty="0" smtClean="0"/>
              <a:t>dropout layers</a:t>
            </a:r>
            <a:r>
              <a:rPr lang="en-US" dirty="0" smtClean="0"/>
              <a:t> to prevent Overfitting.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2: Model Building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172" y="2481942"/>
            <a:ext cx="8233656" cy="3683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4366" y="1690688"/>
            <a:ext cx="983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Initial model building for the training of the dataset</a:t>
            </a:r>
            <a:endParaRPr lang="en-US" sz="2400" dirty="0"/>
          </a:p>
        </p:txBody>
      </p:sp>
      <p:sp>
        <p:nvSpPr>
          <p:cNvPr id="9" name="Right Triangle 8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9811"/>
            <a:ext cx="6581503" cy="5487152"/>
          </a:xfrm>
        </p:spPr>
        <p:txBody>
          <a:bodyPr/>
          <a:lstStyle/>
          <a:p>
            <a:r>
              <a:rPr lang="en-US" dirty="0"/>
              <a:t>2.2 </a:t>
            </a:r>
            <a:r>
              <a:rPr lang="en-US" b="1" dirty="0"/>
              <a:t>Model Training and Reshaping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model was trained </a:t>
            </a:r>
            <a:r>
              <a:rPr lang="en-US" dirty="0"/>
              <a:t>using the compiled architecture, optimizing the weights with the </a:t>
            </a:r>
            <a:r>
              <a:rPr lang="en-US" b="1" dirty="0"/>
              <a:t>Adam</a:t>
            </a:r>
            <a:r>
              <a:rPr lang="en-US" dirty="0"/>
              <a:t> optimizer and measuring performance using </a:t>
            </a:r>
            <a:r>
              <a:rPr lang="en-US" b="1" dirty="0"/>
              <a:t>binary cross-entropy </a:t>
            </a:r>
            <a:r>
              <a:rPr lang="en-US" dirty="0"/>
              <a:t>loss and </a:t>
            </a:r>
            <a:r>
              <a:rPr lang="en-US" b="1" dirty="0" smtClean="0"/>
              <a:t>Accuracy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Additionally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target labels for compatibility with the </a:t>
            </a:r>
            <a:r>
              <a:rPr lang="en-US" dirty="0" smtClean="0"/>
              <a:t>model were also reshaped.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310" y="2672556"/>
            <a:ext cx="4265141" cy="1317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2776" y="4057298"/>
            <a:ext cx="294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code of the target variables being reshaped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19703" y="1332411"/>
            <a:ext cx="0" cy="455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Triangle 7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66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Step 3: Initial Results and </a:t>
            </a:r>
            <a:r>
              <a:rPr lang="en-US" sz="3600" b="1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494"/>
            <a:ext cx="58151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3.1 </a:t>
            </a:r>
            <a:r>
              <a:rPr lang="en-US" sz="2200" b="1" dirty="0"/>
              <a:t>Initial Model Performance</a:t>
            </a:r>
            <a:endParaRPr lang="en-US" sz="2200" dirty="0"/>
          </a:p>
          <a:p>
            <a:r>
              <a:rPr lang="en-US" sz="2200" dirty="0"/>
              <a:t>After training, </a:t>
            </a:r>
            <a:r>
              <a:rPr lang="en-US" sz="2200" dirty="0" smtClean="0"/>
              <a:t>the initial </a:t>
            </a:r>
            <a:r>
              <a:rPr lang="en-US" sz="2200" dirty="0"/>
              <a:t>results indicating a loss of </a:t>
            </a:r>
            <a:r>
              <a:rPr lang="en-US" sz="2200" b="1" dirty="0"/>
              <a:t>4.5814</a:t>
            </a:r>
            <a:r>
              <a:rPr lang="en-US" sz="2200" dirty="0"/>
              <a:t> and an accuracy of </a:t>
            </a:r>
            <a:r>
              <a:rPr lang="en-US" sz="2200" b="1" dirty="0"/>
              <a:t>73.96% </a:t>
            </a:r>
            <a:r>
              <a:rPr lang="en-US" sz="2200" dirty="0"/>
              <a:t>on the training </a:t>
            </a:r>
            <a:r>
              <a:rPr lang="en-US" sz="2200" dirty="0" smtClean="0"/>
              <a:t>data were achieved. </a:t>
            </a:r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validation set showed a loss of </a:t>
            </a:r>
            <a:r>
              <a:rPr lang="en-US" sz="2200" b="1" dirty="0"/>
              <a:t>0.6410</a:t>
            </a:r>
            <a:r>
              <a:rPr lang="en-US" sz="2200" dirty="0"/>
              <a:t> and an accuracy of </a:t>
            </a:r>
            <a:r>
              <a:rPr lang="en-US" sz="2200" b="1" dirty="0"/>
              <a:t>84.00%</a:t>
            </a:r>
            <a:r>
              <a:rPr lang="en-US" sz="2200" dirty="0"/>
              <a:t>. However, the testing accuracy was relatively low at </a:t>
            </a:r>
            <a:r>
              <a:rPr lang="en-US" sz="2200" b="1" dirty="0"/>
              <a:t>50%.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3.2 </a:t>
            </a:r>
            <a:r>
              <a:rPr lang="en-US" sz="2200" b="1" dirty="0"/>
              <a:t>Challenges Faced</a:t>
            </a: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dirty="0" smtClean="0"/>
              <a:t>challenges </a:t>
            </a:r>
            <a:r>
              <a:rPr lang="en-US" sz="2200" dirty="0"/>
              <a:t>encountered included suboptimal model accuracy on test data and concerns about overfitting.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0"/>
          <a:stretch/>
        </p:blipFill>
        <p:spPr>
          <a:xfrm>
            <a:off x="6809846" y="1590494"/>
            <a:ext cx="4507199" cy="36568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653349" y="1393371"/>
            <a:ext cx="0" cy="4929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ight Triangle 6"/>
          <p:cNvSpPr/>
          <p:nvPr/>
        </p:nvSpPr>
        <p:spPr>
          <a:xfrm>
            <a:off x="0" y="4515395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0800000">
            <a:off x="9614263" y="0"/>
            <a:ext cx="2577737" cy="234260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Enhancing Audio Classification using Feature Extraction and Machine Learning</vt:lpstr>
      <vt:lpstr>Introduction </vt:lpstr>
      <vt:lpstr>Introduction</vt:lpstr>
      <vt:lpstr>Data Preprocessing and Feature Extraction</vt:lpstr>
      <vt:lpstr>1.2 Code Overview  </vt:lpstr>
      <vt:lpstr>Step 2: Model Building</vt:lpstr>
      <vt:lpstr>Step 2: Model Building</vt:lpstr>
      <vt:lpstr>PowerPoint Presentation</vt:lpstr>
      <vt:lpstr>Step 3: Initial Results and Challenges</vt:lpstr>
      <vt:lpstr>Step 4: Azure AutoML and Improved Results</vt:lpstr>
      <vt:lpstr>Step 4: Azure AutoML and Improved Results</vt:lpstr>
      <vt:lpstr>Step 4: Azure AutoML and Improved Results</vt:lpstr>
      <vt:lpstr>Step 4: Azure AutoML and Improved Results</vt:lpstr>
      <vt:lpstr>Step 5: Building a Showcase Website</vt:lpstr>
      <vt:lpstr>Step 5: Building a Showcase Website</vt:lpstr>
      <vt:lpstr>Step 5: Building a Showcase Website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2023-08-28T09:35:04Z</dcterms:created>
  <dcterms:modified xsi:type="dcterms:W3CDTF">2023-08-28T10:51:48Z</dcterms:modified>
</cp:coreProperties>
</file>