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7" r:id="rId3"/>
    <p:sldId id="257" r:id="rId4"/>
    <p:sldId id="268" r:id="rId5"/>
    <p:sldId id="269" r:id="rId6"/>
    <p:sldId id="261" r:id="rId7"/>
    <p:sldId id="260" r:id="rId8"/>
    <p:sldId id="259" r:id="rId9"/>
    <p:sldId id="258"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D37D8-38EA-43A6-B50F-A4B904BC4E02}"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9226D-4D8E-488A-BBC5-B2DD7BF41CEB}" type="slidenum">
              <a:rPr lang="en-US" smtClean="0"/>
              <a:t>‹#›</a:t>
            </a:fld>
            <a:endParaRPr lang="en-US"/>
          </a:p>
        </p:txBody>
      </p:sp>
    </p:spTree>
    <p:extLst>
      <p:ext uri="{BB962C8B-B14F-4D97-AF65-F5344CB8AC3E}">
        <p14:creationId xmlns:p14="http://schemas.microsoft.com/office/powerpoint/2010/main" val="160676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9226D-4D8E-488A-BBC5-B2DD7BF41CEB}" type="slidenum">
              <a:rPr lang="en-US" smtClean="0"/>
              <a:t>11</a:t>
            </a:fld>
            <a:endParaRPr lang="en-US"/>
          </a:p>
        </p:txBody>
      </p:sp>
    </p:spTree>
    <p:extLst>
      <p:ext uri="{BB962C8B-B14F-4D97-AF65-F5344CB8AC3E}">
        <p14:creationId xmlns:p14="http://schemas.microsoft.com/office/powerpoint/2010/main" val="26672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FDFCA3-1CD2-46F4-8515-C4A828E2DE3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080D7-E751-4336-8935-F06546F986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0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DFCA3-1CD2-46F4-8515-C4A828E2DE3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111556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DFCA3-1CD2-46F4-8515-C4A828E2DE3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259886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DFCA3-1CD2-46F4-8515-C4A828E2DE3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270063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DFCA3-1CD2-46F4-8515-C4A828E2DE3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080D7-E751-4336-8935-F06546F986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0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FDFCA3-1CD2-46F4-8515-C4A828E2DE3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258223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DFCA3-1CD2-46F4-8515-C4A828E2DE34}"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323410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DFCA3-1CD2-46F4-8515-C4A828E2DE34}"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168433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FDFCA3-1CD2-46F4-8515-C4A828E2DE34}" type="datetimeFigureOut">
              <a:rPr lang="en-US" smtClean="0"/>
              <a:t>4/21/2020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8078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FDFCA3-1CD2-46F4-8515-C4A828E2DE34}" type="datetimeFigureOut">
              <a:rPr lang="en-US" smtClean="0"/>
              <a:t>4/21/2020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6080D7-E751-4336-8935-F06546F9864F}" type="slidenum">
              <a:rPr lang="en-US" smtClean="0"/>
              <a:t>‹#›</a:t>
            </a:fld>
            <a:endParaRPr lang="en-US"/>
          </a:p>
        </p:txBody>
      </p:sp>
    </p:spTree>
    <p:extLst>
      <p:ext uri="{BB962C8B-B14F-4D97-AF65-F5344CB8AC3E}">
        <p14:creationId xmlns:p14="http://schemas.microsoft.com/office/powerpoint/2010/main" val="176818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DFCA3-1CD2-46F4-8515-C4A828E2DE3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080D7-E751-4336-8935-F06546F9864F}" type="slidenum">
              <a:rPr lang="en-US" smtClean="0"/>
              <a:t>‹#›</a:t>
            </a:fld>
            <a:endParaRPr lang="en-US"/>
          </a:p>
        </p:txBody>
      </p:sp>
    </p:spTree>
    <p:extLst>
      <p:ext uri="{BB962C8B-B14F-4D97-AF65-F5344CB8AC3E}">
        <p14:creationId xmlns:p14="http://schemas.microsoft.com/office/powerpoint/2010/main" val="180148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FDFCA3-1CD2-46F4-8515-C4A828E2DE34}" type="datetimeFigureOut">
              <a:rPr lang="en-US" smtClean="0"/>
              <a:t>4/21/2020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6080D7-E751-4336-8935-F06546F9864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095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247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1434"/>
            <a:ext cx="10058400" cy="1450757"/>
          </a:xfrm>
        </p:spPr>
        <p:txBody>
          <a:bodyPr/>
          <a:lstStyle/>
          <a:p>
            <a:r>
              <a:rPr lang="en-US" dirty="0" smtClean="0"/>
              <a:t>Memory Stack Visualization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recu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70" y="1702191"/>
            <a:ext cx="7014795" cy="3331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04185" y="1456757"/>
            <a:ext cx="5087815" cy="4801314"/>
          </a:xfrm>
          <a:prstGeom prst="rect">
            <a:avLst/>
          </a:prstGeom>
          <a:noFill/>
        </p:spPr>
        <p:txBody>
          <a:bodyPr wrap="square" rtlCol="0">
            <a:spAutoFit/>
          </a:bodyPr>
          <a:lstStyle/>
          <a:p>
            <a:endParaRPr lang="en-US" dirty="0" smtClean="0"/>
          </a:p>
          <a:p>
            <a:pPr marL="342900" indent="-342900">
              <a:buFont typeface="Wingdings" panose="05000000000000000000" pitchFamily="2" charset="2"/>
              <a:buChar char="§"/>
            </a:pPr>
            <a:r>
              <a:rPr lang="en-US" dirty="0" smtClean="0"/>
              <a:t>When </a:t>
            </a:r>
            <a:r>
              <a:rPr lang="en-US" dirty="0" err="1" smtClean="0"/>
              <a:t>printFun</a:t>
            </a:r>
            <a:r>
              <a:rPr lang="en-US" dirty="0" smtClean="0"/>
              <a:t>(3) is called from main(), memory is allocated to </a:t>
            </a:r>
            <a:r>
              <a:rPr lang="en-US" dirty="0" err="1" smtClean="0"/>
              <a:t>printFun</a:t>
            </a:r>
            <a:r>
              <a:rPr lang="en-US" dirty="0" smtClean="0"/>
              <a:t>(3) and a local variable test is initialized to 3 and statement 1 to 4 are pushed on the </a:t>
            </a:r>
            <a:r>
              <a:rPr lang="en-US" dirty="0" smtClean="0"/>
              <a:t>stack. </a:t>
            </a:r>
            <a:r>
              <a:rPr lang="en-US" dirty="0" smtClean="0"/>
              <a:t>It first prints ‘3</a:t>
            </a:r>
            <a:r>
              <a:rPr lang="en-US" dirty="0" smtClean="0"/>
              <a:t>’.</a:t>
            </a:r>
          </a:p>
          <a:p>
            <a:pPr marL="342900" indent="-342900">
              <a:buFont typeface="Wingdings" panose="05000000000000000000" pitchFamily="2" charset="2"/>
              <a:buChar char="§"/>
            </a:pPr>
            <a:r>
              <a:rPr lang="en-US" dirty="0" smtClean="0"/>
              <a:t> </a:t>
            </a:r>
            <a:r>
              <a:rPr lang="en-US" dirty="0" smtClean="0"/>
              <a:t>In statement 2, </a:t>
            </a:r>
            <a:r>
              <a:rPr lang="en-US" dirty="0" err="1" smtClean="0"/>
              <a:t>printFun</a:t>
            </a:r>
            <a:r>
              <a:rPr lang="en-US" dirty="0" smtClean="0"/>
              <a:t>(2) is called and memory is allocated to </a:t>
            </a:r>
            <a:r>
              <a:rPr lang="en-US" dirty="0" err="1" smtClean="0"/>
              <a:t>printFun</a:t>
            </a:r>
            <a:r>
              <a:rPr lang="en-US" dirty="0" smtClean="0"/>
              <a:t>(2) and a local variable test is initialized to 2 and statement 1 to 4 are pushed in the stack. </a:t>
            </a:r>
            <a:endParaRPr lang="en-US" dirty="0" smtClean="0"/>
          </a:p>
          <a:p>
            <a:pPr marL="342900" indent="-342900">
              <a:buFont typeface="Wingdings" panose="05000000000000000000" pitchFamily="2" charset="2"/>
              <a:buChar char="§"/>
            </a:pPr>
            <a:r>
              <a:rPr lang="en-US" dirty="0" smtClean="0"/>
              <a:t>Similarly</a:t>
            </a:r>
            <a:r>
              <a:rPr lang="en-US" dirty="0" smtClean="0"/>
              <a:t>, </a:t>
            </a:r>
            <a:r>
              <a:rPr lang="en-US" dirty="0" err="1" smtClean="0"/>
              <a:t>printFun</a:t>
            </a:r>
            <a:r>
              <a:rPr lang="en-US" dirty="0" smtClean="0"/>
              <a:t>(2) calls </a:t>
            </a:r>
            <a:r>
              <a:rPr lang="en-US" dirty="0" err="1" smtClean="0"/>
              <a:t>printFun</a:t>
            </a:r>
            <a:r>
              <a:rPr lang="en-US" dirty="0" smtClean="0"/>
              <a:t>(1) and </a:t>
            </a:r>
            <a:r>
              <a:rPr lang="en-US" dirty="0" err="1" smtClean="0"/>
              <a:t>printFun</a:t>
            </a:r>
            <a:r>
              <a:rPr lang="en-US" dirty="0" smtClean="0"/>
              <a:t>(1) calls </a:t>
            </a:r>
            <a:r>
              <a:rPr lang="en-US" dirty="0" err="1" smtClean="0"/>
              <a:t>printFun</a:t>
            </a:r>
            <a:r>
              <a:rPr lang="en-US" dirty="0" smtClean="0"/>
              <a:t>(0). </a:t>
            </a:r>
            <a:endParaRPr lang="en-US" dirty="0" smtClean="0"/>
          </a:p>
          <a:p>
            <a:pPr marL="342900" indent="-342900">
              <a:buFont typeface="Wingdings" panose="05000000000000000000" pitchFamily="2" charset="2"/>
              <a:buChar char="§"/>
            </a:pPr>
            <a:r>
              <a:rPr lang="en-US" dirty="0" err="1" smtClean="0"/>
              <a:t>printFun</a:t>
            </a:r>
            <a:r>
              <a:rPr lang="en-US" dirty="0" smtClean="0"/>
              <a:t>(0</a:t>
            </a:r>
            <a:r>
              <a:rPr lang="en-US" dirty="0" smtClean="0"/>
              <a:t>) goes to if statement and it return to </a:t>
            </a:r>
            <a:r>
              <a:rPr lang="en-US" dirty="0" err="1" smtClean="0"/>
              <a:t>printFun</a:t>
            </a:r>
            <a:r>
              <a:rPr lang="en-US" dirty="0" smtClean="0"/>
              <a:t>(1). </a:t>
            </a:r>
            <a:endParaRPr lang="en-US" dirty="0" smtClean="0"/>
          </a:p>
          <a:p>
            <a:pPr marL="342900" indent="-342900">
              <a:buFont typeface="Wingdings" panose="05000000000000000000" pitchFamily="2" charset="2"/>
              <a:buChar char="§"/>
            </a:pPr>
            <a:r>
              <a:rPr lang="en-US" dirty="0" smtClean="0"/>
              <a:t>Remaining </a:t>
            </a:r>
            <a:r>
              <a:rPr lang="en-US" dirty="0" smtClean="0"/>
              <a:t>statements of </a:t>
            </a:r>
            <a:r>
              <a:rPr lang="en-US" dirty="0" err="1" smtClean="0"/>
              <a:t>printFun</a:t>
            </a:r>
            <a:r>
              <a:rPr lang="en-US" dirty="0" smtClean="0"/>
              <a:t>(1) are executed and it returns to </a:t>
            </a:r>
            <a:r>
              <a:rPr lang="en-US" dirty="0" err="1" smtClean="0"/>
              <a:t>printFun</a:t>
            </a:r>
            <a:r>
              <a:rPr lang="en-US" dirty="0" smtClean="0"/>
              <a:t>(2) and so on. In the output, value from 3 to 1 are printed and then 1 to 3 are printed.</a:t>
            </a:r>
            <a:endParaRPr lang="en-US" dirty="0"/>
          </a:p>
        </p:txBody>
      </p:sp>
    </p:spTree>
    <p:extLst>
      <p:ext uri="{BB962C8B-B14F-4D97-AF65-F5344CB8AC3E}">
        <p14:creationId xmlns:p14="http://schemas.microsoft.com/office/powerpoint/2010/main" val="1282344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lstStyle/>
          <a:p>
            <a:r>
              <a:rPr lang="en-US" dirty="0"/>
              <a:t>A recursive function is said to be following Tail Recursion if it invokes itself at the end of the function. That is, if all of the statements are executed before the function invokes itself then it is said to be following Tail Recursion</a:t>
            </a:r>
            <a:r>
              <a:rPr lang="en-US" dirty="0" smtClean="0"/>
              <a:t>. For </a:t>
            </a:r>
            <a:r>
              <a:rPr lang="en-US" dirty="0" err="1" smtClean="0"/>
              <a:t>eg</a:t>
            </a:r>
            <a:r>
              <a:rPr lang="en-US" dirty="0"/>
              <a:t>:</a:t>
            </a:r>
          </a:p>
        </p:txBody>
      </p:sp>
      <p:sp>
        <p:nvSpPr>
          <p:cNvPr id="4" name="TextBox 3"/>
          <p:cNvSpPr txBox="1"/>
          <p:nvPr/>
        </p:nvSpPr>
        <p:spPr>
          <a:xfrm>
            <a:off x="1097280" y="2838147"/>
            <a:ext cx="2835062" cy="3139321"/>
          </a:xfrm>
          <a:prstGeom prst="rect">
            <a:avLst/>
          </a:prstGeom>
          <a:noFill/>
        </p:spPr>
        <p:txBody>
          <a:bodyPr wrap="square" rtlCol="0">
            <a:spAutoFit/>
          </a:bodyPr>
          <a:lstStyle/>
          <a:p>
            <a:r>
              <a:rPr lang="en-US" dirty="0" smtClean="0"/>
              <a:t>void </a:t>
            </a:r>
            <a:r>
              <a:rPr lang="en-US" dirty="0" err="1" smtClean="0"/>
              <a:t>printN</a:t>
            </a:r>
            <a:r>
              <a:rPr lang="en-US" dirty="0" smtClean="0"/>
              <a:t>(</a:t>
            </a:r>
            <a:r>
              <a:rPr lang="en-US" dirty="0" err="1" smtClean="0"/>
              <a:t>int</a:t>
            </a:r>
            <a:r>
              <a:rPr lang="en-US" dirty="0" smtClean="0"/>
              <a:t> N)</a:t>
            </a:r>
          </a:p>
          <a:p>
            <a:r>
              <a:rPr lang="en-US" dirty="0" smtClean="0"/>
              <a:t>{</a:t>
            </a:r>
          </a:p>
          <a:p>
            <a:r>
              <a:rPr lang="en-US" dirty="0" smtClean="0"/>
              <a:t>    if(N==0)</a:t>
            </a:r>
          </a:p>
          <a:p>
            <a:r>
              <a:rPr lang="en-US" dirty="0" smtClean="0"/>
              <a:t>        return;</a:t>
            </a:r>
          </a:p>
          <a:p>
            <a:r>
              <a:rPr lang="en-US" dirty="0" smtClean="0"/>
              <a:t>    else</a:t>
            </a:r>
          </a:p>
          <a:p>
            <a:r>
              <a:rPr lang="en-US" dirty="0" smtClean="0"/>
              <a:t>        </a:t>
            </a:r>
            <a:r>
              <a:rPr lang="en-US" dirty="0" err="1" smtClean="0"/>
              <a:t>cout</a:t>
            </a:r>
            <a:r>
              <a:rPr lang="en-US" dirty="0" smtClean="0"/>
              <a:t>&lt;&lt;N&lt;&lt;" ";</a:t>
            </a:r>
          </a:p>
          <a:p>
            <a:r>
              <a:rPr lang="en-US" dirty="0" smtClean="0"/>
              <a:t>    </a:t>
            </a:r>
          </a:p>
          <a:p>
            <a:r>
              <a:rPr lang="en-US" dirty="0" smtClean="0"/>
              <a:t>    </a:t>
            </a:r>
            <a:r>
              <a:rPr lang="en-US" dirty="0" err="1" smtClean="0"/>
              <a:t>printN</a:t>
            </a:r>
            <a:r>
              <a:rPr lang="en-US" dirty="0" smtClean="0"/>
              <a:t>(N-1);</a:t>
            </a:r>
          </a:p>
          <a:p>
            <a:r>
              <a:rPr lang="en-US" dirty="0" smtClean="0"/>
              <a:t>}</a:t>
            </a:r>
          </a:p>
          <a:p>
            <a:r>
              <a:rPr lang="en-US" dirty="0" smtClean="0"/>
              <a:t>N = 5 will print:</a:t>
            </a:r>
          </a:p>
          <a:p>
            <a:r>
              <a:rPr lang="en-US" dirty="0" smtClean="0"/>
              <a:t>5 4 3 2 1</a:t>
            </a:r>
            <a:endParaRPr lang="en-US" dirty="0"/>
          </a:p>
        </p:txBody>
      </p:sp>
    </p:spTree>
    <p:extLst>
      <p:ext uri="{BB962C8B-B14F-4D97-AF65-F5344CB8AC3E}">
        <p14:creationId xmlns:p14="http://schemas.microsoft.com/office/powerpoint/2010/main" val="62918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Non-tail </a:t>
            </a:r>
            <a:r>
              <a:rPr lang="en-US" dirty="0"/>
              <a:t>R</a:t>
            </a:r>
            <a:r>
              <a:rPr lang="en-US" dirty="0" smtClean="0"/>
              <a:t>ecursive to Tail Recursive</a:t>
            </a:r>
            <a:endParaRPr lang="en-US" dirty="0"/>
          </a:p>
        </p:txBody>
      </p:sp>
      <p:sp>
        <p:nvSpPr>
          <p:cNvPr id="3" name="Content Placeholder 2"/>
          <p:cNvSpPr>
            <a:spLocks noGrp="1"/>
          </p:cNvSpPr>
          <p:nvPr>
            <p:ph idx="1"/>
          </p:nvPr>
        </p:nvSpPr>
        <p:spPr/>
        <p:txBody>
          <a:bodyPr/>
          <a:lstStyle/>
          <a:p>
            <a:r>
              <a:rPr lang="en-US" dirty="0"/>
              <a:t>Consider </a:t>
            </a:r>
            <a:r>
              <a:rPr lang="en-US" dirty="0" smtClean="0"/>
              <a:t>the function </a:t>
            </a:r>
            <a:r>
              <a:rPr lang="en-US" dirty="0"/>
              <a:t>to calculate factorial of N</a:t>
            </a:r>
            <a:r>
              <a:rPr lang="en-US" dirty="0" smtClean="0"/>
              <a:t>.</a:t>
            </a:r>
            <a:br>
              <a:rPr lang="en-US" dirty="0" smtClean="0"/>
            </a:br>
            <a:r>
              <a:rPr lang="en-US" dirty="0" smtClean="0"/>
              <a:t>It </a:t>
            </a:r>
            <a:r>
              <a:rPr lang="en-US" dirty="0"/>
              <a:t>is a non-tail-recursive function. Although it looks like </a:t>
            </a:r>
            <a:r>
              <a:rPr lang="en-US" dirty="0" smtClean="0"/>
              <a:t>a</a:t>
            </a:r>
            <a:br>
              <a:rPr lang="en-US" dirty="0" smtClean="0"/>
            </a:br>
            <a:r>
              <a:rPr lang="en-US" dirty="0" smtClean="0"/>
              <a:t>tail </a:t>
            </a:r>
            <a:r>
              <a:rPr lang="en-US" dirty="0"/>
              <a:t>recursive at first look. If we take a closer look, we </a:t>
            </a:r>
            <a:r>
              <a:rPr lang="en-US" dirty="0" smtClean="0"/>
              <a:t>can</a:t>
            </a:r>
            <a:br>
              <a:rPr lang="en-US" dirty="0" smtClean="0"/>
            </a:br>
            <a:r>
              <a:rPr lang="en-US" dirty="0" smtClean="0"/>
              <a:t>see </a:t>
            </a:r>
            <a:r>
              <a:rPr lang="en-US" dirty="0"/>
              <a:t>that the value returned by fact(N-1) is used in fact(N</a:t>
            </a:r>
            <a:r>
              <a:rPr lang="en-US" dirty="0" smtClean="0"/>
              <a:t>),</a:t>
            </a:r>
            <a:br>
              <a:rPr lang="en-US" dirty="0" smtClean="0"/>
            </a:br>
            <a:r>
              <a:rPr lang="en-US" dirty="0" smtClean="0"/>
              <a:t>so </a:t>
            </a:r>
            <a:r>
              <a:rPr lang="en-US" dirty="0"/>
              <a:t>the call to fact(N-1) is not the last thing done </a:t>
            </a:r>
            <a:r>
              <a:rPr lang="en-US" dirty="0" smtClean="0"/>
              <a:t>by </a:t>
            </a:r>
            <a:r>
              <a:rPr lang="en-US" dirty="0"/>
              <a:t>fact(N</a:t>
            </a:r>
            <a:r>
              <a:rPr lang="en-US" dirty="0" smtClean="0"/>
              <a:t>).</a:t>
            </a:r>
          </a:p>
          <a:p>
            <a:endParaRPr lang="en-US" dirty="0" smtClean="0"/>
          </a:p>
          <a:p>
            <a:endParaRPr lang="en-US" dirty="0"/>
          </a:p>
          <a:p>
            <a:r>
              <a:rPr lang="en-US" dirty="0"/>
              <a:t>The above function can be written as a </a:t>
            </a:r>
            <a:r>
              <a:rPr lang="en-US" dirty="0" smtClean="0"/>
              <a:t>tail </a:t>
            </a:r>
            <a:r>
              <a:rPr lang="en-US" dirty="0"/>
              <a:t>recursive </a:t>
            </a:r>
            <a:r>
              <a:rPr lang="en-US" dirty="0" smtClean="0"/>
              <a:t>function.</a:t>
            </a:r>
            <a:br>
              <a:rPr lang="en-US" dirty="0" smtClean="0"/>
            </a:br>
            <a:r>
              <a:rPr lang="en-US" dirty="0" smtClean="0"/>
              <a:t>The </a:t>
            </a:r>
            <a:r>
              <a:rPr lang="en-US" dirty="0"/>
              <a:t>idea is to use one more argument and accumulate </a:t>
            </a:r>
            <a:r>
              <a:rPr lang="en-US" dirty="0" smtClean="0"/>
              <a:t>the</a:t>
            </a:r>
            <a:br>
              <a:rPr lang="en-US" dirty="0" smtClean="0"/>
            </a:br>
            <a:r>
              <a:rPr lang="en-US" dirty="0" smtClean="0"/>
              <a:t> </a:t>
            </a:r>
            <a:r>
              <a:rPr lang="en-US" dirty="0"/>
              <a:t>factorial value in second argument. When N reaches </a:t>
            </a:r>
            <a:r>
              <a:rPr lang="en-US" dirty="0" smtClean="0"/>
              <a:t>0,</a:t>
            </a:r>
            <a:br>
              <a:rPr lang="en-US" dirty="0" smtClean="0"/>
            </a:br>
            <a:r>
              <a:rPr lang="en-US" dirty="0" smtClean="0"/>
              <a:t>return </a:t>
            </a:r>
            <a:r>
              <a:rPr lang="en-US" dirty="0"/>
              <a:t>the accumulated value.</a:t>
            </a:r>
          </a:p>
        </p:txBody>
      </p:sp>
      <p:sp>
        <p:nvSpPr>
          <p:cNvPr id="4" name="TextBox 3"/>
          <p:cNvSpPr txBox="1"/>
          <p:nvPr/>
        </p:nvSpPr>
        <p:spPr>
          <a:xfrm>
            <a:off x="7993117" y="1826089"/>
            <a:ext cx="2250231" cy="2031325"/>
          </a:xfrm>
          <a:prstGeom prst="rect">
            <a:avLst/>
          </a:prstGeom>
          <a:noFill/>
        </p:spPr>
        <p:txBody>
          <a:bodyPr wrap="none" rtlCol="0">
            <a:spAutoFit/>
          </a:bodyPr>
          <a:lstStyle/>
          <a:p>
            <a:r>
              <a:rPr lang="en-US" dirty="0" err="1" smtClean="0"/>
              <a:t>int</a:t>
            </a:r>
            <a:r>
              <a:rPr lang="en-US" dirty="0" smtClean="0"/>
              <a:t> fact(</a:t>
            </a:r>
            <a:r>
              <a:rPr lang="en-US" dirty="0" err="1" smtClean="0"/>
              <a:t>int</a:t>
            </a:r>
            <a:r>
              <a:rPr lang="en-US" dirty="0" smtClean="0"/>
              <a:t> N) </a:t>
            </a:r>
          </a:p>
          <a:p>
            <a:r>
              <a:rPr lang="en-US" dirty="0" smtClean="0"/>
              <a:t>{ </a:t>
            </a:r>
          </a:p>
          <a:p>
            <a:r>
              <a:rPr lang="en-US" dirty="0" smtClean="0"/>
              <a:t>    if (N == 0) </a:t>
            </a:r>
          </a:p>
          <a:p>
            <a:r>
              <a:rPr lang="en-US" dirty="0" smtClean="0"/>
              <a:t>        return 1; </a:t>
            </a:r>
          </a:p>
          <a:p>
            <a:r>
              <a:rPr lang="en-US" dirty="0" smtClean="0"/>
              <a:t>  </a:t>
            </a:r>
          </a:p>
          <a:p>
            <a:r>
              <a:rPr lang="en-US" dirty="0" smtClean="0"/>
              <a:t>    return N*fact(N-1); </a:t>
            </a:r>
          </a:p>
          <a:p>
            <a:r>
              <a:rPr lang="en-US" dirty="0" smtClean="0"/>
              <a:t>} </a:t>
            </a:r>
            <a:endParaRPr lang="en-US" dirty="0"/>
          </a:p>
        </p:txBody>
      </p:sp>
      <p:sp>
        <p:nvSpPr>
          <p:cNvPr id="5" name="TextBox 4"/>
          <p:cNvSpPr txBox="1"/>
          <p:nvPr/>
        </p:nvSpPr>
        <p:spPr>
          <a:xfrm>
            <a:off x="7993117" y="4147852"/>
            <a:ext cx="2708690" cy="2031325"/>
          </a:xfrm>
          <a:prstGeom prst="rect">
            <a:avLst/>
          </a:prstGeom>
          <a:noFill/>
        </p:spPr>
        <p:txBody>
          <a:bodyPr wrap="none" rtlCol="0">
            <a:spAutoFit/>
          </a:bodyPr>
          <a:lstStyle/>
          <a:p>
            <a:r>
              <a:rPr lang="en-US" dirty="0" err="1" smtClean="0"/>
              <a:t>int</a:t>
            </a:r>
            <a:r>
              <a:rPr lang="en-US" dirty="0" smtClean="0"/>
              <a:t> </a:t>
            </a:r>
            <a:r>
              <a:rPr lang="en-US" dirty="0" err="1" smtClean="0"/>
              <a:t>factTR</a:t>
            </a:r>
            <a:r>
              <a:rPr lang="en-US" dirty="0" smtClean="0"/>
              <a:t>(</a:t>
            </a:r>
            <a:r>
              <a:rPr lang="en-US" dirty="0" err="1" smtClean="0"/>
              <a:t>int</a:t>
            </a:r>
            <a:r>
              <a:rPr lang="en-US" dirty="0" smtClean="0"/>
              <a:t> N, </a:t>
            </a:r>
            <a:r>
              <a:rPr lang="en-US" dirty="0" err="1" smtClean="0"/>
              <a:t>int</a:t>
            </a:r>
            <a:r>
              <a:rPr lang="en-US" dirty="0" smtClean="0"/>
              <a:t> a) </a:t>
            </a:r>
          </a:p>
          <a:p>
            <a:r>
              <a:rPr lang="en-US" dirty="0" smtClean="0"/>
              <a:t>{ </a:t>
            </a:r>
          </a:p>
          <a:p>
            <a:r>
              <a:rPr lang="en-US" dirty="0" smtClean="0"/>
              <a:t>    if (N == 0)  </a:t>
            </a:r>
          </a:p>
          <a:p>
            <a:r>
              <a:rPr lang="en-US" dirty="0" smtClean="0"/>
              <a:t>        return a; </a:t>
            </a:r>
          </a:p>
          <a:p>
            <a:r>
              <a:rPr lang="en-US" dirty="0" smtClean="0"/>
              <a:t>  </a:t>
            </a:r>
          </a:p>
          <a:p>
            <a:r>
              <a:rPr lang="en-US" dirty="0" smtClean="0"/>
              <a:t>    return </a:t>
            </a:r>
            <a:r>
              <a:rPr lang="en-US" dirty="0" err="1" smtClean="0"/>
              <a:t>factTR</a:t>
            </a:r>
            <a:r>
              <a:rPr lang="en-US" dirty="0" smtClean="0"/>
              <a:t>(N-1, N*a); </a:t>
            </a:r>
          </a:p>
          <a:p>
            <a:r>
              <a:rPr lang="en-US" dirty="0" smtClean="0"/>
              <a:t>} </a:t>
            </a:r>
            <a:endParaRPr lang="en-US" dirty="0"/>
          </a:p>
        </p:txBody>
      </p:sp>
    </p:spTree>
    <p:extLst>
      <p:ext uri="{BB962C8B-B14F-4D97-AF65-F5344CB8AC3E}">
        <p14:creationId xmlns:p14="http://schemas.microsoft.com/office/powerpoint/2010/main" val="130228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Given an unsorted array of N elements and an element X. The task is to write a recursive function to check whether the element X is present in the given array or not.</a:t>
            </a:r>
          </a:p>
        </p:txBody>
      </p:sp>
      <p:sp>
        <p:nvSpPr>
          <p:cNvPr id="4" name="TextBox 3"/>
          <p:cNvSpPr txBox="1"/>
          <p:nvPr/>
        </p:nvSpPr>
        <p:spPr>
          <a:xfrm>
            <a:off x="1097280" y="2443655"/>
            <a:ext cx="3546933" cy="3970318"/>
          </a:xfrm>
          <a:prstGeom prst="rect">
            <a:avLst/>
          </a:prstGeom>
          <a:noFill/>
        </p:spPr>
        <p:txBody>
          <a:bodyPr wrap="none" rtlCol="0">
            <a:spAutoFit/>
          </a:bodyPr>
          <a:lstStyle/>
          <a:p>
            <a:r>
              <a:rPr lang="en-US" dirty="0" err="1" smtClean="0"/>
              <a:t>bool</a:t>
            </a:r>
            <a:r>
              <a:rPr lang="en-US" dirty="0" smtClean="0"/>
              <a:t> </a:t>
            </a:r>
            <a:r>
              <a:rPr lang="en-US" dirty="0" err="1" smtClean="0"/>
              <a:t>recursiveSearch</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l,  </a:t>
            </a:r>
          </a:p>
          <a:p>
            <a:r>
              <a:rPr lang="en-US" dirty="0" smtClean="0"/>
              <a:t>                            </a:t>
            </a:r>
            <a:r>
              <a:rPr lang="en-US" dirty="0" err="1" smtClean="0"/>
              <a:t>int</a:t>
            </a:r>
            <a:r>
              <a:rPr lang="en-US" dirty="0" smtClean="0"/>
              <a:t> r, </a:t>
            </a:r>
            <a:r>
              <a:rPr lang="en-US" dirty="0" err="1" smtClean="0"/>
              <a:t>int</a:t>
            </a:r>
            <a:r>
              <a:rPr lang="en-US" dirty="0" smtClean="0"/>
              <a:t> x) </a:t>
            </a:r>
          </a:p>
          <a:p>
            <a:r>
              <a:rPr lang="en-US" dirty="0" smtClean="0"/>
              <a:t>{ </a:t>
            </a:r>
          </a:p>
          <a:p>
            <a:r>
              <a:rPr lang="en-US" dirty="0" smtClean="0"/>
              <a:t>    if (r &lt; l) </a:t>
            </a:r>
          </a:p>
          <a:p>
            <a:r>
              <a:rPr lang="en-US" dirty="0" smtClean="0"/>
              <a:t>        return false; </a:t>
            </a:r>
          </a:p>
          <a:p>
            <a:r>
              <a:rPr lang="en-US" dirty="0" smtClean="0"/>
              <a:t>    if (</a:t>
            </a:r>
            <a:r>
              <a:rPr lang="en-US" dirty="0" err="1" smtClean="0"/>
              <a:t>arr</a:t>
            </a:r>
            <a:r>
              <a:rPr lang="en-US" dirty="0" smtClean="0"/>
              <a:t>[l] == x) </a:t>
            </a:r>
          </a:p>
          <a:p>
            <a:r>
              <a:rPr lang="en-US" dirty="0" smtClean="0"/>
              <a:t>        return true; </a:t>
            </a:r>
          </a:p>
          <a:p>
            <a:r>
              <a:rPr lang="en-US" dirty="0" smtClean="0"/>
              <a:t>    if (</a:t>
            </a:r>
            <a:r>
              <a:rPr lang="en-US" dirty="0" err="1" smtClean="0"/>
              <a:t>arr</a:t>
            </a:r>
            <a:r>
              <a:rPr lang="en-US" dirty="0" smtClean="0"/>
              <a:t>[r] == x) </a:t>
            </a:r>
          </a:p>
          <a:p>
            <a:r>
              <a:rPr lang="en-US" dirty="0" smtClean="0"/>
              <a:t>        return true; </a:t>
            </a:r>
          </a:p>
          <a:p>
            <a:endParaRPr lang="en-US" dirty="0" smtClean="0"/>
          </a:p>
          <a:p>
            <a:r>
              <a:rPr lang="en-US" dirty="0" smtClean="0"/>
              <a:t>    return </a:t>
            </a:r>
            <a:r>
              <a:rPr lang="en-US" dirty="0" err="1" smtClean="0"/>
              <a:t>recursiveSearch</a:t>
            </a:r>
            <a:r>
              <a:rPr lang="en-US" dirty="0" smtClean="0"/>
              <a:t>(</a:t>
            </a:r>
            <a:r>
              <a:rPr lang="en-US" dirty="0" err="1" smtClean="0"/>
              <a:t>arr</a:t>
            </a:r>
            <a:r>
              <a:rPr lang="en-US" dirty="0" smtClean="0"/>
              <a:t>, l + 1,  </a:t>
            </a:r>
          </a:p>
          <a:p>
            <a:r>
              <a:rPr lang="en-US" dirty="0" smtClean="0"/>
              <a:t>                              r - 1, x); </a:t>
            </a:r>
          </a:p>
          <a:p>
            <a:r>
              <a:rPr lang="en-US" dirty="0" smtClean="0"/>
              <a:t>} </a:t>
            </a:r>
          </a:p>
          <a:p>
            <a:endParaRPr lang="en-US" dirty="0"/>
          </a:p>
        </p:txBody>
      </p:sp>
      <p:sp>
        <p:nvSpPr>
          <p:cNvPr id="5" name="TextBox 4"/>
          <p:cNvSpPr txBox="1"/>
          <p:nvPr/>
        </p:nvSpPr>
        <p:spPr>
          <a:xfrm>
            <a:off x="6126480" y="2629853"/>
            <a:ext cx="3674596" cy="2031325"/>
          </a:xfrm>
          <a:prstGeom prst="rect">
            <a:avLst/>
          </a:prstGeom>
          <a:noFill/>
        </p:spPr>
        <p:txBody>
          <a:bodyPr wrap="none" rtlCol="0">
            <a:spAutoFit/>
          </a:bodyPr>
          <a:lstStyle/>
          <a:p>
            <a:r>
              <a:rPr lang="en-US" dirty="0" smtClean="0"/>
              <a:t>// </a:t>
            </a:r>
            <a:r>
              <a:rPr lang="en-US" dirty="0" err="1" smtClean="0"/>
              <a:t>arr</a:t>
            </a:r>
            <a:r>
              <a:rPr lang="en-US" dirty="0" smtClean="0"/>
              <a:t>[] is the given array </a:t>
            </a:r>
          </a:p>
          <a:p>
            <a:r>
              <a:rPr lang="en-US" dirty="0" smtClean="0"/>
              <a:t>// l is the lower bound in the array</a:t>
            </a:r>
          </a:p>
          <a:p>
            <a:r>
              <a:rPr lang="en-US" dirty="0" smtClean="0"/>
              <a:t>// r is the upper bound</a:t>
            </a:r>
          </a:p>
          <a:p>
            <a:r>
              <a:rPr lang="en-US" dirty="0" smtClean="0"/>
              <a:t>// x is the element to be searched for</a:t>
            </a:r>
          </a:p>
          <a:p>
            <a:r>
              <a:rPr lang="en-US" dirty="0" smtClean="0"/>
              <a:t>// l and r defines that search will be </a:t>
            </a:r>
          </a:p>
          <a:p>
            <a:r>
              <a:rPr lang="en-US" dirty="0" smtClean="0"/>
              <a:t>// performed between indices l to r</a:t>
            </a:r>
          </a:p>
          <a:p>
            <a:endParaRPr lang="en-US" dirty="0"/>
          </a:p>
        </p:txBody>
      </p:sp>
    </p:spTree>
    <p:extLst>
      <p:ext uri="{BB962C8B-B14F-4D97-AF65-F5344CB8AC3E}">
        <p14:creationId xmlns:p14="http://schemas.microsoft.com/office/powerpoint/2010/main" val="2313297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1. Check is a given string is palindrome or not using recursion. </a:t>
            </a:r>
            <a:r>
              <a:rPr lang="en-US" dirty="0" err="1" smtClean="0"/>
              <a:t>Analyse</a:t>
            </a:r>
            <a:r>
              <a:rPr lang="en-US" dirty="0" smtClean="0"/>
              <a:t> </a:t>
            </a:r>
            <a:r>
              <a:rPr lang="en-US" dirty="0" smtClean="0"/>
              <a:t>the space and time complexity of the solution</a:t>
            </a:r>
          </a:p>
          <a:p>
            <a:endParaRPr lang="en-US" dirty="0"/>
          </a:p>
          <a:p>
            <a:r>
              <a:rPr lang="en-US" dirty="0" smtClean="0"/>
              <a:t>2. Find sum of all the elements in an array using recursion</a:t>
            </a:r>
            <a:r>
              <a:rPr lang="en-US" dirty="0" smtClean="0"/>
              <a:t>.</a:t>
            </a:r>
          </a:p>
        </p:txBody>
      </p:sp>
    </p:spTree>
    <p:extLst>
      <p:ext uri="{BB962C8B-B14F-4D97-AF65-F5344CB8AC3E}">
        <p14:creationId xmlns:p14="http://schemas.microsoft.com/office/powerpoint/2010/main" val="1404712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3210420" y="1765023"/>
            <a:ext cx="5264725" cy="4184782"/>
          </a:xfrm>
          <a:prstGeom prst="rect">
            <a:avLst/>
          </a:prstGeom>
        </p:spPr>
      </p:pic>
    </p:spTree>
    <p:extLst>
      <p:ext uri="{BB962C8B-B14F-4D97-AF65-F5344CB8AC3E}">
        <p14:creationId xmlns:p14="http://schemas.microsoft.com/office/powerpoint/2010/main" val="144356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process in which a function calls itself </a:t>
            </a:r>
            <a:r>
              <a:rPr lang="en-US" dirty="0" smtClean="0"/>
              <a:t>is </a:t>
            </a:r>
            <a:r>
              <a:rPr lang="en-US" dirty="0"/>
              <a:t>called recursion and the corresponding function is called as recursive function. Using recursive algorithm, certain problems can be solved quite easily</a:t>
            </a:r>
            <a:r>
              <a:rPr lang="en-US" dirty="0" smtClean="0"/>
              <a:t>.</a:t>
            </a:r>
            <a:endParaRPr lang="en-US" dirty="0"/>
          </a:p>
          <a:p>
            <a:r>
              <a:rPr lang="en-US" dirty="0"/>
              <a:t>In recursive program, the solution to base case is provided and solution of bigger problem is expressed in terms of smaller problems.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In </a:t>
            </a:r>
            <a:r>
              <a:rPr lang="en-US" dirty="0"/>
              <a:t>the above example, base case for n &lt; = 1 is defined and larger value of number can be solved by converting to smaller one till base case is reached.</a:t>
            </a:r>
          </a:p>
        </p:txBody>
      </p:sp>
      <p:pic>
        <p:nvPicPr>
          <p:cNvPr id="4" name="Picture 3"/>
          <p:cNvPicPr>
            <a:picLocks noChangeAspect="1"/>
          </p:cNvPicPr>
          <p:nvPr/>
        </p:nvPicPr>
        <p:blipFill>
          <a:blip r:embed="rId2"/>
          <a:stretch>
            <a:fillRect/>
          </a:stretch>
        </p:blipFill>
        <p:spPr>
          <a:xfrm>
            <a:off x="6845011" y="2905353"/>
            <a:ext cx="3471589" cy="1976135"/>
          </a:xfrm>
          <a:prstGeom prst="rect">
            <a:avLst/>
          </a:prstGeom>
        </p:spPr>
      </p:pic>
      <p:pic>
        <p:nvPicPr>
          <p:cNvPr id="5" name="Picture 4"/>
          <p:cNvPicPr>
            <a:picLocks noChangeAspect="1"/>
          </p:cNvPicPr>
          <p:nvPr/>
        </p:nvPicPr>
        <p:blipFill>
          <a:blip r:embed="rId3"/>
          <a:stretch>
            <a:fillRect/>
          </a:stretch>
        </p:blipFill>
        <p:spPr>
          <a:xfrm>
            <a:off x="1504170" y="2905353"/>
            <a:ext cx="3067830" cy="2096548"/>
          </a:xfrm>
          <a:prstGeom prst="rect">
            <a:avLst/>
          </a:prstGeom>
        </p:spPr>
      </p:pic>
      <p:sp>
        <p:nvSpPr>
          <p:cNvPr id="6" name="TextBox 5"/>
          <p:cNvSpPr txBox="1"/>
          <p:nvPr/>
        </p:nvSpPr>
        <p:spPr>
          <a:xfrm>
            <a:off x="1828800" y="4881488"/>
            <a:ext cx="963341" cy="369332"/>
          </a:xfrm>
          <a:prstGeom prst="rect">
            <a:avLst/>
          </a:prstGeom>
          <a:noFill/>
        </p:spPr>
        <p:txBody>
          <a:bodyPr wrap="none" rtlCol="0">
            <a:spAutoFit/>
          </a:bodyPr>
          <a:lstStyle/>
          <a:p>
            <a:r>
              <a:rPr lang="en-US" dirty="0" smtClean="0"/>
              <a:t>Iterative</a:t>
            </a:r>
            <a:endParaRPr lang="en-US" dirty="0"/>
          </a:p>
        </p:txBody>
      </p:sp>
      <p:sp>
        <p:nvSpPr>
          <p:cNvPr id="7" name="TextBox 6"/>
          <p:cNvSpPr txBox="1"/>
          <p:nvPr/>
        </p:nvSpPr>
        <p:spPr>
          <a:xfrm>
            <a:off x="8042356" y="4805196"/>
            <a:ext cx="1076898" cy="369332"/>
          </a:xfrm>
          <a:prstGeom prst="rect">
            <a:avLst/>
          </a:prstGeom>
          <a:noFill/>
        </p:spPr>
        <p:txBody>
          <a:bodyPr wrap="none" rtlCol="0">
            <a:spAutoFit/>
          </a:bodyPr>
          <a:lstStyle/>
          <a:p>
            <a:r>
              <a:rPr lang="en-US" dirty="0" smtClean="0"/>
              <a:t>Recursive</a:t>
            </a:r>
            <a:endParaRPr lang="en-US" dirty="0"/>
          </a:p>
        </p:txBody>
      </p:sp>
    </p:spTree>
    <p:extLst>
      <p:ext uri="{BB962C8B-B14F-4D97-AF65-F5344CB8AC3E}">
        <p14:creationId xmlns:p14="http://schemas.microsoft.com/office/powerpoint/2010/main" val="327658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659255" y="1011981"/>
            <a:ext cx="8934450" cy="4381500"/>
          </a:xfrm>
          <a:prstGeom prst="rect">
            <a:avLst/>
          </a:prstGeom>
        </p:spPr>
      </p:pic>
      <p:sp>
        <p:nvSpPr>
          <p:cNvPr id="6" name="TextBox 5"/>
          <p:cNvSpPr txBox="1"/>
          <p:nvPr/>
        </p:nvSpPr>
        <p:spPr>
          <a:xfrm>
            <a:off x="5359791" y="5654302"/>
            <a:ext cx="2940147" cy="646331"/>
          </a:xfrm>
          <a:prstGeom prst="rect">
            <a:avLst/>
          </a:prstGeom>
          <a:noFill/>
        </p:spPr>
        <p:txBody>
          <a:bodyPr wrap="square" rtlCol="0">
            <a:spAutoFit/>
          </a:bodyPr>
          <a:lstStyle/>
          <a:p>
            <a:r>
              <a:rPr lang="en-US" dirty="0" smtClean="0"/>
              <a:t>T(N) = O(N)</a:t>
            </a:r>
          </a:p>
          <a:p>
            <a:r>
              <a:rPr lang="en-US" dirty="0" smtClean="0"/>
              <a:t>S(N) = O(N)</a:t>
            </a:r>
            <a:endParaRPr lang="en-US" dirty="0"/>
          </a:p>
        </p:txBody>
      </p:sp>
    </p:spTree>
    <p:extLst>
      <p:ext uri="{BB962C8B-B14F-4D97-AF65-F5344CB8AC3E}">
        <p14:creationId xmlns:p14="http://schemas.microsoft.com/office/powerpoint/2010/main" val="105151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a:t>
            </a:r>
            <a:r>
              <a:rPr lang="en-US" dirty="0" err="1" smtClean="0"/>
              <a:t>Vs</a:t>
            </a:r>
            <a:r>
              <a:rPr lang="en-US" dirty="0" smtClean="0"/>
              <a:t> Recursive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Iteration VS Recu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05" y="2043333"/>
            <a:ext cx="8286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869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using Recursion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idea is represent a problem in terms of one or more smaller problems, and add one or more base conditions that stop recursion. For example, we compute factorial n if we know factorial of (n-1). Base case for factorial would be n = 0. We return 1 when n = 0</a:t>
            </a:r>
            <a:r>
              <a:rPr lang="en-US" dirty="0" smtClean="0"/>
              <a:t>.</a:t>
            </a:r>
          </a:p>
          <a:p>
            <a:endParaRPr lang="en-US" dirty="0" smtClean="0"/>
          </a:p>
          <a:p>
            <a:r>
              <a:rPr lang="en-US" dirty="0" err="1"/>
              <a:t>int</a:t>
            </a:r>
            <a:r>
              <a:rPr lang="en-US" dirty="0"/>
              <a:t> fact(</a:t>
            </a:r>
            <a:r>
              <a:rPr lang="en-US" dirty="0" err="1"/>
              <a:t>int</a:t>
            </a:r>
            <a:r>
              <a:rPr lang="en-US" dirty="0"/>
              <a:t> N) </a:t>
            </a:r>
          </a:p>
          <a:p>
            <a:r>
              <a:rPr lang="en-US" dirty="0"/>
              <a:t>{ </a:t>
            </a:r>
          </a:p>
          <a:p>
            <a:r>
              <a:rPr lang="en-US" dirty="0"/>
              <a:t>    if (N == 0) </a:t>
            </a:r>
          </a:p>
          <a:p>
            <a:r>
              <a:rPr lang="en-US" dirty="0"/>
              <a:t>        return 1; </a:t>
            </a:r>
          </a:p>
          <a:p>
            <a:r>
              <a:rPr lang="en-US" dirty="0"/>
              <a:t>  </a:t>
            </a:r>
          </a:p>
          <a:p>
            <a:r>
              <a:rPr lang="en-US" dirty="0"/>
              <a:t>    return N*fact(N-1); </a:t>
            </a:r>
          </a:p>
          <a:p>
            <a:r>
              <a:rPr lang="en-US" dirty="0"/>
              <a:t>}</a:t>
            </a:r>
          </a:p>
        </p:txBody>
      </p:sp>
    </p:spTree>
    <p:extLst>
      <p:ext uri="{BB962C8B-B14F-4D97-AF65-F5344CB8AC3E}">
        <p14:creationId xmlns:p14="http://schemas.microsoft.com/office/powerpoint/2010/main" val="2245040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Stack Overflow error occurs?</a:t>
            </a:r>
            <a:endParaRPr lang="en-US" dirty="0"/>
          </a:p>
        </p:txBody>
      </p:sp>
      <p:sp>
        <p:nvSpPr>
          <p:cNvPr id="3" name="Content Placeholder 2"/>
          <p:cNvSpPr>
            <a:spLocks noGrp="1"/>
          </p:cNvSpPr>
          <p:nvPr>
            <p:ph idx="1"/>
          </p:nvPr>
        </p:nvSpPr>
        <p:spPr/>
        <p:txBody>
          <a:bodyPr>
            <a:normAutofit/>
          </a:bodyPr>
          <a:lstStyle/>
          <a:p>
            <a:r>
              <a:rPr lang="en-US" dirty="0"/>
              <a:t>If base case is not reached or not defined, then stack overflow problem may arise. Let us take an example to understand this.</a:t>
            </a:r>
          </a:p>
          <a:p>
            <a:r>
              <a:rPr lang="en-US" dirty="0" err="1"/>
              <a:t>int</a:t>
            </a:r>
            <a:r>
              <a:rPr lang="en-US" dirty="0"/>
              <a:t> fact(</a:t>
            </a:r>
            <a:r>
              <a:rPr lang="en-US" dirty="0" err="1"/>
              <a:t>int</a:t>
            </a:r>
            <a:r>
              <a:rPr lang="en-US" dirty="0"/>
              <a:t> n</a:t>
            </a:r>
            <a:r>
              <a:rPr lang="en-US" dirty="0" smtClean="0"/>
              <a:t>) {    </a:t>
            </a:r>
            <a:br>
              <a:rPr lang="en-US" dirty="0" smtClean="0"/>
            </a:br>
            <a:r>
              <a:rPr lang="en-US" dirty="0" smtClean="0"/>
              <a:t>     // </a:t>
            </a:r>
            <a:r>
              <a:rPr lang="en-US" dirty="0"/>
              <a:t>wrong base case (it may </a:t>
            </a:r>
            <a:r>
              <a:rPr lang="en-US" dirty="0" smtClean="0"/>
              <a:t>cause stack </a:t>
            </a:r>
            <a:r>
              <a:rPr lang="en-US" dirty="0"/>
              <a:t>overflow</a:t>
            </a:r>
            <a:r>
              <a:rPr lang="en-US" dirty="0" smtClean="0"/>
              <a:t>).</a:t>
            </a:r>
            <a:br>
              <a:rPr lang="en-US" dirty="0" smtClean="0"/>
            </a:br>
            <a:r>
              <a:rPr lang="en-US" dirty="0" smtClean="0"/>
              <a:t>      if </a:t>
            </a:r>
            <a:r>
              <a:rPr lang="en-US" dirty="0"/>
              <a:t>(n == 100) </a:t>
            </a:r>
            <a:r>
              <a:rPr lang="en-US" dirty="0" smtClean="0"/>
              <a:t/>
            </a:r>
            <a:br>
              <a:rPr lang="en-US" dirty="0" smtClean="0"/>
            </a:br>
            <a:r>
              <a:rPr lang="en-US" dirty="0" smtClean="0"/>
              <a:t>	return </a:t>
            </a:r>
            <a:r>
              <a:rPr lang="en-US" dirty="0"/>
              <a:t>1</a:t>
            </a:r>
            <a:r>
              <a:rPr lang="en-US" dirty="0" smtClean="0"/>
              <a:t>;</a:t>
            </a:r>
            <a:br>
              <a:rPr lang="en-US" dirty="0" smtClean="0"/>
            </a:br>
            <a:r>
              <a:rPr lang="en-US" dirty="0" smtClean="0"/>
              <a:t>      else</a:t>
            </a:r>
            <a:br>
              <a:rPr lang="en-US" dirty="0" smtClean="0"/>
            </a:br>
            <a:r>
              <a:rPr lang="en-US" dirty="0" smtClean="0"/>
              <a:t>	return </a:t>
            </a:r>
            <a:r>
              <a:rPr lang="en-US" dirty="0"/>
              <a:t>n*fact(n-1);</a:t>
            </a:r>
          </a:p>
          <a:p>
            <a:r>
              <a:rPr lang="en-US" dirty="0"/>
              <a:t>}</a:t>
            </a:r>
          </a:p>
          <a:p>
            <a:r>
              <a:rPr lang="en-US" dirty="0"/>
              <a:t>If fact(10) is called, it will call fact(9), fact(8), fact(7) and so on but number will never reach 100. So, the base case is not reached. If the memory is exhausted by these functions on stack, it will cause stack overflow error.</a:t>
            </a:r>
          </a:p>
        </p:txBody>
      </p:sp>
    </p:spTree>
    <p:extLst>
      <p:ext uri="{BB962C8B-B14F-4D97-AF65-F5344CB8AC3E}">
        <p14:creationId xmlns:p14="http://schemas.microsoft.com/office/powerpoint/2010/main" val="1104136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When any function is called from main(), the memory is allocated to it on stack. </a:t>
            </a:r>
            <a:endParaRPr lang="en-US" dirty="0" smtClean="0"/>
          </a:p>
          <a:p>
            <a:pPr>
              <a:buFont typeface="Wingdings" panose="05000000000000000000" pitchFamily="2" charset="2"/>
              <a:buChar char="§"/>
            </a:pPr>
            <a:r>
              <a:rPr lang="en-US" dirty="0" smtClean="0"/>
              <a:t>A </a:t>
            </a:r>
            <a:r>
              <a:rPr lang="en-US" dirty="0"/>
              <a:t>recursive function calls itself, the memory for called function is allocated on top of memory allocated to calling function and different copy of local variables is created for each function call</a:t>
            </a:r>
            <a:r>
              <a:rPr lang="en-US" dirty="0" smtClean="0"/>
              <a:t>.</a:t>
            </a:r>
          </a:p>
          <a:p>
            <a:pPr>
              <a:buFont typeface="Wingdings" panose="05000000000000000000" pitchFamily="2" charset="2"/>
              <a:buChar char="§"/>
            </a:pPr>
            <a:r>
              <a:rPr lang="en-US" dirty="0" smtClean="0"/>
              <a:t> </a:t>
            </a:r>
            <a:r>
              <a:rPr lang="en-US" dirty="0"/>
              <a:t>When the base case is reached, the function returns its value to the function by whom it is called and memory is de-allocated and the process continues.</a:t>
            </a:r>
          </a:p>
        </p:txBody>
      </p:sp>
    </p:spTree>
    <p:extLst>
      <p:ext uri="{BB962C8B-B14F-4D97-AF65-F5344CB8AC3E}">
        <p14:creationId xmlns:p14="http://schemas.microsoft.com/office/powerpoint/2010/main" val="3066513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a:t>
            </a:r>
            <a:br>
              <a:rPr lang="en-US" dirty="0" smtClean="0"/>
            </a:br>
            <a:endParaRPr lang="en-US" dirty="0"/>
          </a:p>
        </p:txBody>
      </p:sp>
      <p:sp>
        <p:nvSpPr>
          <p:cNvPr id="4" name="TextBox 3"/>
          <p:cNvSpPr txBox="1"/>
          <p:nvPr/>
        </p:nvSpPr>
        <p:spPr>
          <a:xfrm>
            <a:off x="4515729" y="2263399"/>
            <a:ext cx="3767958" cy="3416320"/>
          </a:xfrm>
          <a:prstGeom prst="rect">
            <a:avLst/>
          </a:prstGeom>
          <a:noFill/>
        </p:spPr>
        <p:txBody>
          <a:bodyPr wrap="square" rtlCol="0">
            <a:spAutoFit/>
          </a:bodyPr>
          <a:lstStyle/>
          <a:p>
            <a:r>
              <a:rPr lang="en-US" dirty="0" smtClean="0"/>
              <a:t>void </a:t>
            </a:r>
            <a:r>
              <a:rPr lang="en-US" dirty="0" err="1" smtClean="0"/>
              <a:t>printFun</a:t>
            </a:r>
            <a:r>
              <a:rPr lang="en-US" dirty="0" smtClean="0"/>
              <a:t>(</a:t>
            </a:r>
            <a:r>
              <a:rPr lang="en-US" dirty="0" err="1" smtClean="0"/>
              <a:t>int</a:t>
            </a:r>
            <a:r>
              <a:rPr lang="en-US" dirty="0" smtClean="0"/>
              <a:t> test)</a:t>
            </a:r>
          </a:p>
          <a:p>
            <a:r>
              <a:rPr lang="en-US" dirty="0" smtClean="0"/>
              <a:t>{</a:t>
            </a:r>
          </a:p>
          <a:p>
            <a:r>
              <a:rPr lang="en-US" dirty="0" smtClean="0"/>
              <a:t>    if (test &lt; 1)</a:t>
            </a:r>
          </a:p>
          <a:p>
            <a:r>
              <a:rPr lang="en-US" dirty="0" smtClean="0"/>
              <a:t>        return;</a:t>
            </a:r>
          </a:p>
          <a:p>
            <a:r>
              <a:rPr lang="en-US" dirty="0" smtClean="0"/>
              <a:t>    else</a:t>
            </a:r>
          </a:p>
          <a:p>
            <a:r>
              <a:rPr lang="en-US" dirty="0" smtClean="0"/>
              <a:t>    {</a:t>
            </a:r>
          </a:p>
          <a:p>
            <a:r>
              <a:rPr lang="en-US" dirty="0" smtClean="0"/>
              <a:t>        print test;</a:t>
            </a:r>
          </a:p>
          <a:p>
            <a:r>
              <a:rPr lang="en-US" dirty="0" smtClean="0"/>
              <a:t>        </a:t>
            </a:r>
            <a:r>
              <a:rPr lang="en-US" dirty="0" err="1" smtClean="0"/>
              <a:t>printFun</a:t>
            </a:r>
            <a:r>
              <a:rPr lang="en-US" dirty="0" smtClean="0"/>
              <a:t>(test-1);    // statement 2</a:t>
            </a:r>
          </a:p>
          <a:p>
            <a:r>
              <a:rPr lang="en-US" dirty="0" smtClean="0"/>
              <a:t>        print test;</a:t>
            </a:r>
          </a:p>
          <a:p>
            <a:r>
              <a:rPr lang="en-US" dirty="0" smtClean="0"/>
              <a:t>        return;</a:t>
            </a:r>
          </a:p>
          <a:p>
            <a:r>
              <a:rPr lang="en-US" dirty="0" smtClean="0"/>
              <a:t>    }</a:t>
            </a:r>
          </a:p>
          <a:p>
            <a:r>
              <a:rPr lang="en-US" dirty="0" smtClean="0"/>
              <a:t>}</a:t>
            </a:r>
          </a:p>
        </p:txBody>
      </p:sp>
      <p:sp>
        <p:nvSpPr>
          <p:cNvPr id="5" name="Title 4"/>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1616912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1728</TotalTime>
  <Words>840</Words>
  <Application>Microsoft Office PowerPoint</Application>
  <PresentationFormat>Widescreen</PresentationFormat>
  <Paragraphs>116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Recursion</vt:lpstr>
      <vt:lpstr>What is Recursion?</vt:lpstr>
      <vt:lpstr>Introduction</vt:lpstr>
      <vt:lpstr>PowerPoint Presentation</vt:lpstr>
      <vt:lpstr>Iterative Vs Recursive</vt:lpstr>
      <vt:lpstr>Solving Problems using Recursion</vt:lpstr>
      <vt:lpstr>Why Stack Overflow error occurs?</vt:lpstr>
      <vt:lpstr>Memory Allocation</vt:lpstr>
      <vt:lpstr>Contd.</vt:lpstr>
      <vt:lpstr>Memory Stack Visualization</vt:lpstr>
      <vt:lpstr>Tail Recursion</vt:lpstr>
      <vt:lpstr>Non-tail Recursive to Tail Recursive</vt:lpstr>
      <vt:lpstr>Problem:</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Windows User</dc:creator>
  <cp:lastModifiedBy>Windows User</cp:lastModifiedBy>
  <cp:revision>12</cp:revision>
  <dcterms:created xsi:type="dcterms:W3CDTF">2020-04-15T12:26:21Z</dcterms:created>
  <dcterms:modified xsi:type="dcterms:W3CDTF">2020-04-22T14:46:31Z</dcterms:modified>
</cp:coreProperties>
</file>