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29"/>
  </p:notes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730" y="91"/>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B2BA117A-FA85-4856-A269-1A80929DB76D}" type="datetimeFigureOut">
              <a:rPr lang="en-US" smtClean="0"/>
              <a:pPr/>
              <a:t>4/19/2020</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3FE75DA1-8D0A-4D67-9B5F-F1F7EF8FFB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E75DA1-8D0A-4D67-9B5F-F1F7EF8FFB8C}"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E75DA1-8D0A-4D67-9B5F-F1F7EF8FFB8C}"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929304"/>
            <a:ext cx="10080625" cy="1747107"/>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730918" y="0"/>
            <a:ext cx="3349708" cy="567055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73013" y="2759667"/>
            <a:ext cx="7143803" cy="1902785"/>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77408" y="1277330"/>
            <a:ext cx="7143803" cy="1449141"/>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699CB88-5E1A-4FAC-892A-60949ACB1F6F}" type="datetimeFigureOut">
              <a:rPr lang="en-US" smtClean="0"/>
              <a:pPr/>
              <a:t>4/19/2020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sz="1400" b="0" strike="noStrike" spc="-1">
                <a:latin typeface="Arial"/>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Arial"/>
              </a:rPr>
              <a:t>&lt;footer&gt;</a:t>
            </a:r>
          </a:p>
        </p:txBody>
      </p:sp>
      <p:sp>
        <p:nvSpPr>
          <p:cNvPr id="6" name="Slide Number Placeholder 5"/>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227085"/>
            <a:ext cx="2268141" cy="48383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4031" y="227085"/>
            <a:ext cx="6636411" cy="48383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sz="1400" b="0" strike="noStrike" spc="-1">
                <a:latin typeface="Arial"/>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Arial"/>
              </a:rPr>
              <a:t>&lt;footer&gt;</a:t>
            </a:r>
          </a:p>
        </p:txBody>
      </p:sp>
      <p:sp>
        <p:nvSpPr>
          <p:cNvPr id="6" name="Slide Number Placeholder 5"/>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sz="1400" b="0" strike="noStrike" spc="-1">
                <a:latin typeface="Arial"/>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Arial"/>
              </a:rPr>
              <a:t>&lt;footer&gt;</a:t>
            </a:r>
          </a:p>
        </p:txBody>
      </p:sp>
      <p:sp>
        <p:nvSpPr>
          <p:cNvPr id="6" name="Slide Number Placeholder 5"/>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929304"/>
            <a:ext cx="10080625" cy="1747107"/>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730918" y="0"/>
            <a:ext cx="3349708" cy="567055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756047" y="2963302"/>
            <a:ext cx="7308453" cy="151013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756047" y="2055388"/>
            <a:ext cx="7308453" cy="881993"/>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Arial"/>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Arial"/>
              </a:rPr>
              <a:t>&lt;footer&gt;</a:t>
            </a:r>
          </a:p>
        </p:txBody>
      </p:sp>
      <p:sp>
        <p:nvSpPr>
          <p:cNvPr id="6" name="Slide Number Placeholder 5"/>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227085"/>
            <a:ext cx="8232510" cy="945092"/>
          </a:xfrm>
        </p:spPr>
        <p:txBody>
          <a:bodyPr/>
          <a:lstStyle/>
          <a:p>
            <a:r>
              <a:rPr kumimoji="0" lang="en-US"/>
              <a:t>Click to edit Master title style</a:t>
            </a:r>
          </a:p>
        </p:txBody>
      </p:sp>
      <p:sp>
        <p:nvSpPr>
          <p:cNvPr id="3" name="Content Placeholder 2"/>
          <p:cNvSpPr>
            <a:spLocks noGrp="1"/>
          </p:cNvSpPr>
          <p:nvPr>
            <p:ph sz="half" idx="1"/>
          </p:nvPr>
        </p:nvSpPr>
        <p:spPr>
          <a:xfrm>
            <a:off x="504031" y="1323129"/>
            <a:ext cx="4032250" cy="3742301"/>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04292" y="1323129"/>
            <a:ext cx="4032250" cy="3742301"/>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IN" sz="1400" b="0" strike="noStrike" spc="-1">
                <a:latin typeface="Arial"/>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Arial"/>
              </a:rPr>
              <a:t>&lt;footer&gt;</a:t>
            </a:r>
          </a:p>
        </p:txBody>
      </p:sp>
      <p:sp>
        <p:nvSpPr>
          <p:cNvPr id="7" name="Slide Number Placeholder 6"/>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225772"/>
            <a:ext cx="9072563" cy="945092"/>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504031" y="4536440"/>
            <a:ext cx="4454027" cy="693067"/>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120818" y="4536440"/>
            <a:ext cx="4455776" cy="693067"/>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4031" y="1254262"/>
            <a:ext cx="4454027" cy="325925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120818" y="1254262"/>
            <a:ext cx="4455776" cy="325925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IN" sz="1400" b="0" strike="noStrike" spc="-1">
                <a:latin typeface="Arial"/>
              </a:rPr>
              <a:t>&lt;date/time&gt;</a:t>
            </a:r>
          </a:p>
        </p:txBody>
      </p:sp>
      <p:sp>
        <p:nvSpPr>
          <p:cNvPr id="8" name="Footer Placeholder 7"/>
          <p:cNvSpPr>
            <a:spLocks noGrp="1"/>
          </p:cNvSpPr>
          <p:nvPr>
            <p:ph type="ftr" sz="quarter" idx="11"/>
          </p:nvPr>
        </p:nvSpPr>
        <p:spPr/>
        <p:txBody>
          <a:bodyPr/>
          <a:lstStyle/>
          <a:p>
            <a:pPr algn="ctr"/>
            <a:r>
              <a:rPr lang="en-IN" sz="1400" b="0" strike="noStrike" spc="-1">
                <a:latin typeface="Arial"/>
              </a:rPr>
              <a:t>&lt;footer&gt;</a:t>
            </a:r>
          </a:p>
        </p:txBody>
      </p:sp>
      <p:sp>
        <p:nvSpPr>
          <p:cNvPr id="9" name="Slide Number Placeholder 8"/>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031" y="226822"/>
            <a:ext cx="8235871" cy="945092"/>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C699CB88-5E1A-4FAC-892A-60949ACB1F6F}" type="datetimeFigureOut">
              <a:rPr lang="en-US" smtClean="0"/>
              <a:pPr/>
              <a:t>4/19/2020</a:t>
            </a:fld>
            <a:endParaRPr lang="en-US"/>
          </a:p>
        </p:txBody>
      </p:sp>
      <p:sp>
        <p:nvSpPr>
          <p:cNvPr id="8" name="Slide Number Placeholder 7"/>
          <p:cNvSpPr>
            <a:spLocks noGrp="1"/>
          </p:cNvSpPr>
          <p:nvPr>
            <p:ph type="sldNum" sz="quarter" idx="11"/>
          </p:nvPr>
        </p:nvSpPr>
        <p:spPr/>
        <p:txBody>
          <a:bodyPr/>
          <a:lstStyle/>
          <a:p>
            <a:fld id="{91974DF9-AD47-4691-BA21-BBFCE3637A9A}"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b="0" strike="noStrike" spc="-1">
                <a:latin typeface="Arial"/>
              </a:rPr>
              <a:t>&lt;date/time&gt;</a:t>
            </a:r>
          </a:p>
        </p:txBody>
      </p:sp>
      <p:sp>
        <p:nvSpPr>
          <p:cNvPr id="3" name="Footer Placeholder 2"/>
          <p:cNvSpPr>
            <a:spLocks noGrp="1"/>
          </p:cNvSpPr>
          <p:nvPr>
            <p:ph type="ftr" sz="quarter" idx="11"/>
          </p:nvPr>
        </p:nvSpPr>
        <p:spPr/>
        <p:txBody>
          <a:bodyPr/>
          <a:lstStyle/>
          <a:p>
            <a:pPr algn="ctr"/>
            <a:r>
              <a:rPr lang="en-IN" sz="1400" b="0" strike="noStrike" spc="-1">
                <a:latin typeface="Arial"/>
              </a:rPr>
              <a:t>&lt;footer&gt;</a:t>
            </a:r>
          </a:p>
        </p:txBody>
      </p:sp>
      <p:sp>
        <p:nvSpPr>
          <p:cNvPr id="4" name="Slide Number Placeholder 3"/>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1" y="980256"/>
            <a:ext cx="3528219" cy="603809"/>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504031" y="177297"/>
            <a:ext cx="3024188" cy="756073"/>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04031" y="1638159"/>
            <a:ext cx="7812484" cy="3150306"/>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IN" sz="1400" b="0" strike="noStrike" spc="-1">
                <a:latin typeface="Arial"/>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Arial"/>
              </a:rPr>
              <a:t>&lt;footer&gt;</a:t>
            </a:r>
          </a:p>
        </p:txBody>
      </p:sp>
      <p:sp>
        <p:nvSpPr>
          <p:cNvPr id="7" name="Slide Number Placeholder 6"/>
          <p:cNvSpPr>
            <a:spLocks noGrp="1"/>
          </p:cNvSpPr>
          <p:nvPr>
            <p:ph type="sldNum" sz="quarter" idx="12"/>
          </p:nvPr>
        </p:nvSpPr>
        <p:spPr>
          <a:xfrm>
            <a:off x="8991918" y="5310096"/>
            <a:ext cx="840052" cy="301904"/>
          </a:xfrm>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5911" y="1410369"/>
            <a:ext cx="3366677" cy="1036713"/>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174781" y="843312"/>
            <a:ext cx="4536281" cy="340233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125913" y="2479534"/>
            <a:ext cx="3366675" cy="2202305"/>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504031" y="5310096"/>
            <a:ext cx="2352146" cy="301904"/>
          </a:xfrm>
        </p:spPr>
        <p:txBody>
          <a:bodyPr/>
          <a:lstStyle/>
          <a:p>
            <a:r>
              <a:rPr lang="en-IN" sz="1400" b="0" strike="noStrike" spc="-1">
                <a:latin typeface="Arial"/>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Arial"/>
              </a:rPr>
              <a:t>&lt;footer&gt;</a:t>
            </a:r>
          </a:p>
        </p:txBody>
      </p:sp>
      <p:sp>
        <p:nvSpPr>
          <p:cNvPr id="7" name="Slide Number Placeholder 6"/>
          <p:cNvSpPr>
            <a:spLocks noGrp="1"/>
          </p:cNvSpPr>
          <p:nvPr>
            <p:ph type="sldNum" sz="quarter" idx="12"/>
          </p:nvPr>
        </p:nvSpPr>
        <p:spPr/>
        <p:txBody>
          <a:body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929304"/>
            <a:ext cx="10080625" cy="1747107"/>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8064500" y="0"/>
            <a:ext cx="2016125" cy="567055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504031" y="227085"/>
            <a:ext cx="8232510" cy="945092"/>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504031" y="1323129"/>
            <a:ext cx="8232510" cy="3742301"/>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504031" y="5310096"/>
            <a:ext cx="2352146" cy="301904"/>
          </a:xfrm>
          <a:prstGeom prst="rect">
            <a:avLst/>
          </a:prstGeom>
        </p:spPr>
        <p:txBody>
          <a:bodyPr vert="horz" bIns="0" anchor="b"/>
          <a:lstStyle>
            <a:lvl1pPr algn="l" eaLnBrk="1" latinLnBrk="0" hangingPunct="1">
              <a:defRPr kumimoji="0" sz="1000">
                <a:solidFill>
                  <a:schemeClr val="tx2">
                    <a:shade val="50000"/>
                  </a:schemeClr>
                </a:solidFill>
              </a:defRPr>
            </a:lvl1pPr>
          </a:lstStyle>
          <a:p>
            <a:r>
              <a:rPr lang="en-IN" sz="1400" b="0" strike="noStrike" spc="-1">
                <a:latin typeface="Arial"/>
              </a:rPr>
              <a:t>&lt;date/time&gt;</a:t>
            </a:r>
          </a:p>
        </p:txBody>
      </p:sp>
      <p:sp>
        <p:nvSpPr>
          <p:cNvPr id="22" name="Footer Placeholder 21"/>
          <p:cNvSpPr>
            <a:spLocks noGrp="1"/>
          </p:cNvSpPr>
          <p:nvPr>
            <p:ph type="ftr" sz="quarter" idx="3"/>
          </p:nvPr>
        </p:nvSpPr>
        <p:spPr>
          <a:xfrm>
            <a:off x="3444214" y="5310096"/>
            <a:ext cx="3192198" cy="30190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a:r>
              <a:rPr lang="en-IN" sz="1400" b="0" strike="noStrike" spc="-1">
                <a:latin typeface="Arial"/>
              </a:rPr>
              <a:t>&lt;footer&gt;</a:t>
            </a:r>
          </a:p>
        </p:txBody>
      </p:sp>
      <p:sp>
        <p:nvSpPr>
          <p:cNvPr id="18" name="Slide Number Placeholder 17"/>
          <p:cNvSpPr>
            <a:spLocks noGrp="1"/>
          </p:cNvSpPr>
          <p:nvPr>
            <p:ph type="sldNum" sz="quarter" idx="4"/>
          </p:nvPr>
        </p:nvSpPr>
        <p:spPr>
          <a:xfrm>
            <a:off x="8988557" y="5310096"/>
            <a:ext cx="840052" cy="30190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r"/>
            <a:fld id="{0E77424B-4CA7-423A-9F1C-2229C14A2440}" type="slidenum">
              <a:rPr lang="en-IN" sz="1400" b="0" strike="noStrike" spc="-1" smtClean="0">
                <a:latin typeface="Arial"/>
              </a:rPr>
              <a:pPr algn="r"/>
              <a:t>‹#›</a:t>
            </a:fld>
            <a:endParaRPr lang="en-IN" sz="1400" b="0" strike="noStrike" spc="-1">
              <a:latin typeface="Arial"/>
            </a:endParaRPr>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it.ly/3clkhJ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00FFFF"/>
                </a:solidFill>
              </a:rPr>
              <a:t>EDUCATION OUTREACH PROGRAM</a:t>
            </a:r>
          </a:p>
        </p:txBody>
      </p:sp>
      <p:sp>
        <p:nvSpPr>
          <p:cNvPr id="3" name="Content Placeholder 2"/>
          <p:cNvSpPr>
            <a:spLocks noGrp="1"/>
          </p:cNvSpPr>
          <p:nvPr>
            <p:ph idx="1"/>
          </p:nvPr>
        </p:nvSpPr>
        <p:spPr>
          <a:xfrm>
            <a:off x="0" y="1539874"/>
            <a:ext cx="10080625" cy="1143001"/>
          </a:xfrm>
        </p:spPr>
        <p:txBody>
          <a:bodyPr>
            <a:normAutofit/>
          </a:bodyPr>
          <a:lstStyle/>
          <a:p>
            <a:pPr algn="ctr">
              <a:buNone/>
            </a:pPr>
            <a:r>
              <a:rPr lang="en-US" sz="6000" b="1" dirty="0">
                <a:solidFill>
                  <a:srgbClr val="00FFFF"/>
                </a:solidFill>
                <a:effectLst>
                  <a:outerShdw blurRad="38100" dist="38100" dir="2700000" algn="tl">
                    <a:srgbClr val="000000">
                      <a:alpha val="43137"/>
                    </a:srgbClr>
                  </a:outerShdw>
                </a:effectLst>
              </a:rPr>
              <a:t>ARRAY</a:t>
            </a:r>
          </a:p>
        </p:txBody>
      </p:sp>
      <p:grpSp>
        <p:nvGrpSpPr>
          <p:cNvPr id="20" name="Group 19"/>
          <p:cNvGrpSpPr/>
          <p:nvPr/>
        </p:nvGrpSpPr>
        <p:grpSpPr>
          <a:xfrm>
            <a:off x="1382712" y="3216275"/>
            <a:ext cx="7239000" cy="1219200"/>
            <a:chOff x="1154112" y="3216275"/>
            <a:chExt cx="7239000" cy="1219200"/>
          </a:xfrm>
        </p:grpSpPr>
        <p:sp>
          <p:nvSpPr>
            <p:cNvPr id="13" name="Rectangle 12"/>
            <p:cNvSpPr/>
            <p:nvPr/>
          </p:nvSpPr>
          <p:spPr>
            <a:xfrm>
              <a:off x="6945312" y="3216275"/>
              <a:ext cx="1447800" cy="1219200"/>
            </a:xfrm>
            <a:prstGeom prst="rect">
              <a:avLst/>
            </a:prstGeom>
            <a:ln>
              <a:solidFill>
                <a:srgbClr val="00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97512" y="3216275"/>
              <a:ext cx="1447800" cy="1219200"/>
            </a:xfrm>
            <a:prstGeom prst="rect">
              <a:avLst/>
            </a:prstGeom>
            <a:ln>
              <a:solidFill>
                <a:srgbClr val="00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49712" y="3216275"/>
              <a:ext cx="1447800" cy="1219200"/>
            </a:xfrm>
            <a:prstGeom prst="rect">
              <a:avLst/>
            </a:prstGeom>
            <a:ln>
              <a:solidFill>
                <a:srgbClr val="00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01912" y="3216275"/>
              <a:ext cx="1447800" cy="1219200"/>
            </a:xfrm>
            <a:prstGeom prst="rect">
              <a:avLst/>
            </a:prstGeom>
            <a:ln>
              <a:solidFill>
                <a:srgbClr val="00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54112" y="3216275"/>
              <a:ext cx="1447800" cy="1219200"/>
            </a:xfrm>
            <a:prstGeom prst="rect">
              <a:avLst/>
            </a:prstGeom>
            <a:ln>
              <a:solidFill>
                <a:srgbClr val="00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rgbClr val="FF0000"/>
                </a:solidFill>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168275"/>
            <a:ext cx="9576625" cy="1012680"/>
          </a:xfrm>
          <a:prstGeom prst="rect">
            <a:avLst/>
          </a:prstGeom>
          <a:noFill/>
          <a:ln>
            <a:noFill/>
          </a:ln>
        </p:spPr>
        <p:txBody>
          <a:bodyPr lIns="0" tIns="0" rIns="0" bIns="0" anchor="ctr">
            <a:noAutofit/>
          </a:bodyPr>
          <a:lstStyle/>
          <a:p>
            <a:r>
              <a:rPr lang="en-IN" sz="4400" b="1" strike="noStrike" spc="-1" dirty="0">
                <a:solidFill>
                  <a:srgbClr val="FFFFFF"/>
                </a:solidFill>
                <a:latin typeface="Arial"/>
              </a:rPr>
              <a:t>How to access individual elements:</a:t>
            </a:r>
          </a:p>
        </p:txBody>
      </p:sp>
      <p:sp>
        <p:nvSpPr>
          <p:cNvPr id="60"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Let there </a:t>
            </a:r>
            <a:r>
              <a:rPr lang="en-IN" sz="2800" b="1" i="1" spc="-1" dirty="0">
                <a:latin typeface="Times New Roman" pitchFamily="18" charset="0"/>
                <a:cs typeface="Times New Roman" pitchFamily="18" charset="0"/>
              </a:rPr>
              <a:t>be</a:t>
            </a:r>
            <a:r>
              <a:rPr lang="en-IN" sz="2800" b="1" i="1" strike="noStrike" spc="-1" dirty="0">
                <a:latin typeface="Times New Roman" pitchFamily="18" charset="0"/>
                <a:cs typeface="Times New Roman" pitchFamily="18" charset="0"/>
              </a:rPr>
              <a:t> an array named </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 having 5 elements in it.</a:t>
            </a:r>
          </a:p>
          <a:p>
            <a:pPr marL="432000" indent="-324000">
              <a:spcAft>
                <a:spcPts val="1148"/>
              </a:spcAft>
              <a:buClr>
                <a:srgbClr val="00FFFF"/>
              </a:buClr>
              <a:buSzPct val="100000"/>
            </a:pPr>
            <a:endParaRPr lang="en-IN" sz="2800" b="1" i="1" strike="noStrike"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We can access 3</a:t>
            </a:r>
            <a:r>
              <a:rPr lang="en-IN" sz="2800" b="1" i="1" spc="-1" baseline="30000" dirty="0">
                <a:latin typeface="Times New Roman" pitchFamily="18" charset="0"/>
                <a:cs typeface="Times New Roman" pitchFamily="18" charset="0"/>
              </a:rPr>
              <a:t>rd</a:t>
            </a:r>
            <a:r>
              <a:rPr lang="en-IN" sz="2800" b="1" i="1" spc="-1" dirty="0">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element as shown below:</a:t>
            </a:r>
          </a:p>
          <a:p>
            <a:pPr marL="432000" indent="-324000" algn="ctr">
              <a:spcAft>
                <a:spcPts val="1148"/>
              </a:spcAft>
              <a:buClr>
                <a:srgbClr val="00FFFF"/>
              </a:buClr>
              <a:buSzPct val="100000"/>
            </a:pPr>
            <a:r>
              <a:rPr lang="en-IN" sz="2800" b="1" i="1" spc="-1" dirty="0">
                <a:latin typeface="Times New Roman" pitchFamily="18" charset="0"/>
                <a:cs typeface="Times New Roman" pitchFamily="18" charset="0"/>
              </a:rPr>
              <a:t>    </a:t>
            </a:r>
            <a:r>
              <a:rPr lang="en-IN" sz="2800" b="1" i="1" strike="noStrike" spc="-1" dirty="0" err="1">
                <a:solidFill>
                  <a:srgbClr val="00FFFF"/>
                </a:solidFill>
                <a:latin typeface="Times New Roman" pitchFamily="18" charset="0"/>
                <a:cs typeface="Times New Roman" pitchFamily="18" charset="0"/>
              </a:rPr>
              <a:t>int</a:t>
            </a:r>
            <a:r>
              <a:rPr lang="en-IN" sz="2800" b="1" i="1" strike="noStrike" spc="-1" dirty="0">
                <a:solidFill>
                  <a:srgbClr val="00FFFF"/>
                </a:solidFill>
                <a:latin typeface="Times New Roman" pitchFamily="18" charset="0"/>
                <a:cs typeface="Times New Roman" pitchFamily="18" charset="0"/>
              </a:rPr>
              <a:t> third = </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solidFill>
                  <a:srgbClr val="00FFFF"/>
                </a:solidFill>
                <a:latin typeface="Times New Roman" pitchFamily="18" charset="0"/>
                <a:cs typeface="Times New Roman" pitchFamily="18" charset="0"/>
              </a:rPr>
              <a:t>[2];</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We can update any element like this :</a:t>
            </a:r>
          </a:p>
          <a:p>
            <a:pPr marL="432000" indent="-324000" algn="ctr">
              <a:spcAft>
                <a:spcPts val="1148"/>
              </a:spcAft>
              <a:buClr>
                <a:srgbClr val="00FFFF"/>
              </a:buClr>
              <a:buSzPct val="100000"/>
            </a:pPr>
            <a:r>
              <a:rPr lang="en-IN" sz="2800" b="1" i="1" strike="noStrike" spc="-1" dirty="0">
                <a:latin typeface="Times New Roman" pitchFamily="18" charset="0"/>
                <a:cs typeface="Times New Roman" pitchFamily="18" charset="0"/>
              </a:rPr>
              <a:t>    </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solidFill>
                  <a:srgbClr val="00FFFF"/>
                </a:solidFill>
                <a:latin typeface="Times New Roman" pitchFamily="18" charset="0"/>
                <a:cs typeface="Times New Roman" pitchFamily="18" charset="0"/>
              </a:rPr>
              <a:t>[4] = 32;</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Simply saying we will treat </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solidFill>
                  <a:srgbClr val="00FFFF"/>
                </a:solidFill>
                <a:latin typeface="Times New Roman" pitchFamily="18" charset="0"/>
                <a:cs typeface="Times New Roman" pitchFamily="18" charset="0"/>
              </a:rPr>
              <a:t>[</a:t>
            </a:r>
            <a:r>
              <a:rPr lang="en-IN" sz="2800" b="1" i="1" strike="noStrike" spc="-1" dirty="0" err="1">
                <a:solidFill>
                  <a:srgbClr val="00FFFF"/>
                </a:solidFill>
                <a:latin typeface="Times New Roman" pitchFamily="18" charset="0"/>
                <a:cs typeface="Times New Roman" pitchFamily="18" charset="0"/>
              </a:rPr>
              <a:t>i</a:t>
            </a:r>
            <a:r>
              <a:rPr lang="en-IN" sz="2800" b="1" i="1" strike="noStrike" spc="-1" dirty="0">
                <a:solidFill>
                  <a:srgbClr val="00FFFF"/>
                </a:solidFill>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as a normal variable and do operations that we did on those variables.</a:t>
            </a:r>
          </a:p>
        </p:txBody>
      </p:sp>
      <p:grpSp>
        <p:nvGrpSpPr>
          <p:cNvPr id="4" name="Group 3"/>
          <p:cNvGrpSpPr/>
          <p:nvPr/>
        </p:nvGrpSpPr>
        <p:grpSpPr>
          <a:xfrm>
            <a:off x="3211512" y="1844675"/>
            <a:ext cx="3733800" cy="685800"/>
            <a:chOff x="925512" y="4587875"/>
            <a:chExt cx="3733800" cy="685800"/>
          </a:xfrm>
        </p:grpSpPr>
        <p:sp>
          <p:nvSpPr>
            <p:cNvPr id="5" name="Rectangle 4"/>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22</a:t>
              </a:r>
            </a:p>
          </p:txBody>
        </p:sp>
        <p:sp>
          <p:nvSpPr>
            <p:cNvPr id="6" name="Rectangle 5"/>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45</a:t>
              </a:r>
            </a:p>
          </p:txBody>
        </p:sp>
        <p:sp>
          <p:nvSpPr>
            <p:cNvPr id="7" name="Rectangle 6"/>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11</a:t>
              </a:r>
            </a:p>
          </p:txBody>
        </p:sp>
        <p:sp>
          <p:nvSpPr>
            <p:cNvPr id="8" name="Rectangle 7"/>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30</a:t>
              </a:r>
            </a:p>
          </p:txBody>
        </p:sp>
        <p:sp>
          <p:nvSpPr>
            <p:cNvPr id="9" name="Rectangle 8"/>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p>
          </p:txBody>
        </p:sp>
      </p:gr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Using loops:</a:t>
            </a:r>
          </a:p>
        </p:txBody>
      </p:sp>
      <p:sp>
        <p:nvSpPr>
          <p:cNvPr id="62" name="TextShape 2"/>
          <p:cNvSpPr txBox="1"/>
          <p:nvPr/>
        </p:nvSpPr>
        <p:spPr>
          <a:xfrm>
            <a:off x="504000" y="1368000"/>
            <a:ext cx="3393312" cy="3288240"/>
          </a:xfrm>
          <a:prstGeom prst="rect">
            <a:avLst/>
          </a:prstGeom>
          <a:solidFill>
            <a:srgbClr val="00FFFF"/>
          </a:solidFill>
          <a:ln>
            <a:noFill/>
          </a:ln>
        </p:spPr>
        <p:txBody>
          <a:bodyPr lIns="0" tIns="0" rIns="0" bIns="0">
            <a:normAutofit fontScale="96000"/>
          </a:bodyPr>
          <a:lstStyle/>
          <a:p>
            <a:pPr marL="432000" indent="-324000">
              <a:spcAft>
                <a:spcPts val="1148"/>
              </a:spcAft>
              <a:buClr>
                <a:srgbClr val="000000"/>
              </a:buClr>
              <a:buSzPct val="45000"/>
            </a:pPr>
            <a:r>
              <a:rPr lang="en-IN" sz="2800" b="1" spc="-1" dirty="0" err="1">
                <a:solidFill>
                  <a:schemeClr val="bg1"/>
                </a:solidFill>
                <a:latin typeface="Arial"/>
              </a:rPr>
              <a:t>i</a:t>
            </a:r>
            <a:r>
              <a:rPr lang="en-IN" sz="2800" b="1" strike="noStrike" spc="-1" dirty="0" err="1">
                <a:solidFill>
                  <a:schemeClr val="bg1"/>
                </a:solidFill>
                <a:latin typeface="Arial"/>
              </a:rPr>
              <a:t>nt</a:t>
            </a:r>
            <a:r>
              <a:rPr lang="en-IN" sz="2800" b="1" strike="noStrike" spc="-1" dirty="0">
                <a:solidFill>
                  <a:schemeClr val="bg1"/>
                </a:solidFill>
                <a:latin typeface="Arial"/>
              </a:rPr>
              <a:t> marks[5];</a:t>
            </a:r>
          </a:p>
          <a:p>
            <a:pPr marL="432000" indent="-324000">
              <a:spcAft>
                <a:spcPts val="1148"/>
              </a:spcAft>
              <a:buClr>
                <a:srgbClr val="000000"/>
              </a:buClr>
              <a:buSzPct val="45000"/>
            </a:pPr>
            <a:endParaRPr lang="en-IN" sz="2800" b="1" strike="noStrike" spc="-1" dirty="0">
              <a:solidFill>
                <a:schemeClr val="bg1"/>
              </a:solidFill>
              <a:latin typeface="Arial"/>
            </a:endParaRPr>
          </a:p>
          <a:p>
            <a:pPr marL="432000" indent="-324000">
              <a:spcAft>
                <a:spcPts val="1148"/>
              </a:spcAft>
              <a:buClr>
                <a:srgbClr val="000000"/>
              </a:buClr>
              <a:buSzPct val="45000"/>
            </a:pPr>
            <a:r>
              <a:rPr lang="en-IN" sz="2800" b="1" strike="noStrike" spc="-1" dirty="0">
                <a:solidFill>
                  <a:schemeClr val="bg1"/>
                </a:solidFill>
                <a:latin typeface="Arial"/>
              </a:rPr>
              <a:t>for(</a:t>
            </a:r>
            <a:r>
              <a:rPr lang="en-IN" sz="2800" b="1" strike="noStrike" spc="-1" dirty="0" err="1">
                <a:solidFill>
                  <a:schemeClr val="bg1"/>
                </a:solidFill>
                <a:latin typeface="Arial"/>
              </a:rPr>
              <a:t>int</a:t>
            </a:r>
            <a:r>
              <a:rPr lang="en-IN" sz="2800" b="1" strike="noStrike" spc="-1" dirty="0">
                <a:solidFill>
                  <a:schemeClr val="bg1"/>
                </a:solidFill>
                <a:latin typeface="Arial"/>
              </a:rPr>
              <a:t> </a:t>
            </a:r>
            <a:r>
              <a:rPr lang="en-IN" sz="2800" b="1" strike="noStrike" spc="-1" dirty="0" err="1">
                <a:solidFill>
                  <a:schemeClr val="bg1"/>
                </a:solidFill>
                <a:latin typeface="Arial"/>
              </a:rPr>
              <a:t>i</a:t>
            </a:r>
            <a:r>
              <a:rPr lang="en-IN" sz="2800" b="1" strike="noStrike" spc="-1" dirty="0">
                <a:solidFill>
                  <a:schemeClr val="bg1"/>
                </a:solidFill>
                <a:latin typeface="Arial"/>
              </a:rPr>
              <a:t>=0; </a:t>
            </a:r>
            <a:r>
              <a:rPr lang="en-IN" sz="2800" b="1" strike="noStrike" spc="-1" dirty="0" err="1">
                <a:solidFill>
                  <a:schemeClr val="bg1"/>
                </a:solidFill>
                <a:latin typeface="Arial"/>
              </a:rPr>
              <a:t>i</a:t>
            </a:r>
            <a:r>
              <a:rPr lang="en-IN" sz="2800" b="1" strike="noStrike" spc="-1" dirty="0">
                <a:solidFill>
                  <a:schemeClr val="bg1"/>
                </a:solidFill>
                <a:latin typeface="Arial"/>
              </a:rPr>
              <a:t>&lt;5; </a:t>
            </a:r>
            <a:r>
              <a:rPr lang="en-IN" sz="2800" b="1" strike="noStrike" spc="-1" dirty="0" err="1">
                <a:solidFill>
                  <a:schemeClr val="bg1"/>
                </a:solidFill>
                <a:latin typeface="Arial"/>
              </a:rPr>
              <a:t>i</a:t>
            </a:r>
            <a:r>
              <a:rPr lang="en-IN" sz="2800" b="1" strike="noStrike" spc="-1" dirty="0">
                <a:solidFill>
                  <a:schemeClr val="bg1"/>
                </a:solidFill>
                <a:latin typeface="Arial"/>
              </a:rPr>
              <a:t>++)</a:t>
            </a:r>
          </a:p>
          <a:p>
            <a:pPr marL="432000" indent="-324000">
              <a:spcAft>
                <a:spcPts val="1148"/>
              </a:spcAft>
              <a:buClr>
                <a:srgbClr val="000000"/>
              </a:buClr>
              <a:buSzPct val="45000"/>
            </a:pPr>
            <a:r>
              <a:rPr lang="en-IN" sz="2800" b="1" strike="noStrike" spc="-1" dirty="0">
                <a:solidFill>
                  <a:schemeClr val="bg1"/>
                </a:solidFill>
                <a:latin typeface="Arial"/>
              </a:rPr>
              <a:t>{</a:t>
            </a:r>
          </a:p>
          <a:p>
            <a:pPr marL="432000" indent="-324000">
              <a:spcAft>
                <a:spcPts val="1148"/>
              </a:spcAft>
              <a:buClr>
                <a:srgbClr val="000000"/>
              </a:buClr>
              <a:buSzPct val="45000"/>
            </a:pPr>
            <a:r>
              <a:rPr lang="en-IN" sz="2800" b="1" spc="-1" dirty="0">
                <a:solidFill>
                  <a:schemeClr val="bg1"/>
                </a:solidFill>
                <a:latin typeface="Arial"/>
              </a:rPr>
              <a:t>    </a:t>
            </a:r>
            <a:r>
              <a:rPr lang="en-IN" sz="2800" b="1" strike="noStrike" spc="-1" dirty="0">
                <a:solidFill>
                  <a:schemeClr val="bg1"/>
                </a:solidFill>
                <a:latin typeface="Arial"/>
              </a:rPr>
              <a:t>marks[</a:t>
            </a:r>
            <a:r>
              <a:rPr lang="en-IN" sz="2800" b="1" strike="noStrike" spc="-1" dirty="0" err="1">
                <a:solidFill>
                  <a:schemeClr val="bg1"/>
                </a:solidFill>
                <a:latin typeface="Arial"/>
              </a:rPr>
              <a:t>i</a:t>
            </a:r>
            <a:r>
              <a:rPr lang="en-IN" sz="2800" b="1" strike="noStrike" spc="-1" dirty="0">
                <a:solidFill>
                  <a:schemeClr val="bg1"/>
                </a:solidFill>
                <a:latin typeface="Arial"/>
              </a:rPr>
              <a:t>] = 100-i;</a:t>
            </a:r>
          </a:p>
          <a:p>
            <a:pPr marL="432000" indent="-324000">
              <a:spcAft>
                <a:spcPts val="1148"/>
              </a:spcAft>
              <a:buClr>
                <a:srgbClr val="000000"/>
              </a:buClr>
              <a:buSzPct val="45000"/>
            </a:pPr>
            <a:r>
              <a:rPr lang="en-IN" sz="2800" b="1" strike="noStrike" spc="-1" dirty="0">
                <a:solidFill>
                  <a:schemeClr val="bg1"/>
                </a:solidFill>
                <a:latin typeface="Arial"/>
              </a:rPr>
              <a:t>}</a:t>
            </a:r>
          </a:p>
        </p:txBody>
      </p:sp>
      <p:grpSp>
        <p:nvGrpSpPr>
          <p:cNvPr id="4" name="Group 3"/>
          <p:cNvGrpSpPr/>
          <p:nvPr/>
        </p:nvGrpSpPr>
        <p:grpSpPr>
          <a:xfrm>
            <a:off x="5192712" y="2530475"/>
            <a:ext cx="3733800" cy="685800"/>
            <a:chOff x="925512" y="4587875"/>
            <a:chExt cx="3733800" cy="685800"/>
          </a:xfrm>
        </p:grpSpPr>
        <p:sp>
          <p:nvSpPr>
            <p:cNvPr id="5" name="Rectangle 4"/>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96</a:t>
              </a:r>
            </a:p>
          </p:txBody>
        </p:sp>
        <p:sp>
          <p:nvSpPr>
            <p:cNvPr id="6" name="Rectangle 5"/>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97</a:t>
              </a:r>
            </a:p>
          </p:txBody>
        </p:sp>
        <p:sp>
          <p:nvSpPr>
            <p:cNvPr id="7" name="Rectangle 6"/>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98</a:t>
              </a:r>
            </a:p>
          </p:txBody>
        </p:sp>
        <p:sp>
          <p:nvSpPr>
            <p:cNvPr id="8" name="Rectangle 7"/>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99</a:t>
              </a:r>
            </a:p>
          </p:txBody>
        </p:sp>
        <p:sp>
          <p:nvSpPr>
            <p:cNvPr id="9" name="Rectangle 8"/>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100</a:t>
              </a:r>
            </a:p>
          </p:txBody>
        </p:sp>
      </p:gr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2-D arrays:</a:t>
            </a:r>
          </a:p>
        </p:txBody>
      </p:sp>
      <p:sp>
        <p:nvSpPr>
          <p:cNvPr id="64" name="TextShape 2"/>
          <p:cNvSpPr txBox="1"/>
          <p:nvPr/>
        </p:nvSpPr>
        <p:spPr>
          <a:xfrm>
            <a:off x="216000" y="1295999"/>
            <a:ext cx="4824312" cy="4374551"/>
          </a:xfrm>
          <a:prstGeom prst="rect">
            <a:avLst/>
          </a:prstGeom>
          <a:noFill/>
          <a:ln>
            <a:noFill/>
          </a:ln>
        </p:spPr>
        <p:txBody>
          <a:bodyPr lIns="0" tIns="0" rIns="0" bIns="0">
            <a:norm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2D array can be considered as a table containing rows and columns. </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Since it is 2d we would need two indexes to uniquely identify an element. </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 two indexes would be one for row and one for column.</a:t>
            </a:r>
          </a:p>
          <a:p>
            <a:pPr marL="432000" indent="-324000">
              <a:spcAft>
                <a:spcPts val="1148"/>
              </a:spcAft>
              <a:buClr>
                <a:srgbClr val="000000"/>
              </a:buClr>
              <a:buSzPct val="45000"/>
              <a:buFont typeface="Wingdings" charset="2"/>
              <a:buChar char=""/>
            </a:pPr>
            <a:endParaRPr lang="en-IN" sz="2600" b="0" strike="noStrike" spc="-1" dirty="0">
              <a:latin typeface="Arial"/>
            </a:endParaRPr>
          </a:p>
        </p:txBody>
      </p:sp>
      <p:grpSp>
        <p:nvGrpSpPr>
          <p:cNvPr id="48" name="Group 47"/>
          <p:cNvGrpSpPr/>
          <p:nvPr/>
        </p:nvGrpSpPr>
        <p:grpSpPr>
          <a:xfrm>
            <a:off x="5192712" y="1311275"/>
            <a:ext cx="4583113" cy="838200"/>
            <a:chOff x="6411912" y="1692275"/>
            <a:chExt cx="4583113" cy="838200"/>
          </a:xfrm>
          <a:solidFill>
            <a:schemeClr val="accent1">
              <a:lumMod val="60000"/>
              <a:lumOff val="40000"/>
            </a:schemeClr>
          </a:solidFill>
        </p:grpSpPr>
        <p:sp>
          <p:nvSpPr>
            <p:cNvPr id="24" name="Rectangle 23"/>
            <p:cNvSpPr/>
            <p:nvPr/>
          </p:nvSpPr>
          <p:spPr>
            <a:xfrm>
              <a:off x="6411912" y="1692275"/>
              <a:ext cx="9144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0080625" y="1692275"/>
              <a:ext cx="9144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Column 4</a:t>
              </a:r>
            </a:p>
          </p:txBody>
        </p:sp>
        <p:sp>
          <p:nvSpPr>
            <p:cNvPr id="45" name="Rectangle 44"/>
            <p:cNvSpPr/>
            <p:nvPr/>
          </p:nvSpPr>
          <p:spPr>
            <a:xfrm>
              <a:off x="7326312" y="1692275"/>
              <a:ext cx="9144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Column1</a:t>
              </a:r>
              <a:endParaRPr lang="en-US" b="1" dirty="0">
                <a:solidFill>
                  <a:schemeClr val="bg1"/>
                </a:solidFill>
              </a:endParaRPr>
            </a:p>
          </p:txBody>
        </p:sp>
        <p:sp>
          <p:nvSpPr>
            <p:cNvPr id="46" name="Rectangle 45"/>
            <p:cNvSpPr/>
            <p:nvPr/>
          </p:nvSpPr>
          <p:spPr>
            <a:xfrm>
              <a:off x="8240712" y="1692275"/>
              <a:ext cx="9144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Column 2</a:t>
              </a:r>
            </a:p>
          </p:txBody>
        </p:sp>
        <p:sp>
          <p:nvSpPr>
            <p:cNvPr id="47" name="Rectangle 46"/>
            <p:cNvSpPr/>
            <p:nvPr/>
          </p:nvSpPr>
          <p:spPr>
            <a:xfrm>
              <a:off x="9166225" y="1692275"/>
              <a:ext cx="9144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Column 3</a:t>
              </a:r>
            </a:p>
          </p:txBody>
        </p:sp>
      </p:grpSp>
      <p:grpSp>
        <p:nvGrpSpPr>
          <p:cNvPr id="49" name="Group 48"/>
          <p:cNvGrpSpPr/>
          <p:nvPr/>
        </p:nvGrpSpPr>
        <p:grpSpPr>
          <a:xfrm>
            <a:off x="5192712" y="2149475"/>
            <a:ext cx="4583113" cy="838200"/>
            <a:chOff x="6411912" y="1692275"/>
            <a:chExt cx="4583113" cy="838200"/>
          </a:xfrm>
        </p:grpSpPr>
        <p:sp>
          <p:nvSpPr>
            <p:cNvPr id="50" name="Rectangle 49"/>
            <p:cNvSpPr/>
            <p:nvPr/>
          </p:nvSpPr>
          <p:spPr>
            <a:xfrm>
              <a:off x="6411912" y="1692275"/>
              <a:ext cx="914400" cy="838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Row 1</a:t>
              </a:r>
            </a:p>
          </p:txBody>
        </p:sp>
        <p:sp>
          <p:nvSpPr>
            <p:cNvPr id="51" name="Rectangle 50"/>
            <p:cNvSpPr/>
            <p:nvPr/>
          </p:nvSpPr>
          <p:spPr>
            <a:xfrm>
              <a:off x="100806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A[0][3]</a:t>
              </a:r>
            </a:p>
          </p:txBody>
        </p:sp>
        <p:sp>
          <p:nvSpPr>
            <p:cNvPr id="52" name="Rectangle 51"/>
            <p:cNvSpPr/>
            <p:nvPr/>
          </p:nvSpPr>
          <p:spPr>
            <a:xfrm>
              <a:off x="73263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A[0][0]</a:t>
              </a:r>
            </a:p>
          </p:txBody>
        </p:sp>
        <p:sp>
          <p:nvSpPr>
            <p:cNvPr id="53" name="Rectangle 52"/>
            <p:cNvSpPr/>
            <p:nvPr/>
          </p:nvSpPr>
          <p:spPr>
            <a:xfrm>
              <a:off x="82407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A[0][1]</a:t>
              </a:r>
            </a:p>
          </p:txBody>
        </p:sp>
        <p:sp>
          <p:nvSpPr>
            <p:cNvPr id="54" name="Rectangle 53"/>
            <p:cNvSpPr/>
            <p:nvPr/>
          </p:nvSpPr>
          <p:spPr>
            <a:xfrm>
              <a:off x="91662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A[0][2]</a:t>
              </a:r>
            </a:p>
          </p:txBody>
        </p:sp>
      </p:grpSp>
      <p:grpSp>
        <p:nvGrpSpPr>
          <p:cNvPr id="55" name="Group 54"/>
          <p:cNvGrpSpPr/>
          <p:nvPr/>
        </p:nvGrpSpPr>
        <p:grpSpPr>
          <a:xfrm>
            <a:off x="5192712" y="2987675"/>
            <a:ext cx="4583113" cy="838200"/>
            <a:chOff x="6411912" y="1692275"/>
            <a:chExt cx="4583113" cy="838200"/>
          </a:xfrm>
        </p:grpSpPr>
        <p:sp>
          <p:nvSpPr>
            <p:cNvPr id="56" name="Rectangle 55"/>
            <p:cNvSpPr/>
            <p:nvPr/>
          </p:nvSpPr>
          <p:spPr>
            <a:xfrm>
              <a:off x="6411912" y="1692275"/>
              <a:ext cx="914400" cy="8382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Row 2</a:t>
              </a:r>
            </a:p>
          </p:txBody>
        </p:sp>
        <p:sp>
          <p:nvSpPr>
            <p:cNvPr id="57" name="Rectangle 56"/>
            <p:cNvSpPr/>
            <p:nvPr/>
          </p:nvSpPr>
          <p:spPr>
            <a:xfrm>
              <a:off x="100806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A[1][3]</a:t>
              </a:r>
            </a:p>
          </p:txBody>
        </p:sp>
        <p:sp>
          <p:nvSpPr>
            <p:cNvPr id="58" name="Rectangle 57"/>
            <p:cNvSpPr/>
            <p:nvPr/>
          </p:nvSpPr>
          <p:spPr>
            <a:xfrm>
              <a:off x="73263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A[1][0]</a:t>
              </a:r>
            </a:p>
          </p:txBody>
        </p:sp>
        <p:sp>
          <p:nvSpPr>
            <p:cNvPr id="59" name="Rectangle 58"/>
            <p:cNvSpPr/>
            <p:nvPr/>
          </p:nvSpPr>
          <p:spPr>
            <a:xfrm>
              <a:off x="82407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A[1][1]</a:t>
              </a:r>
            </a:p>
          </p:txBody>
        </p:sp>
        <p:sp>
          <p:nvSpPr>
            <p:cNvPr id="60" name="Rectangle 59"/>
            <p:cNvSpPr/>
            <p:nvPr/>
          </p:nvSpPr>
          <p:spPr>
            <a:xfrm>
              <a:off x="91662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A[1][2]</a:t>
              </a:r>
            </a:p>
          </p:txBody>
        </p:sp>
      </p:grpSp>
      <p:grpSp>
        <p:nvGrpSpPr>
          <p:cNvPr id="61" name="Group 60"/>
          <p:cNvGrpSpPr/>
          <p:nvPr/>
        </p:nvGrpSpPr>
        <p:grpSpPr>
          <a:xfrm>
            <a:off x="5192712" y="3825875"/>
            <a:ext cx="4583113" cy="838200"/>
            <a:chOff x="6411912" y="1692275"/>
            <a:chExt cx="4583113" cy="838200"/>
          </a:xfrm>
        </p:grpSpPr>
        <p:sp>
          <p:nvSpPr>
            <p:cNvPr id="62" name="Rectangle 61"/>
            <p:cNvSpPr/>
            <p:nvPr/>
          </p:nvSpPr>
          <p:spPr>
            <a:xfrm>
              <a:off x="6411912" y="1692275"/>
              <a:ext cx="914400" cy="838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Row 3</a:t>
              </a:r>
            </a:p>
          </p:txBody>
        </p:sp>
        <p:sp>
          <p:nvSpPr>
            <p:cNvPr id="66" name="Rectangle 65"/>
            <p:cNvSpPr/>
            <p:nvPr/>
          </p:nvSpPr>
          <p:spPr>
            <a:xfrm>
              <a:off x="100806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A[2][3]</a:t>
              </a:r>
            </a:p>
          </p:txBody>
        </p:sp>
        <p:sp>
          <p:nvSpPr>
            <p:cNvPr id="67" name="Rectangle 66"/>
            <p:cNvSpPr/>
            <p:nvPr/>
          </p:nvSpPr>
          <p:spPr>
            <a:xfrm>
              <a:off x="73263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A[2][0]</a:t>
              </a:r>
            </a:p>
          </p:txBody>
        </p:sp>
        <p:sp>
          <p:nvSpPr>
            <p:cNvPr id="68" name="Rectangle 67"/>
            <p:cNvSpPr/>
            <p:nvPr/>
          </p:nvSpPr>
          <p:spPr>
            <a:xfrm>
              <a:off x="8240712"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A[2][1]</a:t>
              </a:r>
            </a:p>
          </p:txBody>
        </p:sp>
        <p:sp>
          <p:nvSpPr>
            <p:cNvPr id="69" name="Rectangle 68"/>
            <p:cNvSpPr/>
            <p:nvPr/>
          </p:nvSpPr>
          <p:spPr>
            <a:xfrm>
              <a:off x="9166225" y="1692275"/>
              <a:ext cx="914400" cy="8382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A[2][2]</a:t>
              </a:r>
            </a:p>
          </p:txBody>
        </p:sp>
      </p:gr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Declaring 2d array:</a:t>
            </a:r>
          </a:p>
        </p:txBody>
      </p:sp>
      <p:sp>
        <p:nvSpPr>
          <p:cNvPr id="67" name="TextShape 2"/>
          <p:cNvSpPr txBox="1"/>
          <p:nvPr/>
        </p:nvSpPr>
        <p:spPr>
          <a:xfrm>
            <a:off x="504000" y="1368000"/>
            <a:ext cx="9216000" cy="3816000"/>
          </a:xfrm>
          <a:prstGeom prst="rect">
            <a:avLst/>
          </a:prstGeom>
          <a:noFill/>
          <a:ln>
            <a:noFill/>
          </a:ln>
        </p:spPr>
        <p:txBody>
          <a:bodyPr lIns="0" tIns="0" rIns="0" bIns="0">
            <a:normAutofit fontScale="25000" lnSpcReduction="20000"/>
          </a:bodyPr>
          <a:lstStyle/>
          <a:p>
            <a:pPr marL="432000" indent="-324000">
              <a:spcAft>
                <a:spcPts val="1148"/>
              </a:spcAft>
              <a:buClr>
                <a:srgbClr val="000000"/>
              </a:buClr>
              <a:buSzPct val="45000"/>
            </a:pPr>
            <a:r>
              <a:rPr lang="en-IN" sz="2600" b="0" strike="noStrike" spc="-1" dirty="0">
                <a:latin typeface="Arial"/>
              </a:rPr>
              <a:t> </a:t>
            </a:r>
            <a:endParaRPr lang="en-IN" sz="11200" b="1" i="1" strike="noStrike" spc="-1" dirty="0">
              <a:latin typeface="Times New Roman" pitchFamily="18" charset="0"/>
              <a:cs typeface="Times New Roman" pitchFamily="18" charset="0"/>
            </a:endParaRPr>
          </a:p>
          <a:p>
            <a:pPr marL="432000" indent="-324000" algn="ctr">
              <a:spcAft>
                <a:spcPts val="1148"/>
              </a:spcAft>
              <a:buClr>
                <a:srgbClr val="000000"/>
              </a:buClr>
              <a:buSzPct val="45000"/>
            </a:pPr>
            <a:r>
              <a:rPr lang="en-IN" sz="11200" b="1" i="1" strike="noStrike" spc="-1" dirty="0">
                <a:solidFill>
                  <a:srgbClr val="00FFFF"/>
                </a:solidFill>
                <a:latin typeface="Times New Roman" pitchFamily="18" charset="0"/>
                <a:cs typeface="Times New Roman" pitchFamily="18" charset="0"/>
              </a:rPr>
              <a:t>data_type identifier[row][column];</a:t>
            </a:r>
            <a:endParaRPr lang="en-IN" sz="11200" b="1" i="1" strike="noStrike"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11200" b="1" i="1" spc="-1" dirty="0">
                <a:solidFill>
                  <a:srgbClr val="00FFFF"/>
                </a:solidFill>
                <a:latin typeface="Times New Roman" pitchFamily="18" charset="0"/>
                <a:cs typeface="Times New Roman" pitchFamily="18" charset="0"/>
              </a:rPr>
              <a:t> without initialization :</a:t>
            </a:r>
            <a:endParaRPr lang="en-IN" sz="11200" b="1" i="1" strike="noStrike" spc="-1" dirty="0">
              <a:latin typeface="Times New Roman" pitchFamily="18" charset="0"/>
              <a:cs typeface="Times New Roman" pitchFamily="18" charset="0"/>
            </a:endParaRPr>
          </a:p>
          <a:p>
            <a:pPr marL="432000" indent="-324000">
              <a:spcAft>
                <a:spcPts val="1148"/>
              </a:spcAft>
              <a:buClr>
                <a:srgbClr val="000000"/>
              </a:buClr>
              <a:buSzPct val="45000"/>
            </a:pPr>
            <a:r>
              <a:rPr lang="en-IN" sz="11200" b="1" i="1" strike="noStrike" spc="-1" dirty="0">
                <a:latin typeface="Times New Roman" pitchFamily="18" charset="0"/>
                <a:cs typeface="Times New Roman" pitchFamily="18" charset="0"/>
              </a:rPr>
              <a:t>     </a:t>
            </a:r>
            <a:r>
              <a:rPr lang="en-IN" sz="11200" b="1" i="1" strike="noStrike" spc="-1" dirty="0" err="1">
                <a:latin typeface="Times New Roman" pitchFamily="18" charset="0"/>
                <a:cs typeface="Times New Roman" pitchFamily="18" charset="0"/>
              </a:rPr>
              <a:t>int</a:t>
            </a:r>
            <a:r>
              <a:rPr lang="en-IN" sz="11200" b="1" i="1" strike="noStrike" spc="-1" dirty="0">
                <a:latin typeface="Times New Roman" pitchFamily="18" charset="0"/>
                <a:cs typeface="Times New Roman" pitchFamily="18" charset="0"/>
              </a:rPr>
              <a:t> </a:t>
            </a:r>
            <a:r>
              <a:rPr lang="en-IN" sz="11200" b="1" i="1" strike="noStrike" spc="-1" dirty="0" err="1">
                <a:latin typeface="Times New Roman" pitchFamily="18" charset="0"/>
                <a:cs typeface="Times New Roman" pitchFamily="18" charset="0"/>
              </a:rPr>
              <a:t>arr</a:t>
            </a:r>
            <a:r>
              <a:rPr lang="en-IN" sz="11200" b="1" i="1" strike="noStrike" spc="-1" dirty="0">
                <a:latin typeface="Times New Roman" pitchFamily="18" charset="0"/>
                <a:cs typeface="Times New Roman" pitchFamily="18" charset="0"/>
              </a:rPr>
              <a:t>[3][</a:t>
            </a:r>
            <a:r>
              <a:rPr lang="en-IN" sz="11200" b="1" i="1" spc="-1" dirty="0">
                <a:latin typeface="Times New Roman" pitchFamily="18" charset="0"/>
                <a:cs typeface="Times New Roman" pitchFamily="18" charset="0"/>
              </a:rPr>
              <a:t>2</a:t>
            </a:r>
            <a:r>
              <a:rPr lang="en-IN" sz="11200" b="1" i="1" strike="noStrike" spc="-1" dirty="0">
                <a:latin typeface="Times New Roman" pitchFamily="18" charset="0"/>
                <a:cs typeface="Times New Roman" pitchFamily="18" charset="0"/>
              </a:rPr>
              <a:t>]; </a:t>
            </a:r>
          </a:p>
          <a:p>
            <a:pPr marL="432000" indent="-324000">
              <a:spcAft>
                <a:spcPts val="1148"/>
              </a:spcAft>
              <a:buClr>
                <a:srgbClr val="000000"/>
              </a:buClr>
              <a:buSzPct val="45000"/>
            </a:pPr>
            <a:r>
              <a:rPr lang="en-IN" sz="11200" b="1" i="1" spc="-1" dirty="0">
                <a:latin typeface="Times New Roman" pitchFamily="18" charset="0"/>
                <a:cs typeface="Times New Roman" pitchFamily="18" charset="0"/>
              </a:rPr>
              <a:t>    </a:t>
            </a:r>
            <a:r>
              <a:rPr lang="en-IN" sz="11200" b="1" i="1" strike="noStrike" spc="-1" dirty="0">
                <a:latin typeface="Times New Roman" pitchFamily="18" charset="0"/>
                <a:cs typeface="Times New Roman" pitchFamily="18" charset="0"/>
              </a:rPr>
              <a:t>// this will create a table with 3 rows and 2 columns.</a:t>
            </a:r>
          </a:p>
          <a:p>
            <a:pPr marL="432000" indent="-324000">
              <a:spcAft>
                <a:spcPts val="1148"/>
              </a:spcAft>
              <a:buClr>
                <a:srgbClr val="00FFFF"/>
              </a:buClr>
              <a:buSzPct val="100000"/>
              <a:buFont typeface="Wingdings" pitchFamily="2" charset="2"/>
              <a:buChar char="v"/>
            </a:pPr>
            <a:r>
              <a:rPr lang="en-IN" sz="11200" b="1" i="1" strike="noStrike" spc="-1" dirty="0">
                <a:solidFill>
                  <a:srgbClr val="00FFFF"/>
                </a:solidFill>
                <a:latin typeface="Times New Roman" pitchFamily="18" charset="0"/>
                <a:cs typeface="Times New Roman" pitchFamily="18" charset="0"/>
              </a:rPr>
              <a:t>Initialization :</a:t>
            </a:r>
          </a:p>
          <a:p>
            <a:pPr marL="432000" indent="-324000">
              <a:spcAft>
                <a:spcPts val="1148"/>
              </a:spcAft>
              <a:buClr>
                <a:srgbClr val="000000"/>
              </a:buClr>
              <a:buSzPct val="45000"/>
            </a:pPr>
            <a:r>
              <a:rPr lang="en-IN" sz="11200" b="1" i="1" strike="noStrike" spc="-1" dirty="0">
                <a:latin typeface="Times New Roman" pitchFamily="18" charset="0"/>
                <a:cs typeface="Times New Roman" pitchFamily="18" charset="0"/>
              </a:rPr>
              <a:t>    </a:t>
            </a:r>
            <a:r>
              <a:rPr lang="en-IN" sz="11200" b="1" i="1" strike="noStrike" spc="-1" dirty="0" err="1">
                <a:latin typeface="Times New Roman" pitchFamily="18" charset="0"/>
                <a:cs typeface="Times New Roman" pitchFamily="18" charset="0"/>
              </a:rPr>
              <a:t>int</a:t>
            </a:r>
            <a:r>
              <a:rPr lang="en-IN" sz="11200" b="1" i="1" strike="noStrike" spc="-1" dirty="0">
                <a:latin typeface="Times New Roman" pitchFamily="18" charset="0"/>
                <a:cs typeface="Times New Roman" pitchFamily="18" charset="0"/>
              </a:rPr>
              <a:t> </a:t>
            </a:r>
            <a:r>
              <a:rPr lang="en-IN" sz="11200" b="1" i="1" strike="noStrike" spc="-1" dirty="0" err="1">
                <a:latin typeface="Times New Roman" pitchFamily="18" charset="0"/>
                <a:cs typeface="Times New Roman" pitchFamily="18" charset="0"/>
              </a:rPr>
              <a:t>arr</a:t>
            </a:r>
            <a:r>
              <a:rPr lang="en-IN" sz="11200" b="1" i="1" strike="noStrike" spc="-1" dirty="0">
                <a:latin typeface="Times New Roman" pitchFamily="18" charset="0"/>
                <a:cs typeface="Times New Roman" pitchFamily="18" charset="0"/>
              </a:rPr>
              <a:t>[3][2]  = { {1,2},{3,4},{5,6} };</a:t>
            </a:r>
          </a:p>
          <a:p>
            <a:pPr marL="432000" indent="-324000">
              <a:spcAft>
                <a:spcPts val="1148"/>
              </a:spcAft>
              <a:buClr>
                <a:srgbClr val="000000"/>
              </a:buClr>
              <a:buSzPct val="45000"/>
              <a:buFont typeface="Wingdings" charset="2"/>
              <a:buChar char=""/>
            </a:pPr>
            <a:endParaRPr lang="en-IN" sz="2600" b="0" strike="noStrike" spc="-1" dirty="0">
              <a:latin typeface="Arial"/>
            </a:endParaRPr>
          </a:p>
        </p:txBody>
      </p:sp>
      <p:grpSp>
        <p:nvGrpSpPr>
          <p:cNvPr id="4" name="Group 3"/>
          <p:cNvGrpSpPr/>
          <p:nvPr/>
        </p:nvGrpSpPr>
        <p:grpSpPr>
          <a:xfrm>
            <a:off x="6792912" y="3444875"/>
            <a:ext cx="1275184" cy="1600200"/>
            <a:chOff x="5192712" y="2759075"/>
            <a:chExt cx="1275184" cy="1600200"/>
          </a:xfrm>
        </p:grpSpPr>
        <p:grpSp>
          <p:nvGrpSpPr>
            <p:cNvPr id="5" name="Group 28"/>
            <p:cNvGrpSpPr/>
            <p:nvPr/>
          </p:nvGrpSpPr>
          <p:grpSpPr>
            <a:xfrm>
              <a:off x="5192712" y="2759075"/>
              <a:ext cx="1275184" cy="533400"/>
              <a:chOff x="925512" y="4587875"/>
              <a:chExt cx="1524000" cy="685800"/>
            </a:xfrm>
          </p:grpSpPr>
          <p:sp>
            <p:nvSpPr>
              <p:cNvPr id="21" name="Rectangle 20"/>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22" name="Rectangle 21"/>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grpSp>
        <p:grpSp>
          <p:nvGrpSpPr>
            <p:cNvPr id="6" name="Group 46"/>
            <p:cNvGrpSpPr/>
            <p:nvPr/>
          </p:nvGrpSpPr>
          <p:grpSpPr>
            <a:xfrm>
              <a:off x="5192712" y="3292475"/>
              <a:ext cx="1275184" cy="533400"/>
              <a:chOff x="925512" y="4587875"/>
              <a:chExt cx="1524000" cy="685800"/>
            </a:xfrm>
          </p:grpSpPr>
          <p:sp>
            <p:nvSpPr>
              <p:cNvPr id="16" name="Rectangle 15"/>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17" name="Rectangle 16"/>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grpSp>
        <p:grpSp>
          <p:nvGrpSpPr>
            <p:cNvPr id="7" name="Group 54"/>
            <p:cNvGrpSpPr/>
            <p:nvPr/>
          </p:nvGrpSpPr>
          <p:grpSpPr>
            <a:xfrm>
              <a:off x="5192712" y="3825875"/>
              <a:ext cx="1275184" cy="533400"/>
              <a:chOff x="925512" y="4587875"/>
              <a:chExt cx="1524000" cy="685800"/>
            </a:xfrm>
          </p:grpSpPr>
          <p:sp>
            <p:nvSpPr>
              <p:cNvPr id="11" name="Rectangle 10"/>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12" name="Rectangle 11"/>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grpSp>
      </p:gr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Using loops with 2d array:</a:t>
            </a:r>
          </a:p>
        </p:txBody>
      </p:sp>
      <p:sp>
        <p:nvSpPr>
          <p:cNvPr id="69" name="TextShape 2"/>
          <p:cNvSpPr txBox="1"/>
          <p:nvPr/>
        </p:nvSpPr>
        <p:spPr>
          <a:xfrm>
            <a:off x="504000" y="1368000"/>
            <a:ext cx="8955912" cy="1391075"/>
          </a:xfrm>
          <a:prstGeom prst="rect">
            <a:avLst/>
          </a:prstGeom>
          <a:noFill/>
          <a:ln>
            <a:noFill/>
          </a:ln>
        </p:spPr>
        <p:txBody>
          <a:bodyPr lIns="0" tIns="0" rIns="0" bIns="0">
            <a:normAutofit fontScale="90500" lnSpcReduction="20000"/>
          </a:bodyPr>
          <a:lstStyle/>
          <a:p>
            <a:pPr marL="432000" indent="-324000">
              <a:spcAft>
                <a:spcPts val="1148"/>
              </a:spcAft>
              <a:buClr>
                <a:srgbClr val="00FFFF"/>
              </a:buClr>
              <a:buSzPct val="100000"/>
              <a:buFont typeface="Wingdings" pitchFamily="2" charset="2"/>
              <a:buChar char="v"/>
            </a:pPr>
            <a:r>
              <a:rPr lang="en-IN" sz="3100" b="1" i="1" strike="noStrike" spc="-1" dirty="0">
                <a:latin typeface="Times New Roman" pitchFamily="18" charset="0"/>
                <a:cs typeface="Times New Roman" pitchFamily="18" charset="0"/>
              </a:rPr>
              <a:t>Since we need 2 variables to generate all possible indexes we would need two for loops.</a:t>
            </a:r>
          </a:p>
          <a:p>
            <a:pPr marL="432000" indent="-324000">
              <a:spcAft>
                <a:spcPts val="1148"/>
              </a:spcAft>
              <a:buClr>
                <a:srgbClr val="00FFFF"/>
              </a:buClr>
              <a:buSzPct val="100000"/>
              <a:buFont typeface="Wingdings" pitchFamily="2" charset="2"/>
              <a:buChar char="v"/>
            </a:pPr>
            <a:r>
              <a:rPr lang="en-IN" sz="3100" b="1" i="1" strike="noStrike" spc="-1" dirty="0">
                <a:latin typeface="Times New Roman" pitchFamily="18" charset="0"/>
                <a:cs typeface="Times New Roman" pitchFamily="18" charset="0"/>
              </a:rPr>
              <a:t>This can be done as follows:</a:t>
            </a:r>
          </a:p>
          <a:p>
            <a:pPr marL="432000" indent="-324000">
              <a:spcAft>
                <a:spcPts val="1148"/>
              </a:spcAft>
              <a:buClr>
                <a:srgbClr val="000000"/>
              </a:buClr>
              <a:buSzPct val="45000"/>
            </a:pPr>
            <a:endParaRPr lang="en-IN" sz="2600" b="0" strike="noStrike" spc="-1" dirty="0">
              <a:latin typeface="Arial"/>
            </a:endParaRPr>
          </a:p>
        </p:txBody>
      </p:sp>
      <p:sp>
        <p:nvSpPr>
          <p:cNvPr id="4" name="TextBox 3"/>
          <p:cNvSpPr txBox="1"/>
          <p:nvPr/>
        </p:nvSpPr>
        <p:spPr>
          <a:xfrm>
            <a:off x="2220912" y="2690247"/>
            <a:ext cx="5715000" cy="2980303"/>
          </a:xfrm>
          <a:prstGeom prst="rect">
            <a:avLst/>
          </a:prstGeom>
          <a:solidFill>
            <a:srgbClr val="00FFFF"/>
          </a:solidFill>
        </p:spPr>
        <p:txBody>
          <a:bodyPr wrap="square" rtlCol="0">
            <a:spAutoFit/>
          </a:bodyPr>
          <a:lstStyle/>
          <a:p>
            <a:pPr marL="432000" indent="-324000">
              <a:spcAft>
                <a:spcPts val="1148"/>
              </a:spcAft>
              <a:buClr>
                <a:srgbClr val="000000"/>
              </a:buClr>
              <a:buSzPct val="45000"/>
            </a:pPr>
            <a:r>
              <a:rPr lang="en-IN" sz="2000" b="1" spc="-1" dirty="0">
                <a:solidFill>
                  <a:schemeClr val="bg1"/>
                </a:solidFill>
              </a:rPr>
              <a:t>for(</a:t>
            </a:r>
            <a:r>
              <a:rPr lang="en-IN" sz="2000" b="1" spc="-1" dirty="0" err="1">
                <a:solidFill>
                  <a:schemeClr val="bg1"/>
                </a:solidFill>
              </a:rPr>
              <a:t>int</a:t>
            </a:r>
            <a:r>
              <a:rPr lang="en-IN" sz="2000" b="1" spc="-1" dirty="0">
                <a:solidFill>
                  <a:schemeClr val="bg1"/>
                </a:solidFill>
              </a:rPr>
              <a:t> </a:t>
            </a:r>
            <a:r>
              <a:rPr lang="en-IN" sz="2000" b="1" spc="-1" dirty="0" err="1">
                <a:solidFill>
                  <a:schemeClr val="bg1"/>
                </a:solidFill>
              </a:rPr>
              <a:t>i</a:t>
            </a:r>
            <a:r>
              <a:rPr lang="en-IN" sz="2000" b="1" spc="-1" dirty="0">
                <a:solidFill>
                  <a:schemeClr val="bg1"/>
                </a:solidFill>
              </a:rPr>
              <a:t>=0; </a:t>
            </a:r>
            <a:r>
              <a:rPr lang="en-IN" sz="2000" b="1" spc="-1" dirty="0" err="1">
                <a:solidFill>
                  <a:schemeClr val="bg1"/>
                </a:solidFill>
              </a:rPr>
              <a:t>i</a:t>
            </a:r>
            <a:r>
              <a:rPr lang="en-IN" sz="2000" b="1" spc="-1" dirty="0">
                <a:solidFill>
                  <a:schemeClr val="bg1"/>
                </a:solidFill>
              </a:rPr>
              <a:t>&lt;rows; </a:t>
            </a:r>
            <a:r>
              <a:rPr lang="en-IN" sz="2000" b="1" spc="-1" dirty="0" err="1">
                <a:solidFill>
                  <a:schemeClr val="bg1"/>
                </a:solidFill>
              </a:rPr>
              <a:t>i</a:t>
            </a:r>
            <a:r>
              <a:rPr lang="en-IN" sz="2000" b="1" spc="-1" dirty="0">
                <a:solidFill>
                  <a:schemeClr val="bg1"/>
                </a:solidFill>
              </a:rPr>
              <a:t>++){ </a:t>
            </a:r>
          </a:p>
          <a:p>
            <a:pPr marL="432000" indent="-324000">
              <a:spcAft>
                <a:spcPts val="1148"/>
              </a:spcAft>
              <a:buClr>
                <a:srgbClr val="000000"/>
              </a:buClr>
              <a:buSzPct val="45000"/>
            </a:pPr>
            <a:r>
              <a:rPr lang="en-IN" sz="2000" b="1" spc="-1" dirty="0">
                <a:solidFill>
                  <a:schemeClr val="bg1"/>
                </a:solidFill>
              </a:rPr>
              <a:t>// this loop chooses the row number</a:t>
            </a:r>
          </a:p>
          <a:p>
            <a:pPr marL="432000" indent="-324000">
              <a:spcAft>
                <a:spcPts val="1148"/>
              </a:spcAft>
              <a:buClr>
                <a:srgbClr val="000000"/>
              </a:buClr>
              <a:buSzPct val="45000"/>
            </a:pPr>
            <a:r>
              <a:rPr lang="en-IN" sz="2000" b="1" spc="-1" dirty="0">
                <a:solidFill>
                  <a:schemeClr val="bg1"/>
                </a:solidFill>
              </a:rPr>
              <a:t>    for(</a:t>
            </a:r>
            <a:r>
              <a:rPr lang="en-IN" sz="2000" b="1" spc="-1" dirty="0" err="1">
                <a:solidFill>
                  <a:schemeClr val="bg1"/>
                </a:solidFill>
              </a:rPr>
              <a:t>int</a:t>
            </a:r>
            <a:r>
              <a:rPr lang="en-IN" sz="2000" b="1" spc="-1" dirty="0">
                <a:solidFill>
                  <a:schemeClr val="bg1"/>
                </a:solidFill>
              </a:rPr>
              <a:t> j=0; j&lt;columns; j++) { </a:t>
            </a:r>
          </a:p>
          <a:p>
            <a:pPr marL="432000" indent="-324000">
              <a:spcAft>
                <a:spcPts val="1148"/>
              </a:spcAft>
              <a:buClr>
                <a:srgbClr val="000000"/>
              </a:buClr>
              <a:buSzPct val="45000"/>
            </a:pPr>
            <a:r>
              <a:rPr lang="en-IN" sz="2000" b="1" spc="-1" dirty="0">
                <a:solidFill>
                  <a:schemeClr val="bg1"/>
                </a:solidFill>
              </a:rPr>
              <a:t>//this loop is for all the columns in that row</a:t>
            </a:r>
          </a:p>
          <a:p>
            <a:pPr marL="864000" lvl="1" indent="-324000">
              <a:spcAft>
                <a:spcPts val="918"/>
              </a:spcAft>
              <a:buClr>
                <a:srgbClr val="000000"/>
              </a:buClr>
              <a:buSzPct val="75000"/>
            </a:pPr>
            <a:r>
              <a:rPr lang="en-IN" b="1" spc="-1" dirty="0">
                <a:solidFill>
                  <a:schemeClr val="bg1"/>
                </a:solidFill>
              </a:rPr>
              <a:t>    </a:t>
            </a:r>
            <a:r>
              <a:rPr lang="en-IN" b="1" spc="-1" dirty="0" err="1">
                <a:solidFill>
                  <a:schemeClr val="bg1"/>
                </a:solidFill>
              </a:rPr>
              <a:t>cout</a:t>
            </a:r>
            <a:r>
              <a:rPr lang="en-IN" b="1" spc="-1" dirty="0">
                <a:solidFill>
                  <a:schemeClr val="bg1"/>
                </a:solidFill>
              </a:rPr>
              <a:t>&lt;&lt;</a:t>
            </a:r>
            <a:r>
              <a:rPr lang="en-IN" b="1" spc="-1" dirty="0" err="1">
                <a:solidFill>
                  <a:schemeClr val="bg1"/>
                </a:solidFill>
              </a:rPr>
              <a:t>arr</a:t>
            </a:r>
            <a:r>
              <a:rPr lang="en-IN" b="1" spc="-1" dirty="0">
                <a:solidFill>
                  <a:schemeClr val="bg1"/>
                </a:solidFill>
              </a:rPr>
              <a:t>[</a:t>
            </a:r>
            <a:r>
              <a:rPr lang="en-IN" b="1" spc="-1" dirty="0" err="1">
                <a:solidFill>
                  <a:schemeClr val="bg1"/>
                </a:solidFill>
              </a:rPr>
              <a:t>i</a:t>
            </a:r>
            <a:r>
              <a:rPr lang="en-IN" b="1" spc="-1" dirty="0">
                <a:solidFill>
                  <a:schemeClr val="bg1"/>
                </a:solidFill>
              </a:rPr>
              <a:t>][j]&lt;&lt;</a:t>
            </a:r>
            <a:r>
              <a:rPr lang="en-IN" b="1" spc="-1" dirty="0" err="1">
                <a:solidFill>
                  <a:schemeClr val="bg1"/>
                </a:solidFill>
              </a:rPr>
              <a:t>endl</a:t>
            </a:r>
            <a:r>
              <a:rPr lang="en-IN" b="1" spc="-1" dirty="0">
                <a:solidFill>
                  <a:schemeClr val="bg1"/>
                </a:solidFill>
              </a:rPr>
              <a:t>;</a:t>
            </a:r>
          </a:p>
          <a:p>
            <a:pPr marL="864000" lvl="1" indent="-324000">
              <a:spcAft>
                <a:spcPts val="918"/>
              </a:spcAft>
              <a:buClr>
                <a:srgbClr val="000000"/>
              </a:buClr>
              <a:buSzPct val="75000"/>
            </a:pPr>
            <a:r>
              <a:rPr lang="en-IN" b="1" spc="-1" dirty="0">
                <a:solidFill>
                  <a:schemeClr val="bg1"/>
                </a:solidFill>
              </a:rPr>
              <a:t>}</a:t>
            </a:r>
          </a:p>
          <a:p>
            <a:pPr marL="432000" indent="-324000">
              <a:spcAft>
                <a:spcPts val="1148"/>
              </a:spcAft>
              <a:buClr>
                <a:srgbClr val="000000"/>
              </a:buClr>
              <a:buSzPct val="45000"/>
            </a:pPr>
            <a:r>
              <a:rPr lang="en-IN" sz="2000" b="1" spc="-1" dirty="0">
                <a:solidFill>
                  <a:schemeClr val="bg1"/>
                </a:solidFill>
              </a:rPr>
              <a:t>}</a:t>
            </a: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1" y="216000"/>
            <a:ext cx="10080625" cy="936000"/>
          </a:xfrm>
          <a:prstGeom prst="rect">
            <a:avLst/>
          </a:prstGeom>
          <a:noFill/>
          <a:ln>
            <a:noFill/>
          </a:ln>
        </p:spPr>
        <p:txBody>
          <a:bodyPr lIns="0" tIns="0" rIns="0" bIns="0" anchor="ctr">
            <a:noAutofit/>
          </a:bodyPr>
          <a:lstStyle/>
          <a:p>
            <a:pPr algn="ctr"/>
            <a:r>
              <a:rPr lang="en-IN" sz="4400" b="1" strike="noStrike" spc="-1" dirty="0">
                <a:solidFill>
                  <a:srgbClr val="FFFFFF"/>
                </a:solidFill>
                <a:latin typeface="Arial"/>
              </a:rPr>
              <a:t>Drawbacks:</a:t>
            </a:r>
          </a:p>
        </p:txBody>
      </p:sp>
      <p:sp>
        <p:nvSpPr>
          <p:cNvPr id="71"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lnSpc>
                <a:spcPct val="150000"/>
              </a:lnSpc>
              <a:spcAft>
                <a:spcPts val="1148"/>
              </a:spcAft>
              <a:buClr>
                <a:srgbClr val="00FFFF"/>
              </a:buClr>
              <a:buSzPct val="100000"/>
              <a:buFont typeface="Wingdings" pitchFamily="2" charset="2"/>
              <a:buChar char="v"/>
            </a:pPr>
            <a:r>
              <a:rPr lang="en-IN" sz="2600" b="1" i="1" strike="noStrike" spc="-1" dirty="0">
                <a:latin typeface="Times New Roman" pitchFamily="18" charset="0"/>
                <a:cs typeface="Times New Roman" pitchFamily="18" charset="0"/>
              </a:rPr>
              <a:t>Size of array is provided in the declaration and can’t be changed later in the code.</a:t>
            </a:r>
          </a:p>
          <a:p>
            <a:pPr marL="432000" indent="-324000">
              <a:lnSpc>
                <a:spcPct val="150000"/>
              </a:lnSpc>
              <a:spcAft>
                <a:spcPts val="1148"/>
              </a:spcAft>
              <a:buClr>
                <a:srgbClr val="00FFFF"/>
              </a:buClr>
              <a:buSzPct val="100000"/>
              <a:buFont typeface="Wingdings" pitchFamily="2" charset="2"/>
              <a:buChar char="v"/>
            </a:pPr>
            <a:r>
              <a:rPr lang="en-IN" sz="2600" b="1" i="1" strike="noStrike" spc="-1" dirty="0">
                <a:latin typeface="Times New Roman" pitchFamily="18" charset="0"/>
                <a:cs typeface="Times New Roman" pitchFamily="18" charset="0"/>
              </a:rPr>
              <a:t>So in case you have created an array of size = k and you want to add (k+1)</a:t>
            </a:r>
            <a:r>
              <a:rPr lang="en-IN" sz="2600" b="1" i="1" strike="noStrike" spc="-1" baseline="30000" dirty="0" err="1">
                <a:latin typeface="Times New Roman" pitchFamily="18" charset="0"/>
                <a:cs typeface="Times New Roman" pitchFamily="18" charset="0"/>
              </a:rPr>
              <a:t>th</a:t>
            </a:r>
            <a:r>
              <a:rPr lang="en-IN" sz="2600" b="1" i="1" strike="noStrike" spc="-1" dirty="0">
                <a:latin typeface="Times New Roman" pitchFamily="18" charset="0"/>
                <a:cs typeface="Times New Roman" pitchFamily="18" charset="0"/>
              </a:rPr>
              <a:t> element ...you can’t do that.</a:t>
            </a: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504000" y="216000"/>
            <a:ext cx="8955912"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Something more to know...</a:t>
            </a:r>
          </a:p>
        </p:txBody>
      </p:sp>
      <p:sp>
        <p:nvSpPr>
          <p:cNvPr id="73"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int</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[4] = {1,2,3,4};  </a:t>
            </a:r>
          </a:p>
          <a:p>
            <a:pPr marL="432000" indent="-324000">
              <a:spcAft>
                <a:spcPts val="1148"/>
              </a:spcAft>
              <a:buClr>
                <a:srgbClr val="00FFFF"/>
              </a:buClr>
              <a:buSzPct val="100000"/>
              <a:buFont typeface="Wingdings" pitchFamily="2" charset="2"/>
              <a:buChar char="v"/>
            </a:pPr>
            <a:r>
              <a:rPr lang="en-IN" sz="2800" b="1" i="1" strike="noStrike" spc="-1" dirty="0">
                <a:solidFill>
                  <a:srgbClr val="00FFFF"/>
                </a:solidFill>
                <a:latin typeface="Times New Roman" pitchFamily="18" charset="0"/>
                <a:cs typeface="Times New Roman" pitchFamily="18" charset="0"/>
              </a:rPr>
              <a:t>what will be printed if we do </a:t>
            </a:r>
            <a:r>
              <a:rPr lang="en-IN" sz="2800" b="1" i="1" strike="noStrike" spc="-1" dirty="0" err="1">
                <a:solidFill>
                  <a:srgbClr val="00FFFF"/>
                </a:solidFill>
                <a:latin typeface="Times New Roman" pitchFamily="18" charset="0"/>
                <a:cs typeface="Times New Roman" pitchFamily="18" charset="0"/>
              </a:rPr>
              <a:t>cout</a:t>
            </a:r>
            <a:r>
              <a:rPr lang="en-IN" sz="2800" b="1" i="1" strike="noStrike" spc="-1" dirty="0">
                <a:solidFill>
                  <a:srgbClr val="00FFFF"/>
                </a:solidFill>
                <a:latin typeface="Times New Roman" pitchFamily="18" charset="0"/>
                <a:cs typeface="Times New Roman" pitchFamily="18" charset="0"/>
              </a:rPr>
              <a:t>&lt;&lt;</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solidFill>
                  <a:srgbClr val="00FFFF"/>
                </a:solidFill>
                <a:latin typeface="Times New Roman" pitchFamily="18" charset="0"/>
                <a:cs typeface="Times New Roman" pitchFamily="18" charset="0"/>
              </a:rPr>
              <a:t> ?</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Actually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 stores the address of the 0</a:t>
            </a:r>
            <a:r>
              <a:rPr lang="en-IN" sz="2800" b="1" i="1" spc="-1" baseline="30000" dirty="0">
                <a:latin typeface="Times New Roman" pitchFamily="18" charset="0"/>
                <a:cs typeface="Times New Roman" pitchFamily="18" charset="0"/>
              </a:rPr>
              <a:t>th</a:t>
            </a:r>
            <a:r>
              <a:rPr lang="en-IN" sz="2800" b="1" i="1" spc="-1" dirty="0">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element of the array(that means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 is a </a:t>
            </a:r>
            <a:r>
              <a:rPr lang="en-IN" sz="2800" b="1" i="1" strike="noStrike" spc="-1" dirty="0" err="1">
                <a:latin typeface="Times New Roman" pitchFamily="18" charset="0"/>
                <a:cs typeface="Times New Roman" pitchFamily="18" charset="0"/>
              </a:rPr>
              <a:t>pointer,yes</a:t>
            </a:r>
            <a:r>
              <a:rPr lang="en-IN" sz="2800" b="1" i="1" strike="noStrike" spc="-1" dirty="0">
                <a:latin typeface="Times New Roman" pitchFamily="18" charset="0"/>
                <a:cs typeface="Times New Roman" pitchFamily="18" charset="0"/>
              </a:rPr>
              <a:t>!), hence when we do “</a:t>
            </a:r>
            <a:r>
              <a:rPr lang="en-IN" sz="2800" b="1" i="1" strike="noStrike" spc="-1" dirty="0" err="1">
                <a:solidFill>
                  <a:srgbClr val="00FFFF"/>
                </a:solidFill>
                <a:latin typeface="Times New Roman" pitchFamily="18" charset="0"/>
                <a:cs typeface="Times New Roman" pitchFamily="18" charset="0"/>
              </a:rPr>
              <a:t>cout</a:t>
            </a:r>
            <a:r>
              <a:rPr lang="en-IN" sz="2800" b="1" i="1" strike="noStrike" spc="-1" dirty="0">
                <a:solidFill>
                  <a:srgbClr val="00FFFF"/>
                </a:solidFill>
                <a:latin typeface="Times New Roman" pitchFamily="18" charset="0"/>
                <a:cs typeface="Times New Roman" pitchFamily="18" charset="0"/>
              </a:rPr>
              <a:t>&lt;&lt;</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 the address of 0</a:t>
            </a:r>
            <a:r>
              <a:rPr lang="en-IN" sz="2800" b="1" i="1" spc="-1" baseline="30000" dirty="0">
                <a:latin typeface="Times New Roman" pitchFamily="18" charset="0"/>
                <a:cs typeface="Times New Roman" pitchFamily="18" charset="0"/>
              </a:rPr>
              <a:t>th</a:t>
            </a:r>
            <a:r>
              <a:rPr lang="en-IN" sz="2800" b="1" i="1" spc="-1" dirty="0">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 element i.e. 1 is printed.</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We can print </a:t>
            </a:r>
            <a:r>
              <a:rPr lang="en-IN" sz="2800" b="1" i="1" strike="noStrike" spc="-1" dirty="0" err="1">
                <a:latin typeface="Times New Roman" pitchFamily="18" charset="0"/>
                <a:cs typeface="Times New Roman" pitchFamily="18" charset="0"/>
              </a:rPr>
              <a:t>i</a:t>
            </a:r>
            <a:r>
              <a:rPr lang="en-IN" sz="2800" b="1" i="1" spc="-1" baseline="30000" dirty="0" err="1">
                <a:latin typeface="Times New Roman" pitchFamily="18" charset="0"/>
                <a:cs typeface="Times New Roman" pitchFamily="18" charset="0"/>
              </a:rPr>
              <a:t>th</a:t>
            </a:r>
            <a:r>
              <a:rPr lang="en-IN" sz="2800" b="1" i="1" spc="-1" dirty="0">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element by </a:t>
            </a:r>
            <a:r>
              <a:rPr lang="en-IN" sz="2800" b="1" i="1" strike="noStrike" spc="-1" dirty="0" err="1">
                <a:solidFill>
                  <a:srgbClr val="00FFFF"/>
                </a:solidFill>
                <a:latin typeface="Times New Roman" pitchFamily="18" charset="0"/>
                <a:cs typeface="Times New Roman" pitchFamily="18" charset="0"/>
              </a:rPr>
              <a:t>cout</a:t>
            </a:r>
            <a:r>
              <a:rPr lang="en-IN" sz="2800" b="1" i="1" strike="noStrike" spc="-1" dirty="0">
                <a:solidFill>
                  <a:srgbClr val="00FFFF"/>
                </a:solidFill>
                <a:latin typeface="Times New Roman" pitchFamily="18" charset="0"/>
                <a:cs typeface="Times New Roman" pitchFamily="18" charset="0"/>
              </a:rPr>
              <a:t>&lt;&lt;</a:t>
            </a:r>
            <a:r>
              <a:rPr lang="en-IN" sz="2800" b="1" i="1" strike="noStrike" spc="-1" dirty="0" err="1">
                <a:solidFill>
                  <a:srgbClr val="00FFFF"/>
                </a:solidFill>
                <a:latin typeface="Times New Roman" pitchFamily="18" charset="0"/>
                <a:cs typeface="Times New Roman" pitchFamily="18" charset="0"/>
              </a:rPr>
              <a:t>arr</a:t>
            </a:r>
            <a:r>
              <a:rPr lang="en-IN" sz="2800" b="1" i="1" strike="noStrike" spc="-1" dirty="0">
                <a:solidFill>
                  <a:srgbClr val="00FFFF"/>
                </a:solidFill>
                <a:latin typeface="Times New Roman" pitchFamily="18" charset="0"/>
                <a:cs typeface="Times New Roman" pitchFamily="18" charset="0"/>
              </a:rPr>
              <a:t>[</a:t>
            </a:r>
            <a:r>
              <a:rPr lang="en-IN" sz="2800" b="1" i="1" strike="noStrike" spc="-1" dirty="0" err="1">
                <a:solidFill>
                  <a:srgbClr val="00FFFF"/>
                </a:solidFill>
                <a:latin typeface="Times New Roman" pitchFamily="18" charset="0"/>
                <a:cs typeface="Times New Roman" pitchFamily="18" charset="0"/>
              </a:rPr>
              <a:t>i</a:t>
            </a:r>
            <a:r>
              <a:rPr lang="en-IN" sz="2800" b="1" i="1" strike="noStrike" spc="-1" dirty="0">
                <a:solidFill>
                  <a:srgbClr val="00FFFF"/>
                </a:solidFill>
                <a:latin typeface="Times New Roman" pitchFamily="18" charset="0"/>
                <a:cs typeface="Times New Roman" pitchFamily="18" charset="0"/>
              </a:rPr>
              <a:t>]; </a:t>
            </a:r>
            <a:r>
              <a:rPr lang="en-IN" sz="2800" b="1" i="1" strike="noStrike" spc="-1" dirty="0">
                <a:latin typeface="Times New Roman" pitchFamily="18" charset="0"/>
                <a:cs typeface="Times New Roman" pitchFamily="18" charset="0"/>
              </a:rPr>
              <a:t>or by </a:t>
            </a:r>
            <a:r>
              <a:rPr lang="en-IN" sz="2800" b="1" i="1" strike="noStrike" spc="-1" dirty="0" err="1">
                <a:solidFill>
                  <a:srgbClr val="00FFFF"/>
                </a:solidFill>
                <a:latin typeface="Times New Roman" pitchFamily="18" charset="0"/>
                <a:cs typeface="Times New Roman" pitchFamily="18" charset="0"/>
              </a:rPr>
              <a:t>cout</a:t>
            </a:r>
            <a:r>
              <a:rPr lang="en-IN" sz="2800" b="1" i="1" strike="noStrike" spc="-1" dirty="0">
                <a:solidFill>
                  <a:srgbClr val="00FFFF"/>
                </a:solidFill>
                <a:latin typeface="Times New Roman" pitchFamily="18" charset="0"/>
                <a:cs typeface="Times New Roman" pitchFamily="18" charset="0"/>
              </a:rPr>
              <a:t>&lt;&lt;*(</a:t>
            </a:r>
            <a:r>
              <a:rPr lang="en-IN" sz="2800" b="1" i="1" strike="noStrike" spc="-1" dirty="0" err="1">
                <a:solidFill>
                  <a:srgbClr val="00FFFF"/>
                </a:solidFill>
                <a:latin typeface="Times New Roman" pitchFamily="18" charset="0"/>
                <a:cs typeface="Times New Roman" pitchFamily="18" charset="0"/>
              </a:rPr>
              <a:t>arr+i</a:t>
            </a:r>
            <a:r>
              <a:rPr lang="en-IN" sz="2800" b="1" i="1" strike="noStrike" spc="-1" dirty="0">
                <a:solidFill>
                  <a:srgbClr val="00FFFF"/>
                </a:solidFill>
                <a:latin typeface="Times New Roman" pitchFamily="18" charset="0"/>
                <a:cs typeface="Times New Roman" pitchFamily="18" charset="0"/>
              </a:rPr>
              <a:t>);</a:t>
            </a:r>
          </a:p>
        </p:txBody>
      </p:sp>
      <p:grpSp>
        <p:nvGrpSpPr>
          <p:cNvPr id="4" name="Group 3"/>
          <p:cNvGrpSpPr/>
          <p:nvPr/>
        </p:nvGrpSpPr>
        <p:grpSpPr>
          <a:xfrm>
            <a:off x="4735512" y="1235075"/>
            <a:ext cx="2971800" cy="685800"/>
            <a:chOff x="925512" y="4587875"/>
            <a:chExt cx="2971800" cy="685800"/>
          </a:xfrm>
        </p:grpSpPr>
        <p:sp>
          <p:nvSpPr>
            <p:cNvPr id="6" name="Rectangle 5"/>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7" name="Rectangle 6"/>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8" name="Rectangle 7"/>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9" name="Rectangle 8"/>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gr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216000"/>
            <a:ext cx="9336912"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Special case with Char arrays...</a:t>
            </a:r>
          </a:p>
        </p:txBody>
      </p:sp>
      <p:sp>
        <p:nvSpPr>
          <p:cNvPr id="75"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char </a:t>
            </a:r>
            <a:r>
              <a:rPr lang="en-IN" sz="2000" b="1" i="1" strike="noStrike" spc="-1" dirty="0" err="1">
                <a:latin typeface="Times New Roman" pitchFamily="18" charset="0"/>
                <a:cs typeface="Times New Roman" pitchFamily="18" charset="0"/>
              </a:rPr>
              <a:t>arr</a:t>
            </a:r>
            <a:r>
              <a:rPr lang="en-IN" sz="2000" b="1" i="1" strike="noStrike" spc="-1" dirty="0">
                <a:latin typeface="Times New Roman" pitchFamily="18" charset="0"/>
                <a:cs typeface="Times New Roman" pitchFamily="18" charset="0"/>
              </a:rPr>
              <a:t>[4] = {‘</a:t>
            </a:r>
            <a:r>
              <a:rPr lang="en-IN" sz="2000" b="1" i="1" strike="noStrike" spc="-1" dirty="0" err="1">
                <a:latin typeface="Times New Roman" pitchFamily="18" charset="0"/>
                <a:cs typeface="Times New Roman" pitchFamily="18" charset="0"/>
              </a:rPr>
              <a:t>a’,’b’,’c’,’d</a:t>
            </a:r>
            <a:r>
              <a:rPr lang="en-IN" sz="2000" b="1" i="1" strike="noStrike" spc="-1" dirty="0">
                <a:latin typeface="Times New Roman" pitchFamily="18" charset="0"/>
                <a:cs typeface="Times New Roman" pitchFamily="18" charset="0"/>
              </a:rPr>
              <a:t>’};  </a:t>
            </a:r>
          </a:p>
          <a:p>
            <a:pPr marL="432000" indent="-324000">
              <a:spcAft>
                <a:spcPts val="1148"/>
              </a:spcAft>
              <a:buClr>
                <a:srgbClr val="00FFFF"/>
              </a:buClr>
              <a:buSzPct val="100000"/>
              <a:buFont typeface="Wingdings" pitchFamily="2" charset="2"/>
              <a:buChar char="v"/>
            </a:pPr>
            <a:r>
              <a:rPr lang="en-IN" sz="2000" b="1" i="1" strike="noStrike" spc="-1" dirty="0" err="1">
                <a:solidFill>
                  <a:srgbClr val="00FFFF"/>
                </a:solidFill>
                <a:latin typeface="Times New Roman" pitchFamily="18" charset="0"/>
                <a:cs typeface="Times New Roman" pitchFamily="18" charset="0"/>
              </a:rPr>
              <a:t>cout</a:t>
            </a:r>
            <a:r>
              <a:rPr lang="en-IN" sz="2000" b="1" i="1" strike="noStrike" spc="-1" dirty="0">
                <a:solidFill>
                  <a:srgbClr val="00FFFF"/>
                </a:solidFill>
                <a:latin typeface="Times New Roman" pitchFamily="18" charset="0"/>
                <a:cs typeface="Times New Roman" pitchFamily="18" charset="0"/>
              </a:rPr>
              <a:t>&lt;&lt;</a:t>
            </a:r>
            <a:r>
              <a:rPr lang="en-IN" sz="2000" b="1" i="1" strike="noStrike" spc="-1" dirty="0" err="1">
                <a:solidFill>
                  <a:srgbClr val="00FFFF"/>
                </a:solidFill>
                <a:latin typeface="Times New Roman" pitchFamily="18" charset="0"/>
                <a:cs typeface="Times New Roman" pitchFamily="18" charset="0"/>
              </a:rPr>
              <a:t>arr</a:t>
            </a:r>
            <a:r>
              <a:rPr lang="en-IN" sz="2000" b="1" i="1" strike="noStrike" spc="-1" dirty="0">
                <a:solidFill>
                  <a:srgbClr val="00FFFF"/>
                </a:solidFill>
                <a:latin typeface="Times New Roman" pitchFamily="18" charset="0"/>
                <a:cs typeface="Times New Roman" pitchFamily="18" charset="0"/>
              </a:rPr>
              <a:t>; </a:t>
            </a:r>
            <a:r>
              <a:rPr lang="en-IN" sz="2000" b="1" i="1" strike="noStrike" spc="-1" dirty="0">
                <a:latin typeface="Times New Roman" pitchFamily="18" charset="0"/>
                <a:cs typeface="Times New Roman" pitchFamily="18" charset="0"/>
              </a:rPr>
              <a:t>// this will not print the address of first element instead it will print all the characters </a:t>
            </a:r>
            <a:r>
              <a:rPr lang="en-IN" sz="2000" b="1" i="1" strike="noStrike" spc="-1" dirty="0" err="1">
                <a:latin typeface="Times New Roman" pitchFamily="18" charset="0"/>
                <a:cs typeface="Times New Roman" pitchFamily="18" charset="0"/>
              </a:rPr>
              <a:t>untill</a:t>
            </a:r>
            <a:r>
              <a:rPr lang="en-IN" sz="2000" b="1" i="1" strike="noStrike" spc="-1" dirty="0">
                <a:latin typeface="Times New Roman" pitchFamily="18" charset="0"/>
                <a:cs typeface="Times New Roman" pitchFamily="18" charset="0"/>
              </a:rPr>
              <a:t> it encounter ‘\0’ null character.</a:t>
            </a:r>
          </a:p>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In this case the output will be like : abcd</a:t>
            </a:r>
            <a:r>
              <a:rPr lang="en-IN" sz="2000" b="1" i="1" strike="noStrike" spc="-1" dirty="0">
                <a:solidFill>
                  <a:srgbClr val="00FFFF"/>
                </a:solidFill>
                <a:latin typeface="Times New Roman" pitchFamily="18" charset="0"/>
                <a:cs typeface="Times New Roman" pitchFamily="18" charset="0"/>
              </a:rPr>
              <a:t>ï¿½ï¿½?ï¿½|ï¿½</a:t>
            </a:r>
          </a:p>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The text that is marked </a:t>
            </a:r>
            <a:r>
              <a:rPr lang="en-IN" sz="2000" b="1" i="1" spc="-1" dirty="0">
                <a:latin typeface="Times New Roman" pitchFamily="18" charset="0"/>
                <a:cs typeface="Times New Roman" pitchFamily="18" charset="0"/>
              </a:rPr>
              <a:t>blue</a:t>
            </a:r>
            <a:r>
              <a:rPr lang="en-IN" sz="2000" b="1" i="1" strike="noStrike" spc="-1" dirty="0">
                <a:latin typeface="Times New Roman" pitchFamily="18" charset="0"/>
                <a:cs typeface="Times New Roman" pitchFamily="18" charset="0"/>
              </a:rPr>
              <a:t> is garbage value(maybe if you try you will get different or maybe even no garbage..depends on where ‘\0’ is found).This happened because we didn’t provided ‘\0’ at the end of char array.</a:t>
            </a:r>
          </a:p>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Correct code: char </a:t>
            </a:r>
            <a:r>
              <a:rPr lang="en-IN" sz="2000" b="1" i="1" strike="noStrike" spc="-1" dirty="0" err="1">
                <a:latin typeface="Times New Roman" pitchFamily="18" charset="0"/>
                <a:cs typeface="Times New Roman" pitchFamily="18" charset="0"/>
              </a:rPr>
              <a:t>arr</a:t>
            </a:r>
            <a:r>
              <a:rPr lang="en-IN" sz="2000" b="1" i="1" strike="noStrike" spc="-1" dirty="0">
                <a:latin typeface="Times New Roman" pitchFamily="18" charset="0"/>
                <a:cs typeface="Times New Roman" pitchFamily="18" charset="0"/>
              </a:rPr>
              <a:t>[5] = {‘</a:t>
            </a:r>
            <a:r>
              <a:rPr lang="en-IN" sz="2000" b="1" i="1" strike="noStrike" spc="-1" dirty="0" err="1">
                <a:latin typeface="Times New Roman" pitchFamily="18" charset="0"/>
                <a:cs typeface="Times New Roman" pitchFamily="18" charset="0"/>
              </a:rPr>
              <a:t>a’,’b’,’c’,’d</a:t>
            </a:r>
            <a:r>
              <a:rPr lang="en-IN" sz="2000" b="1" i="1" strike="noStrike" spc="-1" dirty="0">
                <a:latin typeface="Times New Roman" pitchFamily="18" charset="0"/>
                <a:cs typeface="Times New Roman" pitchFamily="18" charset="0"/>
              </a:rPr>
              <a:t>’,’\0’};</a:t>
            </a:r>
          </a:p>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or we could do char </a:t>
            </a:r>
            <a:r>
              <a:rPr lang="en-IN" sz="2000" b="1" i="1" strike="noStrike" spc="-1" dirty="0" err="1">
                <a:latin typeface="Times New Roman" pitchFamily="18" charset="0"/>
                <a:cs typeface="Times New Roman" pitchFamily="18" charset="0"/>
              </a:rPr>
              <a:t>arr</a:t>
            </a:r>
            <a:r>
              <a:rPr lang="en-IN" sz="2000" b="1" i="1" strike="noStrike" spc="-1" dirty="0">
                <a:latin typeface="Times New Roman" pitchFamily="18" charset="0"/>
                <a:cs typeface="Times New Roman" pitchFamily="18" charset="0"/>
              </a:rPr>
              <a:t>[5] = “</a:t>
            </a:r>
            <a:r>
              <a:rPr lang="en-IN" sz="2000" b="1" i="1" strike="noStrike" spc="-1" dirty="0" err="1">
                <a:latin typeface="Times New Roman" pitchFamily="18" charset="0"/>
                <a:cs typeface="Times New Roman" pitchFamily="18" charset="0"/>
              </a:rPr>
              <a:t>abcd</a:t>
            </a:r>
            <a:r>
              <a:rPr lang="en-IN" sz="2000" b="1" i="1" strike="noStrike" spc="-1" dirty="0">
                <a:latin typeface="Times New Roman" pitchFamily="18" charset="0"/>
                <a:cs typeface="Times New Roman" pitchFamily="18" charset="0"/>
              </a:rPr>
              <a:t>”; // this adds ‘\0’ automatically.</a:t>
            </a:r>
          </a:p>
          <a:p>
            <a:pPr marL="432000" indent="-324000">
              <a:spcAft>
                <a:spcPts val="1148"/>
              </a:spcAft>
              <a:buClr>
                <a:srgbClr val="00FFFF"/>
              </a:buClr>
              <a:buSzPct val="100000"/>
              <a:buFont typeface="Wingdings" pitchFamily="2" charset="2"/>
              <a:buChar char="v"/>
            </a:pPr>
            <a:r>
              <a:rPr lang="en-IN" sz="2000" b="1" i="1" strike="noStrike" spc="-1" dirty="0">
                <a:solidFill>
                  <a:srgbClr val="00FFFF"/>
                </a:solidFill>
                <a:latin typeface="Times New Roman" pitchFamily="18" charset="0"/>
                <a:cs typeface="Times New Roman" pitchFamily="18" charset="0"/>
              </a:rPr>
              <a:t>So how to print the address??</a:t>
            </a:r>
          </a:p>
          <a:p>
            <a:pPr marL="432000" indent="-324000">
              <a:spcAft>
                <a:spcPts val="1148"/>
              </a:spcAft>
              <a:buClr>
                <a:srgbClr val="00FFFF"/>
              </a:buClr>
              <a:buSzPct val="100000"/>
              <a:buFont typeface="Wingdings" pitchFamily="2" charset="2"/>
              <a:buChar char="v"/>
            </a:pPr>
            <a:r>
              <a:rPr lang="en-IN" sz="2000" b="1" i="1" strike="noStrike" spc="-1" dirty="0">
                <a:latin typeface="Times New Roman" pitchFamily="18" charset="0"/>
                <a:cs typeface="Times New Roman" pitchFamily="18" charset="0"/>
              </a:rPr>
              <a:t>you can do</a:t>
            </a:r>
            <a:r>
              <a:rPr lang="en-IN" sz="2000" b="1" i="1" strike="noStrike" spc="-1" dirty="0">
                <a:solidFill>
                  <a:srgbClr val="000000"/>
                </a:solidFill>
                <a:latin typeface="Times New Roman" pitchFamily="18" charset="0"/>
                <a:cs typeface="Times New Roman" pitchFamily="18" charset="0"/>
              </a:rPr>
              <a:t> </a:t>
            </a:r>
            <a:r>
              <a:rPr lang="en-IN" sz="2000" b="1" i="1" strike="noStrike" spc="-1" dirty="0" err="1">
                <a:solidFill>
                  <a:srgbClr val="00FFFF"/>
                </a:solidFill>
                <a:latin typeface="Times New Roman" pitchFamily="18" charset="0"/>
                <a:cs typeface="Times New Roman" pitchFamily="18" charset="0"/>
              </a:rPr>
              <a:t>cout</a:t>
            </a:r>
            <a:r>
              <a:rPr lang="en-IN" sz="2000" b="1" i="1" strike="noStrike" spc="-1" dirty="0">
                <a:solidFill>
                  <a:srgbClr val="00FFFF"/>
                </a:solidFill>
                <a:latin typeface="Times New Roman" pitchFamily="18" charset="0"/>
                <a:cs typeface="Times New Roman" pitchFamily="18" charset="0"/>
              </a:rPr>
              <a:t>&lt;&lt;(void*)</a:t>
            </a:r>
            <a:r>
              <a:rPr lang="en-IN" sz="2000" b="1" i="1" strike="noStrike" spc="-1" dirty="0" err="1">
                <a:solidFill>
                  <a:srgbClr val="00FFFF"/>
                </a:solidFill>
                <a:latin typeface="Times New Roman" pitchFamily="18" charset="0"/>
                <a:cs typeface="Times New Roman" pitchFamily="18" charset="0"/>
              </a:rPr>
              <a:t>arr</a:t>
            </a:r>
            <a:r>
              <a:rPr lang="en-IN" sz="2000" b="1" i="1" strike="noStrike" spc="-1" dirty="0">
                <a:solidFill>
                  <a:srgbClr val="00FFFF"/>
                </a:solidFill>
                <a:latin typeface="Times New Roman" pitchFamily="18" charset="0"/>
                <a:cs typeface="Times New Roman" pitchFamily="18" charset="0"/>
              </a:rPr>
              <a:t>; </a:t>
            </a:r>
            <a:r>
              <a:rPr lang="en-IN" sz="2000" b="1" i="1" strike="noStrike" spc="-1" dirty="0">
                <a:latin typeface="Times New Roman" pitchFamily="18" charset="0"/>
                <a:cs typeface="Times New Roman" pitchFamily="18" charset="0"/>
              </a:rPr>
              <a:t>// manually type cast to pointer type.</a:t>
            </a:r>
          </a:p>
        </p:txBody>
      </p:sp>
      <p:grpSp>
        <p:nvGrpSpPr>
          <p:cNvPr id="4" name="Group 3"/>
          <p:cNvGrpSpPr/>
          <p:nvPr/>
        </p:nvGrpSpPr>
        <p:grpSpPr>
          <a:xfrm>
            <a:off x="6335712" y="3978275"/>
            <a:ext cx="3516313" cy="533400"/>
            <a:chOff x="925512" y="4587875"/>
            <a:chExt cx="3733800" cy="685800"/>
          </a:xfrm>
        </p:grpSpPr>
        <p:sp>
          <p:nvSpPr>
            <p:cNvPr id="5" name="Rectangle 4"/>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6" name="Rectangle 5"/>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d</a:t>
              </a:r>
            </a:p>
          </p:txBody>
        </p:sp>
        <p:sp>
          <p:nvSpPr>
            <p:cNvPr id="7" name="Rectangle 6"/>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a:t>
              </a:r>
            </a:p>
          </p:txBody>
        </p:sp>
        <p:sp>
          <p:nvSpPr>
            <p:cNvPr id="8" name="Rectangle 7"/>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b</a:t>
              </a:r>
            </a:p>
          </p:txBody>
        </p:sp>
        <p:sp>
          <p:nvSpPr>
            <p:cNvPr id="9" name="Rectangle 8"/>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a:t>
              </a:r>
            </a:p>
          </p:txBody>
        </p:sp>
      </p:grpSp>
      <p:grpSp>
        <p:nvGrpSpPr>
          <p:cNvPr id="10" name="Group 9"/>
          <p:cNvGrpSpPr/>
          <p:nvPr/>
        </p:nvGrpSpPr>
        <p:grpSpPr>
          <a:xfrm>
            <a:off x="6488112" y="1235075"/>
            <a:ext cx="2798698" cy="533400"/>
            <a:chOff x="925512" y="4587875"/>
            <a:chExt cx="2971800" cy="685800"/>
          </a:xfrm>
        </p:grpSpPr>
        <p:sp>
          <p:nvSpPr>
            <p:cNvPr id="12" name="Rectangle 11"/>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d</a:t>
              </a:r>
            </a:p>
          </p:txBody>
        </p:sp>
        <p:sp>
          <p:nvSpPr>
            <p:cNvPr id="13" name="Rectangle 12"/>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a:t>
              </a:r>
            </a:p>
          </p:txBody>
        </p:sp>
        <p:sp>
          <p:nvSpPr>
            <p:cNvPr id="14" name="Rectangle 13"/>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b</a:t>
              </a:r>
            </a:p>
          </p:txBody>
        </p:sp>
        <p:sp>
          <p:nvSpPr>
            <p:cNvPr id="15" name="Rectangle 14"/>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a:t>
              </a:r>
            </a:p>
          </p:txBody>
        </p:sp>
      </p:gr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3999" y="216000"/>
            <a:ext cx="9576625"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Ok Lets Code some problems...</a:t>
            </a:r>
          </a:p>
        </p:txBody>
      </p:sp>
      <p:pic>
        <p:nvPicPr>
          <p:cNvPr id="77" name="Picture 76"/>
          <p:cNvPicPr/>
          <p:nvPr/>
        </p:nvPicPr>
        <p:blipFill>
          <a:blip r:embed="rId2"/>
          <a:stretch/>
        </p:blipFill>
        <p:spPr>
          <a:xfrm>
            <a:off x="1442712" y="1287360"/>
            <a:ext cx="7560000" cy="4218120"/>
          </a:xfrm>
          <a:prstGeom prst="rect">
            <a:avLst/>
          </a:prstGeom>
          <a:ln>
            <a:noFill/>
          </a:ln>
        </p:spPr>
      </p:pic>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 y="216000"/>
            <a:ext cx="10080624" cy="936000"/>
          </a:xfrm>
          <a:prstGeom prst="rect">
            <a:avLst/>
          </a:prstGeom>
          <a:noFill/>
          <a:ln>
            <a:noFill/>
          </a:ln>
        </p:spPr>
        <p:txBody>
          <a:bodyPr lIns="0" tIns="0" rIns="0" bIns="0" anchor="ctr">
            <a:noAutofit/>
          </a:bodyPr>
          <a:lstStyle/>
          <a:p>
            <a:pPr algn="ctr"/>
            <a:r>
              <a:rPr lang="en-IN" sz="4400" b="1" strike="noStrike" spc="-1" dirty="0">
                <a:solidFill>
                  <a:srgbClr val="FFFFFF"/>
                </a:solidFill>
                <a:latin typeface="Arial"/>
              </a:rPr>
              <a:t>Linked Lists</a:t>
            </a:r>
          </a:p>
        </p:txBody>
      </p:sp>
      <p:sp>
        <p:nvSpPr>
          <p:cNvPr id="80" name="TextShape 2"/>
          <p:cNvSpPr txBox="1"/>
          <p:nvPr/>
        </p:nvSpPr>
        <p:spPr>
          <a:xfrm>
            <a:off x="360000" y="2149475"/>
            <a:ext cx="9557112" cy="2460685"/>
          </a:xfrm>
          <a:prstGeom prst="rect">
            <a:avLst/>
          </a:prstGeom>
          <a:noFill/>
          <a:ln>
            <a:noFill/>
          </a:ln>
        </p:spPr>
        <p:txBody>
          <a:bodyPr lIns="90000" tIns="45000" rIns="90000" bIns="45000">
            <a:no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A linked list is a linear data structure where each element is </a:t>
            </a:r>
            <a:r>
              <a:rPr lang="en-IN" sz="2800" b="1" i="1" spc="-1" dirty="0">
                <a:latin typeface="Times New Roman" pitchFamily="18" charset="0"/>
                <a:cs typeface="Times New Roman" pitchFamily="18" charset="0"/>
              </a:rPr>
              <a:t>a </a:t>
            </a:r>
            <a:r>
              <a:rPr lang="en-IN" sz="2800" b="1" i="1" strike="noStrike" spc="-1" dirty="0">
                <a:latin typeface="Times New Roman" pitchFamily="18" charset="0"/>
                <a:cs typeface="Times New Roman" pitchFamily="18" charset="0"/>
              </a:rPr>
              <a:t>separate object. </a:t>
            </a:r>
            <a:endParaRPr lang="en-IN" sz="2800" b="1" i="1"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Each element (we will call it a node) of a list is comprising of two items - the data and a reference to the next node. </a:t>
            </a:r>
            <a:endParaRPr lang="en-IN" sz="2800" b="1" i="1"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 last node has a reference to null. </a:t>
            </a:r>
            <a:endParaRPr lang="en-IN" sz="2800" b="1" i="1"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 entry point into a linked list is called the head of the list</a:t>
            </a:r>
          </a:p>
        </p:txBody>
      </p:sp>
      <p:grpSp>
        <p:nvGrpSpPr>
          <p:cNvPr id="43" name="Group 42"/>
          <p:cNvGrpSpPr/>
          <p:nvPr/>
        </p:nvGrpSpPr>
        <p:grpSpPr>
          <a:xfrm>
            <a:off x="239712" y="1082675"/>
            <a:ext cx="9602302" cy="762000"/>
            <a:chOff x="163511" y="1539875"/>
            <a:chExt cx="9602302" cy="762000"/>
          </a:xfrm>
        </p:grpSpPr>
        <p:grpSp>
          <p:nvGrpSpPr>
            <p:cNvPr id="5" name="Group 4"/>
            <p:cNvGrpSpPr/>
            <p:nvPr/>
          </p:nvGrpSpPr>
          <p:grpSpPr>
            <a:xfrm>
              <a:off x="163511" y="1539875"/>
              <a:ext cx="4876801" cy="762000"/>
              <a:chOff x="1447799" y="3810000"/>
              <a:chExt cx="7467600" cy="762000"/>
            </a:xfrm>
          </p:grpSpPr>
          <p:grpSp>
            <p:nvGrpSpPr>
              <p:cNvPr id="6" name="Group 5"/>
              <p:cNvGrpSpPr/>
              <p:nvPr/>
            </p:nvGrpSpPr>
            <p:grpSpPr>
              <a:xfrm>
                <a:off x="1447799" y="3810000"/>
                <a:ext cx="7340405" cy="762000"/>
                <a:chOff x="-117134" y="3886200"/>
                <a:chExt cx="4308134" cy="762000"/>
              </a:xfrm>
            </p:grpSpPr>
            <p:sp>
              <p:nvSpPr>
                <p:cNvPr id="11" name="Rectangle 10"/>
                <p:cNvSpPr/>
                <p:nvPr/>
              </p:nvSpPr>
              <p:spPr>
                <a:xfrm>
                  <a:off x="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A</a:t>
                  </a:r>
                </a:p>
              </p:txBody>
            </p:sp>
            <p:sp>
              <p:nvSpPr>
                <p:cNvPr id="13" name="Rectangle 12"/>
                <p:cNvSpPr/>
                <p:nvPr/>
              </p:nvSpPr>
              <p:spPr>
                <a:xfrm>
                  <a:off x="16764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194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B</a:t>
                  </a:r>
                </a:p>
              </p:txBody>
            </p:sp>
            <p:sp>
              <p:nvSpPr>
                <p:cNvPr id="15" name="Rectangle 14"/>
                <p:cNvSpPr/>
                <p:nvPr/>
              </p:nvSpPr>
              <p:spPr>
                <a:xfrm>
                  <a:off x="35052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288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33400" y="4343400"/>
                  <a:ext cx="45720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2133600" y="4343400"/>
                  <a:ext cx="68580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17134" y="3886200"/>
                  <a:ext cx="983891" cy="369332"/>
                </a:xfrm>
                <a:prstGeom prst="rect">
                  <a:avLst/>
                </a:prstGeom>
                <a:noFill/>
              </p:spPr>
              <p:txBody>
                <a:bodyPr wrap="square" rtlCol="0">
                  <a:spAutoFit/>
                </a:bodyPr>
                <a:lstStyle/>
                <a:p>
                  <a:r>
                    <a:rPr lang="en-US" b="1" dirty="0">
                      <a:solidFill>
                        <a:srgbClr val="00FFFF"/>
                      </a:solidFill>
                    </a:rPr>
                    <a:t>  Head</a:t>
                  </a:r>
                </a:p>
              </p:txBody>
            </p:sp>
          </p:grpSp>
          <p:sp>
            <p:nvSpPr>
              <p:cNvPr id="7" name="TextBox 6"/>
              <p:cNvSpPr txBox="1"/>
              <p:nvPr/>
            </p:nvSpPr>
            <p:spPr>
              <a:xfrm>
                <a:off x="6400801" y="3810000"/>
                <a:ext cx="1295400" cy="369332"/>
              </a:xfrm>
              <a:prstGeom prst="rect">
                <a:avLst/>
              </a:prstGeom>
              <a:noFill/>
            </p:spPr>
            <p:txBody>
              <a:bodyPr wrap="square" rtlCol="0">
                <a:spAutoFit/>
              </a:bodyPr>
              <a:lstStyle/>
              <a:p>
                <a:r>
                  <a:rPr lang="en-US" b="1" dirty="0">
                    <a:solidFill>
                      <a:srgbClr val="00FFFF"/>
                    </a:solidFill>
                  </a:rPr>
                  <a:t>Data</a:t>
                </a:r>
              </a:p>
            </p:txBody>
          </p:sp>
          <p:sp>
            <p:nvSpPr>
              <p:cNvPr id="8" name="TextBox 7"/>
              <p:cNvSpPr txBox="1"/>
              <p:nvPr/>
            </p:nvSpPr>
            <p:spPr>
              <a:xfrm>
                <a:off x="3352800" y="3810000"/>
                <a:ext cx="1295400" cy="369332"/>
              </a:xfrm>
              <a:prstGeom prst="rect">
                <a:avLst/>
              </a:prstGeom>
              <a:noFill/>
            </p:spPr>
            <p:txBody>
              <a:bodyPr wrap="square" rtlCol="0">
                <a:spAutoFit/>
              </a:bodyPr>
              <a:lstStyle/>
              <a:p>
                <a:r>
                  <a:rPr lang="en-US" b="1" dirty="0">
                    <a:solidFill>
                      <a:srgbClr val="00FFFF"/>
                    </a:solidFill>
                  </a:rPr>
                  <a:t>Data</a:t>
                </a:r>
              </a:p>
            </p:txBody>
          </p:sp>
          <p:sp>
            <p:nvSpPr>
              <p:cNvPr id="9" name="TextBox 8"/>
              <p:cNvSpPr txBox="1"/>
              <p:nvPr/>
            </p:nvSpPr>
            <p:spPr>
              <a:xfrm>
                <a:off x="7543800" y="3810000"/>
                <a:ext cx="1371599" cy="369332"/>
              </a:xfrm>
              <a:prstGeom prst="rect">
                <a:avLst/>
              </a:prstGeom>
              <a:noFill/>
            </p:spPr>
            <p:txBody>
              <a:bodyPr wrap="square" rtlCol="0">
                <a:spAutoFit/>
              </a:bodyPr>
              <a:lstStyle/>
              <a:p>
                <a:r>
                  <a:rPr lang="en-US" b="1" dirty="0">
                    <a:solidFill>
                      <a:srgbClr val="00FFFF"/>
                    </a:solidFill>
                  </a:rPr>
                  <a:t>Next</a:t>
                </a:r>
              </a:p>
            </p:txBody>
          </p:sp>
          <p:sp>
            <p:nvSpPr>
              <p:cNvPr id="10" name="TextBox 9"/>
              <p:cNvSpPr txBox="1"/>
              <p:nvPr/>
            </p:nvSpPr>
            <p:spPr>
              <a:xfrm>
                <a:off x="4495801" y="3810000"/>
                <a:ext cx="1371599" cy="369332"/>
              </a:xfrm>
              <a:prstGeom prst="rect">
                <a:avLst/>
              </a:prstGeom>
              <a:noFill/>
            </p:spPr>
            <p:txBody>
              <a:bodyPr wrap="square" rtlCol="0">
                <a:spAutoFit/>
              </a:bodyPr>
              <a:lstStyle/>
              <a:p>
                <a:r>
                  <a:rPr lang="en-US" b="1" dirty="0">
                    <a:solidFill>
                      <a:srgbClr val="00FFFF"/>
                    </a:solidFill>
                  </a:rPr>
                  <a:t>Next</a:t>
                </a:r>
              </a:p>
            </p:txBody>
          </p:sp>
        </p:grpSp>
        <p:grpSp>
          <p:nvGrpSpPr>
            <p:cNvPr id="39" name="Group 38"/>
            <p:cNvGrpSpPr/>
            <p:nvPr/>
          </p:nvGrpSpPr>
          <p:grpSpPr>
            <a:xfrm>
              <a:off x="4964113" y="1539875"/>
              <a:ext cx="3429000" cy="762000"/>
              <a:chOff x="4964112" y="1539875"/>
              <a:chExt cx="4356373" cy="762000"/>
            </a:xfrm>
          </p:grpSpPr>
          <p:sp>
            <p:nvSpPr>
              <p:cNvPr id="35" name="Rectangle 34"/>
              <p:cNvSpPr/>
              <p:nvPr/>
            </p:nvSpPr>
            <p:spPr>
              <a:xfrm>
                <a:off x="6259512"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93112"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97512"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C</a:t>
                </a:r>
              </a:p>
            </p:txBody>
          </p:sp>
          <p:sp>
            <p:nvSpPr>
              <p:cNvPr id="27" name="Rectangle 26"/>
              <p:cNvSpPr/>
              <p:nvPr/>
            </p:nvSpPr>
            <p:spPr>
              <a:xfrm>
                <a:off x="7632273"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D</a:t>
                </a:r>
              </a:p>
            </p:txBody>
          </p:sp>
          <p:sp>
            <p:nvSpPr>
              <p:cNvPr id="28" name="Oval 27"/>
              <p:cNvSpPr/>
              <p:nvPr/>
            </p:nvSpPr>
            <p:spPr>
              <a:xfrm>
                <a:off x="8699654" y="1997075"/>
                <a:ext cx="266845"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475944" y="1997075"/>
                <a:ext cx="266845"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831738" y="1997075"/>
                <a:ext cx="800536"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597740" y="1539875"/>
                <a:ext cx="887475" cy="369332"/>
              </a:xfrm>
              <a:prstGeom prst="rect">
                <a:avLst/>
              </a:prstGeom>
              <a:noFill/>
            </p:spPr>
            <p:txBody>
              <a:bodyPr wrap="square" rtlCol="0">
                <a:spAutoFit/>
              </a:bodyPr>
              <a:lstStyle/>
              <a:p>
                <a:r>
                  <a:rPr lang="en-US" b="1" dirty="0">
                    <a:solidFill>
                      <a:srgbClr val="00FFFF"/>
                    </a:solidFill>
                  </a:rPr>
                  <a:t>Data</a:t>
                </a:r>
              </a:p>
            </p:txBody>
          </p:sp>
          <p:sp>
            <p:nvSpPr>
              <p:cNvPr id="32" name="TextBox 31"/>
              <p:cNvSpPr txBox="1"/>
              <p:nvPr/>
            </p:nvSpPr>
            <p:spPr>
              <a:xfrm>
                <a:off x="5509563" y="1539875"/>
                <a:ext cx="887475" cy="369332"/>
              </a:xfrm>
              <a:prstGeom prst="rect">
                <a:avLst/>
              </a:prstGeom>
              <a:noFill/>
            </p:spPr>
            <p:txBody>
              <a:bodyPr wrap="square" rtlCol="0">
                <a:spAutoFit/>
              </a:bodyPr>
              <a:lstStyle/>
              <a:p>
                <a:r>
                  <a:rPr lang="en-US" b="1" dirty="0">
                    <a:solidFill>
                      <a:srgbClr val="00FFFF"/>
                    </a:solidFill>
                  </a:rPr>
                  <a:t>Data</a:t>
                </a:r>
              </a:p>
            </p:txBody>
          </p:sp>
          <p:sp>
            <p:nvSpPr>
              <p:cNvPr id="33" name="TextBox 32"/>
              <p:cNvSpPr txBox="1"/>
              <p:nvPr/>
            </p:nvSpPr>
            <p:spPr>
              <a:xfrm>
                <a:off x="8380806" y="1539875"/>
                <a:ext cx="939679" cy="369332"/>
              </a:xfrm>
              <a:prstGeom prst="rect">
                <a:avLst/>
              </a:prstGeom>
              <a:noFill/>
            </p:spPr>
            <p:txBody>
              <a:bodyPr wrap="square" rtlCol="0">
                <a:spAutoFit/>
              </a:bodyPr>
              <a:lstStyle/>
              <a:p>
                <a:r>
                  <a:rPr lang="en-US" b="1" dirty="0">
                    <a:solidFill>
                      <a:srgbClr val="00FFFF"/>
                    </a:solidFill>
                  </a:rPr>
                  <a:t>Next</a:t>
                </a:r>
              </a:p>
            </p:txBody>
          </p:sp>
          <p:sp>
            <p:nvSpPr>
              <p:cNvPr id="34" name="TextBox 33"/>
              <p:cNvSpPr txBox="1"/>
              <p:nvPr/>
            </p:nvSpPr>
            <p:spPr>
              <a:xfrm>
                <a:off x="6292630" y="1539875"/>
                <a:ext cx="939679" cy="369332"/>
              </a:xfrm>
              <a:prstGeom prst="rect">
                <a:avLst/>
              </a:prstGeom>
              <a:noFill/>
            </p:spPr>
            <p:txBody>
              <a:bodyPr wrap="square" rtlCol="0">
                <a:spAutoFit/>
              </a:bodyPr>
              <a:lstStyle/>
              <a:p>
                <a:r>
                  <a:rPr lang="en-US" b="1" dirty="0">
                    <a:solidFill>
                      <a:srgbClr val="00FFFF"/>
                    </a:solidFill>
                  </a:rPr>
                  <a:t>Next</a:t>
                </a:r>
              </a:p>
            </p:txBody>
          </p:sp>
          <p:sp>
            <p:nvSpPr>
              <p:cNvPr id="38" name="Right Arrow 37"/>
              <p:cNvSpPr/>
              <p:nvPr/>
            </p:nvSpPr>
            <p:spPr>
              <a:xfrm>
                <a:off x="4964112" y="1997075"/>
                <a:ext cx="53369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p:cNvSpPr/>
            <p:nvPr/>
          </p:nvSpPr>
          <p:spPr>
            <a:xfrm>
              <a:off x="8850312" y="1920875"/>
              <a:ext cx="9155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a:t>
              </a:r>
            </a:p>
          </p:txBody>
        </p:sp>
        <p:sp>
          <p:nvSpPr>
            <p:cNvPr id="42" name="Right Arrow 41"/>
            <p:cNvSpPr/>
            <p:nvPr/>
          </p:nvSpPr>
          <p:spPr>
            <a:xfrm>
              <a:off x="8164512" y="1997075"/>
              <a:ext cx="63012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 y="216000"/>
            <a:ext cx="10080625" cy="936000"/>
          </a:xfrm>
          <a:prstGeom prst="rect">
            <a:avLst/>
          </a:prstGeom>
          <a:noFill/>
          <a:ln>
            <a:noFill/>
          </a:ln>
        </p:spPr>
        <p:txBody>
          <a:bodyPr lIns="0" tIns="0" rIns="0" bIns="0" anchor="ctr">
            <a:noAutofit/>
          </a:bodyPr>
          <a:lstStyle/>
          <a:p>
            <a:pPr algn="ctr"/>
            <a:r>
              <a:rPr lang="en-IN" sz="4800" b="1" spc="-1" dirty="0">
                <a:solidFill>
                  <a:srgbClr val="FFFFFF"/>
                </a:solidFill>
                <a:latin typeface="Arial"/>
              </a:rPr>
              <a:t>What is an array ?</a:t>
            </a:r>
            <a:endParaRPr lang="en-IN" sz="4800" b="1" strike="noStrike" spc="-1" dirty="0">
              <a:solidFill>
                <a:srgbClr val="FFFFFF"/>
              </a:solidFill>
              <a:latin typeface="Arial"/>
            </a:endParaRPr>
          </a:p>
        </p:txBody>
      </p:sp>
      <p:sp>
        <p:nvSpPr>
          <p:cNvPr id="43" name="TextShape 2"/>
          <p:cNvSpPr txBox="1"/>
          <p:nvPr/>
        </p:nvSpPr>
        <p:spPr>
          <a:xfrm>
            <a:off x="288000" y="1368000"/>
            <a:ext cx="9476712" cy="3288240"/>
          </a:xfrm>
          <a:prstGeom prst="rect">
            <a:avLst/>
          </a:prstGeom>
          <a:noFill/>
          <a:ln>
            <a:noFill/>
          </a:ln>
        </p:spPr>
        <p:txBody>
          <a:bodyPr lIns="0" tIns="0" rIns="0" bIns="0" anchor="ctr">
            <a:no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An array is a linear data structure that stores group of elements under one name.</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These elements are all of the same data type.</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We can have array of Integers , floats, characters and even Custom classes.</a:t>
            </a: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Lets write node class...</a:t>
            </a:r>
          </a:p>
        </p:txBody>
      </p:sp>
      <p:sp>
        <p:nvSpPr>
          <p:cNvPr id="82" name="TextShape 2"/>
          <p:cNvSpPr txBox="1"/>
          <p:nvPr/>
        </p:nvSpPr>
        <p:spPr>
          <a:xfrm>
            <a:off x="1611312" y="1387475"/>
            <a:ext cx="7203312" cy="3981875"/>
          </a:xfrm>
          <a:prstGeom prst="rect">
            <a:avLst/>
          </a:prstGeom>
          <a:solidFill>
            <a:srgbClr val="00FFFF"/>
          </a:solidFill>
          <a:ln>
            <a:noFill/>
          </a:ln>
        </p:spPr>
        <p:txBody>
          <a:bodyPr lIns="0" tIns="0" rIns="0" bIns="0">
            <a:noAutofit/>
          </a:bodyPr>
          <a:lstStyle/>
          <a:p>
            <a:pPr marL="432000" indent="-324000">
              <a:spcAft>
                <a:spcPts val="1148"/>
              </a:spcAft>
              <a:buClr>
                <a:srgbClr val="000000"/>
              </a:buClr>
              <a:buSzPct val="45000"/>
            </a:pPr>
            <a:r>
              <a:rPr lang="en-IN" sz="2000" b="1" strike="noStrike" spc="-1" dirty="0">
                <a:solidFill>
                  <a:schemeClr val="bg1"/>
                </a:solidFill>
                <a:latin typeface="Arial"/>
              </a:rPr>
              <a:t>class node {</a:t>
            </a:r>
          </a:p>
          <a:p>
            <a:pPr marL="432000" indent="-324000">
              <a:spcAft>
                <a:spcPts val="1148"/>
              </a:spcAft>
              <a:buClr>
                <a:srgbClr val="000000"/>
              </a:buClr>
              <a:buSzPct val="45000"/>
            </a:pPr>
            <a:r>
              <a:rPr lang="en-IN" sz="2000" b="1" strike="noStrike" spc="-1" dirty="0">
                <a:solidFill>
                  <a:schemeClr val="bg1"/>
                </a:solidFill>
                <a:latin typeface="Arial"/>
              </a:rPr>
              <a:t>public:</a:t>
            </a:r>
          </a:p>
          <a:p>
            <a:pPr marL="432000" indent="-324000">
              <a:spcAft>
                <a:spcPts val="1148"/>
              </a:spcAft>
              <a:buClr>
                <a:srgbClr val="000000"/>
              </a:buClr>
              <a:buSzPct val="45000"/>
            </a:pPr>
            <a:r>
              <a:rPr lang="en-IN" sz="2000" b="1" strike="noStrike" spc="-1" dirty="0">
                <a:solidFill>
                  <a:schemeClr val="bg1"/>
                </a:solidFill>
                <a:latin typeface="Arial"/>
              </a:rPr>
              <a:t>	</a:t>
            </a:r>
            <a:r>
              <a:rPr lang="en-IN" sz="2000" b="1" strike="noStrike" spc="-1" dirty="0" err="1">
                <a:solidFill>
                  <a:schemeClr val="bg1"/>
                </a:solidFill>
                <a:latin typeface="Arial"/>
              </a:rPr>
              <a:t>int</a:t>
            </a:r>
            <a:r>
              <a:rPr lang="en-IN" sz="2000" b="1" strike="noStrike" spc="-1" dirty="0">
                <a:solidFill>
                  <a:schemeClr val="bg1"/>
                </a:solidFill>
                <a:latin typeface="Arial"/>
              </a:rPr>
              <a:t> data; // stores the data </a:t>
            </a:r>
          </a:p>
          <a:p>
            <a:pPr marL="432000" indent="-324000">
              <a:spcAft>
                <a:spcPts val="1148"/>
              </a:spcAft>
              <a:buClr>
                <a:srgbClr val="000000"/>
              </a:buClr>
              <a:buSzPct val="45000"/>
            </a:pPr>
            <a:r>
              <a:rPr lang="en-IN" sz="2000" b="1" strike="noStrike" spc="-1" dirty="0">
                <a:solidFill>
                  <a:schemeClr val="bg1"/>
                </a:solidFill>
                <a:latin typeface="Arial"/>
              </a:rPr>
              <a:t>	node* next; // stores the address of next node</a:t>
            </a:r>
          </a:p>
          <a:p>
            <a:pPr marL="432000" indent="-324000">
              <a:spcAft>
                <a:spcPts val="1148"/>
              </a:spcAft>
              <a:buClr>
                <a:srgbClr val="000000"/>
              </a:buClr>
              <a:buSzPct val="45000"/>
            </a:pPr>
            <a:r>
              <a:rPr lang="en-IN" sz="2000" b="1" strike="noStrike" spc="-1" dirty="0">
                <a:solidFill>
                  <a:schemeClr val="bg1"/>
                </a:solidFill>
                <a:latin typeface="Arial"/>
              </a:rPr>
              <a:t>	node(</a:t>
            </a:r>
            <a:r>
              <a:rPr lang="en-IN" sz="2000" b="1" strike="noStrike" spc="-1" dirty="0" err="1">
                <a:solidFill>
                  <a:schemeClr val="bg1"/>
                </a:solidFill>
                <a:latin typeface="Arial"/>
              </a:rPr>
              <a:t>int</a:t>
            </a:r>
            <a:r>
              <a:rPr lang="en-IN" sz="2000" b="1" strike="noStrike" spc="-1" dirty="0">
                <a:solidFill>
                  <a:schemeClr val="bg1"/>
                </a:solidFill>
                <a:latin typeface="Arial"/>
              </a:rPr>
              <a:t> d){</a:t>
            </a:r>
          </a:p>
          <a:p>
            <a:pPr marL="432000" indent="-324000">
              <a:spcAft>
                <a:spcPts val="1148"/>
              </a:spcAft>
              <a:buClr>
                <a:srgbClr val="000000"/>
              </a:buClr>
              <a:buSzPct val="45000"/>
            </a:pPr>
            <a:r>
              <a:rPr lang="en-IN" sz="2000" b="1" strike="noStrike" spc="-1" dirty="0">
                <a:solidFill>
                  <a:schemeClr val="bg1"/>
                </a:solidFill>
                <a:latin typeface="Arial"/>
              </a:rPr>
              <a:t>		data = d;</a:t>
            </a:r>
          </a:p>
          <a:p>
            <a:pPr marL="432000" indent="-324000">
              <a:spcAft>
                <a:spcPts val="1148"/>
              </a:spcAft>
              <a:buClr>
                <a:srgbClr val="000000"/>
              </a:buClr>
              <a:buSzPct val="45000"/>
            </a:pPr>
            <a:r>
              <a:rPr lang="en-IN" sz="2000" b="1" strike="noStrike" spc="-1" dirty="0">
                <a:solidFill>
                  <a:schemeClr val="bg1"/>
                </a:solidFill>
                <a:latin typeface="Arial"/>
              </a:rPr>
              <a:t>		next = </a:t>
            </a:r>
            <a:r>
              <a:rPr lang="en-IN" sz="2000" b="1" strike="noStrike" spc="-1" dirty="0" err="1">
                <a:solidFill>
                  <a:schemeClr val="bg1"/>
                </a:solidFill>
                <a:latin typeface="Arial"/>
              </a:rPr>
              <a:t>nullptr</a:t>
            </a:r>
            <a:r>
              <a:rPr lang="en-IN" sz="2000" b="1" strike="noStrike" spc="-1" dirty="0">
                <a:solidFill>
                  <a:schemeClr val="bg1"/>
                </a:solidFill>
                <a:latin typeface="Arial"/>
              </a:rPr>
              <a:t>;</a:t>
            </a:r>
          </a:p>
          <a:p>
            <a:pPr marL="432000" indent="-324000">
              <a:spcAft>
                <a:spcPts val="1148"/>
              </a:spcAft>
              <a:buClr>
                <a:srgbClr val="000000"/>
              </a:buClr>
              <a:buSzPct val="45000"/>
            </a:pPr>
            <a:r>
              <a:rPr lang="en-IN" sz="2000" b="1" strike="noStrike" spc="-1" dirty="0">
                <a:solidFill>
                  <a:schemeClr val="bg1"/>
                </a:solidFill>
                <a:latin typeface="Arial"/>
              </a:rPr>
              <a:t>	}</a:t>
            </a:r>
          </a:p>
          <a:p>
            <a:pPr marL="432000" indent="-324000">
              <a:spcAft>
                <a:spcPts val="1148"/>
              </a:spcAft>
              <a:buClr>
                <a:srgbClr val="000000"/>
              </a:buClr>
              <a:buSzPct val="45000"/>
            </a:pPr>
            <a:r>
              <a:rPr lang="en-IN" sz="2000" b="1" strike="noStrike" spc="-1" dirty="0">
                <a:solidFill>
                  <a:schemeClr val="bg1"/>
                </a:solidFill>
                <a:latin typeface="Arial"/>
              </a:rPr>
              <a:t>}</a:t>
            </a:r>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Types of linked lists:</a:t>
            </a:r>
          </a:p>
        </p:txBody>
      </p:sp>
      <p:sp>
        <p:nvSpPr>
          <p:cNvPr id="84"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Singly linked list</a:t>
            </a:r>
          </a:p>
          <a:p>
            <a:pPr marL="432000" indent="-324000">
              <a:lnSpc>
                <a:spcPct val="20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Doubly linked list</a:t>
            </a:r>
          </a:p>
          <a:p>
            <a:pPr marL="432000" indent="-324000">
              <a:lnSpc>
                <a:spcPct val="20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Circular singly linked list</a:t>
            </a:r>
          </a:p>
          <a:p>
            <a:pPr marL="432000" indent="-324000">
              <a:lnSpc>
                <a:spcPct val="20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Circular doubly linked list</a:t>
            </a: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Doubly linked list</a:t>
            </a:r>
          </a:p>
        </p:txBody>
      </p:sp>
      <p:sp>
        <p:nvSpPr>
          <p:cNvPr id="88" name="TextShape 2"/>
          <p:cNvSpPr txBox="1"/>
          <p:nvPr/>
        </p:nvSpPr>
        <p:spPr>
          <a:xfrm>
            <a:off x="287999" y="3168000"/>
            <a:ext cx="9792626" cy="2502550"/>
          </a:xfrm>
          <a:prstGeom prst="rect">
            <a:avLst/>
          </a:prstGeom>
          <a:noFill/>
          <a:ln>
            <a:noFill/>
          </a:ln>
        </p:spPr>
        <p:txBody>
          <a:bodyPr lIns="90000" tIns="45000" rIns="90000" bIns="45000">
            <a:no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 doubly linked list has link to the next node as well as link to the previous node.</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So in doubly linked list we can move both forward and backward easily(all due to link to </a:t>
            </a:r>
            <a:r>
              <a:rPr lang="en-IN" sz="2800" b="1" i="1" strike="noStrike" spc="-1" dirty="0" err="1">
                <a:latin typeface="Times New Roman" pitchFamily="18" charset="0"/>
                <a:cs typeface="Times New Roman" pitchFamily="18" charset="0"/>
              </a:rPr>
              <a:t>prev</a:t>
            </a:r>
            <a:r>
              <a:rPr lang="en-IN" sz="2800" b="1" i="1" strike="noStrike" spc="-1" dirty="0">
                <a:latin typeface="Times New Roman" pitchFamily="18" charset="0"/>
                <a:cs typeface="Times New Roman" pitchFamily="18" charset="0"/>
              </a:rPr>
              <a:t> and next).</a:t>
            </a:r>
          </a:p>
          <a:p>
            <a:endParaRPr lang="en-IN" sz="1800" b="0" strike="noStrike" spc="-1" dirty="0">
              <a:latin typeface="Arial"/>
            </a:endParaRPr>
          </a:p>
        </p:txBody>
      </p:sp>
      <p:grpSp>
        <p:nvGrpSpPr>
          <p:cNvPr id="5" name="Group 4"/>
          <p:cNvGrpSpPr/>
          <p:nvPr/>
        </p:nvGrpSpPr>
        <p:grpSpPr>
          <a:xfrm>
            <a:off x="925512" y="1387475"/>
            <a:ext cx="8991600" cy="1314451"/>
            <a:chOff x="1535112" y="2301875"/>
            <a:chExt cx="8319578" cy="1237125"/>
          </a:xfrm>
        </p:grpSpPr>
        <p:grpSp>
          <p:nvGrpSpPr>
            <p:cNvPr id="6" name="Group 113"/>
            <p:cNvGrpSpPr/>
            <p:nvPr/>
          </p:nvGrpSpPr>
          <p:grpSpPr>
            <a:xfrm>
              <a:off x="6792912" y="2682875"/>
              <a:ext cx="512920" cy="381000"/>
              <a:chOff x="5726112" y="4740275"/>
              <a:chExt cx="512920" cy="381000"/>
            </a:xfrm>
          </p:grpSpPr>
          <p:sp>
            <p:nvSpPr>
              <p:cNvPr id="51" name="Rectangle 50"/>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14"/>
            <p:cNvGrpSpPr/>
            <p:nvPr/>
          </p:nvGrpSpPr>
          <p:grpSpPr>
            <a:xfrm>
              <a:off x="2449512" y="2682875"/>
              <a:ext cx="512920" cy="381000"/>
              <a:chOff x="5726112" y="4740275"/>
              <a:chExt cx="512920" cy="381000"/>
            </a:xfrm>
          </p:grpSpPr>
          <p:sp>
            <p:nvSpPr>
              <p:cNvPr id="49" name="Rectangle 48"/>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117"/>
            <p:cNvGrpSpPr/>
            <p:nvPr/>
          </p:nvGrpSpPr>
          <p:grpSpPr>
            <a:xfrm>
              <a:off x="4583112" y="2682875"/>
              <a:ext cx="512920" cy="381000"/>
              <a:chOff x="5726112" y="4740275"/>
              <a:chExt cx="512920" cy="381000"/>
            </a:xfrm>
          </p:grpSpPr>
          <p:sp>
            <p:nvSpPr>
              <p:cNvPr id="47" name="Rectangle 46"/>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23"/>
            <p:cNvGrpSpPr/>
            <p:nvPr/>
          </p:nvGrpSpPr>
          <p:grpSpPr>
            <a:xfrm>
              <a:off x="1535111" y="2301875"/>
              <a:ext cx="8319577" cy="1237125"/>
              <a:chOff x="1535111" y="2301875"/>
              <a:chExt cx="8319577" cy="1237125"/>
            </a:xfrm>
          </p:grpSpPr>
          <p:grpSp>
            <p:nvGrpSpPr>
              <p:cNvPr id="10" name="Group 104"/>
              <p:cNvGrpSpPr/>
              <p:nvPr/>
            </p:nvGrpSpPr>
            <p:grpSpPr>
              <a:xfrm>
                <a:off x="1535111" y="2301875"/>
                <a:ext cx="8319577" cy="1237125"/>
                <a:chOff x="1356735" y="1768475"/>
                <a:chExt cx="8334047" cy="1237125"/>
              </a:xfrm>
            </p:grpSpPr>
            <p:grpSp>
              <p:nvGrpSpPr>
                <p:cNvPr id="14" name="Group 68"/>
                <p:cNvGrpSpPr/>
                <p:nvPr/>
              </p:nvGrpSpPr>
              <p:grpSpPr>
                <a:xfrm>
                  <a:off x="1356735" y="1768475"/>
                  <a:ext cx="8334047" cy="1073510"/>
                  <a:chOff x="-1799112" y="4908550"/>
                  <a:chExt cx="10220563" cy="1073510"/>
                </a:xfrm>
              </p:grpSpPr>
              <p:grpSp>
                <p:nvGrpSpPr>
                  <p:cNvPr id="16" name="Group 37"/>
                  <p:cNvGrpSpPr/>
                  <p:nvPr/>
                </p:nvGrpSpPr>
                <p:grpSpPr>
                  <a:xfrm>
                    <a:off x="-1799112" y="4908550"/>
                    <a:ext cx="10220563" cy="762000"/>
                    <a:chOff x="-2484913" y="1539875"/>
                    <a:chExt cx="10220563" cy="762000"/>
                  </a:xfrm>
                </p:grpSpPr>
                <p:grpSp>
                  <p:nvGrpSpPr>
                    <p:cNvPr id="20" name="Group 4"/>
                    <p:cNvGrpSpPr/>
                    <p:nvPr/>
                  </p:nvGrpSpPr>
                  <p:grpSpPr>
                    <a:xfrm>
                      <a:off x="-2484913" y="1616075"/>
                      <a:ext cx="9124161" cy="685800"/>
                      <a:chOff x="-2607599" y="3886200"/>
                      <a:chExt cx="13971366" cy="685800"/>
                    </a:xfrm>
                  </p:grpSpPr>
                  <p:grpSp>
                    <p:nvGrpSpPr>
                      <p:cNvPr id="31" name="Group 5"/>
                      <p:cNvGrpSpPr/>
                      <p:nvPr/>
                    </p:nvGrpSpPr>
                    <p:grpSpPr>
                      <a:xfrm>
                        <a:off x="-2607599" y="3886200"/>
                        <a:ext cx="9074088" cy="685800"/>
                        <a:chOff x="-2497274" y="3962400"/>
                        <a:chExt cx="5325645" cy="685800"/>
                      </a:xfrm>
                    </p:grpSpPr>
                    <p:sp>
                      <p:nvSpPr>
                        <p:cNvPr id="36" name="Rectangle 35"/>
                        <p:cNvSpPr/>
                        <p:nvPr/>
                      </p:nvSpPr>
                      <p:spPr>
                        <a:xfrm>
                          <a:off x="-2413145"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8830"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A</a:t>
                          </a:r>
                        </a:p>
                      </p:txBody>
                    </p:sp>
                    <p:sp>
                      <p:nvSpPr>
                        <p:cNvPr id="38" name="Rectangle 37"/>
                        <p:cNvSpPr/>
                        <p:nvPr/>
                      </p:nvSpPr>
                      <p:spPr>
                        <a:xfrm>
                          <a:off x="-225802"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456771"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B</a:t>
                          </a:r>
                        </a:p>
                      </p:txBody>
                    </p:sp>
                    <p:sp>
                      <p:nvSpPr>
                        <p:cNvPr id="40" name="Rectangle 39"/>
                        <p:cNvSpPr/>
                        <p:nvPr/>
                      </p:nvSpPr>
                      <p:spPr>
                        <a:xfrm>
                          <a:off x="2142570"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7117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8"/>
                        <p:cNvSpPr/>
                        <p:nvPr/>
                      </p:nvSpPr>
                      <p:spPr>
                        <a:xfrm>
                          <a:off x="-57544"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160759"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1908373" y="4316504"/>
                          <a:ext cx="457200" cy="179297"/>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94841" y="4316504"/>
                          <a:ext cx="685801" cy="143435"/>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97274" y="3962400"/>
                          <a:ext cx="983891" cy="289671"/>
                        </a:xfrm>
                        <a:prstGeom prst="rect">
                          <a:avLst/>
                        </a:prstGeom>
                        <a:noFill/>
                      </p:spPr>
                      <p:txBody>
                        <a:bodyPr wrap="square" rtlCol="0">
                          <a:spAutoFit/>
                        </a:bodyPr>
                        <a:lstStyle/>
                        <a:p>
                          <a:r>
                            <a:rPr lang="en-US" sz="1400" b="1" dirty="0">
                              <a:solidFill>
                                <a:srgbClr val="00FFFF"/>
                              </a:solidFill>
                            </a:rPr>
                            <a:t>  Head</a:t>
                          </a:r>
                        </a:p>
                      </p:txBody>
                    </p:sp>
                  </p:grpSp>
                  <p:sp>
                    <p:nvSpPr>
                      <p:cNvPr id="32" name="TextBox 31"/>
                      <p:cNvSpPr txBox="1"/>
                      <p:nvPr/>
                    </p:nvSpPr>
                    <p:spPr>
                      <a:xfrm>
                        <a:off x="8143080" y="3886200"/>
                        <a:ext cx="1295398" cy="289671"/>
                      </a:xfrm>
                      <a:prstGeom prst="rect">
                        <a:avLst/>
                      </a:prstGeom>
                      <a:noFill/>
                    </p:spPr>
                    <p:txBody>
                      <a:bodyPr wrap="square" rtlCol="0">
                        <a:spAutoFit/>
                      </a:bodyPr>
                      <a:lstStyle/>
                      <a:p>
                        <a:r>
                          <a:rPr lang="en-US" sz="1400" b="1" dirty="0">
                            <a:solidFill>
                              <a:srgbClr val="00FFFF"/>
                            </a:solidFill>
                          </a:rPr>
                          <a:t>Data</a:t>
                        </a:r>
                      </a:p>
                    </p:txBody>
                  </p:sp>
                  <p:sp>
                    <p:nvSpPr>
                      <p:cNvPr id="33" name="TextBox 32"/>
                      <p:cNvSpPr txBox="1"/>
                      <p:nvPr/>
                    </p:nvSpPr>
                    <p:spPr>
                      <a:xfrm>
                        <a:off x="4129494" y="3886200"/>
                        <a:ext cx="1295398" cy="289671"/>
                      </a:xfrm>
                      <a:prstGeom prst="rect">
                        <a:avLst/>
                      </a:prstGeom>
                      <a:noFill/>
                    </p:spPr>
                    <p:txBody>
                      <a:bodyPr wrap="square" rtlCol="0">
                        <a:spAutoFit/>
                      </a:bodyPr>
                      <a:lstStyle/>
                      <a:p>
                        <a:r>
                          <a:rPr lang="en-US" sz="1400" b="1" dirty="0">
                            <a:solidFill>
                              <a:srgbClr val="00FFFF"/>
                            </a:solidFill>
                          </a:rPr>
                          <a:t>Data</a:t>
                        </a:r>
                      </a:p>
                    </p:txBody>
                  </p:sp>
                  <p:sp>
                    <p:nvSpPr>
                      <p:cNvPr id="34" name="TextBox 33"/>
                      <p:cNvSpPr txBox="1"/>
                      <p:nvPr/>
                    </p:nvSpPr>
                    <p:spPr>
                      <a:xfrm>
                        <a:off x="9992166" y="3953435"/>
                        <a:ext cx="1371601" cy="289671"/>
                      </a:xfrm>
                      <a:prstGeom prst="rect">
                        <a:avLst/>
                      </a:prstGeom>
                      <a:noFill/>
                    </p:spPr>
                    <p:txBody>
                      <a:bodyPr wrap="square" rtlCol="0">
                        <a:spAutoFit/>
                      </a:bodyPr>
                      <a:lstStyle/>
                      <a:p>
                        <a:r>
                          <a:rPr lang="en-US" sz="1400" b="1" dirty="0">
                            <a:solidFill>
                              <a:srgbClr val="00FFFF"/>
                            </a:solidFill>
                          </a:rPr>
                          <a:t>Next</a:t>
                        </a:r>
                      </a:p>
                    </p:txBody>
                  </p:sp>
                  <p:sp>
                    <p:nvSpPr>
                      <p:cNvPr id="35" name="TextBox 34"/>
                      <p:cNvSpPr txBox="1"/>
                      <p:nvPr/>
                    </p:nvSpPr>
                    <p:spPr>
                      <a:xfrm>
                        <a:off x="6278552" y="3953435"/>
                        <a:ext cx="1371601" cy="289671"/>
                      </a:xfrm>
                      <a:prstGeom prst="rect">
                        <a:avLst/>
                      </a:prstGeom>
                      <a:noFill/>
                    </p:spPr>
                    <p:txBody>
                      <a:bodyPr wrap="square" rtlCol="0">
                        <a:spAutoFit/>
                      </a:bodyPr>
                      <a:lstStyle/>
                      <a:p>
                        <a:r>
                          <a:rPr lang="en-US" sz="1400" b="1" dirty="0">
                            <a:solidFill>
                              <a:srgbClr val="00FFFF"/>
                            </a:solidFill>
                          </a:rPr>
                          <a:t>Next</a:t>
                        </a:r>
                      </a:p>
                    </p:txBody>
                  </p:sp>
                </p:grpSp>
                <p:grpSp>
                  <p:nvGrpSpPr>
                    <p:cNvPr id="21" name="Group 38"/>
                    <p:cNvGrpSpPr/>
                    <p:nvPr/>
                  </p:nvGrpSpPr>
                  <p:grpSpPr>
                    <a:xfrm>
                      <a:off x="-706298" y="1539875"/>
                      <a:ext cx="8441948" cy="762000"/>
                      <a:chOff x="-2239861" y="1539875"/>
                      <a:chExt cx="10725076" cy="762000"/>
                    </a:xfrm>
                  </p:grpSpPr>
                  <p:sp>
                    <p:nvSpPr>
                      <p:cNvPr id="23" name="Rectangle 22"/>
                      <p:cNvSpPr/>
                      <p:nvPr/>
                    </p:nvSpPr>
                    <p:spPr>
                      <a:xfrm>
                        <a:off x="5301068"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39068"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C</a:t>
                        </a:r>
                      </a:p>
                    </p:txBody>
                  </p:sp>
                  <p:sp>
                    <p:nvSpPr>
                      <p:cNvPr id="25" name="Oval 24"/>
                      <p:cNvSpPr/>
                      <p:nvPr/>
                    </p:nvSpPr>
                    <p:spPr>
                      <a:xfrm>
                        <a:off x="5517499" y="1997075"/>
                        <a:ext cx="266845"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5873294" y="2041896"/>
                        <a:ext cx="800536" cy="183779"/>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597740" y="1539875"/>
                        <a:ext cx="887475" cy="369332"/>
                      </a:xfrm>
                      <a:prstGeom prst="rect">
                        <a:avLst/>
                      </a:prstGeom>
                      <a:noFill/>
                    </p:spPr>
                    <p:txBody>
                      <a:bodyPr wrap="square" rtlCol="0">
                        <a:spAutoFit/>
                      </a:bodyPr>
                      <a:lstStyle/>
                      <a:p>
                        <a:endParaRPr lang="en-US" b="1" dirty="0">
                          <a:solidFill>
                            <a:srgbClr val="00FFFF"/>
                          </a:solidFill>
                        </a:endParaRPr>
                      </a:p>
                    </p:txBody>
                  </p:sp>
                  <p:sp>
                    <p:nvSpPr>
                      <p:cNvPr id="28" name="TextBox 27"/>
                      <p:cNvSpPr txBox="1"/>
                      <p:nvPr/>
                    </p:nvSpPr>
                    <p:spPr>
                      <a:xfrm>
                        <a:off x="-2239861" y="1616075"/>
                        <a:ext cx="887475" cy="289671"/>
                      </a:xfrm>
                      <a:prstGeom prst="rect">
                        <a:avLst/>
                      </a:prstGeom>
                      <a:noFill/>
                    </p:spPr>
                    <p:txBody>
                      <a:bodyPr wrap="square" rtlCol="0">
                        <a:spAutoFit/>
                      </a:bodyPr>
                      <a:lstStyle/>
                      <a:p>
                        <a:r>
                          <a:rPr lang="en-US" sz="1400" b="1" dirty="0">
                            <a:solidFill>
                              <a:srgbClr val="00FFFF"/>
                            </a:solidFill>
                          </a:rPr>
                          <a:t>Data</a:t>
                        </a:r>
                      </a:p>
                    </p:txBody>
                  </p:sp>
                  <p:sp>
                    <p:nvSpPr>
                      <p:cNvPr id="29" name="TextBox 28"/>
                      <p:cNvSpPr txBox="1"/>
                      <p:nvPr/>
                    </p:nvSpPr>
                    <p:spPr>
                      <a:xfrm>
                        <a:off x="-428022" y="1683310"/>
                        <a:ext cx="939680" cy="289671"/>
                      </a:xfrm>
                      <a:prstGeom prst="rect">
                        <a:avLst/>
                      </a:prstGeom>
                      <a:noFill/>
                    </p:spPr>
                    <p:txBody>
                      <a:bodyPr wrap="square" rtlCol="0">
                        <a:spAutoFit/>
                      </a:bodyPr>
                      <a:lstStyle/>
                      <a:p>
                        <a:r>
                          <a:rPr lang="en-US" sz="1400" b="1" dirty="0">
                            <a:solidFill>
                              <a:srgbClr val="00FFFF"/>
                            </a:solidFill>
                          </a:rPr>
                          <a:t>Next</a:t>
                        </a:r>
                      </a:p>
                    </p:txBody>
                  </p:sp>
                  <p:sp>
                    <p:nvSpPr>
                      <p:cNvPr id="30" name="Right Arrow 29"/>
                      <p:cNvSpPr/>
                      <p:nvPr/>
                    </p:nvSpPr>
                    <p:spPr>
                      <a:xfrm>
                        <a:off x="2844208" y="1970179"/>
                        <a:ext cx="824117" cy="163421"/>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6349813" y="1898462"/>
                      <a:ext cx="915501" cy="381001"/>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NULL</a:t>
                      </a:r>
                    </a:p>
                  </p:txBody>
                </p:sp>
              </p:grpSp>
              <p:sp>
                <p:nvSpPr>
                  <p:cNvPr id="17" name="Right Arrow 16"/>
                  <p:cNvSpPr/>
                  <p:nvPr/>
                </p:nvSpPr>
                <p:spPr>
                  <a:xfrm rot="10800000">
                    <a:off x="1196454" y="5482288"/>
                    <a:ext cx="763102" cy="143436"/>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3981291" y="5482288"/>
                    <a:ext cx="648682" cy="188262"/>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7353283">
                    <a:off x="-815326" y="5657949"/>
                    <a:ext cx="405982" cy="24224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1427363" y="2700800"/>
                  <a:ext cx="762000" cy="3048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NULL</a:t>
                  </a:r>
                </a:p>
              </p:txBody>
            </p:sp>
          </p:grpSp>
          <p:sp>
            <p:nvSpPr>
              <p:cNvPr id="11" name="TextBox 10"/>
              <p:cNvSpPr txBox="1"/>
              <p:nvPr/>
            </p:nvSpPr>
            <p:spPr>
              <a:xfrm>
                <a:off x="4143793" y="3090766"/>
                <a:ext cx="685800" cy="289671"/>
              </a:xfrm>
              <a:prstGeom prst="rect">
                <a:avLst/>
              </a:prstGeom>
              <a:noFill/>
            </p:spPr>
            <p:txBody>
              <a:bodyPr wrap="square" rtlCol="0">
                <a:spAutoFit/>
              </a:bodyPr>
              <a:lstStyle/>
              <a:p>
                <a:r>
                  <a:rPr lang="en-US" sz="1400" b="1" dirty="0" err="1">
                    <a:solidFill>
                      <a:srgbClr val="00FFFF"/>
                    </a:solidFill>
                  </a:rPr>
                  <a:t>Prev</a:t>
                </a:r>
                <a:endParaRPr lang="en-US" sz="1400" b="1" dirty="0">
                  <a:solidFill>
                    <a:srgbClr val="00FFFF"/>
                  </a:solidFill>
                </a:endParaRPr>
              </a:p>
            </p:txBody>
          </p:sp>
          <p:sp>
            <p:nvSpPr>
              <p:cNvPr id="12" name="TextBox 11"/>
              <p:cNvSpPr txBox="1"/>
              <p:nvPr/>
            </p:nvSpPr>
            <p:spPr>
              <a:xfrm>
                <a:off x="6329445" y="3090766"/>
                <a:ext cx="685800" cy="289671"/>
              </a:xfrm>
              <a:prstGeom prst="rect">
                <a:avLst/>
              </a:prstGeom>
              <a:noFill/>
            </p:spPr>
            <p:txBody>
              <a:bodyPr wrap="square" rtlCol="0">
                <a:spAutoFit/>
              </a:bodyPr>
              <a:lstStyle/>
              <a:p>
                <a:r>
                  <a:rPr lang="en-US" sz="1400" b="1" dirty="0" err="1">
                    <a:solidFill>
                      <a:srgbClr val="00FFFF"/>
                    </a:solidFill>
                  </a:rPr>
                  <a:t>Prev</a:t>
                </a:r>
                <a:endParaRPr lang="en-US" sz="1400" b="1" dirty="0">
                  <a:solidFill>
                    <a:srgbClr val="00FFFF"/>
                  </a:solidFill>
                </a:endParaRPr>
              </a:p>
            </p:txBody>
          </p:sp>
          <p:sp>
            <p:nvSpPr>
              <p:cNvPr id="13" name="TextBox 12"/>
              <p:cNvSpPr txBox="1"/>
              <p:nvPr/>
            </p:nvSpPr>
            <p:spPr>
              <a:xfrm>
                <a:off x="2592685" y="3090766"/>
                <a:ext cx="685800" cy="289671"/>
              </a:xfrm>
              <a:prstGeom prst="rect">
                <a:avLst/>
              </a:prstGeom>
              <a:noFill/>
            </p:spPr>
            <p:txBody>
              <a:bodyPr wrap="square" rtlCol="0">
                <a:spAutoFit/>
              </a:bodyPr>
              <a:lstStyle/>
              <a:p>
                <a:r>
                  <a:rPr lang="en-US" sz="1400" b="1" dirty="0" err="1">
                    <a:solidFill>
                      <a:srgbClr val="00FFFF"/>
                    </a:solidFill>
                  </a:rPr>
                  <a:t>Prev</a:t>
                </a:r>
                <a:endParaRPr lang="en-US" sz="1400" b="1" dirty="0">
                  <a:solidFill>
                    <a:srgbClr val="00FFFF"/>
                  </a:solidFill>
                </a:endParaRPr>
              </a:p>
            </p:txBody>
          </p:sp>
        </p:grpSp>
      </p:gr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Circular singly linked list:</a:t>
            </a:r>
          </a:p>
        </p:txBody>
      </p:sp>
      <p:sp>
        <p:nvSpPr>
          <p:cNvPr id="90" name="TextShape 2"/>
          <p:cNvSpPr txBox="1"/>
          <p:nvPr/>
        </p:nvSpPr>
        <p:spPr>
          <a:xfrm>
            <a:off x="360000" y="144000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pPr>
            <a:endParaRPr lang="en-IN" sz="2600" b="0" strike="noStrike" spc="-1" dirty="0">
              <a:latin typeface="Arial"/>
            </a:endParaRPr>
          </a:p>
        </p:txBody>
      </p:sp>
      <p:grpSp>
        <p:nvGrpSpPr>
          <p:cNvPr id="5" name="Group 4"/>
          <p:cNvGrpSpPr/>
          <p:nvPr/>
        </p:nvGrpSpPr>
        <p:grpSpPr>
          <a:xfrm>
            <a:off x="773112" y="1616075"/>
            <a:ext cx="9144000" cy="1219200"/>
            <a:chOff x="4735512" y="3597275"/>
            <a:chExt cx="6174473" cy="914400"/>
          </a:xfrm>
        </p:grpSpPr>
        <p:sp>
          <p:nvSpPr>
            <p:cNvPr id="6" name="Right Arrow 5"/>
            <p:cNvSpPr/>
            <p:nvPr/>
          </p:nvSpPr>
          <p:spPr>
            <a:xfrm>
              <a:off x="5497513" y="4130675"/>
              <a:ext cx="262432"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3"/>
            <p:cNvGrpSpPr/>
            <p:nvPr/>
          </p:nvGrpSpPr>
          <p:grpSpPr>
            <a:xfrm>
              <a:off x="4735512" y="3597275"/>
              <a:ext cx="6174473" cy="762000"/>
              <a:chOff x="163511" y="1539875"/>
              <a:chExt cx="7572142" cy="762000"/>
            </a:xfrm>
          </p:grpSpPr>
          <p:grpSp>
            <p:nvGrpSpPr>
              <p:cNvPr id="12" name="Group 4"/>
              <p:cNvGrpSpPr/>
              <p:nvPr/>
            </p:nvGrpSpPr>
            <p:grpSpPr>
              <a:xfrm>
                <a:off x="163511" y="1539875"/>
                <a:ext cx="4952887" cy="762000"/>
                <a:chOff x="1447799" y="3810000"/>
                <a:chExt cx="7584106" cy="762000"/>
              </a:xfrm>
            </p:grpSpPr>
            <p:grpSp>
              <p:nvGrpSpPr>
                <p:cNvPr id="21" name="Group 5"/>
                <p:cNvGrpSpPr/>
                <p:nvPr/>
              </p:nvGrpSpPr>
              <p:grpSpPr>
                <a:xfrm>
                  <a:off x="1447799" y="3810000"/>
                  <a:ext cx="7340406" cy="762000"/>
                  <a:chOff x="-117134" y="3886200"/>
                  <a:chExt cx="4308134" cy="762000"/>
                </a:xfrm>
              </p:grpSpPr>
              <p:sp>
                <p:nvSpPr>
                  <p:cNvPr id="26" name="Rectangle 25"/>
                  <p:cNvSpPr/>
                  <p:nvPr/>
                </p:nvSpPr>
                <p:spPr>
                  <a:xfrm>
                    <a:off x="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906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A</a:t>
                    </a:r>
                  </a:p>
                </p:txBody>
              </p:sp>
              <p:sp>
                <p:nvSpPr>
                  <p:cNvPr id="28" name="Rectangle 27"/>
                  <p:cNvSpPr/>
                  <p:nvPr/>
                </p:nvSpPr>
                <p:spPr>
                  <a:xfrm>
                    <a:off x="16764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194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B</a:t>
                    </a:r>
                  </a:p>
                </p:txBody>
              </p:sp>
              <p:sp>
                <p:nvSpPr>
                  <p:cNvPr id="30" name="Rectangle 29"/>
                  <p:cNvSpPr/>
                  <p:nvPr/>
                </p:nvSpPr>
                <p:spPr>
                  <a:xfrm>
                    <a:off x="3505200" y="4267200"/>
                    <a:ext cx="68580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338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8"/>
                  <p:cNvSpPr/>
                  <p:nvPr/>
                </p:nvSpPr>
                <p:spPr>
                  <a:xfrm>
                    <a:off x="18288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2860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54726" y="4191000"/>
                    <a:ext cx="45720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133600" y="4343400"/>
                    <a:ext cx="685800"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7134" y="3886200"/>
                    <a:ext cx="983891" cy="369332"/>
                  </a:xfrm>
                  <a:prstGeom prst="rect">
                    <a:avLst/>
                  </a:prstGeom>
                  <a:noFill/>
                </p:spPr>
                <p:txBody>
                  <a:bodyPr wrap="square" rtlCol="0">
                    <a:spAutoFit/>
                  </a:bodyPr>
                  <a:lstStyle/>
                  <a:p>
                    <a:r>
                      <a:rPr lang="en-US" b="1" dirty="0">
                        <a:solidFill>
                          <a:srgbClr val="00FFFF"/>
                        </a:solidFill>
                      </a:rPr>
                      <a:t>  </a:t>
                    </a:r>
                    <a:r>
                      <a:rPr lang="en-US" sz="1400" b="1" dirty="0">
                        <a:solidFill>
                          <a:srgbClr val="00FFFF"/>
                        </a:solidFill>
                      </a:rPr>
                      <a:t>Head</a:t>
                    </a:r>
                    <a:endParaRPr lang="en-US" b="1" dirty="0">
                      <a:solidFill>
                        <a:srgbClr val="00FFFF"/>
                      </a:solidFill>
                    </a:endParaRPr>
                  </a:p>
                </p:txBody>
              </p:sp>
            </p:grpSp>
            <p:sp>
              <p:nvSpPr>
                <p:cNvPr id="22" name="TextBox 21"/>
                <p:cNvSpPr txBox="1"/>
                <p:nvPr/>
              </p:nvSpPr>
              <p:spPr>
                <a:xfrm>
                  <a:off x="6444815" y="3886200"/>
                  <a:ext cx="1295400" cy="307777"/>
                </a:xfrm>
                <a:prstGeom prst="rect">
                  <a:avLst/>
                </a:prstGeom>
                <a:noFill/>
              </p:spPr>
              <p:txBody>
                <a:bodyPr wrap="square" rtlCol="0">
                  <a:spAutoFit/>
                </a:bodyPr>
                <a:lstStyle/>
                <a:p>
                  <a:r>
                    <a:rPr lang="en-US" sz="1400" b="1" dirty="0">
                      <a:solidFill>
                        <a:srgbClr val="00FFFF"/>
                      </a:solidFill>
                    </a:rPr>
                    <a:t>Data</a:t>
                  </a:r>
                </a:p>
              </p:txBody>
            </p:sp>
            <p:sp>
              <p:nvSpPr>
                <p:cNvPr id="23" name="TextBox 22"/>
                <p:cNvSpPr txBox="1"/>
                <p:nvPr/>
              </p:nvSpPr>
              <p:spPr>
                <a:xfrm>
                  <a:off x="3338561" y="3886200"/>
                  <a:ext cx="1295400" cy="307777"/>
                </a:xfrm>
                <a:prstGeom prst="rect">
                  <a:avLst/>
                </a:prstGeom>
                <a:noFill/>
              </p:spPr>
              <p:txBody>
                <a:bodyPr wrap="square" rtlCol="0">
                  <a:spAutoFit/>
                </a:bodyPr>
                <a:lstStyle/>
                <a:p>
                  <a:r>
                    <a:rPr lang="en-US" sz="1400" b="1" dirty="0">
                      <a:solidFill>
                        <a:srgbClr val="00FFFF"/>
                      </a:solidFill>
                    </a:rPr>
                    <a:t>Data</a:t>
                  </a:r>
                </a:p>
              </p:txBody>
            </p:sp>
            <p:sp>
              <p:nvSpPr>
                <p:cNvPr id="24" name="TextBox 23"/>
                <p:cNvSpPr txBox="1"/>
                <p:nvPr/>
              </p:nvSpPr>
              <p:spPr>
                <a:xfrm>
                  <a:off x="7660306" y="3886200"/>
                  <a:ext cx="1371599" cy="307777"/>
                </a:xfrm>
                <a:prstGeom prst="rect">
                  <a:avLst/>
                </a:prstGeom>
                <a:noFill/>
              </p:spPr>
              <p:txBody>
                <a:bodyPr wrap="square" rtlCol="0">
                  <a:spAutoFit/>
                </a:bodyPr>
                <a:lstStyle/>
                <a:p>
                  <a:r>
                    <a:rPr lang="en-US" sz="1400" b="1" dirty="0">
                      <a:solidFill>
                        <a:srgbClr val="00FFFF"/>
                      </a:solidFill>
                    </a:rPr>
                    <a:t>Next</a:t>
                  </a:r>
                </a:p>
              </p:txBody>
            </p:sp>
            <p:sp>
              <p:nvSpPr>
                <p:cNvPr id="25" name="TextBox 24"/>
                <p:cNvSpPr txBox="1"/>
                <p:nvPr/>
              </p:nvSpPr>
              <p:spPr>
                <a:xfrm>
                  <a:off x="4554052" y="3886200"/>
                  <a:ext cx="1371599" cy="307777"/>
                </a:xfrm>
                <a:prstGeom prst="rect">
                  <a:avLst/>
                </a:prstGeom>
                <a:noFill/>
              </p:spPr>
              <p:txBody>
                <a:bodyPr wrap="square" rtlCol="0">
                  <a:spAutoFit/>
                </a:bodyPr>
                <a:lstStyle/>
                <a:p>
                  <a:r>
                    <a:rPr lang="en-US" sz="1400" b="1" dirty="0">
                      <a:solidFill>
                        <a:srgbClr val="00FFFF"/>
                      </a:solidFill>
                    </a:rPr>
                    <a:t>Next</a:t>
                  </a:r>
                </a:p>
              </p:txBody>
            </p:sp>
          </p:grpSp>
          <p:grpSp>
            <p:nvGrpSpPr>
              <p:cNvPr id="13" name="Group 38"/>
              <p:cNvGrpSpPr/>
              <p:nvPr/>
            </p:nvGrpSpPr>
            <p:grpSpPr>
              <a:xfrm>
                <a:off x="4735512" y="1539875"/>
                <a:ext cx="3000141" cy="762000"/>
                <a:chOff x="4673685" y="1539875"/>
                <a:chExt cx="3811530" cy="762000"/>
              </a:xfrm>
            </p:grpSpPr>
            <p:sp>
              <p:nvSpPr>
                <p:cNvPr id="14" name="Rectangle 13"/>
                <p:cNvSpPr/>
                <p:nvPr/>
              </p:nvSpPr>
              <p:spPr>
                <a:xfrm>
                  <a:off x="6259512"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97512"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C</a:t>
                  </a:r>
                </a:p>
              </p:txBody>
            </p:sp>
            <p:sp>
              <p:nvSpPr>
                <p:cNvPr id="16" name="Oval 15"/>
                <p:cNvSpPr/>
                <p:nvPr/>
              </p:nvSpPr>
              <p:spPr>
                <a:xfrm>
                  <a:off x="6475944" y="1997075"/>
                  <a:ext cx="266845"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597740" y="1539875"/>
                  <a:ext cx="887475" cy="369332"/>
                </a:xfrm>
                <a:prstGeom prst="rect">
                  <a:avLst/>
                </a:prstGeom>
                <a:noFill/>
              </p:spPr>
              <p:txBody>
                <a:bodyPr wrap="square" rtlCol="0">
                  <a:spAutoFit/>
                </a:bodyPr>
                <a:lstStyle/>
                <a:p>
                  <a:endParaRPr lang="en-US" b="1" dirty="0">
                    <a:solidFill>
                      <a:srgbClr val="00FFFF"/>
                    </a:solidFill>
                  </a:endParaRPr>
                </a:p>
              </p:txBody>
            </p:sp>
            <p:sp>
              <p:nvSpPr>
                <p:cNvPr id="18" name="TextBox 17"/>
                <p:cNvSpPr txBox="1"/>
                <p:nvPr/>
              </p:nvSpPr>
              <p:spPr>
                <a:xfrm>
                  <a:off x="5509562" y="1616075"/>
                  <a:ext cx="887475" cy="276999"/>
                </a:xfrm>
                <a:prstGeom prst="rect">
                  <a:avLst/>
                </a:prstGeom>
                <a:noFill/>
              </p:spPr>
              <p:txBody>
                <a:bodyPr wrap="square" rtlCol="0">
                  <a:spAutoFit/>
                </a:bodyPr>
                <a:lstStyle/>
                <a:p>
                  <a:r>
                    <a:rPr lang="en-US" sz="1200" b="1" dirty="0">
                      <a:solidFill>
                        <a:srgbClr val="00FFFF"/>
                      </a:solidFill>
                    </a:rPr>
                    <a:t>Data</a:t>
                  </a:r>
                </a:p>
              </p:txBody>
            </p:sp>
            <p:sp>
              <p:nvSpPr>
                <p:cNvPr id="19" name="TextBox 18"/>
                <p:cNvSpPr txBox="1"/>
                <p:nvPr/>
              </p:nvSpPr>
              <p:spPr>
                <a:xfrm>
                  <a:off x="6265208" y="1616075"/>
                  <a:ext cx="939678" cy="276999"/>
                </a:xfrm>
                <a:prstGeom prst="rect">
                  <a:avLst/>
                </a:prstGeom>
                <a:noFill/>
              </p:spPr>
              <p:txBody>
                <a:bodyPr wrap="square" rtlCol="0">
                  <a:spAutoFit/>
                </a:bodyPr>
                <a:lstStyle/>
                <a:p>
                  <a:r>
                    <a:rPr lang="en-US" sz="1200" b="1" dirty="0">
                      <a:solidFill>
                        <a:srgbClr val="00FFFF"/>
                      </a:solidFill>
                    </a:rPr>
                    <a:t>Next</a:t>
                  </a:r>
                  <a:endParaRPr lang="en-US" sz="1600" b="1" dirty="0">
                    <a:solidFill>
                      <a:srgbClr val="00FFFF"/>
                    </a:solidFill>
                  </a:endParaRPr>
                </a:p>
              </p:txBody>
            </p:sp>
            <p:sp>
              <p:nvSpPr>
                <p:cNvPr id="20" name="Right Arrow 19"/>
                <p:cNvSpPr/>
                <p:nvPr/>
              </p:nvSpPr>
              <p:spPr>
                <a:xfrm>
                  <a:off x="4673685" y="1997075"/>
                  <a:ext cx="824118" cy="228600"/>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p:cNvSpPr/>
            <p:nvPr/>
          </p:nvSpPr>
          <p:spPr>
            <a:xfrm>
              <a:off x="9917112" y="4130675"/>
              <a:ext cx="533400" cy="762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73712" y="4435475"/>
              <a:ext cx="4876800" cy="762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374313" y="4130675"/>
              <a:ext cx="76200" cy="381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97513" y="4283075"/>
              <a:ext cx="76200" cy="2286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p:nvPr/>
        </p:nvSpPr>
        <p:spPr>
          <a:xfrm>
            <a:off x="773112" y="3063875"/>
            <a:ext cx="8915400" cy="1307537"/>
          </a:xfrm>
          <a:prstGeom prst="rect">
            <a:avLst/>
          </a:prstGeom>
        </p:spPr>
        <p:txBody>
          <a:bodyPr wrap="square">
            <a:spAutoFit/>
          </a:bodyPr>
          <a:lstStyle/>
          <a:p>
            <a:pPr marL="432000" indent="-324000">
              <a:lnSpc>
                <a:spcPct val="150000"/>
              </a:lnSpc>
              <a:spcAft>
                <a:spcPts val="1148"/>
              </a:spcAft>
              <a:buClr>
                <a:srgbClr val="00FFFF"/>
              </a:buClr>
              <a:buSzPct val="100000"/>
              <a:buFont typeface="Wingdings" pitchFamily="2" charset="2"/>
              <a:buChar char="v"/>
            </a:pPr>
            <a:r>
              <a:rPr lang="en-IN" sz="2800" b="1" i="1" spc="-1" dirty="0">
                <a:latin typeface="Times New Roman" pitchFamily="18" charset="0"/>
                <a:cs typeface="Times New Roman" pitchFamily="18" charset="0"/>
              </a:rPr>
              <a:t>In the circular singly linked list the next pointer of last node points to the head/first node.</a:t>
            </a:r>
          </a:p>
        </p:txBody>
      </p:sp>
    </p:spTree>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Circular doubly linked list:</a:t>
            </a:r>
          </a:p>
        </p:txBody>
      </p:sp>
      <p:sp>
        <p:nvSpPr>
          <p:cNvPr id="93"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pPr>
            <a:endParaRPr lang="en-IN" sz="2600" b="0" strike="noStrike" spc="-1" dirty="0">
              <a:latin typeface="Arial"/>
            </a:endParaRPr>
          </a:p>
        </p:txBody>
      </p:sp>
      <p:grpSp>
        <p:nvGrpSpPr>
          <p:cNvPr id="5" name="Group 4"/>
          <p:cNvGrpSpPr/>
          <p:nvPr/>
        </p:nvGrpSpPr>
        <p:grpSpPr>
          <a:xfrm>
            <a:off x="544512" y="854075"/>
            <a:ext cx="10069501" cy="1826911"/>
            <a:chOff x="3363914" y="4740277"/>
            <a:chExt cx="6869104" cy="990598"/>
          </a:xfrm>
        </p:grpSpPr>
        <p:grpSp>
          <p:nvGrpSpPr>
            <p:cNvPr id="6" name="Group 125"/>
            <p:cNvGrpSpPr/>
            <p:nvPr/>
          </p:nvGrpSpPr>
          <p:grpSpPr>
            <a:xfrm>
              <a:off x="3363914" y="4740277"/>
              <a:ext cx="6869104" cy="962258"/>
              <a:chOff x="1148813" y="2301875"/>
              <a:chExt cx="8705871" cy="905650"/>
            </a:xfrm>
          </p:grpSpPr>
          <p:grpSp>
            <p:nvGrpSpPr>
              <p:cNvPr id="13" name="Group 113"/>
              <p:cNvGrpSpPr/>
              <p:nvPr/>
            </p:nvGrpSpPr>
            <p:grpSpPr>
              <a:xfrm>
                <a:off x="6792912" y="2682875"/>
                <a:ext cx="512920" cy="381000"/>
                <a:chOff x="5726112" y="4740275"/>
                <a:chExt cx="512920" cy="381000"/>
              </a:xfrm>
            </p:grpSpPr>
            <p:sp>
              <p:nvSpPr>
                <p:cNvPr id="53" name="Rectangle 52"/>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14"/>
              <p:cNvGrpSpPr/>
              <p:nvPr/>
            </p:nvGrpSpPr>
            <p:grpSpPr>
              <a:xfrm>
                <a:off x="2449512" y="2682875"/>
                <a:ext cx="512920" cy="381000"/>
                <a:chOff x="5726112" y="4740275"/>
                <a:chExt cx="512920" cy="381000"/>
              </a:xfrm>
            </p:grpSpPr>
            <p:sp>
              <p:nvSpPr>
                <p:cNvPr id="51" name="Rectangle 50"/>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17"/>
              <p:cNvGrpSpPr/>
              <p:nvPr/>
            </p:nvGrpSpPr>
            <p:grpSpPr>
              <a:xfrm>
                <a:off x="4583112" y="2682875"/>
                <a:ext cx="512920" cy="381000"/>
                <a:chOff x="5726112" y="4740275"/>
                <a:chExt cx="512920" cy="381000"/>
              </a:xfrm>
            </p:grpSpPr>
            <p:sp>
              <p:nvSpPr>
                <p:cNvPr id="49" name="Rectangle 48"/>
                <p:cNvSpPr/>
                <p:nvPr/>
              </p:nvSpPr>
              <p:spPr>
                <a:xfrm>
                  <a:off x="5726112" y="4740275"/>
                  <a:ext cx="512920"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78512" y="4816475"/>
                  <a:ext cx="19966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23"/>
              <p:cNvGrpSpPr/>
              <p:nvPr/>
            </p:nvGrpSpPr>
            <p:grpSpPr>
              <a:xfrm>
                <a:off x="1148813" y="2301875"/>
                <a:ext cx="8705871" cy="905650"/>
                <a:chOff x="1148813" y="2301875"/>
                <a:chExt cx="8705871" cy="905650"/>
              </a:xfrm>
            </p:grpSpPr>
            <p:grpSp>
              <p:nvGrpSpPr>
                <p:cNvPr id="17" name="Group 68"/>
                <p:cNvGrpSpPr/>
                <p:nvPr/>
              </p:nvGrpSpPr>
              <p:grpSpPr>
                <a:xfrm>
                  <a:off x="1148813" y="2301875"/>
                  <a:ext cx="8705871" cy="905650"/>
                  <a:chOff x="-2273678" y="4908550"/>
                  <a:chExt cx="10695125" cy="905650"/>
                </a:xfrm>
              </p:grpSpPr>
              <p:grpSp>
                <p:nvGrpSpPr>
                  <p:cNvPr id="21" name="Group 37"/>
                  <p:cNvGrpSpPr/>
                  <p:nvPr/>
                </p:nvGrpSpPr>
                <p:grpSpPr>
                  <a:xfrm>
                    <a:off x="-2273678" y="4908550"/>
                    <a:ext cx="10695125" cy="905650"/>
                    <a:chOff x="-2959479" y="1539875"/>
                    <a:chExt cx="10695125" cy="905650"/>
                  </a:xfrm>
                </p:grpSpPr>
                <p:grpSp>
                  <p:nvGrpSpPr>
                    <p:cNvPr id="24" name="Group 4"/>
                    <p:cNvGrpSpPr/>
                    <p:nvPr/>
                  </p:nvGrpSpPr>
                  <p:grpSpPr>
                    <a:xfrm>
                      <a:off x="-2959479" y="1773199"/>
                      <a:ext cx="9070105" cy="672326"/>
                      <a:chOff x="-3334279" y="4043324"/>
                      <a:chExt cx="13888594" cy="672326"/>
                    </a:xfrm>
                  </p:grpSpPr>
                  <p:grpSp>
                    <p:nvGrpSpPr>
                      <p:cNvPr id="33" name="Group 5"/>
                      <p:cNvGrpSpPr/>
                      <p:nvPr/>
                    </p:nvGrpSpPr>
                    <p:grpSpPr>
                      <a:xfrm>
                        <a:off x="-3334279" y="4168585"/>
                        <a:ext cx="9800767" cy="547065"/>
                        <a:chOff x="-2923769" y="4244785"/>
                        <a:chExt cx="5752140" cy="547065"/>
                      </a:xfrm>
                    </p:grpSpPr>
                    <p:sp>
                      <p:nvSpPr>
                        <p:cNvPr id="38" name="Rectangle 37"/>
                        <p:cNvSpPr/>
                        <p:nvPr/>
                      </p:nvSpPr>
                      <p:spPr>
                        <a:xfrm>
                          <a:off x="-2817145" y="4244785"/>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8830"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A</a:t>
                          </a:r>
                        </a:p>
                      </p:txBody>
                    </p:sp>
                    <p:sp>
                      <p:nvSpPr>
                        <p:cNvPr id="40" name="Rectangle 39"/>
                        <p:cNvSpPr/>
                        <p:nvPr/>
                      </p:nvSpPr>
                      <p:spPr>
                        <a:xfrm>
                          <a:off x="-225802"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456771"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B</a:t>
                          </a:r>
                        </a:p>
                      </p:txBody>
                    </p:sp>
                    <p:sp>
                      <p:nvSpPr>
                        <p:cNvPr id="42" name="Rectangle 41"/>
                        <p:cNvSpPr/>
                        <p:nvPr/>
                      </p:nvSpPr>
                      <p:spPr>
                        <a:xfrm>
                          <a:off x="2142570" y="4267200"/>
                          <a:ext cx="685801"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371170"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8"/>
                        <p:cNvSpPr/>
                        <p:nvPr/>
                      </p:nvSpPr>
                      <p:spPr>
                        <a:xfrm>
                          <a:off x="-57544" y="43434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03897" y="431650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2390648" y="4316503"/>
                          <a:ext cx="939476" cy="179298"/>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94841" y="4316504"/>
                          <a:ext cx="685801" cy="143435"/>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923769" y="4603370"/>
                          <a:ext cx="983891" cy="188480"/>
                        </a:xfrm>
                        <a:prstGeom prst="rect">
                          <a:avLst/>
                        </a:prstGeom>
                        <a:noFill/>
                      </p:spPr>
                      <p:txBody>
                        <a:bodyPr wrap="square" rtlCol="0">
                          <a:spAutoFit/>
                        </a:bodyPr>
                        <a:lstStyle/>
                        <a:p>
                          <a:r>
                            <a:rPr lang="en-US" sz="900" b="1" dirty="0">
                              <a:solidFill>
                                <a:srgbClr val="00FFFF"/>
                              </a:solidFill>
                            </a:rPr>
                            <a:t>  </a:t>
                          </a:r>
                          <a:r>
                            <a:rPr lang="en-US" b="1" dirty="0">
                              <a:solidFill>
                                <a:srgbClr val="00FFFF"/>
                              </a:solidFill>
                            </a:rPr>
                            <a:t>Head</a:t>
                          </a:r>
                          <a:endParaRPr lang="en-US" sz="900" b="1" dirty="0">
                            <a:solidFill>
                              <a:srgbClr val="00FFFF"/>
                            </a:solidFill>
                          </a:endParaRPr>
                        </a:p>
                      </p:txBody>
                    </p:sp>
                  </p:grpSp>
                  <p:sp>
                    <p:nvSpPr>
                      <p:cNvPr id="34" name="TextBox 33"/>
                      <p:cNvSpPr txBox="1"/>
                      <p:nvPr/>
                    </p:nvSpPr>
                    <p:spPr>
                      <a:xfrm>
                        <a:off x="8191270" y="4043324"/>
                        <a:ext cx="1295398" cy="172774"/>
                      </a:xfrm>
                      <a:prstGeom prst="rect">
                        <a:avLst/>
                      </a:prstGeom>
                      <a:noFill/>
                    </p:spPr>
                    <p:txBody>
                      <a:bodyPr wrap="square" rtlCol="0">
                        <a:spAutoFit/>
                      </a:bodyPr>
                      <a:lstStyle/>
                      <a:p>
                        <a:r>
                          <a:rPr lang="en-US" sz="1600" b="1" dirty="0">
                            <a:solidFill>
                              <a:srgbClr val="00FFFF"/>
                            </a:solidFill>
                          </a:rPr>
                          <a:t>Data</a:t>
                        </a:r>
                      </a:p>
                    </p:txBody>
                  </p:sp>
                  <p:sp>
                    <p:nvSpPr>
                      <p:cNvPr id="35" name="TextBox 34"/>
                      <p:cNvSpPr txBox="1"/>
                      <p:nvPr/>
                    </p:nvSpPr>
                    <p:spPr>
                      <a:xfrm>
                        <a:off x="4101557" y="4043324"/>
                        <a:ext cx="1295398" cy="172774"/>
                      </a:xfrm>
                      <a:prstGeom prst="rect">
                        <a:avLst/>
                      </a:prstGeom>
                      <a:noFill/>
                    </p:spPr>
                    <p:txBody>
                      <a:bodyPr wrap="square" rtlCol="0">
                        <a:spAutoFit/>
                      </a:bodyPr>
                      <a:lstStyle/>
                      <a:p>
                        <a:r>
                          <a:rPr lang="en-US" sz="1600" b="1" dirty="0">
                            <a:solidFill>
                              <a:srgbClr val="00FFFF"/>
                            </a:solidFill>
                          </a:rPr>
                          <a:t>Data</a:t>
                        </a:r>
                      </a:p>
                    </p:txBody>
                  </p:sp>
                  <p:sp>
                    <p:nvSpPr>
                      <p:cNvPr id="36" name="TextBox 35"/>
                      <p:cNvSpPr txBox="1"/>
                      <p:nvPr/>
                    </p:nvSpPr>
                    <p:spPr>
                      <a:xfrm>
                        <a:off x="9182715" y="4043325"/>
                        <a:ext cx="1371600" cy="172774"/>
                      </a:xfrm>
                      <a:prstGeom prst="rect">
                        <a:avLst/>
                      </a:prstGeom>
                      <a:noFill/>
                    </p:spPr>
                    <p:txBody>
                      <a:bodyPr wrap="square" rtlCol="0">
                        <a:spAutoFit/>
                      </a:bodyPr>
                      <a:lstStyle/>
                      <a:p>
                        <a:r>
                          <a:rPr lang="en-US" sz="1600" b="1" dirty="0">
                            <a:solidFill>
                              <a:srgbClr val="00FFFF"/>
                            </a:solidFill>
                          </a:rPr>
                          <a:t>Next</a:t>
                        </a:r>
                      </a:p>
                    </p:txBody>
                  </p:sp>
                  <p:sp>
                    <p:nvSpPr>
                      <p:cNvPr id="37" name="TextBox 36"/>
                      <p:cNvSpPr txBox="1"/>
                      <p:nvPr/>
                    </p:nvSpPr>
                    <p:spPr>
                      <a:xfrm>
                        <a:off x="5340864" y="4043324"/>
                        <a:ext cx="1371600" cy="172774"/>
                      </a:xfrm>
                      <a:prstGeom prst="rect">
                        <a:avLst/>
                      </a:prstGeom>
                      <a:noFill/>
                    </p:spPr>
                    <p:txBody>
                      <a:bodyPr wrap="square" rtlCol="0">
                        <a:spAutoFit/>
                      </a:bodyPr>
                      <a:lstStyle/>
                      <a:p>
                        <a:r>
                          <a:rPr lang="en-US" sz="1600" b="1" dirty="0">
                            <a:solidFill>
                              <a:srgbClr val="00FFFF"/>
                            </a:solidFill>
                          </a:rPr>
                          <a:t>Next</a:t>
                        </a:r>
                      </a:p>
                    </p:txBody>
                  </p:sp>
                </p:grpSp>
                <p:grpSp>
                  <p:nvGrpSpPr>
                    <p:cNvPr id="25" name="Group 38"/>
                    <p:cNvGrpSpPr/>
                    <p:nvPr/>
                  </p:nvGrpSpPr>
                  <p:grpSpPr>
                    <a:xfrm>
                      <a:off x="-693320" y="1539875"/>
                      <a:ext cx="8428966" cy="762000"/>
                      <a:chOff x="-2223371" y="1539875"/>
                      <a:chExt cx="10708586" cy="762000"/>
                    </a:xfrm>
                  </p:grpSpPr>
                  <p:sp>
                    <p:nvSpPr>
                      <p:cNvPr id="26" name="Rectangle 25"/>
                      <p:cNvSpPr/>
                      <p:nvPr/>
                    </p:nvSpPr>
                    <p:spPr>
                      <a:xfrm>
                        <a:off x="5301068"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539068" y="1920875"/>
                        <a:ext cx="800536" cy="381000"/>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C</a:t>
                        </a:r>
                      </a:p>
                    </p:txBody>
                  </p:sp>
                  <p:sp>
                    <p:nvSpPr>
                      <p:cNvPr id="28" name="Oval 27"/>
                      <p:cNvSpPr/>
                      <p:nvPr/>
                    </p:nvSpPr>
                    <p:spPr>
                      <a:xfrm>
                        <a:off x="5517499" y="1997075"/>
                        <a:ext cx="266845"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597740" y="1539875"/>
                        <a:ext cx="887475" cy="369332"/>
                      </a:xfrm>
                      <a:prstGeom prst="rect">
                        <a:avLst/>
                      </a:prstGeom>
                      <a:noFill/>
                    </p:spPr>
                    <p:txBody>
                      <a:bodyPr wrap="square" rtlCol="0">
                        <a:spAutoFit/>
                      </a:bodyPr>
                      <a:lstStyle/>
                      <a:p>
                        <a:endParaRPr lang="en-US" b="1" dirty="0">
                          <a:solidFill>
                            <a:srgbClr val="00FFFF"/>
                          </a:solidFill>
                        </a:endParaRPr>
                      </a:p>
                    </p:txBody>
                  </p:sp>
                  <p:sp>
                    <p:nvSpPr>
                      <p:cNvPr id="30" name="TextBox 29"/>
                      <p:cNvSpPr txBox="1"/>
                      <p:nvPr/>
                    </p:nvSpPr>
                    <p:spPr>
                      <a:xfrm>
                        <a:off x="-2223371" y="1773200"/>
                        <a:ext cx="887475" cy="172774"/>
                      </a:xfrm>
                      <a:prstGeom prst="rect">
                        <a:avLst/>
                      </a:prstGeom>
                      <a:noFill/>
                    </p:spPr>
                    <p:txBody>
                      <a:bodyPr wrap="square" rtlCol="0">
                        <a:spAutoFit/>
                      </a:bodyPr>
                      <a:lstStyle/>
                      <a:p>
                        <a:r>
                          <a:rPr lang="en-US" sz="1600" b="1" dirty="0">
                            <a:solidFill>
                              <a:srgbClr val="00FFFF"/>
                            </a:solidFill>
                          </a:rPr>
                          <a:t>Data</a:t>
                        </a:r>
                      </a:p>
                    </p:txBody>
                  </p:sp>
                  <p:sp>
                    <p:nvSpPr>
                      <p:cNvPr id="31" name="TextBox 30"/>
                      <p:cNvSpPr txBox="1"/>
                      <p:nvPr/>
                    </p:nvSpPr>
                    <p:spPr>
                      <a:xfrm>
                        <a:off x="-1297963" y="1773200"/>
                        <a:ext cx="939680" cy="172774"/>
                      </a:xfrm>
                      <a:prstGeom prst="rect">
                        <a:avLst/>
                      </a:prstGeom>
                      <a:noFill/>
                    </p:spPr>
                    <p:txBody>
                      <a:bodyPr wrap="square" rtlCol="0">
                        <a:spAutoFit/>
                      </a:bodyPr>
                      <a:lstStyle/>
                      <a:p>
                        <a:r>
                          <a:rPr lang="en-US" sz="1600" b="1" dirty="0">
                            <a:solidFill>
                              <a:srgbClr val="00FFFF"/>
                            </a:solidFill>
                          </a:rPr>
                          <a:t>Next</a:t>
                        </a:r>
                      </a:p>
                    </p:txBody>
                  </p:sp>
                  <p:sp>
                    <p:nvSpPr>
                      <p:cNvPr id="32" name="Right Arrow 31"/>
                      <p:cNvSpPr/>
                      <p:nvPr/>
                    </p:nvSpPr>
                    <p:spPr>
                      <a:xfrm>
                        <a:off x="2844208" y="1970179"/>
                        <a:ext cx="824117" cy="163421"/>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ight Arrow 21"/>
                  <p:cNvSpPr/>
                  <p:nvPr/>
                </p:nvSpPr>
                <p:spPr>
                  <a:xfrm rot="10800000">
                    <a:off x="1196454" y="5482288"/>
                    <a:ext cx="763102" cy="143436"/>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0800000">
                    <a:off x="3981291" y="5482288"/>
                    <a:ext cx="648682" cy="188262"/>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574615" y="2535200"/>
                  <a:ext cx="685800" cy="172774"/>
                </a:xfrm>
                <a:prstGeom prst="rect">
                  <a:avLst/>
                </a:prstGeom>
                <a:noFill/>
              </p:spPr>
              <p:txBody>
                <a:bodyPr wrap="square" rtlCol="0">
                  <a:spAutoFit/>
                </a:bodyPr>
                <a:lstStyle/>
                <a:p>
                  <a:r>
                    <a:rPr lang="en-US" sz="1600" b="1" dirty="0" err="1">
                      <a:solidFill>
                        <a:srgbClr val="00FFFF"/>
                      </a:solidFill>
                    </a:rPr>
                    <a:t>Prev</a:t>
                  </a:r>
                  <a:endParaRPr lang="en-US" sz="1600" b="1" dirty="0">
                    <a:solidFill>
                      <a:srgbClr val="00FFFF"/>
                    </a:solidFill>
                  </a:endParaRPr>
                </a:p>
              </p:txBody>
            </p:sp>
            <p:sp>
              <p:nvSpPr>
                <p:cNvPr id="19" name="TextBox 18"/>
                <p:cNvSpPr txBox="1"/>
                <p:nvPr/>
              </p:nvSpPr>
              <p:spPr>
                <a:xfrm>
                  <a:off x="6748683" y="2535200"/>
                  <a:ext cx="685800" cy="172774"/>
                </a:xfrm>
                <a:prstGeom prst="rect">
                  <a:avLst/>
                </a:prstGeom>
                <a:noFill/>
              </p:spPr>
              <p:txBody>
                <a:bodyPr wrap="square" rtlCol="0">
                  <a:spAutoFit/>
                </a:bodyPr>
                <a:lstStyle/>
                <a:p>
                  <a:r>
                    <a:rPr lang="en-US" sz="1600" b="1" dirty="0" err="1">
                      <a:solidFill>
                        <a:srgbClr val="00FFFF"/>
                      </a:solidFill>
                    </a:rPr>
                    <a:t>Prev</a:t>
                  </a:r>
                  <a:endParaRPr lang="en-US" sz="1600" b="1" dirty="0">
                    <a:solidFill>
                      <a:srgbClr val="00FFFF"/>
                    </a:solidFill>
                  </a:endParaRPr>
                </a:p>
              </p:txBody>
            </p:sp>
            <p:sp>
              <p:nvSpPr>
                <p:cNvPr id="20" name="TextBox 19"/>
                <p:cNvSpPr txBox="1"/>
                <p:nvPr/>
              </p:nvSpPr>
              <p:spPr>
                <a:xfrm>
                  <a:off x="2400547" y="2535200"/>
                  <a:ext cx="685800" cy="172774"/>
                </a:xfrm>
                <a:prstGeom prst="rect">
                  <a:avLst/>
                </a:prstGeom>
                <a:noFill/>
              </p:spPr>
              <p:txBody>
                <a:bodyPr wrap="square" rtlCol="0">
                  <a:spAutoFit/>
                </a:bodyPr>
                <a:lstStyle/>
                <a:p>
                  <a:r>
                    <a:rPr lang="en-US" sz="1600" b="1" dirty="0" err="1">
                      <a:solidFill>
                        <a:srgbClr val="00FFFF"/>
                      </a:solidFill>
                    </a:rPr>
                    <a:t>Prev</a:t>
                  </a:r>
                  <a:endParaRPr lang="en-US" sz="1600" b="1" dirty="0">
                    <a:solidFill>
                      <a:srgbClr val="00FFFF"/>
                    </a:solidFill>
                  </a:endParaRPr>
                </a:p>
              </p:txBody>
            </p:sp>
          </p:grpSp>
        </p:grpSp>
        <p:grpSp>
          <p:nvGrpSpPr>
            <p:cNvPr id="7" name="Group 181"/>
            <p:cNvGrpSpPr/>
            <p:nvPr/>
          </p:nvGrpSpPr>
          <p:grpSpPr>
            <a:xfrm>
              <a:off x="3973512" y="5273675"/>
              <a:ext cx="5334000" cy="457200"/>
              <a:chOff x="3973512" y="5273675"/>
              <a:chExt cx="5334000" cy="457200"/>
            </a:xfrm>
          </p:grpSpPr>
          <p:sp>
            <p:nvSpPr>
              <p:cNvPr id="8" name="Rectangle 7"/>
              <p:cNvSpPr/>
              <p:nvPr/>
            </p:nvSpPr>
            <p:spPr>
              <a:xfrm>
                <a:off x="9231312" y="5334000"/>
                <a:ext cx="76200" cy="396875"/>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73512" y="5441950"/>
                <a:ext cx="73351" cy="2286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8850312" y="5273675"/>
                <a:ext cx="416626" cy="200029"/>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973512" y="5349875"/>
                <a:ext cx="416625" cy="173636"/>
              </a:xfrm>
              <a:prstGeom prs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73512" y="5632450"/>
                <a:ext cx="5330952" cy="9144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Rectangle 54"/>
          <p:cNvSpPr/>
          <p:nvPr/>
        </p:nvSpPr>
        <p:spPr>
          <a:xfrm>
            <a:off x="544512" y="3063875"/>
            <a:ext cx="9220200" cy="1953868"/>
          </a:xfrm>
          <a:prstGeom prst="rect">
            <a:avLst/>
          </a:prstGeom>
        </p:spPr>
        <p:txBody>
          <a:bodyPr wrap="square">
            <a:spAutoFit/>
          </a:bodyPr>
          <a:lstStyle/>
          <a:p>
            <a:pPr marL="432000" indent="-324000">
              <a:lnSpc>
                <a:spcPct val="150000"/>
              </a:lnSpc>
              <a:spcAft>
                <a:spcPts val="1148"/>
              </a:spcAft>
              <a:buClr>
                <a:srgbClr val="00FFFF"/>
              </a:buClr>
              <a:buSzPct val="100000"/>
              <a:buFont typeface="Wingdings" pitchFamily="2" charset="2"/>
              <a:buChar char="v"/>
            </a:pPr>
            <a:r>
              <a:rPr lang="en-IN" sz="2800" b="1" i="1" spc="-1" dirty="0">
                <a:latin typeface="Times New Roman" pitchFamily="18" charset="0"/>
                <a:cs typeface="Times New Roman" pitchFamily="18" charset="0"/>
              </a:rPr>
              <a:t>Circular doubly linked list contains next and </a:t>
            </a:r>
            <a:r>
              <a:rPr lang="en-IN" sz="2800" b="1" i="1" spc="-1" dirty="0" err="1">
                <a:latin typeface="Times New Roman" pitchFamily="18" charset="0"/>
                <a:cs typeface="Times New Roman" pitchFamily="18" charset="0"/>
              </a:rPr>
              <a:t>prev</a:t>
            </a:r>
            <a:r>
              <a:rPr lang="en-IN" sz="2800" b="1" i="1" spc="-1" dirty="0">
                <a:latin typeface="Times New Roman" pitchFamily="18" charset="0"/>
                <a:cs typeface="Times New Roman" pitchFamily="18" charset="0"/>
              </a:rPr>
              <a:t> and along with it the next pointer of last node points to the head/first node.</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 y="244475"/>
            <a:ext cx="10080624" cy="936000"/>
          </a:xfrm>
          <a:prstGeom prst="rect">
            <a:avLst/>
          </a:prstGeom>
          <a:noFill/>
          <a:ln>
            <a:noFill/>
          </a:ln>
        </p:spPr>
        <p:txBody>
          <a:bodyPr lIns="0" tIns="0" rIns="0" bIns="0" anchor="ctr">
            <a:noAutofit/>
          </a:bodyPr>
          <a:lstStyle/>
          <a:p>
            <a:pPr algn="ctr"/>
            <a:r>
              <a:rPr lang="en-IN" sz="4400" b="1" strike="noStrike" spc="-1" dirty="0">
                <a:solidFill>
                  <a:srgbClr val="FFFFFF"/>
                </a:solidFill>
                <a:latin typeface="Arial"/>
              </a:rPr>
              <a:t>Advantage over Array</a:t>
            </a:r>
          </a:p>
        </p:txBody>
      </p:sp>
      <p:sp>
        <p:nvSpPr>
          <p:cNvPr id="96"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There is no size constraint as we can increase the size dynamically.</a:t>
            </a:r>
          </a:p>
          <a:p>
            <a:pPr marL="432000" indent="-324000">
              <a:spcAft>
                <a:spcPts val="1148"/>
              </a:spcAft>
              <a:buClr>
                <a:srgbClr val="000000"/>
              </a:buClr>
              <a:buSzPct val="45000"/>
              <a:buFont typeface="Wingdings" charset="2"/>
              <a:buChar char=""/>
            </a:pPr>
            <a:endParaRPr lang="en-IN" sz="3200" b="0" strike="noStrike" spc="-1" dirty="0">
              <a:latin typeface="Arial"/>
            </a:endParaRP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 y="216000"/>
            <a:ext cx="10080624" cy="936000"/>
          </a:xfrm>
          <a:prstGeom prst="rect">
            <a:avLst/>
          </a:prstGeom>
          <a:noFill/>
          <a:ln>
            <a:noFill/>
          </a:ln>
        </p:spPr>
        <p:txBody>
          <a:bodyPr lIns="0" tIns="0" rIns="0" bIns="0" anchor="ctr">
            <a:noAutofit/>
          </a:bodyPr>
          <a:lstStyle/>
          <a:p>
            <a:pPr algn="ctr"/>
            <a:r>
              <a:rPr lang="en-IN" sz="4400" b="1" strike="noStrike" spc="-1" dirty="0">
                <a:solidFill>
                  <a:srgbClr val="FFFFFF"/>
                </a:solidFill>
                <a:latin typeface="Arial"/>
              </a:rPr>
              <a:t>Disadvantage over Array</a:t>
            </a:r>
          </a:p>
        </p:txBody>
      </p:sp>
      <p:sp>
        <p:nvSpPr>
          <p:cNvPr id="98"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In arrays we have direct access to the element .</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i.e. we could access </a:t>
            </a:r>
            <a:r>
              <a:rPr lang="en-IN" sz="2800" b="1" i="1" strike="noStrike" spc="-1" dirty="0" err="1">
                <a:latin typeface="Times New Roman" pitchFamily="18" charset="0"/>
                <a:cs typeface="Times New Roman" pitchFamily="18" charset="0"/>
              </a:rPr>
              <a:t>i</a:t>
            </a:r>
            <a:r>
              <a:rPr lang="en-IN" sz="2800" b="1" i="1" spc="-1" dirty="0" err="1">
                <a:latin typeface="Times New Roman" pitchFamily="18" charset="0"/>
                <a:cs typeface="Times New Roman" pitchFamily="18" charset="0"/>
              </a:rPr>
              <a:t>-th</a:t>
            </a:r>
            <a:r>
              <a:rPr lang="en-IN" sz="2800" b="1" i="1" strike="noStrike" spc="-1" dirty="0">
                <a:latin typeface="Times New Roman" pitchFamily="18" charset="0"/>
                <a:cs typeface="Times New Roman" pitchFamily="18" charset="0"/>
              </a:rPr>
              <a:t> element by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[i-1];</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but In </a:t>
            </a:r>
            <a:r>
              <a:rPr lang="en-IN" sz="2800" b="1" i="1" strike="noStrike" spc="-1" dirty="0" err="1">
                <a:latin typeface="Times New Roman" pitchFamily="18" charset="0"/>
                <a:cs typeface="Times New Roman" pitchFamily="18" charset="0"/>
              </a:rPr>
              <a:t>linkedlist</a:t>
            </a:r>
            <a:r>
              <a:rPr lang="en-IN" sz="2800" b="1" i="1" strike="noStrike" spc="-1" dirty="0">
                <a:latin typeface="Times New Roman" pitchFamily="18" charset="0"/>
                <a:cs typeface="Times New Roman" pitchFamily="18" charset="0"/>
              </a:rPr>
              <a:t> we have to travel from the head </a:t>
            </a:r>
            <a:r>
              <a:rPr lang="en-IN" sz="2800" b="1" i="1" strike="noStrike" spc="-1" dirty="0" err="1">
                <a:latin typeface="Times New Roman" pitchFamily="18" charset="0"/>
                <a:cs typeface="Times New Roman" pitchFamily="18" charset="0"/>
              </a:rPr>
              <a:t>untill</a:t>
            </a:r>
            <a:r>
              <a:rPr lang="en-IN" sz="2800" b="1" i="1" strike="noStrike" spc="-1" dirty="0">
                <a:latin typeface="Times New Roman" pitchFamily="18" charset="0"/>
                <a:cs typeface="Times New Roman" pitchFamily="18" charset="0"/>
              </a:rPr>
              <a:t> we find the node with desired value.</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err="1">
                <a:latin typeface="Times New Roman" pitchFamily="18" charset="0"/>
                <a:cs typeface="Times New Roman" pitchFamily="18" charset="0"/>
              </a:rPr>
              <a:t>Linkedlist</a:t>
            </a:r>
            <a:r>
              <a:rPr lang="en-IN" sz="2800" b="1" i="1" strike="noStrike" spc="-1" dirty="0">
                <a:latin typeface="Times New Roman" pitchFamily="18" charset="0"/>
                <a:cs typeface="Times New Roman" pitchFamily="18" charset="0"/>
              </a:rPr>
              <a:t> takes more space due to the next pointer in each node.</a:t>
            </a:r>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63512" y="168275"/>
            <a:ext cx="9753600" cy="936000"/>
          </a:xfrm>
          <a:prstGeom prst="rect">
            <a:avLst/>
          </a:prstGeom>
          <a:noFill/>
          <a:ln>
            <a:noFill/>
          </a:ln>
        </p:spPr>
        <p:txBody>
          <a:bodyPr lIns="0" tIns="0" rIns="0" bIns="0" anchor="ctr">
            <a:noAutofit/>
          </a:bodyPr>
          <a:lstStyle/>
          <a:p>
            <a:pPr algn="ctr"/>
            <a:r>
              <a:rPr lang="en-IN" sz="4400" b="1" strike="noStrike" spc="-1" dirty="0">
                <a:solidFill>
                  <a:srgbClr val="FFFFFF"/>
                </a:solidFill>
                <a:latin typeface="Arial"/>
              </a:rPr>
              <a:t>Practice :</a:t>
            </a:r>
          </a:p>
        </p:txBody>
      </p:sp>
      <p:sp>
        <p:nvSpPr>
          <p:cNvPr id="100"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Now that you have understood the concepts, you should practice questions...</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I would suggest you to practice question from </a:t>
            </a:r>
            <a:r>
              <a:rPr lang="en-IN" sz="2800" b="1" i="1" strike="noStrike" spc="-1" dirty="0" err="1">
                <a:latin typeface="Times New Roman" pitchFamily="18" charset="0"/>
                <a:cs typeface="Times New Roman" pitchFamily="18" charset="0"/>
              </a:rPr>
              <a:t>hackerrank</a:t>
            </a:r>
            <a:endParaRPr lang="en-IN" sz="2800" b="1" i="1" strike="noStrike" spc="-1" dirty="0">
              <a:latin typeface="Times New Roman" pitchFamily="18" charset="0"/>
              <a:cs typeface="Times New Roman" pitchFamily="18" charset="0"/>
            </a:endParaRP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Link: </a:t>
            </a:r>
            <a:r>
              <a:rPr lang="en-IN" sz="2800" b="1" i="1" strike="noStrike" spc="-1" dirty="0">
                <a:solidFill>
                  <a:srgbClr val="5983B0"/>
                </a:solidFill>
                <a:latin typeface="Times New Roman" pitchFamily="18" charset="0"/>
                <a:cs typeface="Times New Roman" pitchFamily="18" charset="0"/>
                <a:hlinkClick r:id="rId2"/>
              </a:rPr>
              <a:t>https://bit.ly/3clkhJX</a:t>
            </a:r>
            <a:endParaRPr lang="en-IN" sz="2800" b="1" i="1" strike="noStrike" spc="-1" dirty="0">
              <a:latin typeface="Times New Roman" pitchFamily="18" charset="0"/>
              <a:cs typeface="Times New Roman" pitchFamily="18" charset="0"/>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696912" y="216000"/>
            <a:ext cx="9383712"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More things to know...</a:t>
            </a:r>
          </a:p>
        </p:txBody>
      </p:sp>
      <p:sp>
        <p:nvSpPr>
          <p:cNvPr id="45" name="TextShape 2"/>
          <p:cNvSpPr txBox="1"/>
          <p:nvPr/>
        </p:nvSpPr>
        <p:spPr>
          <a:xfrm>
            <a:off x="504000" y="1158875"/>
            <a:ext cx="9072000" cy="3497365"/>
          </a:xfrm>
          <a:prstGeom prst="rect">
            <a:avLst/>
          </a:prstGeom>
          <a:noFill/>
          <a:ln>
            <a:noFill/>
          </a:ln>
        </p:spPr>
        <p:txBody>
          <a:bodyPr lIns="0" tIns="0" rIns="0" bIns="0">
            <a:normAutofit fontScale="25000" lnSpcReduction="20000"/>
          </a:bodyPr>
          <a:lstStyle/>
          <a:p>
            <a:pPr marL="432000" indent="-324000">
              <a:spcAft>
                <a:spcPts val="1148"/>
              </a:spcAft>
              <a:buClr>
                <a:srgbClr val="00FFFF"/>
              </a:buClr>
              <a:buSzPct val="100000"/>
              <a:buFont typeface="Wingdings" pitchFamily="2" charset="2"/>
              <a:buChar char="v"/>
            </a:pPr>
            <a:r>
              <a:rPr lang="en-IN" sz="11200" b="1" i="1" strike="noStrike" spc="-1" dirty="0">
                <a:latin typeface="Times New Roman" pitchFamily="18" charset="0"/>
                <a:cs typeface="Times New Roman" pitchFamily="18" charset="0"/>
              </a:rPr>
              <a:t>Array is a group of consecutive memory locations having same name and same data type.( each memory location stores/represents an element )</a:t>
            </a:r>
          </a:p>
          <a:p>
            <a:pPr marL="432000" indent="-324000">
              <a:spcAft>
                <a:spcPts val="1148"/>
              </a:spcAft>
              <a:buClr>
                <a:srgbClr val="00FFFF"/>
              </a:buClr>
              <a:buSzPct val="100000"/>
              <a:buFont typeface="Wingdings" pitchFamily="2" charset="2"/>
              <a:buChar char="v"/>
            </a:pPr>
            <a:r>
              <a:rPr lang="en-IN" sz="11200" b="1" i="1" strike="noStrike" spc="-1" dirty="0">
                <a:solidFill>
                  <a:srgbClr val="00FFFF"/>
                </a:solidFill>
                <a:latin typeface="Times New Roman" pitchFamily="18" charset="0"/>
                <a:cs typeface="Times New Roman" pitchFamily="18" charset="0"/>
              </a:rPr>
              <a:t>Then how do </a:t>
            </a:r>
            <a:r>
              <a:rPr lang="en-IN" sz="11200" b="1" i="1" spc="-1" dirty="0">
                <a:solidFill>
                  <a:srgbClr val="00FFFF"/>
                </a:solidFill>
                <a:latin typeface="Times New Roman" pitchFamily="18" charset="0"/>
                <a:cs typeface="Times New Roman" pitchFamily="18" charset="0"/>
              </a:rPr>
              <a:t>w</a:t>
            </a:r>
            <a:r>
              <a:rPr lang="en-IN" sz="11200" b="1" i="1" strike="noStrike" spc="-1" dirty="0">
                <a:solidFill>
                  <a:srgbClr val="00FFFF"/>
                </a:solidFill>
                <a:latin typeface="Times New Roman" pitchFamily="18" charset="0"/>
                <a:cs typeface="Times New Roman" pitchFamily="18" charset="0"/>
              </a:rPr>
              <a:t>e access these elements individually? </a:t>
            </a:r>
          </a:p>
          <a:p>
            <a:pPr marL="432000" indent="-324000">
              <a:spcAft>
                <a:spcPts val="1148"/>
              </a:spcAft>
              <a:buClr>
                <a:srgbClr val="00FFFF"/>
              </a:buClr>
              <a:buSzPct val="100000"/>
              <a:buFont typeface="Wingdings" pitchFamily="2" charset="2"/>
              <a:buChar char="v"/>
            </a:pPr>
            <a:r>
              <a:rPr lang="en-IN" sz="11200" b="1" i="1" strike="noStrike" spc="-1" dirty="0">
                <a:latin typeface="Times New Roman" pitchFamily="18" charset="0"/>
                <a:cs typeface="Times New Roman" pitchFamily="18" charset="0"/>
              </a:rPr>
              <a:t>Well, in arrays there is a concept of </a:t>
            </a:r>
            <a:r>
              <a:rPr lang="en-IN" sz="11200" b="1" i="1" strike="noStrike" spc="-1" dirty="0">
                <a:solidFill>
                  <a:srgbClr val="00FFFF"/>
                </a:solidFill>
                <a:latin typeface="Times New Roman" pitchFamily="18" charset="0"/>
                <a:cs typeface="Times New Roman" pitchFamily="18" charset="0"/>
              </a:rPr>
              <a:t>indexing</a:t>
            </a:r>
            <a:r>
              <a:rPr lang="en-IN" sz="11200" b="1" i="1" strike="noStrike" spc="-1" dirty="0">
                <a:latin typeface="Times New Roman" pitchFamily="18" charset="0"/>
                <a:cs typeface="Times New Roman" pitchFamily="18" charset="0"/>
              </a:rPr>
              <a:t>.</a:t>
            </a:r>
          </a:p>
          <a:p>
            <a:pPr marL="432000" indent="-324000">
              <a:spcAft>
                <a:spcPts val="1148"/>
              </a:spcAft>
              <a:buClr>
                <a:srgbClr val="00FFFF"/>
              </a:buClr>
              <a:buSzPct val="100000"/>
              <a:buFont typeface="Wingdings" pitchFamily="2" charset="2"/>
              <a:buChar char="v"/>
            </a:pPr>
            <a:r>
              <a:rPr lang="en-IN" sz="11200" b="1" i="1" strike="noStrike" spc="-1" dirty="0">
                <a:latin typeface="Times New Roman" pitchFamily="18" charset="0"/>
                <a:cs typeface="Times New Roman" pitchFamily="18" charset="0"/>
              </a:rPr>
              <a:t>We can access individual elements through these index system. </a:t>
            </a:r>
          </a:p>
          <a:p>
            <a:pPr marL="432000" indent="-324000">
              <a:spcAft>
                <a:spcPts val="1148"/>
              </a:spcAft>
              <a:buClr>
                <a:srgbClr val="00FFFF"/>
              </a:buClr>
              <a:buSzPct val="100000"/>
              <a:buFont typeface="Wingdings" pitchFamily="2" charset="2"/>
              <a:buChar char="v"/>
            </a:pPr>
            <a:r>
              <a:rPr lang="en-IN" sz="11200" b="1" i="1" strike="noStrike" spc="-1" dirty="0">
                <a:latin typeface="Times New Roman" pitchFamily="18" charset="0"/>
                <a:cs typeface="Times New Roman" pitchFamily="18" charset="0"/>
              </a:rPr>
              <a:t>Indexing is done with reference to the relative position of the element </a:t>
            </a:r>
            <a:r>
              <a:rPr lang="en-IN" sz="11200" b="1" i="1" strike="noStrike" spc="-1" dirty="0" err="1">
                <a:latin typeface="Times New Roman" pitchFamily="18" charset="0"/>
                <a:cs typeface="Times New Roman" pitchFamily="18" charset="0"/>
              </a:rPr>
              <a:t>wrt</a:t>
            </a:r>
            <a:r>
              <a:rPr lang="en-IN" sz="11200" b="1" i="1" strike="noStrike" spc="-1" dirty="0">
                <a:latin typeface="Times New Roman" pitchFamily="18" charset="0"/>
                <a:cs typeface="Times New Roman" pitchFamily="18" charset="0"/>
              </a:rPr>
              <a:t> to first element.</a:t>
            </a:r>
          </a:p>
          <a:p>
            <a:pPr marL="432000" indent="-324000">
              <a:spcAft>
                <a:spcPts val="1148"/>
              </a:spcAft>
              <a:buClr>
                <a:srgbClr val="00FFFF"/>
              </a:buClr>
              <a:buSzPct val="100000"/>
              <a:buFont typeface="Wingdings" pitchFamily="2" charset="2"/>
              <a:buChar char="v"/>
            </a:pPr>
            <a:r>
              <a:rPr lang="en-IN" sz="11200" b="1" i="1" strike="noStrike" spc="-1" dirty="0">
                <a:latin typeface="Times New Roman" pitchFamily="18" charset="0"/>
                <a:cs typeface="Times New Roman" pitchFamily="18" charset="0"/>
              </a:rPr>
              <a:t>That means the first elements is given index of 0. ( yes, indexing starts from 0)</a:t>
            </a:r>
          </a:p>
          <a:p>
            <a:pPr marL="432000" indent="-324000">
              <a:spcAft>
                <a:spcPts val="1148"/>
              </a:spcAft>
              <a:buClr>
                <a:srgbClr val="000000"/>
              </a:buClr>
              <a:buSzPct val="45000"/>
              <a:buFont typeface="Wingdings" charset="2"/>
              <a:buChar char=""/>
            </a:pPr>
            <a:endParaRPr lang="en-IN" sz="2600" b="0" strike="noStrike" spc="-1" dirty="0">
              <a:latin typeface="Arial"/>
            </a:endParaRPr>
          </a:p>
          <a:p>
            <a:pPr marL="432000" indent="-324000">
              <a:spcAft>
                <a:spcPts val="1148"/>
              </a:spcAft>
              <a:buClr>
                <a:srgbClr val="000000"/>
              </a:buClr>
              <a:buSzPct val="45000"/>
              <a:buFont typeface="Wingdings" charset="2"/>
              <a:buChar char=""/>
            </a:pPr>
            <a:endParaRPr lang="en-IN" sz="2600" b="0" strike="noStrike" spc="-1" dirty="0">
              <a:latin typeface="Arial"/>
            </a:endParaRP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849311" y="216000"/>
            <a:ext cx="9231313"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Lets Visualize…</a:t>
            </a:r>
          </a:p>
        </p:txBody>
      </p:sp>
      <p:sp>
        <p:nvSpPr>
          <p:cNvPr id="47" name="TextShape 2"/>
          <p:cNvSpPr txBox="1"/>
          <p:nvPr/>
        </p:nvSpPr>
        <p:spPr>
          <a:xfrm>
            <a:off x="239712" y="3216275"/>
            <a:ext cx="9601200" cy="1676400"/>
          </a:xfrm>
          <a:prstGeom prst="rect">
            <a:avLst/>
          </a:prstGeom>
          <a:noFill/>
          <a:ln>
            <a:noFill/>
          </a:ln>
        </p:spPr>
        <p:txBody>
          <a:bodyPr lIns="0" tIns="0" rIns="0" bIns="0">
            <a:normAutofit fontScale="92500" lnSpcReduction="10000"/>
          </a:bodyPr>
          <a:lstStyle/>
          <a:p>
            <a:pPr marL="432000" indent="-324000">
              <a:spcAft>
                <a:spcPts val="1148"/>
              </a:spcAft>
              <a:buClr>
                <a:srgbClr val="000000"/>
              </a:buClr>
              <a:buSzPct val="45000"/>
            </a:pPr>
            <a:endParaRPr lang="en-IN" sz="2400" b="1" strike="noStrike" spc="-1" dirty="0">
              <a:solidFill>
                <a:schemeClr val="bg1"/>
              </a:solidFill>
              <a:latin typeface="Arial"/>
            </a:endParaRPr>
          </a:p>
          <a:p>
            <a:pPr marL="432000" indent="-324000">
              <a:spcAft>
                <a:spcPts val="1148"/>
              </a:spcAft>
              <a:buClr>
                <a:srgbClr val="000000"/>
              </a:buClr>
              <a:buSzPct val="45000"/>
              <a:buFont typeface="Wingdings" charset="2"/>
              <a:buChar char=""/>
            </a:pPr>
            <a:endParaRPr lang="en-IN" sz="2400" b="1" strike="noStrike" spc="-1" dirty="0">
              <a:solidFill>
                <a:schemeClr val="bg1"/>
              </a:solidFill>
              <a:latin typeface="Arial"/>
            </a:endParaRPr>
          </a:p>
          <a:p>
            <a:pPr marL="432000" indent="-324000">
              <a:spcAft>
                <a:spcPts val="1148"/>
              </a:spcAft>
              <a:buClr>
                <a:srgbClr val="000000"/>
              </a:buClr>
              <a:buSzPct val="45000"/>
            </a:pPr>
            <a:r>
              <a:rPr lang="en-IN" sz="3000" b="1" strike="noStrike" spc="-1" dirty="0">
                <a:solidFill>
                  <a:srgbClr val="00FFFF"/>
                </a:solidFill>
                <a:latin typeface="Times New Roman" pitchFamily="18" charset="0"/>
                <a:cs typeface="Times New Roman" pitchFamily="18" charset="0"/>
              </a:rPr>
              <a:t>Note</a:t>
            </a:r>
            <a:r>
              <a:rPr lang="en-IN" sz="3000" b="1" i="1" strike="noStrike" spc="-1" dirty="0">
                <a:latin typeface="Times New Roman" pitchFamily="18" charset="0"/>
                <a:cs typeface="Times New Roman" pitchFamily="18" charset="0"/>
              </a:rPr>
              <a:t> </a:t>
            </a:r>
            <a:r>
              <a:rPr lang="en-IN" sz="3000" b="1" strike="noStrike" spc="-1" dirty="0">
                <a:latin typeface="Times New Roman" pitchFamily="18" charset="0"/>
                <a:cs typeface="Times New Roman" pitchFamily="18" charset="0"/>
              </a:rPr>
              <a:t>:-</a:t>
            </a:r>
            <a:r>
              <a:rPr lang="en-IN" sz="3000" b="1" i="1" strike="noStrike" spc="-1" dirty="0">
                <a:latin typeface="Times New Roman" pitchFamily="18" charset="0"/>
                <a:cs typeface="Times New Roman" pitchFamily="18" charset="0"/>
              </a:rPr>
              <a:t> The </a:t>
            </a:r>
            <a:r>
              <a:rPr lang="en-IN" sz="3000" b="1" i="1" spc="-1" dirty="0">
                <a:latin typeface="Times New Roman" pitchFamily="18" charset="0"/>
                <a:cs typeface="Times New Roman" pitchFamily="18" charset="0"/>
              </a:rPr>
              <a:t>fifth </a:t>
            </a:r>
            <a:r>
              <a:rPr lang="en-IN" sz="3000" b="1" i="1" strike="noStrike" spc="-1" dirty="0">
                <a:latin typeface="Times New Roman" pitchFamily="18" charset="0"/>
                <a:cs typeface="Times New Roman" pitchFamily="18" charset="0"/>
              </a:rPr>
              <a:t>element is at index 4. This is because of 0 based indexing.</a:t>
            </a:r>
          </a:p>
        </p:txBody>
      </p:sp>
      <p:sp>
        <p:nvSpPr>
          <p:cNvPr id="5" name="TextBox 4"/>
          <p:cNvSpPr txBox="1"/>
          <p:nvPr/>
        </p:nvSpPr>
        <p:spPr>
          <a:xfrm>
            <a:off x="1154112" y="3140075"/>
            <a:ext cx="7772400" cy="400110"/>
          </a:xfrm>
          <a:prstGeom prst="rect">
            <a:avLst/>
          </a:prstGeom>
          <a:noFill/>
        </p:spPr>
        <p:txBody>
          <a:bodyPr wrap="square" rtlCol="0">
            <a:spAutoFit/>
          </a:bodyPr>
          <a:lstStyle/>
          <a:p>
            <a:r>
              <a:rPr lang="en-US" sz="2000" b="1" dirty="0">
                <a:solidFill>
                  <a:srgbClr val="00FFFF"/>
                </a:solidFill>
              </a:rPr>
              <a:t>0        1         2         3         4         5         6        7         8         9 </a:t>
            </a:r>
          </a:p>
        </p:txBody>
      </p:sp>
      <p:grpSp>
        <p:nvGrpSpPr>
          <p:cNvPr id="24" name="Group 23"/>
          <p:cNvGrpSpPr/>
          <p:nvPr/>
        </p:nvGrpSpPr>
        <p:grpSpPr>
          <a:xfrm>
            <a:off x="544512" y="2454275"/>
            <a:ext cx="9067800" cy="685800"/>
            <a:chOff x="163512" y="4587875"/>
            <a:chExt cx="9067800" cy="685800"/>
          </a:xfrm>
        </p:grpSpPr>
        <p:sp>
          <p:nvSpPr>
            <p:cNvPr id="12" name="Rectangle 11"/>
            <p:cNvSpPr/>
            <p:nvPr/>
          </p:nvSpPr>
          <p:spPr>
            <a:xfrm>
              <a:off x="163512" y="4587875"/>
              <a:ext cx="762000" cy="6858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69312" y="4587875"/>
              <a:ext cx="762000" cy="6858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0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100</a:t>
              </a:r>
            </a:p>
          </p:txBody>
        </p:sp>
        <p:sp>
          <p:nvSpPr>
            <p:cNvPr id="15" name="Rectangle 14"/>
            <p:cNvSpPr/>
            <p:nvPr/>
          </p:nvSpPr>
          <p:spPr>
            <a:xfrm>
              <a:off x="694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90</a:t>
              </a:r>
            </a:p>
          </p:txBody>
        </p:sp>
        <p:sp>
          <p:nvSpPr>
            <p:cNvPr id="16" name="Rectangle 15"/>
            <p:cNvSpPr/>
            <p:nvPr/>
          </p:nvSpPr>
          <p:spPr>
            <a:xfrm>
              <a:off x="6183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80</a:t>
              </a:r>
            </a:p>
          </p:txBody>
        </p:sp>
        <p:sp>
          <p:nvSpPr>
            <p:cNvPr id="17" name="Rectangle 16"/>
            <p:cNvSpPr/>
            <p:nvPr/>
          </p:nvSpPr>
          <p:spPr>
            <a:xfrm>
              <a:off x="5421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70</a:t>
              </a:r>
            </a:p>
          </p:txBody>
        </p:sp>
        <p:sp>
          <p:nvSpPr>
            <p:cNvPr id="18" name="Rectangle 17"/>
            <p:cNvSpPr/>
            <p:nvPr/>
          </p:nvSpPr>
          <p:spPr>
            <a:xfrm>
              <a:off x="4659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60</a:t>
              </a:r>
            </a:p>
          </p:txBody>
        </p:sp>
        <p:sp>
          <p:nvSpPr>
            <p:cNvPr id="19" name="Rectangle 18"/>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50</a:t>
              </a:r>
            </a:p>
          </p:txBody>
        </p:sp>
        <p:sp>
          <p:nvSpPr>
            <p:cNvPr id="20" name="Rectangle 19"/>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40</a:t>
              </a:r>
            </a:p>
          </p:txBody>
        </p:sp>
        <p:sp>
          <p:nvSpPr>
            <p:cNvPr id="21" name="Rectangle 20"/>
            <p:cNvSpPr/>
            <p:nvPr/>
          </p:nvSpPr>
          <p:spPr>
            <a:xfrm>
              <a:off x="2373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30</a:t>
              </a:r>
            </a:p>
          </p:txBody>
        </p:sp>
        <p:sp>
          <p:nvSpPr>
            <p:cNvPr id="22" name="Rectangle 21"/>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a:t>
              </a:r>
            </a:p>
          </p:txBody>
        </p:sp>
        <p:sp>
          <p:nvSpPr>
            <p:cNvPr id="23" name="Rectangle 22"/>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a:t>
              </a:r>
            </a:p>
          </p:txBody>
        </p:sp>
      </p:grpSp>
      <p:sp>
        <p:nvSpPr>
          <p:cNvPr id="27" name="Left-Right Arrow 26"/>
          <p:cNvSpPr/>
          <p:nvPr/>
        </p:nvSpPr>
        <p:spPr>
          <a:xfrm>
            <a:off x="1306512" y="2149475"/>
            <a:ext cx="7467600" cy="228600"/>
          </a:xfrm>
          <a:prstGeom prst="leftRightArrow">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02112" y="1768475"/>
            <a:ext cx="1981200" cy="369332"/>
          </a:xfrm>
          <a:prstGeom prst="rect">
            <a:avLst/>
          </a:prstGeom>
          <a:noFill/>
        </p:spPr>
        <p:txBody>
          <a:bodyPr wrap="square" rtlCol="0">
            <a:spAutoFit/>
          </a:bodyPr>
          <a:lstStyle/>
          <a:p>
            <a:r>
              <a:rPr lang="en-US" b="1" dirty="0">
                <a:solidFill>
                  <a:srgbClr val="00FFFF"/>
                </a:solidFill>
              </a:rPr>
              <a:t>Array Size =10</a:t>
            </a:r>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Lets see some syntax...</a:t>
            </a:r>
          </a:p>
        </p:txBody>
      </p:sp>
      <p:sp>
        <p:nvSpPr>
          <p:cNvPr id="50" name="TextShape 2"/>
          <p:cNvSpPr txBox="1"/>
          <p:nvPr/>
        </p:nvSpPr>
        <p:spPr>
          <a:xfrm>
            <a:off x="216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800" b="1" i="1" strike="noStrike" spc="-1" dirty="0">
                <a:solidFill>
                  <a:srgbClr val="00FFFF"/>
                </a:solidFill>
                <a:latin typeface="Times New Roman" pitchFamily="18" charset="0"/>
                <a:cs typeface="Times New Roman" pitchFamily="18" charset="0"/>
              </a:rPr>
              <a:t>How to Declare an array?</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Syntax : </a:t>
            </a:r>
            <a:r>
              <a:rPr lang="en-IN" sz="2800" b="1" i="1" strike="noStrike" spc="-1" dirty="0" err="1">
                <a:latin typeface="Times New Roman" pitchFamily="18" charset="0"/>
                <a:cs typeface="Times New Roman" pitchFamily="18" charset="0"/>
              </a:rPr>
              <a:t>Datatype</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array_name</a:t>
            </a:r>
            <a:r>
              <a:rPr lang="en-IN" sz="2800" b="1" i="1" strike="noStrike" spc="-1" dirty="0">
                <a:latin typeface="Times New Roman" pitchFamily="18" charset="0"/>
                <a:cs typeface="Times New Roman" pitchFamily="18" charset="0"/>
              </a:rPr>
              <a:t>[size];</a:t>
            </a:r>
          </a:p>
          <a:p>
            <a:pPr marL="432000" indent="-324000">
              <a:spcAft>
                <a:spcPts val="1148"/>
              </a:spcAft>
              <a:buClr>
                <a:srgbClr val="00FFFF"/>
              </a:buClr>
              <a:buSzPct val="100000"/>
              <a:buFont typeface="Wingdings" pitchFamily="2" charset="2"/>
              <a:buChar char="v"/>
            </a:pPr>
            <a:r>
              <a:rPr lang="en-IN" sz="2800" b="1" i="1" strike="noStrike" spc="-1" dirty="0">
                <a:solidFill>
                  <a:srgbClr val="00FFFF"/>
                </a:solidFill>
                <a:latin typeface="Times New Roman" pitchFamily="18" charset="0"/>
                <a:cs typeface="Times New Roman" pitchFamily="18" charset="0"/>
              </a:rPr>
              <a:t>Example</a:t>
            </a:r>
            <a:r>
              <a:rPr lang="en-IN" sz="2800" b="1" i="1" strike="noStrike" spc="-1" dirty="0">
                <a:latin typeface="Times New Roman" pitchFamily="18" charset="0"/>
                <a:cs typeface="Times New Roman" pitchFamily="18" charset="0"/>
              </a:rPr>
              <a:t>:</a:t>
            </a:r>
          </a:p>
          <a:p>
            <a:pPr marL="864000" lvl="1" indent="-324000">
              <a:spcAft>
                <a:spcPts val="918"/>
              </a:spcAft>
              <a:buClr>
                <a:srgbClr val="00FFFF"/>
              </a:buClr>
              <a:buSzPct val="100000"/>
              <a:buFont typeface="Wingdings" pitchFamily="2" charset="2"/>
              <a:buChar char="Ø"/>
            </a:pPr>
            <a:r>
              <a:rPr lang="en-IN" sz="2800" b="1" i="1" strike="noStrike" spc="-1" dirty="0" err="1">
                <a:latin typeface="Times New Roman" pitchFamily="18" charset="0"/>
                <a:cs typeface="Times New Roman" pitchFamily="18" charset="0"/>
              </a:rPr>
              <a:t>int</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int_Array</a:t>
            </a:r>
            <a:r>
              <a:rPr lang="en-IN" sz="2800" b="1" i="1" strike="noStrike" spc="-1" dirty="0">
                <a:latin typeface="Times New Roman" pitchFamily="18" charset="0"/>
                <a:cs typeface="Times New Roman" pitchFamily="18" charset="0"/>
              </a:rPr>
              <a:t>[5];</a:t>
            </a:r>
          </a:p>
          <a:p>
            <a:pPr marL="864000" lvl="1" indent="-324000">
              <a:spcAft>
                <a:spcPts val="918"/>
              </a:spcAft>
              <a:buClr>
                <a:srgbClr val="00FFFF"/>
              </a:buClr>
              <a:buSzPct val="100000"/>
              <a:buFont typeface="Wingdings" pitchFamily="2" charset="2"/>
              <a:buChar char="Ø"/>
            </a:pPr>
            <a:r>
              <a:rPr lang="en-IN" sz="2800" b="1" i="1" strike="noStrike" spc="-1" dirty="0">
                <a:latin typeface="Times New Roman" pitchFamily="18" charset="0"/>
                <a:cs typeface="Times New Roman" pitchFamily="18" charset="0"/>
              </a:rPr>
              <a:t>char </a:t>
            </a:r>
            <a:r>
              <a:rPr lang="en-IN" sz="2800" b="1" i="1" strike="noStrike" spc="-1" dirty="0" err="1">
                <a:latin typeface="Times New Roman" pitchFamily="18" charset="0"/>
                <a:cs typeface="Times New Roman" pitchFamily="18" charset="0"/>
              </a:rPr>
              <a:t>char_Array</a:t>
            </a:r>
            <a:r>
              <a:rPr lang="en-IN" sz="2800" b="1" i="1" strike="noStrike" spc="-1" dirty="0">
                <a:latin typeface="Times New Roman" pitchFamily="18" charset="0"/>
                <a:cs typeface="Times New Roman" pitchFamily="18" charset="0"/>
              </a:rPr>
              <a:t>[40];</a:t>
            </a:r>
          </a:p>
          <a:p>
            <a:pPr marL="864000" lvl="1" indent="-324000">
              <a:spcAft>
                <a:spcPts val="918"/>
              </a:spcAft>
              <a:buClr>
                <a:srgbClr val="00FFFF"/>
              </a:buClr>
              <a:buSzPct val="100000"/>
              <a:buFont typeface="Wingdings" pitchFamily="2" charset="2"/>
              <a:buChar char="Ø"/>
            </a:pPr>
            <a:r>
              <a:rPr lang="en-IN" sz="2800" b="1" i="1" strike="noStrike" spc="-1" dirty="0">
                <a:latin typeface="Times New Roman" pitchFamily="18" charset="0"/>
                <a:cs typeface="Times New Roman" pitchFamily="18" charset="0"/>
              </a:rPr>
              <a:t>float </a:t>
            </a:r>
            <a:r>
              <a:rPr lang="en-IN" sz="2800" b="1" i="1" strike="noStrike" spc="-1" dirty="0" err="1">
                <a:latin typeface="Times New Roman" pitchFamily="18" charset="0"/>
                <a:cs typeface="Times New Roman" pitchFamily="18" charset="0"/>
              </a:rPr>
              <a:t>float_Array</a:t>
            </a:r>
            <a:r>
              <a:rPr lang="en-IN" sz="2800" b="1" i="1" strike="noStrike" spc="-1" dirty="0">
                <a:latin typeface="Times New Roman" pitchFamily="18" charset="0"/>
                <a:cs typeface="Times New Roman" pitchFamily="18" charset="0"/>
              </a:rPr>
              <a:t>[30];</a:t>
            </a:r>
          </a:p>
          <a:p>
            <a:pPr marL="864000" lvl="1" indent="-324000">
              <a:spcAft>
                <a:spcPts val="918"/>
              </a:spcAft>
              <a:buClr>
                <a:srgbClr val="00FFFF"/>
              </a:buClr>
              <a:buSzPct val="100000"/>
              <a:buFont typeface="Wingdings" pitchFamily="2" charset="2"/>
              <a:buChar char="Ø"/>
            </a:pPr>
            <a:r>
              <a:rPr lang="en-IN" sz="2800" b="1" i="1" strike="noStrike" spc="-1" dirty="0">
                <a:latin typeface="Times New Roman" pitchFamily="18" charset="0"/>
                <a:cs typeface="Times New Roman" pitchFamily="18" charset="0"/>
              </a:rPr>
              <a:t>This size represent how many elements are there in the array.</a:t>
            </a: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1" y="216000"/>
            <a:ext cx="10080624" cy="936000"/>
          </a:xfrm>
          <a:prstGeom prst="rect">
            <a:avLst/>
          </a:prstGeom>
          <a:noFill/>
          <a:ln>
            <a:noFill/>
          </a:ln>
        </p:spPr>
        <p:txBody>
          <a:bodyPr lIns="0" tIns="0" rIns="0" bIns="0" anchor="ctr">
            <a:noAutofit/>
          </a:bodyPr>
          <a:lstStyle/>
          <a:p>
            <a:pPr algn="ctr"/>
            <a:r>
              <a:rPr lang="en-IN" sz="4800" b="1" strike="noStrike" spc="-1" dirty="0">
                <a:solidFill>
                  <a:srgbClr val="FFFFFF"/>
                </a:solidFill>
                <a:latin typeface="Arial"/>
              </a:rPr>
              <a:t>Why create array? </a:t>
            </a:r>
          </a:p>
        </p:txBody>
      </p:sp>
      <p:sp>
        <p:nvSpPr>
          <p:cNvPr id="52"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Arrays can store a large number of values with single name.( declaring individual variable and remembering their names is super tough and less handy).</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Values stored in an array can be sorted easily in some logical order.</a:t>
            </a:r>
          </a:p>
          <a:p>
            <a:pPr marL="432000" indent="-324000">
              <a:lnSpc>
                <a:spcPct val="1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Searching is simple. We can use loops on array.</a:t>
            </a: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611112" y="173279"/>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Types of array...</a:t>
            </a:r>
          </a:p>
        </p:txBody>
      </p:sp>
      <p:sp>
        <p:nvSpPr>
          <p:cNvPr id="54"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lnSpc>
                <a:spcPct val="2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1-D array ( array) </a:t>
            </a:r>
          </a:p>
          <a:p>
            <a:pPr marL="432000" indent="-324000">
              <a:lnSpc>
                <a:spcPct val="250000"/>
              </a:lnSpc>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2-D array (array of arrays)</a:t>
            </a:r>
          </a:p>
          <a:p>
            <a:pPr marL="432000" indent="-324000">
              <a:lnSpc>
                <a:spcPct val="250000"/>
              </a:lnSpc>
              <a:spcAft>
                <a:spcPts val="1148"/>
              </a:spcAft>
              <a:buClr>
                <a:srgbClr val="00FFFF"/>
              </a:buClr>
              <a:buSzPct val="100000"/>
              <a:buFont typeface="Wingdings" pitchFamily="2" charset="2"/>
              <a:buChar char="v"/>
            </a:pPr>
            <a:r>
              <a:rPr lang="en-IN" sz="2800" b="1" i="1" spc="-1" dirty="0">
                <a:latin typeface="Times New Roman" pitchFamily="18" charset="0"/>
                <a:cs typeface="Times New Roman" pitchFamily="18" charset="0"/>
              </a:rPr>
              <a:t>n</a:t>
            </a:r>
            <a:r>
              <a:rPr lang="en-IN" sz="2800" b="1" i="1" strike="noStrike" spc="-1" dirty="0">
                <a:latin typeface="Times New Roman" pitchFamily="18" charset="0"/>
                <a:cs typeface="Times New Roman" pitchFamily="18" charset="0"/>
              </a:rPr>
              <a:t>-D array (array of arrays of ... arrays</a:t>
            </a:r>
            <a:r>
              <a:rPr lang="en-IN" sz="2800" b="0" strike="noStrike" spc="-1" dirty="0">
                <a:latin typeface="Arial"/>
              </a:rPr>
              <a:t>)</a:t>
            </a:r>
          </a:p>
        </p:txBody>
      </p:sp>
      <p:grpSp>
        <p:nvGrpSpPr>
          <p:cNvPr id="4" name="Group 3"/>
          <p:cNvGrpSpPr/>
          <p:nvPr/>
        </p:nvGrpSpPr>
        <p:grpSpPr>
          <a:xfrm>
            <a:off x="4278312" y="1539875"/>
            <a:ext cx="3733800" cy="685800"/>
            <a:chOff x="925512" y="4587875"/>
            <a:chExt cx="3733800" cy="685800"/>
          </a:xfrm>
        </p:grpSpPr>
        <p:sp>
          <p:nvSpPr>
            <p:cNvPr id="12" name="Rectangle 11"/>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13" name="Rectangle 12"/>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p>
          </p:txBody>
        </p:sp>
        <p:sp>
          <p:nvSpPr>
            <p:cNvPr id="14" name="Rectangle 13"/>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30</a:t>
              </a:r>
            </a:p>
          </p:txBody>
        </p:sp>
        <p:sp>
          <p:nvSpPr>
            <p:cNvPr id="15" name="Rectangle 14"/>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a:t>
              </a:r>
            </a:p>
          </p:txBody>
        </p:sp>
        <p:sp>
          <p:nvSpPr>
            <p:cNvPr id="16" name="Rectangle 15"/>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a:t>
              </a:r>
            </a:p>
          </p:txBody>
        </p:sp>
      </p:grpSp>
      <p:grpSp>
        <p:nvGrpSpPr>
          <p:cNvPr id="61" name="Group 60"/>
          <p:cNvGrpSpPr/>
          <p:nvPr/>
        </p:nvGrpSpPr>
        <p:grpSpPr>
          <a:xfrm>
            <a:off x="4964112" y="2606675"/>
            <a:ext cx="3124200" cy="1600200"/>
            <a:chOff x="5192712" y="2759075"/>
            <a:chExt cx="3124200" cy="1600200"/>
          </a:xfrm>
        </p:grpSpPr>
        <p:grpSp>
          <p:nvGrpSpPr>
            <p:cNvPr id="29" name="Group 28"/>
            <p:cNvGrpSpPr/>
            <p:nvPr/>
          </p:nvGrpSpPr>
          <p:grpSpPr>
            <a:xfrm>
              <a:off x="5192712" y="2759075"/>
              <a:ext cx="3124200" cy="533400"/>
              <a:chOff x="925512" y="4587875"/>
              <a:chExt cx="3733800" cy="685800"/>
            </a:xfrm>
          </p:grpSpPr>
          <p:sp>
            <p:nvSpPr>
              <p:cNvPr id="30" name="Rectangle 29"/>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15</a:t>
                </a:r>
              </a:p>
            </p:txBody>
          </p:sp>
          <p:sp>
            <p:nvSpPr>
              <p:cNvPr id="31" name="Rectangle 30"/>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98</a:t>
                </a:r>
              </a:p>
            </p:txBody>
          </p:sp>
          <p:sp>
            <p:nvSpPr>
              <p:cNvPr id="32" name="Rectangle 31"/>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a:t>
                </a:r>
              </a:p>
            </p:txBody>
          </p:sp>
          <p:sp>
            <p:nvSpPr>
              <p:cNvPr id="33" name="Rectangle 32"/>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34" name="Rectangle 33"/>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39</a:t>
                </a:r>
              </a:p>
            </p:txBody>
          </p:sp>
        </p:grpSp>
        <p:grpSp>
          <p:nvGrpSpPr>
            <p:cNvPr id="47" name="Group 46"/>
            <p:cNvGrpSpPr/>
            <p:nvPr/>
          </p:nvGrpSpPr>
          <p:grpSpPr>
            <a:xfrm>
              <a:off x="5192712" y="3292475"/>
              <a:ext cx="3124200" cy="533400"/>
              <a:chOff x="925512" y="4587875"/>
              <a:chExt cx="3733800" cy="685800"/>
            </a:xfrm>
          </p:grpSpPr>
          <p:sp>
            <p:nvSpPr>
              <p:cNvPr id="48" name="Rectangle 47"/>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27</a:t>
                </a:r>
              </a:p>
            </p:txBody>
          </p:sp>
          <p:sp>
            <p:nvSpPr>
              <p:cNvPr id="49" name="Rectangle 48"/>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p>
            </p:txBody>
          </p:sp>
          <p:sp>
            <p:nvSpPr>
              <p:cNvPr id="50" name="Rectangle 49"/>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30</a:t>
                </a:r>
              </a:p>
            </p:txBody>
          </p:sp>
          <p:sp>
            <p:nvSpPr>
              <p:cNvPr id="51" name="Rectangle 50"/>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56</a:t>
                </a:r>
              </a:p>
            </p:txBody>
          </p:sp>
          <p:sp>
            <p:nvSpPr>
              <p:cNvPr id="52" name="Rectangle 51"/>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78</a:t>
                </a:r>
              </a:p>
            </p:txBody>
          </p:sp>
        </p:grpSp>
        <p:grpSp>
          <p:nvGrpSpPr>
            <p:cNvPr id="55" name="Group 54"/>
            <p:cNvGrpSpPr/>
            <p:nvPr/>
          </p:nvGrpSpPr>
          <p:grpSpPr>
            <a:xfrm>
              <a:off x="5192712" y="3825875"/>
              <a:ext cx="3124200" cy="533400"/>
              <a:chOff x="925512" y="4587875"/>
              <a:chExt cx="3733800" cy="685800"/>
            </a:xfrm>
          </p:grpSpPr>
          <p:sp>
            <p:nvSpPr>
              <p:cNvPr id="56" name="Rectangle 55"/>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39</a:t>
                </a:r>
              </a:p>
            </p:txBody>
          </p:sp>
          <p:sp>
            <p:nvSpPr>
              <p:cNvPr id="57" name="Rectangle 56"/>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p>
            </p:txBody>
          </p:sp>
          <p:sp>
            <p:nvSpPr>
              <p:cNvPr id="58" name="Rectangle 57"/>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41</a:t>
                </a:r>
              </a:p>
            </p:txBody>
          </p:sp>
          <p:sp>
            <p:nvSpPr>
              <p:cNvPr id="59" name="Rectangle 58"/>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a:t>
                </a:r>
              </a:p>
            </p:txBody>
          </p:sp>
          <p:sp>
            <p:nvSpPr>
              <p:cNvPr id="60" name="Rectangle 59"/>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a:t>
                </a:r>
              </a:p>
            </p:txBody>
          </p:sp>
        </p:grpSp>
      </p:gr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1-D array :</a:t>
            </a:r>
          </a:p>
        </p:txBody>
      </p:sp>
      <p:sp>
        <p:nvSpPr>
          <p:cNvPr id="56"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We have already seen example of one dimensional array.</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Declaration:</a:t>
            </a:r>
          </a:p>
          <a:p>
            <a:pPr marL="432000" indent="-324000" algn="ctr">
              <a:spcAft>
                <a:spcPts val="1148"/>
              </a:spcAft>
              <a:buClr>
                <a:srgbClr val="00FFFF"/>
              </a:buClr>
              <a:buSzPct val="100000"/>
            </a:pPr>
            <a:r>
              <a:rPr lang="en-IN" sz="2800" b="1" i="1" strike="noStrike" spc="-1" dirty="0">
                <a:solidFill>
                  <a:srgbClr val="00FFFF"/>
                </a:solidFill>
                <a:latin typeface="Times New Roman" pitchFamily="18" charset="0"/>
                <a:cs typeface="Times New Roman" pitchFamily="18" charset="0"/>
              </a:rPr>
              <a:t>data_type identifier [ length ]; </a:t>
            </a:r>
            <a:endParaRPr lang="en-IN" sz="2800" b="1" i="1" strike="noStrike"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Ø"/>
            </a:pPr>
            <a:r>
              <a:rPr lang="en-IN" sz="2800" b="1" i="1" strike="noStrike" spc="-1" dirty="0">
                <a:solidFill>
                  <a:srgbClr val="00FFFF"/>
                </a:solidFill>
                <a:latin typeface="Times New Roman" pitchFamily="18" charset="0"/>
                <a:cs typeface="Times New Roman" pitchFamily="18" charset="0"/>
              </a:rPr>
              <a:t>Identifier</a:t>
            </a:r>
            <a:r>
              <a:rPr lang="en-IN" sz="2800" b="1" i="1" strike="noStrike" spc="-1" dirty="0">
                <a:latin typeface="Times New Roman" pitchFamily="18" charset="0"/>
                <a:cs typeface="Times New Roman" pitchFamily="18" charset="0"/>
              </a:rPr>
              <a:t> = name of array;</a:t>
            </a:r>
          </a:p>
          <a:p>
            <a:pPr marL="432000" indent="-324000">
              <a:spcAft>
                <a:spcPts val="1148"/>
              </a:spcAft>
              <a:buClr>
                <a:srgbClr val="00FFFF"/>
              </a:buClr>
              <a:buSzPct val="100000"/>
              <a:buFont typeface="Wingdings" pitchFamily="2" charset="2"/>
              <a:buChar char="Ø"/>
            </a:pPr>
            <a:r>
              <a:rPr lang="en-IN" sz="2800" b="1" i="1" strike="noStrike" spc="-1" dirty="0">
                <a:solidFill>
                  <a:srgbClr val="00FFFF"/>
                </a:solidFill>
                <a:latin typeface="Times New Roman" pitchFamily="18" charset="0"/>
                <a:cs typeface="Times New Roman" pitchFamily="18" charset="0"/>
              </a:rPr>
              <a:t>length</a:t>
            </a:r>
            <a:r>
              <a:rPr lang="en-IN" sz="2800" b="1" i="1" strike="noStrike" spc="-1" dirty="0">
                <a:latin typeface="Times New Roman" pitchFamily="18" charset="0"/>
                <a:cs typeface="Times New Roman" pitchFamily="18" charset="0"/>
              </a:rPr>
              <a:t> = size of the array</a:t>
            </a:r>
          </a:p>
          <a:p>
            <a:pPr marL="432000" indent="-324000">
              <a:spcAft>
                <a:spcPts val="1148"/>
              </a:spcAft>
              <a:buClr>
                <a:srgbClr val="00FFFF"/>
              </a:buClr>
              <a:buSzPct val="100000"/>
              <a:buFont typeface="Wingdings" pitchFamily="2" charset="2"/>
              <a:buChar char="Ø"/>
            </a:pPr>
            <a:r>
              <a:rPr lang="en-IN" sz="2800" b="1" i="1" strike="noStrike" spc="-1" dirty="0">
                <a:solidFill>
                  <a:srgbClr val="00FFFF"/>
                </a:solidFill>
                <a:latin typeface="Times New Roman" pitchFamily="18" charset="0"/>
                <a:cs typeface="Times New Roman" pitchFamily="18" charset="0"/>
              </a:rPr>
              <a:t>data_type</a:t>
            </a:r>
            <a:r>
              <a:rPr lang="en-IN" sz="2800" b="1" i="1" strike="noStrike" spc="-1" dirty="0">
                <a:latin typeface="Times New Roman" pitchFamily="18" charset="0"/>
                <a:cs typeface="Times New Roman" pitchFamily="18" charset="0"/>
              </a:rPr>
              <a:t> = </a:t>
            </a:r>
            <a:r>
              <a:rPr lang="en-IN" sz="2800" b="1" i="1" strike="noStrike" spc="-1" dirty="0" err="1">
                <a:latin typeface="Times New Roman" pitchFamily="18" charset="0"/>
                <a:cs typeface="Times New Roman" pitchFamily="18" charset="0"/>
              </a:rPr>
              <a:t>datatype</a:t>
            </a:r>
            <a:r>
              <a:rPr lang="en-IN" sz="2800" b="1" i="1" strike="noStrike" spc="-1" dirty="0">
                <a:latin typeface="Times New Roman" pitchFamily="18" charset="0"/>
                <a:cs typeface="Times New Roman" pitchFamily="18" charset="0"/>
              </a:rPr>
              <a:t> of values you want to store.</a:t>
            </a: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216000"/>
            <a:ext cx="7020000" cy="936000"/>
          </a:xfrm>
          <a:prstGeom prst="rect">
            <a:avLst/>
          </a:prstGeom>
          <a:noFill/>
          <a:ln>
            <a:noFill/>
          </a:ln>
        </p:spPr>
        <p:txBody>
          <a:bodyPr lIns="0" tIns="0" rIns="0" bIns="0" anchor="ctr">
            <a:noAutofit/>
          </a:bodyPr>
          <a:lstStyle/>
          <a:p>
            <a:r>
              <a:rPr lang="en-IN" sz="4400" b="1" strike="noStrike" spc="-1" dirty="0">
                <a:solidFill>
                  <a:srgbClr val="FFFFFF"/>
                </a:solidFill>
                <a:latin typeface="Arial"/>
              </a:rPr>
              <a:t>Initializing 1D arrays...</a:t>
            </a:r>
          </a:p>
        </p:txBody>
      </p:sp>
      <p:sp>
        <p:nvSpPr>
          <p:cNvPr id="58" name="TextShape 2"/>
          <p:cNvSpPr txBox="1"/>
          <p:nvPr/>
        </p:nvSpPr>
        <p:spPr>
          <a:xfrm>
            <a:off x="504000" y="1368000"/>
            <a:ext cx="9072000" cy="3288240"/>
          </a:xfrm>
          <a:prstGeom prst="rect">
            <a:avLst/>
          </a:prstGeom>
          <a:noFill/>
          <a:ln>
            <a:noFill/>
          </a:ln>
        </p:spPr>
        <p:txBody>
          <a:bodyPr lIns="0" tIns="0" rIns="0" bIns="0">
            <a:noAutofit/>
          </a:bodyPr>
          <a:lstStyle/>
          <a:p>
            <a:pPr marL="432000" indent="-324000">
              <a:spcAft>
                <a:spcPts val="1148"/>
              </a:spcAft>
              <a:buClr>
                <a:srgbClr val="00FFFF"/>
              </a:buClr>
              <a:buSzPct val="100000"/>
              <a:buFont typeface="Wingdings" pitchFamily="2" charset="2"/>
              <a:buChar char="v"/>
            </a:pPr>
            <a:r>
              <a:rPr lang="en-IN" sz="2800" b="1" i="1" strike="noStrike" spc="-1" dirty="0" err="1">
                <a:latin typeface="Times New Roman" pitchFamily="18" charset="0"/>
                <a:cs typeface="Times New Roman" pitchFamily="18" charset="0"/>
              </a:rPr>
              <a:t>int</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[5] = {5,30,11,45,22};  </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If you specify only two elements...then all the left elements will be initialized. with 0</a:t>
            </a:r>
            <a:r>
              <a:rPr lang="en-IN" sz="2800" b="1" i="1" strike="noStrike" spc="-1" dirty="0">
                <a:solidFill>
                  <a:srgbClr val="168253"/>
                </a:solidFill>
                <a:latin typeface="Times New Roman" pitchFamily="18" charset="0"/>
                <a:cs typeface="Times New Roman" pitchFamily="18" charset="0"/>
              </a:rPr>
              <a:t>.</a:t>
            </a:r>
            <a:endParaRPr lang="en-IN" sz="2800" b="1" i="1" strike="noStrike" spc="-1" dirty="0">
              <a:latin typeface="Times New Roman" pitchFamily="18" charset="0"/>
              <a:cs typeface="Times New Roman" pitchFamily="18" charset="0"/>
            </a:endParaRPr>
          </a:p>
          <a:p>
            <a:pPr marL="432000" indent="-324000">
              <a:spcAft>
                <a:spcPts val="1148"/>
              </a:spcAft>
              <a:buClr>
                <a:srgbClr val="00FFFF"/>
              </a:buClr>
              <a:buSzPct val="100000"/>
              <a:buFont typeface="Wingdings" pitchFamily="2" charset="2"/>
              <a:buChar char="v"/>
            </a:pPr>
            <a:r>
              <a:rPr lang="en-IN" sz="2800" b="1" i="1" spc="-1" dirty="0" err="1">
                <a:latin typeface="Times New Roman" pitchFamily="18" charset="0"/>
                <a:cs typeface="Times New Roman" pitchFamily="18" charset="0"/>
              </a:rPr>
              <a:t>i</a:t>
            </a:r>
            <a:r>
              <a:rPr lang="en-IN" sz="2800" b="1" i="1" strike="noStrike" spc="-1" dirty="0" err="1">
                <a:latin typeface="Times New Roman" pitchFamily="18" charset="0"/>
                <a:cs typeface="Times New Roman" pitchFamily="18" charset="0"/>
              </a:rPr>
              <a:t>nt</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[5] = {3,2};</a:t>
            </a:r>
          </a:p>
          <a:p>
            <a:pPr marL="432000" indent="-324000">
              <a:spcAft>
                <a:spcPts val="1148"/>
              </a:spcAft>
              <a:buClr>
                <a:srgbClr val="00FFFF"/>
              </a:buClr>
              <a:buSzPct val="100000"/>
              <a:buFont typeface="Wingdings" pitchFamily="2" charset="2"/>
              <a:buChar char="v"/>
            </a:pPr>
            <a:r>
              <a:rPr lang="en-IN" sz="2800" b="1" i="1" strike="noStrike" spc="-1" dirty="0">
                <a:latin typeface="Times New Roman" pitchFamily="18" charset="0"/>
                <a:cs typeface="Times New Roman" pitchFamily="18" charset="0"/>
              </a:rPr>
              <a:t>if you want to initialize all the elements with 0. you can do like this :</a:t>
            </a:r>
          </a:p>
          <a:p>
            <a:pPr marL="432000" indent="-324000">
              <a:spcAft>
                <a:spcPts val="1148"/>
              </a:spcAft>
              <a:buClr>
                <a:srgbClr val="00FFFF"/>
              </a:buClr>
              <a:buSzPct val="100000"/>
              <a:buFont typeface="Wingdings" pitchFamily="2" charset="2"/>
              <a:buChar char="v"/>
            </a:pPr>
            <a:r>
              <a:rPr lang="en-IN" sz="2800" b="1" i="1" spc="-1" dirty="0" err="1">
                <a:latin typeface="Times New Roman" pitchFamily="18" charset="0"/>
                <a:cs typeface="Times New Roman" pitchFamily="18" charset="0"/>
              </a:rPr>
              <a:t>i</a:t>
            </a:r>
            <a:r>
              <a:rPr lang="en-IN" sz="2800" b="1" i="1" strike="noStrike" spc="-1" dirty="0" err="1">
                <a:latin typeface="Times New Roman" pitchFamily="18" charset="0"/>
                <a:cs typeface="Times New Roman" pitchFamily="18" charset="0"/>
              </a:rPr>
              <a:t>nt</a:t>
            </a:r>
            <a:r>
              <a:rPr lang="en-IN" sz="2800" b="1" i="1" strike="noStrike" spc="-1" dirty="0">
                <a:latin typeface="Times New Roman" pitchFamily="18" charset="0"/>
                <a:cs typeface="Times New Roman" pitchFamily="18" charset="0"/>
              </a:rPr>
              <a:t> </a:t>
            </a:r>
            <a:r>
              <a:rPr lang="en-IN" sz="2800" b="1" i="1" strike="noStrike" spc="-1" dirty="0" err="1">
                <a:latin typeface="Times New Roman" pitchFamily="18" charset="0"/>
                <a:cs typeface="Times New Roman" pitchFamily="18" charset="0"/>
              </a:rPr>
              <a:t>arr</a:t>
            </a:r>
            <a:r>
              <a:rPr lang="en-IN" sz="2800" b="1" i="1" strike="noStrike" spc="-1" dirty="0">
                <a:latin typeface="Times New Roman" pitchFamily="18" charset="0"/>
                <a:cs typeface="Times New Roman" pitchFamily="18" charset="0"/>
              </a:rPr>
              <a:t>[5] = {0};</a:t>
            </a:r>
          </a:p>
        </p:txBody>
      </p:sp>
      <p:grpSp>
        <p:nvGrpSpPr>
          <p:cNvPr id="4" name="Group 3"/>
          <p:cNvGrpSpPr/>
          <p:nvPr/>
        </p:nvGrpSpPr>
        <p:grpSpPr>
          <a:xfrm>
            <a:off x="5497512" y="1235075"/>
            <a:ext cx="3733800" cy="685800"/>
            <a:chOff x="925512" y="4587875"/>
            <a:chExt cx="3733800" cy="685800"/>
          </a:xfrm>
        </p:grpSpPr>
        <p:sp>
          <p:nvSpPr>
            <p:cNvPr id="5" name="Rectangle 4"/>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22</a:t>
              </a:r>
            </a:p>
          </p:txBody>
        </p:sp>
        <p:sp>
          <p:nvSpPr>
            <p:cNvPr id="6" name="Rectangle 5"/>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45</a:t>
              </a:r>
            </a:p>
          </p:txBody>
        </p:sp>
        <p:sp>
          <p:nvSpPr>
            <p:cNvPr id="7" name="Rectangle 6"/>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11</a:t>
              </a:r>
            </a:p>
          </p:txBody>
        </p:sp>
        <p:sp>
          <p:nvSpPr>
            <p:cNvPr id="8" name="Rectangle 7"/>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30</a:t>
              </a:r>
            </a:p>
          </p:txBody>
        </p:sp>
        <p:sp>
          <p:nvSpPr>
            <p:cNvPr id="9" name="Rectangle 8"/>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grpSp>
      <p:grpSp>
        <p:nvGrpSpPr>
          <p:cNvPr id="10" name="Group 9"/>
          <p:cNvGrpSpPr/>
          <p:nvPr/>
        </p:nvGrpSpPr>
        <p:grpSpPr>
          <a:xfrm>
            <a:off x="5421312" y="2759075"/>
            <a:ext cx="3733800" cy="685800"/>
            <a:chOff x="925512" y="4587875"/>
            <a:chExt cx="3733800" cy="685800"/>
          </a:xfrm>
        </p:grpSpPr>
        <p:sp>
          <p:nvSpPr>
            <p:cNvPr id="11" name="Rectangle 10"/>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12" name="Rectangle 11"/>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13" name="Rectangle 12"/>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14" name="Rectangle 13"/>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15" name="Rectangle 14"/>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grpSp>
      <p:grpSp>
        <p:nvGrpSpPr>
          <p:cNvPr id="16" name="Group 15"/>
          <p:cNvGrpSpPr/>
          <p:nvPr/>
        </p:nvGrpSpPr>
        <p:grpSpPr>
          <a:xfrm>
            <a:off x="5421312" y="4359275"/>
            <a:ext cx="3733800" cy="685800"/>
            <a:chOff x="925512" y="4587875"/>
            <a:chExt cx="3733800" cy="685800"/>
          </a:xfrm>
        </p:grpSpPr>
        <p:sp>
          <p:nvSpPr>
            <p:cNvPr id="17" name="Rectangle 16"/>
            <p:cNvSpPr/>
            <p:nvPr/>
          </p:nvSpPr>
          <p:spPr>
            <a:xfrm>
              <a:off x="3897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18" name="Rectangle 17"/>
            <p:cNvSpPr/>
            <p:nvPr/>
          </p:nvSpPr>
          <p:spPr>
            <a:xfrm>
              <a:off x="31353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19" name="Rectangle 18"/>
            <p:cNvSpPr/>
            <p:nvPr/>
          </p:nvSpPr>
          <p:spPr>
            <a:xfrm>
              <a:off x="2449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20" name="Rectangle 19"/>
            <p:cNvSpPr/>
            <p:nvPr/>
          </p:nvSpPr>
          <p:spPr>
            <a:xfrm>
              <a:off x="1687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sp>
          <p:nvSpPr>
            <p:cNvPr id="21" name="Rectangle 20"/>
            <p:cNvSpPr/>
            <p:nvPr/>
          </p:nvSpPr>
          <p:spPr>
            <a:xfrm>
              <a:off x="925512" y="4587875"/>
              <a:ext cx="762000" cy="685800"/>
            </a:xfrm>
            <a:prstGeom prst="rect">
              <a:avLst/>
            </a:prstGeom>
            <a:solidFill>
              <a:srgbClr val="00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0</a:t>
              </a:r>
            </a:p>
          </p:txBody>
        </p:sp>
      </p:grpSp>
    </p:spTree>
  </p:cSld>
  <p:clrMapOvr>
    <a:masterClrMapping/>
  </p:clrMapOvr>
  <p:transition spd="slow">
    <p:wipe dir="d"/>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377</TotalTime>
  <Words>1623</Words>
  <Application>Microsoft Office PowerPoint</Application>
  <PresentationFormat>Custom</PresentationFormat>
  <Paragraphs>288</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Franklin Gothic Book</vt:lpstr>
      <vt:lpstr>Times New Roman</vt:lpstr>
      <vt:lpstr>Wingdings</vt:lpstr>
      <vt:lpstr>Wingdings 2</vt:lpstr>
      <vt:lpstr>Technic</vt:lpstr>
      <vt:lpstr>EDUCATION OUTREACH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Ankit</cp:lastModifiedBy>
  <cp:revision>36</cp:revision>
  <dcterms:created xsi:type="dcterms:W3CDTF">2020-04-13T12:44:55Z</dcterms:created>
  <dcterms:modified xsi:type="dcterms:W3CDTF">2020-04-19T08:33:46Z</dcterms:modified>
  <dc:language>en-IN</dc:language>
</cp:coreProperties>
</file>