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8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8" r:id="rId26"/>
    <p:sldId id="278" r:id="rId27"/>
    <p:sldId id="279" r:id="rId28"/>
    <p:sldId id="280" r:id="rId29"/>
    <p:sldId id="281" r:id="rId30"/>
    <p:sldId id="282" r:id="rId31"/>
    <p:sldId id="283" r:id="rId32"/>
    <p:sldId id="284" r:id="rId33"/>
    <p:sldId id="287" r:id="rId34"/>
    <p:sldId id="285" r:id="rId35"/>
    <p:sldId id="286" r:id="rId3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hsXKsK3ashnndsBWO9fCoPaz9O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7055FE-6550-448B-89F2-9D4C376DA18B}">
  <a:tblStyle styleId="{CF7055FE-6550-448B-89F2-9D4C376DA18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638800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5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15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713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81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62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101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317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588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773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578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90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894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794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675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542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389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559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0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19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548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461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93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869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075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04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907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019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79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25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514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4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61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99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54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33"/>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097280" y="1845720"/>
            <a:ext cx="10058040" cy="4023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44"/>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txBox="1">
            <a:spLocks noGrp="1"/>
          </p:cNvSpPr>
          <p:nvPr>
            <p:ph type="body" idx="1"/>
          </p:nvPr>
        </p:nvSpPr>
        <p:spPr>
          <a:xfrm>
            <a:off x="1097280" y="1845720"/>
            <a:ext cx="100580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44"/>
          <p:cNvSpPr txBox="1">
            <a:spLocks noGrp="1"/>
          </p:cNvSpPr>
          <p:nvPr>
            <p:ph type="body" idx="2"/>
          </p:nvPr>
        </p:nvSpPr>
        <p:spPr>
          <a:xfrm>
            <a:off x="1097280" y="3947040"/>
            <a:ext cx="100580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5"/>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45"/>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45"/>
          <p:cNvSpPr txBox="1">
            <a:spLocks noGrp="1"/>
          </p:cNvSpPr>
          <p:nvPr>
            <p:ph type="body" idx="3"/>
          </p:nvPr>
        </p:nvSpPr>
        <p:spPr>
          <a:xfrm>
            <a:off x="109728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45"/>
          <p:cNvSpPr txBox="1">
            <a:spLocks noGrp="1"/>
          </p:cNvSpPr>
          <p:nvPr>
            <p:ph type="body" idx="4"/>
          </p:nvPr>
        </p:nvSpPr>
        <p:spPr>
          <a:xfrm>
            <a:off x="625140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46"/>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6"/>
          <p:cNvSpPr txBox="1">
            <a:spLocks noGrp="1"/>
          </p:cNvSpPr>
          <p:nvPr>
            <p:ph type="body" idx="1"/>
          </p:nvPr>
        </p:nvSpPr>
        <p:spPr>
          <a:xfrm>
            <a:off x="1097280" y="184572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46"/>
          <p:cNvSpPr txBox="1">
            <a:spLocks noGrp="1"/>
          </p:cNvSpPr>
          <p:nvPr>
            <p:ph type="body" idx="2"/>
          </p:nvPr>
        </p:nvSpPr>
        <p:spPr>
          <a:xfrm>
            <a:off x="4498200" y="184572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46"/>
          <p:cNvSpPr txBox="1">
            <a:spLocks noGrp="1"/>
          </p:cNvSpPr>
          <p:nvPr>
            <p:ph type="body" idx="3"/>
          </p:nvPr>
        </p:nvSpPr>
        <p:spPr>
          <a:xfrm>
            <a:off x="7899120" y="184572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46"/>
          <p:cNvSpPr txBox="1">
            <a:spLocks noGrp="1"/>
          </p:cNvSpPr>
          <p:nvPr>
            <p:ph type="body" idx="4"/>
          </p:nvPr>
        </p:nvSpPr>
        <p:spPr>
          <a:xfrm>
            <a:off x="1097280" y="394704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46"/>
          <p:cNvSpPr txBox="1">
            <a:spLocks noGrp="1"/>
          </p:cNvSpPr>
          <p:nvPr>
            <p:ph type="body" idx="5"/>
          </p:nvPr>
        </p:nvSpPr>
        <p:spPr>
          <a:xfrm>
            <a:off x="4498200" y="394704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46"/>
          <p:cNvSpPr txBox="1">
            <a:spLocks noGrp="1"/>
          </p:cNvSpPr>
          <p:nvPr>
            <p:ph type="body" idx="6"/>
          </p:nvPr>
        </p:nvSpPr>
        <p:spPr>
          <a:xfrm>
            <a:off x="7899120" y="394704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Google Shape;86;p51"/>
          <p:cNvSpPr txBox="1">
            <a:spLocks noGrp="1"/>
          </p:cNvSpPr>
          <p:nvPr>
            <p:ph type="subTitle" idx="1"/>
          </p:nvPr>
        </p:nvSpPr>
        <p:spPr>
          <a:xfrm>
            <a:off x="1097280" y="286560"/>
            <a:ext cx="10058040" cy="67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Google Shape;88;p52"/>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2"/>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52"/>
          <p:cNvSpPr txBox="1">
            <a:spLocks noGrp="1"/>
          </p:cNvSpPr>
          <p:nvPr>
            <p:ph type="body" idx="2"/>
          </p:nvPr>
        </p:nvSpPr>
        <p:spPr>
          <a:xfrm>
            <a:off x="6251400" y="1845720"/>
            <a:ext cx="49082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52"/>
          <p:cNvSpPr txBox="1">
            <a:spLocks noGrp="1"/>
          </p:cNvSpPr>
          <p:nvPr>
            <p:ph type="body" idx="3"/>
          </p:nvPr>
        </p:nvSpPr>
        <p:spPr>
          <a:xfrm>
            <a:off x="109728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Google Shape;93;p53"/>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3"/>
          <p:cNvSpPr txBox="1">
            <a:spLocks noGrp="1"/>
          </p:cNvSpPr>
          <p:nvPr>
            <p:ph type="body" idx="1"/>
          </p:nvPr>
        </p:nvSpPr>
        <p:spPr>
          <a:xfrm>
            <a:off x="1097280" y="1845720"/>
            <a:ext cx="49082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53"/>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53"/>
          <p:cNvSpPr txBox="1">
            <a:spLocks noGrp="1"/>
          </p:cNvSpPr>
          <p:nvPr>
            <p:ph type="body" idx="3"/>
          </p:nvPr>
        </p:nvSpPr>
        <p:spPr>
          <a:xfrm>
            <a:off x="625140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Google Shape;98;p54"/>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4"/>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54"/>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54"/>
          <p:cNvSpPr txBox="1">
            <a:spLocks noGrp="1"/>
          </p:cNvSpPr>
          <p:nvPr>
            <p:ph type="body" idx="3"/>
          </p:nvPr>
        </p:nvSpPr>
        <p:spPr>
          <a:xfrm>
            <a:off x="1097280" y="3947040"/>
            <a:ext cx="100580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Google Shape;103;p55"/>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5"/>
          <p:cNvSpPr txBox="1">
            <a:spLocks noGrp="1"/>
          </p:cNvSpPr>
          <p:nvPr>
            <p:ph type="body" idx="1"/>
          </p:nvPr>
        </p:nvSpPr>
        <p:spPr>
          <a:xfrm>
            <a:off x="1097280" y="1845720"/>
            <a:ext cx="100580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55"/>
          <p:cNvSpPr txBox="1">
            <a:spLocks noGrp="1"/>
          </p:cNvSpPr>
          <p:nvPr>
            <p:ph type="body" idx="2"/>
          </p:nvPr>
        </p:nvSpPr>
        <p:spPr>
          <a:xfrm>
            <a:off x="1097280" y="3947040"/>
            <a:ext cx="100580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Google Shape;107;p56"/>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56"/>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56"/>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56"/>
          <p:cNvSpPr txBox="1">
            <a:spLocks noGrp="1"/>
          </p:cNvSpPr>
          <p:nvPr>
            <p:ph type="body" idx="3"/>
          </p:nvPr>
        </p:nvSpPr>
        <p:spPr>
          <a:xfrm>
            <a:off x="109728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56"/>
          <p:cNvSpPr txBox="1">
            <a:spLocks noGrp="1"/>
          </p:cNvSpPr>
          <p:nvPr>
            <p:ph type="body" idx="4"/>
          </p:nvPr>
        </p:nvSpPr>
        <p:spPr>
          <a:xfrm>
            <a:off x="625140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57"/>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7"/>
          <p:cNvSpPr txBox="1">
            <a:spLocks noGrp="1"/>
          </p:cNvSpPr>
          <p:nvPr>
            <p:ph type="body" idx="1"/>
          </p:nvPr>
        </p:nvSpPr>
        <p:spPr>
          <a:xfrm>
            <a:off x="1097280" y="184572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57"/>
          <p:cNvSpPr txBox="1">
            <a:spLocks noGrp="1"/>
          </p:cNvSpPr>
          <p:nvPr>
            <p:ph type="body" idx="2"/>
          </p:nvPr>
        </p:nvSpPr>
        <p:spPr>
          <a:xfrm>
            <a:off x="4498200" y="184572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57"/>
          <p:cNvSpPr txBox="1">
            <a:spLocks noGrp="1"/>
          </p:cNvSpPr>
          <p:nvPr>
            <p:ph type="body" idx="3"/>
          </p:nvPr>
        </p:nvSpPr>
        <p:spPr>
          <a:xfrm>
            <a:off x="7899120" y="184572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57"/>
          <p:cNvSpPr txBox="1">
            <a:spLocks noGrp="1"/>
          </p:cNvSpPr>
          <p:nvPr>
            <p:ph type="body" idx="4"/>
          </p:nvPr>
        </p:nvSpPr>
        <p:spPr>
          <a:xfrm>
            <a:off x="1097280" y="394704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57"/>
          <p:cNvSpPr txBox="1">
            <a:spLocks noGrp="1"/>
          </p:cNvSpPr>
          <p:nvPr>
            <p:ph type="body" idx="5"/>
          </p:nvPr>
        </p:nvSpPr>
        <p:spPr>
          <a:xfrm>
            <a:off x="4498200" y="394704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57"/>
          <p:cNvSpPr txBox="1">
            <a:spLocks noGrp="1"/>
          </p:cNvSpPr>
          <p:nvPr>
            <p:ph type="body" idx="6"/>
          </p:nvPr>
        </p:nvSpPr>
        <p:spPr>
          <a:xfrm>
            <a:off x="7899120" y="3947040"/>
            <a:ext cx="323856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37"/>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body" idx="1"/>
          </p:nvPr>
        </p:nvSpPr>
        <p:spPr>
          <a:xfrm>
            <a:off x="1097280" y="1845720"/>
            <a:ext cx="100580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38"/>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8"/>
          <p:cNvSpPr txBox="1">
            <a:spLocks noGrp="1"/>
          </p:cNvSpPr>
          <p:nvPr>
            <p:ph type="body" idx="1"/>
          </p:nvPr>
        </p:nvSpPr>
        <p:spPr>
          <a:xfrm>
            <a:off x="1097280" y="1845720"/>
            <a:ext cx="49082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38"/>
          <p:cNvSpPr txBox="1">
            <a:spLocks noGrp="1"/>
          </p:cNvSpPr>
          <p:nvPr>
            <p:ph type="body" idx="2"/>
          </p:nvPr>
        </p:nvSpPr>
        <p:spPr>
          <a:xfrm>
            <a:off x="6251400" y="1845720"/>
            <a:ext cx="49082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40"/>
          <p:cNvSpPr txBox="1">
            <a:spLocks noGrp="1"/>
          </p:cNvSpPr>
          <p:nvPr>
            <p:ph type="subTitle" idx="1"/>
          </p:nvPr>
        </p:nvSpPr>
        <p:spPr>
          <a:xfrm>
            <a:off x="1097280" y="286560"/>
            <a:ext cx="10058040" cy="672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41"/>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1"/>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41"/>
          <p:cNvSpPr txBox="1">
            <a:spLocks noGrp="1"/>
          </p:cNvSpPr>
          <p:nvPr>
            <p:ph type="body" idx="2"/>
          </p:nvPr>
        </p:nvSpPr>
        <p:spPr>
          <a:xfrm>
            <a:off x="6251400" y="1845720"/>
            <a:ext cx="49082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41"/>
          <p:cNvSpPr txBox="1">
            <a:spLocks noGrp="1"/>
          </p:cNvSpPr>
          <p:nvPr>
            <p:ph type="body" idx="3"/>
          </p:nvPr>
        </p:nvSpPr>
        <p:spPr>
          <a:xfrm>
            <a:off x="109728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1097280" y="1845720"/>
            <a:ext cx="4908240" cy="4023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42"/>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2"/>
          <p:cNvSpPr txBox="1">
            <a:spLocks noGrp="1"/>
          </p:cNvSpPr>
          <p:nvPr>
            <p:ph type="body" idx="3"/>
          </p:nvPr>
        </p:nvSpPr>
        <p:spPr>
          <a:xfrm>
            <a:off x="6251400" y="394704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43"/>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43"/>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43"/>
          <p:cNvSpPr txBox="1">
            <a:spLocks noGrp="1"/>
          </p:cNvSpPr>
          <p:nvPr>
            <p:ph type="body" idx="3"/>
          </p:nvPr>
        </p:nvSpPr>
        <p:spPr>
          <a:xfrm>
            <a:off x="1097280" y="3947040"/>
            <a:ext cx="10058040" cy="1918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Google Shape;6;p32"/>
          <p:cNvCxnSpPr/>
          <p:nvPr/>
        </p:nvCxnSpPr>
        <p:spPr>
          <a:xfrm>
            <a:off x="1193400" y="1737720"/>
            <a:ext cx="9966960" cy="0"/>
          </a:xfrm>
          <a:prstGeom prst="straightConnector1">
            <a:avLst/>
          </a:prstGeom>
          <a:noFill/>
          <a:ln w="9525" cap="flat" cmpd="sng">
            <a:solidFill>
              <a:srgbClr val="7F7F7F"/>
            </a:solidFill>
            <a:prstDash val="solid"/>
            <a:round/>
            <a:headEnd type="none" w="sm" len="sm"/>
            <a:tailEnd type="none" w="sm" len="sm"/>
          </a:ln>
        </p:spPr>
      </p:cxnSp>
      <p:sp>
        <p:nvSpPr>
          <p:cNvPr id="7" name="Google Shape;7;p32"/>
          <p:cNvSpPr/>
          <p:nvPr/>
        </p:nvSpPr>
        <p:spPr>
          <a:xfrm>
            <a:off x="0" y="6400800"/>
            <a:ext cx="12191760" cy="4568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32"/>
          <p:cNvSpPr/>
          <p:nvPr/>
        </p:nvSpPr>
        <p:spPr>
          <a:xfrm>
            <a:off x="0" y="6334200"/>
            <a:ext cx="12191760" cy="662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32"/>
          <p:cNvSpPr txBox="1">
            <a:spLocks noGrp="1"/>
          </p:cNvSpPr>
          <p:nvPr>
            <p:ph type="title"/>
          </p:nvPr>
        </p:nvSpPr>
        <p:spPr>
          <a:xfrm>
            <a:off x="1097280" y="758880"/>
            <a:ext cx="10058040" cy="35658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32"/>
          <p:cNvSpPr txBox="1">
            <a:spLocks noGrp="1"/>
          </p:cNvSpPr>
          <p:nvPr>
            <p:ph type="dt" idx="10"/>
          </p:nvPr>
        </p:nvSpPr>
        <p:spPr>
          <a:xfrm>
            <a:off x="1097280" y="6459840"/>
            <a:ext cx="24717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32"/>
          <p:cNvSpPr txBox="1">
            <a:spLocks noGrp="1"/>
          </p:cNvSpPr>
          <p:nvPr>
            <p:ph type="ftr" idx="11"/>
          </p:nvPr>
        </p:nvSpPr>
        <p:spPr>
          <a:xfrm>
            <a:off x="3686040" y="6459840"/>
            <a:ext cx="48225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32"/>
          <p:cNvSpPr txBox="1">
            <a:spLocks noGrp="1"/>
          </p:cNvSpPr>
          <p:nvPr>
            <p:ph type="sldNum" idx="12"/>
          </p:nvPr>
        </p:nvSpPr>
        <p:spPr>
          <a:xfrm>
            <a:off x="9900360" y="6459840"/>
            <a:ext cx="1311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cxnSp>
        <p:nvCxnSpPr>
          <p:cNvPr id="13" name="Google Shape;13;p32"/>
          <p:cNvCxnSpPr/>
          <p:nvPr/>
        </p:nvCxnSpPr>
        <p:spPr>
          <a:xfrm>
            <a:off x="1207440" y="4343400"/>
            <a:ext cx="9875520" cy="0"/>
          </a:xfrm>
          <a:prstGeom prst="straightConnector1">
            <a:avLst/>
          </a:prstGeom>
          <a:noFill/>
          <a:ln w="9525" cap="flat" cmpd="sng">
            <a:solidFill>
              <a:srgbClr val="7F7F7F"/>
            </a:solidFill>
            <a:prstDash val="solid"/>
            <a:round/>
            <a:headEnd type="none" w="sm" len="sm"/>
            <a:tailEnd type="none" w="sm" len="sm"/>
          </a:ln>
        </p:spPr>
      </p:cxnSp>
      <p:sp>
        <p:nvSpPr>
          <p:cNvPr id="14" name="Google Shape;14;p3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34"/>
          <p:cNvSpPr/>
          <p:nvPr/>
        </p:nvSpPr>
        <p:spPr>
          <a:xfrm>
            <a:off x="3240" y="6400800"/>
            <a:ext cx="12188520" cy="4568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4"/>
          <p:cNvSpPr/>
          <p:nvPr/>
        </p:nvSpPr>
        <p:spPr>
          <a:xfrm>
            <a:off x="0" y="6334200"/>
            <a:ext cx="12188520" cy="637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66;p34"/>
          <p:cNvCxnSpPr/>
          <p:nvPr/>
        </p:nvCxnSpPr>
        <p:spPr>
          <a:xfrm>
            <a:off x="1193400" y="1737720"/>
            <a:ext cx="9966960" cy="0"/>
          </a:xfrm>
          <a:prstGeom prst="straightConnector1">
            <a:avLst/>
          </a:prstGeom>
          <a:noFill/>
          <a:ln w="9525" cap="flat" cmpd="sng">
            <a:solidFill>
              <a:srgbClr val="7F7F7F"/>
            </a:solidFill>
            <a:prstDash val="solid"/>
            <a:round/>
            <a:headEnd type="none" w="sm" len="sm"/>
            <a:tailEnd type="none" w="sm" len="sm"/>
          </a:ln>
        </p:spPr>
      </p:cxnSp>
      <p:sp>
        <p:nvSpPr>
          <p:cNvPr id="67" name="Google Shape;67;p34"/>
          <p:cNvSpPr txBox="1">
            <a:spLocks noGrp="1"/>
          </p:cNvSpPr>
          <p:nvPr>
            <p:ph type="title"/>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34"/>
          <p:cNvSpPr txBox="1">
            <a:spLocks noGrp="1"/>
          </p:cNvSpPr>
          <p:nvPr>
            <p:ph type="body" idx="1"/>
          </p:nvPr>
        </p:nvSpPr>
        <p:spPr>
          <a:xfrm>
            <a:off x="1097280" y="1845720"/>
            <a:ext cx="10058040" cy="4023000"/>
          </a:xfrm>
          <a:prstGeom prst="rect">
            <a:avLst/>
          </a:prstGeom>
          <a:noFill/>
          <a:ln>
            <a:noFill/>
          </a:ln>
        </p:spPr>
        <p:txBody>
          <a:bodyPr spcFirstLastPara="1" wrap="square" lIns="0" tIns="45700" rIns="0"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9" name="Google Shape;69;p34"/>
          <p:cNvSpPr txBox="1">
            <a:spLocks noGrp="1"/>
          </p:cNvSpPr>
          <p:nvPr>
            <p:ph type="dt" idx="10"/>
          </p:nvPr>
        </p:nvSpPr>
        <p:spPr>
          <a:xfrm>
            <a:off x="1097280" y="6459840"/>
            <a:ext cx="24717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0" name="Google Shape;70;p34"/>
          <p:cNvSpPr txBox="1">
            <a:spLocks noGrp="1"/>
          </p:cNvSpPr>
          <p:nvPr>
            <p:ph type="ftr" idx="11"/>
          </p:nvPr>
        </p:nvSpPr>
        <p:spPr>
          <a:xfrm>
            <a:off x="3686040" y="6459840"/>
            <a:ext cx="48225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1" name="Google Shape;71;p34"/>
          <p:cNvSpPr txBox="1">
            <a:spLocks noGrp="1"/>
          </p:cNvSpPr>
          <p:nvPr>
            <p:ph type="sldNum" idx="12"/>
          </p:nvPr>
        </p:nvSpPr>
        <p:spPr>
          <a:xfrm>
            <a:off x="9900360" y="6459840"/>
            <a:ext cx="1311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mahir-gupt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hyperlink" Target="https://www.hackerrank.com/" TargetMode="External"/><Relationship Id="rId3" Type="http://schemas.openxmlformats.org/officeDocument/2006/relationships/hyperlink" Target="https://github.com/py93/DSA-for-Interviews-GirlScript-EOP" TargetMode="External"/><Relationship Id="rId7" Type="http://schemas.openxmlformats.org/officeDocument/2006/relationships/hyperlink" Target="https://codeforces.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codechef.com/" TargetMode="External"/><Relationship Id="rId5" Type="http://schemas.openxmlformats.org/officeDocument/2006/relationships/hyperlink" Target="https://leetcode.com/" TargetMode="External"/><Relationship Id="rId4" Type="http://schemas.openxmlformats.org/officeDocument/2006/relationships/hyperlink" Target="https://www.geeksforgeeks.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p:nvPr/>
        </p:nvSpPr>
        <p:spPr>
          <a:xfrm>
            <a:off x="1097280" y="758880"/>
            <a:ext cx="10058040" cy="356580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8000" b="0" i="0" u="none" strike="noStrike" cap="none" dirty="0">
                <a:solidFill>
                  <a:srgbClr val="262626"/>
                </a:solidFill>
                <a:latin typeface="Calibri"/>
                <a:ea typeface="Calibri"/>
                <a:cs typeface="Calibri"/>
                <a:sym typeface="Calibri"/>
              </a:rPr>
              <a:t>Data Structures and Algorithms</a:t>
            </a:r>
            <a:endParaRPr sz="8000" b="0" i="0" u="none" strike="noStrike" cap="none" dirty="0">
              <a:solidFill>
                <a:srgbClr val="000000"/>
              </a:solidFill>
              <a:latin typeface="Calibri"/>
              <a:ea typeface="Calibri"/>
              <a:cs typeface="Calibri"/>
              <a:sym typeface="Calibri"/>
            </a:endParaRPr>
          </a:p>
        </p:txBody>
      </p:sp>
      <p:sp>
        <p:nvSpPr>
          <p:cNvPr id="125" name="Google Shape;125;p1"/>
          <p:cNvSpPr txBox="1"/>
          <p:nvPr/>
        </p:nvSpPr>
        <p:spPr>
          <a:xfrm>
            <a:off x="1100160" y="4455720"/>
            <a:ext cx="10058040" cy="114264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err="1" smtClean="0">
                <a:latin typeface="Arial"/>
                <a:ea typeface="Arial"/>
                <a:cs typeface="Arial"/>
                <a:sym typeface="Arial"/>
              </a:rPr>
              <a:t>GirlScript</a:t>
            </a:r>
            <a:r>
              <a:rPr lang="en-US" sz="3200" b="0" i="0" u="none" strike="noStrike" cap="none" dirty="0" smtClean="0">
                <a:latin typeface="Arial"/>
                <a:ea typeface="Arial"/>
                <a:cs typeface="Arial"/>
                <a:sym typeface="Arial"/>
              </a:rPr>
              <a:t> Education Outreach Program</a:t>
            </a:r>
            <a:endParaRPr sz="3200" b="0" i="0" u="none" strike="noStrike" cap="none" dirty="0">
              <a:latin typeface="Arial"/>
              <a:ea typeface="Arial"/>
              <a:cs typeface="Arial"/>
              <a:sym typeface="Arial"/>
            </a:endParaRPr>
          </a:p>
        </p:txBody>
      </p:sp>
      <p:pic>
        <p:nvPicPr>
          <p:cNvPr id="1026" name="Picture 2" descr="GirlScript Foundation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4481832"/>
            <a:ext cx="1247568" cy="1247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9" descr="DS Introduction, DS Classification Diagram"/>
          <p:cNvPicPr preferRelativeResize="0"/>
          <p:nvPr/>
        </p:nvPicPr>
        <p:blipFill rotWithShape="1">
          <a:blip r:embed="rId3">
            <a:alphaModFix/>
          </a:blip>
          <a:srcRect/>
          <a:stretch/>
        </p:blipFill>
        <p:spPr>
          <a:xfrm>
            <a:off x="1213920" y="536040"/>
            <a:ext cx="9979200" cy="542304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Difference b/w Linear and Non-Linear DS</a:t>
            </a:r>
            <a:endParaRPr sz="4800" b="0" strike="noStrike">
              <a:solidFill>
                <a:srgbClr val="000000"/>
              </a:solidFill>
              <a:latin typeface="Calibri"/>
              <a:ea typeface="Calibri"/>
              <a:cs typeface="Calibri"/>
              <a:sym typeface="Calibri"/>
            </a:endParaRPr>
          </a:p>
        </p:txBody>
      </p:sp>
      <p:sp>
        <p:nvSpPr>
          <p:cNvPr id="190" name="Google Shape;190;p10"/>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endParaRPr sz="2000" b="0" strike="noStrike">
              <a:solidFill>
                <a:srgbClr val="404040"/>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a:stretch/>
        </p:blipFill>
        <p:spPr>
          <a:xfrm>
            <a:off x="2359440" y="1845720"/>
            <a:ext cx="7534080" cy="437148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Basic Operations on Data Structures</a:t>
            </a:r>
            <a:endParaRPr sz="4800" b="0" strike="noStrike">
              <a:solidFill>
                <a:srgbClr val="000000"/>
              </a:solidFill>
              <a:latin typeface="Calibri"/>
              <a:ea typeface="Calibri"/>
              <a:cs typeface="Calibri"/>
              <a:sym typeface="Calibri"/>
            </a:endParaRPr>
          </a:p>
        </p:txBody>
      </p:sp>
      <p:sp>
        <p:nvSpPr>
          <p:cNvPr id="197" name="Google Shape;197;p11"/>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1. Traversing : visiting each element of the data structure in order to perform some specific operation</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2. Insertion : adding the elements to the data structure at any location.</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3. Deletion : deleting an element of the data structure at any location.</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4. Searching :  finding the location of an element within the data structure </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5. Sorting : arranging the data structure in a specific order</a:t>
            </a: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Advantages of Data Structures</a:t>
            </a:r>
            <a:endParaRPr sz="4800" b="0" strike="noStrike">
              <a:solidFill>
                <a:srgbClr val="000000"/>
              </a:solidFill>
              <a:latin typeface="Calibri"/>
              <a:ea typeface="Calibri"/>
              <a:cs typeface="Calibri"/>
              <a:sym typeface="Calibri"/>
            </a:endParaRPr>
          </a:p>
        </p:txBody>
      </p:sp>
      <p:sp>
        <p:nvSpPr>
          <p:cNvPr id="203" name="Google Shape;203;p12"/>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1. Data Organization : </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We need a proper way of organizing the data so that it can accessed efficiently when we need that particular data. DS provides different ways of data organization so we have options to store the data in different data structures based on the requirement.</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2. Efficiency</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Efficiency of a program depends upon the choice of data structures. For example: suppose, we have some data and we need to perform the search for a particular record. In that case, if we organize our data in an array, we will have to search sequentially element by element. hence, using array may not be very efficient here. There are better data structures which can make the search process efficient like ordered array, binary search tree or hash tables.</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Asymptotic Notations</a:t>
            </a:r>
            <a:endParaRPr sz="4800" b="0" strike="noStrike">
              <a:solidFill>
                <a:srgbClr val="000000"/>
              </a:solidFill>
              <a:latin typeface="Calibri"/>
              <a:ea typeface="Calibri"/>
              <a:cs typeface="Calibri"/>
              <a:sym typeface="Calibri"/>
            </a:endParaRPr>
          </a:p>
        </p:txBody>
      </p:sp>
      <p:sp>
        <p:nvSpPr>
          <p:cNvPr id="209" name="Google Shape;209;p13"/>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Asymptotic notations are mathematical tools to represent the time complexity of algorithms for asymptotic analysis. The following 3 asymptotic notations are mostly used to represent the time complexity of algorithms:</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2000" b="1" strike="noStrike">
                <a:solidFill>
                  <a:srgbClr val="404040"/>
                </a:solidFill>
                <a:latin typeface="Calibri"/>
                <a:ea typeface="Calibri"/>
                <a:cs typeface="Calibri"/>
                <a:sym typeface="Calibri"/>
              </a:rPr>
              <a:t>1. Big-O Notation (Ο) </a:t>
            </a:r>
            <a:r>
              <a:rPr lang="en-US" sz="2000" b="0" strike="noStrike">
                <a:solidFill>
                  <a:srgbClr val="404040"/>
                </a:solidFill>
                <a:latin typeface="Calibri"/>
                <a:ea typeface="Calibri"/>
                <a:cs typeface="Calibri"/>
                <a:sym typeface="Calibri"/>
              </a:rPr>
              <a:t>: Big O notation specifically describes worst case scenario.</a:t>
            </a:r>
            <a:r>
              <a:rPr lang="en-US" sz="1800"/>
              <a:t/>
            </a:r>
            <a:br>
              <a:rPr lang="en-US" sz="1800"/>
            </a:br>
            <a:r>
              <a:rPr lang="en-US" sz="2000" b="1" strike="noStrike">
                <a:solidFill>
                  <a:srgbClr val="404040"/>
                </a:solidFill>
                <a:latin typeface="Calibri"/>
                <a:ea typeface="Calibri"/>
                <a:cs typeface="Calibri"/>
                <a:sym typeface="Calibri"/>
              </a:rPr>
              <a:t>2. Omega Notation (Ω) </a:t>
            </a:r>
            <a:r>
              <a:rPr lang="en-US" sz="2000" b="0" strike="noStrike">
                <a:solidFill>
                  <a:srgbClr val="404040"/>
                </a:solidFill>
                <a:latin typeface="Calibri"/>
                <a:ea typeface="Calibri"/>
                <a:cs typeface="Calibri"/>
                <a:sym typeface="Calibri"/>
              </a:rPr>
              <a:t>: Omega(Ω) notation specifically describes best case scenario.</a:t>
            </a:r>
            <a:r>
              <a:rPr lang="en-US" sz="1800"/>
              <a:t/>
            </a:r>
            <a:br>
              <a:rPr lang="en-US" sz="1800"/>
            </a:br>
            <a:r>
              <a:rPr lang="en-US" sz="2000" b="1" strike="noStrike">
                <a:solidFill>
                  <a:srgbClr val="404040"/>
                </a:solidFill>
                <a:latin typeface="Calibri"/>
                <a:ea typeface="Calibri"/>
                <a:cs typeface="Calibri"/>
                <a:sym typeface="Calibri"/>
              </a:rPr>
              <a:t>3. Theta Notation (θ) </a:t>
            </a:r>
            <a:r>
              <a:rPr lang="en-US" sz="2000" b="0" strike="noStrike">
                <a:solidFill>
                  <a:srgbClr val="404040"/>
                </a:solidFill>
                <a:latin typeface="Calibri"/>
                <a:ea typeface="Calibri"/>
                <a:cs typeface="Calibri"/>
                <a:sym typeface="Calibri"/>
              </a:rPr>
              <a:t>:This notation represents the average complexity of an algorithm.</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1" strike="noStrike">
                <a:solidFill>
                  <a:srgbClr val="404040"/>
                </a:solidFill>
                <a:latin typeface="Calibri"/>
                <a:ea typeface="Calibri"/>
                <a:cs typeface="Calibri"/>
                <a:sym typeface="Calibri"/>
              </a:rPr>
              <a:t>Θ Notation</a:t>
            </a:r>
            <a:endParaRPr sz="4800" b="0" strike="noStrike">
              <a:solidFill>
                <a:srgbClr val="000000"/>
              </a:solidFill>
              <a:latin typeface="Calibri"/>
              <a:ea typeface="Calibri"/>
              <a:cs typeface="Calibri"/>
              <a:sym typeface="Calibri"/>
            </a:endParaRPr>
          </a:p>
        </p:txBody>
      </p:sp>
      <p:sp>
        <p:nvSpPr>
          <p:cNvPr id="215" name="Google Shape;215;p14"/>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The theta notation bounds a functions from above and below, so it defines exact asymptotic behavior.</a:t>
            </a:r>
            <a:endParaRPr sz="2000" b="0" strike="noStrike" dirty="0">
              <a:solidFill>
                <a:srgbClr val="404040"/>
              </a:solidFill>
              <a:latin typeface="Calibri"/>
              <a:ea typeface="Calibri"/>
              <a:cs typeface="Calibri"/>
              <a:sym typeface="Calibri"/>
            </a:endParaRPr>
          </a:p>
          <a:p>
            <a:pPr marL="91440" marR="0" lvl="0" indent="-114300" algn="l" rtl="0">
              <a:lnSpc>
                <a:spcPct val="90000"/>
              </a:lnSpc>
              <a:spcBef>
                <a:spcPts val="1400"/>
              </a:spcBef>
              <a:spcAft>
                <a:spcPts val="0"/>
              </a:spcAft>
              <a:buClr>
                <a:srgbClr val="1CADE4"/>
              </a:buClr>
              <a:buSzPts val="1800"/>
              <a:buFont typeface="Calibri"/>
              <a:buChar char=" "/>
            </a:pPr>
            <a:r>
              <a:rPr lang="en-US" sz="1800" dirty="0"/>
              <a:t/>
            </a:r>
            <a:br>
              <a:rPr lang="en-US" sz="1800" dirty="0"/>
            </a:br>
            <a:r>
              <a:rPr lang="en-US" sz="2000" b="0" strike="noStrike" dirty="0">
                <a:solidFill>
                  <a:srgbClr val="404040"/>
                </a:solidFill>
                <a:latin typeface="Calibri"/>
                <a:ea typeface="Calibri"/>
                <a:cs typeface="Calibri"/>
                <a:sym typeface="Calibri"/>
              </a:rPr>
              <a:t>A simple way to get Theta notation of an expression is to drop low order terms and ignore leading constants. For example, consider the following expression.</a:t>
            </a:r>
            <a:r>
              <a:rPr lang="en-US" sz="1800" dirty="0"/>
              <a:t/>
            </a:r>
            <a:br>
              <a:rPr lang="en-US" sz="1800" dirty="0"/>
            </a:br>
            <a:r>
              <a:rPr lang="en-US" sz="2000" b="0" strike="noStrike" dirty="0">
                <a:solidFill>
                  <a:srgbClr val="404040"/>
                </a:solidFill>
                <a:latin typeface="Calibri"/>
                <a:ea typeface="Calibri"/>
                <a:cs typeface="Calibri"/>
                <a:sym typeface="Calibri"/>
              </a:rPr>
              <a:t>3n</a:t>
            </a:r>
            <a:r>
              <a:rPr lang="en-US" sz="2000" b="0" strike="noStrike" baseline="30000" dirty="0">
                <a:solidFill>
                  <a:srgbClr val="404040"/>
                </a:solidFill>
                <a:latin typeface="Calibri"/>
                <a:ea typeface="Calibri"/>
                <a:cs typeface="Calibri"/>
                <a:sym typeface="Calibri"/>
              </a:rPr>
              <a:t>3</a:t>
            </a:r>
            <a:r>
              <a:rPr lang="en-US" sz="2000" b="0" strike="noStrike" dirty="0">
                <a:solidFill>
                  <a:srgbClr val="404040"/>
                </a:solidFill>
                <a:latin typeface="Calibri"/>
                <a:ea typeface="Calibri"/>
                <a:cs typeface="Calibri"/>
                <a:sym typeface="Calibri"/>
              </a:rPr>
              <a:t> + 6n</a:t>
            </a:r>
            <a:r>
              <a:rPr lang="en-US" sz="2000" b="0" strike="noStrike" baseline="30000" dirty="0">
                <a:solidFill>
                  <a:srgbClr val="404040"/>
                </a:solidFill>
                <a:latin typeface="Calibri"/>
                <a:ea typeface="Calibri"/>
                <a:cs typeface="Calibri"/>
                <a:sym typeface="Calibri"/>
              </a:rPr>
              <a:t>2</a:t>
            </a:r>
            <a:r>
              <a:rPr lang="en-US" sz="2000" b="0" strike="noStrike" dirty="0">
                <a:solidFill>
                  <a:srgbClr val="404040"/>
                </a:solidFill>
                <a:latin typeface="Calibri"/>
                <a:ea typeface="Calibri"/>
                <a:cs typeface="Calibri"/>
                <a:sym typeface="Calibri"/>
              </a:rPr>
              <a:t> + 6000 = Θ(n</a:t>
            </a:r>
            <a:r>
              <a:rPr lang="en-US" sz="2000" b="0" strike="noStrike" baseline="30000" dirty="0">
                <a:solidFill>
                  <a:srgbClr val="404040"/>
                </a:solidFill>
                <a:latin typeface="Calibri"/>
                <a:ea typeface="Calibri"/>
                <a:cs typeface="Calibri"/>
                <a:sym typeface="Calibri"/>
              </a:rPr>
              <a:t>3</a:t>
            </a:r>
            <a:r>
              <a:rPr lang="en-US" sz="2000" b="0" strike="noStrike" dirty="0">
                <a:solidFill>
                  <a:srgbClr val="404040"/>
                </a:solidFill>
                <a:latin typeface="Calibri"/>
                <a:ea typeface="Calibri"/>
                <a:cs typeface="Calibri"/>
                <a:sym typeface="Calibri"/>
              </a:rPr>
              <a:t>)</a:t>
            </a:r>
            <a:endParaRPr sz="2000" b="0" strike="noStrike" dirty="0">
              <a:solidFill>
                <a:srgbClr val="404040"/>
              </a:solidFill>
              <a:latin typeface="Calibri"/>
              <a:ea typeface="Calibri"/>
              <a:cs typeface="Calibri"/>
              <a:sym typeface="Calibri"/>
            </a:endParaRPr>
          </a:p>
          <a:p>
            <a:pPr marL="91440" marR="0" lvl="0" indent="-114300" algn="l" rtl="0">
              <a:lnSpc>
                <a:spcPct val="90000"/>
              </a:lnSpc>
              <a:spcBef>
                <a:spcPts val="1400"/>
              </a:spcBef>
              <a:spcAft>
                <a:spcPts val="0"/>
              </a:spcAft>
              <a:buClr>
                <a:srgbClr val="1CADE4"/>
              </a:buClr>
              <a:buSzPts val="1800"/>
              <a:buFont typeface="Calibri"/>
              <a:buChar char=" "/>
            </a:pPr>
            <a:r>
              <a:rPr lang="en-US" sz="1800" dirty="0"/>
              <a:t/>
            </a:r>
            <a:br>
              <a:rPr lang="en-US" sz="1800" dirty="0"/>
            </a:br>
            <a:r>
              <a:rPr lang="en-US" sz="2000" b="0" strike="noStrike" dirty="0">
                <a:solidFill>
                  <a:srgbClr val="404040"/>
                </a:solidFill>
                <a:latin typeface="Calibri"/>
                <a:ea typeface="Calibri"/>
                <a:cs typeface="Calibri"/>
                <a:sym typeface="Calibri"/>
              </a:rPr>
              <a:t>Dropping lower order terms is always fine because there will always be a n0 after which Θ(n</a:t>
            </a:r>
            <a:r>
              <a:rPr lang="en-US" sz="2000" b="0" strike="noStrike" baseline="30000" dirty="0">
                <a:solidFill>
                  <a:srgbClr val="404040"/>
                </a:solidFill>
                <a:latin typeface="Calibri"/>
                <a:ea typeface="Calibri"/>
                <a:cs typeface="Calibri"/>
                <a:sym typeface="Calibri"/>
              </a:rPr>
              <a:t>3</a:t>
            </a:r>
            <a:r>
              <a:rPr lang="en-US" sz="2000" b="0" strike="noStrike" dirty="0">
                <a:solidFill>
                  <a:srgbClr val="404040"/>
                </a:solidFill>
                <a:latin typeface="Calibri"/>
                <a:ea typeface="Calibri"/>
                <a:cs typeface="Calibri"/>
                <a:sym typeface="Calibri"/>
              </a:rPr>
              <a:t>) has higher values than </a:t>
            </a:r>
            <a:r>
              <a:rPr lang="en-US" sz="2000" b="0" strike="noStrike" dirty="0" smtClean="0">
                <a:solidFill>
                  <a:srgbClr val="404040"/>
                </a:solidFill>
                <a:latin typeface="Calibri"/>
                <a:ea typeface="Calibri"/>
                <a:cs typeface="Calibri"/>
                <a:sym typeface="Calibri"/>
              </a:rPr>
              <a:t>Θ(n</a:t>
            </a:r>
            <a:r>
              <a:rPr lang="en-US" sz="2000" b="0" strike="noStrike" baseline="30000" dirty="0" smtClean="0">
                <a:solidFill>
                  <a:srgbClr val="404040"/>
                </a:solidFill>
                <a:latin typeface="Calibri"/>
                <a:ea typeface="Calibri"/>
                <a:cs typeface="Calibri"/>
                <a:sym typeface="Calibri"/>
              </a:rPr>
              <a:t>2</a:t>
            </a:r>
            <a:r>
              <a:rPr lang="en-US" sz="2000" b="0" strike="noStrike" dirty="0">
                <a:solidFill>
                  <a:srgbClr val="404040"/>
                </a:solidFill>
                <a:latin typeface="Calibri"/>
                <a:ea typeface="Calibri"/>
                <a:cs typeface="Calibri"/>
                <a:sym typeface="Calibri"/>
              </a:rPr>
              <a:t>) irrespective of the constants involved.</a:t>
            </a:r>
            <a:endParaRPr sz="2000" b="0" strike="noStrike" dirty="0">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1" strike="noStrike">
                <a:solidFill>
                  <a:srgbClr val="404040"/>
                </a:solidFill>
                <a:latin typeface="Calibri"/>
                <a:ea typeface="Calibri"/>
                <a:cs typeface="Calibri"/>
                <a:sym typeface="Calibri"/>
              </a:rPr>
              <a:t>Θ Notation</a:t>
            </a:r>
            <a:endParaRPr sz="4800" b="0" strike="noStrike">
              <a:solidFill>
                <a:srgbClr val="000000"/>
              </a:solidFill>
              <a:latin typeface="Calibri"/>
              <a:ea typeface="Calibri"/>
              <a:cs typeface="Calibri"/>
              <a:sym typeface="Calibri"/>
            </a:endParaRPr>
          </a:p>
        </p:txBody>
      </p:sp>
      <p:sp>
        <p:nvSpPr>
          <p:cNvPr id="221" name="Google Shape;221;p15"/>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For a given function g(n), we denote Θ(g(n)) is following set of functions.</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Θ(g(n)) = {f(n): there exist positive constants c1, c2 and n0 such </a:t>
            </a:r>
            <a:r>
              <a:rPr lang="en-US" sz="1800"/>
              <a:t/>
            </a:r>
            <a:br>
              <a:rPr lang="en-US" sz="1800"/>
            </a:br>
            <a:r>
              <a:rPr lang="en-US" sz="2000" b="0" strike="noStrike">
                <a:solidFill>
                  <a:srgbClr val="404040"/>
                </a:solidFill>
                <a:latin typeface="Calibri"/>
                <a:ea typeface="Calibri"/>
                <a:cs typeface="Calibri"/>
                <a:sym typeface="Calibri"/>
              </a:rPr>
              <a:t>that 0 &lt;= c1*g(n) &lt;= f(n) &lt;= c2*g(n) for all n &gt;= n0} </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The above definition means, if f(n) is theta of g(n), then the</a:t>
            </a:r>
            <a:r>
              <a:rPr lang="en-US" sz="1800"/>
              <a:t/>
            </a:r>
            <a:br>
              <a:rPr lang="en-US" sz="1800"/>
            </a:br>
            <a:r>
              <a:rPr lang="en-US" sz="2000" b="0" strike="noStrike">
                <a:solidFill>
                  <a:srgbClr val="404040"/>
                </a:solidFill>
                <a:latin typeface="Calibri"/>
                <a:ea typeface="Calibri"/>
                <a:cs typeface="Calibri"/>
                <a:sym typeface="Calibri"/>
              </a:rPr>
              <a:t>value f(n) is always between c1*g(n) and c2*g(n) for large</a:t>
            </a:r>
            <a:r>
              <a:rPr lang="en-US" sz="1800"/>
              <a:t/>
            </a:r>
            <a:br>
              <a:rPr lang="en-US" sz="1800"/>
            </a:br>
            <a:r>
              <a:rPr lang="en-US" sz="2000" b="0" strike="noStrike">
                <a:solidFill>
                  <a:srgbClr val="404040"/>
                </a:solidFill>
                <a:latin typeface="Calibri"/>
                <a:ea typeface="Calibri"/>
                <a:cs typeface="Calibri"/>
                <a:sym typeface="Calibri"/>
              </a:rPr>
              <a:t>values of n (n &gt;= n0). The definition of theta also requires</a:t>
            </a:r>
            <a:r>
              <a:rPr lang="en-US" sz="1800"/>
              <a:t/>
            </a:r>
            <a:br>
              <a:rPr lang="en-US" sz="1800"/>
            </a:br>
            <a:r>
              <a:rPr lang="en-US" sz="2000" b="0" strike="noStrike">
                <a:solidFill>
                  <a:srgbClr val="404040"/>
                </a:solidFill>
                <a:latin typeface="Calibri"/>
                <a:ea typeface="Calibri"/>
                <a:cs typeface="Calibri"/>
                <a:sym typeface="Calibri"/>
              </a:rPr>
              <a:t>that f(n) must be non-negative for values of n greater than</a:t>
            </a:r>
            <a:r>
              <a:rPr lang="en-US" sz="1800"/>
              <a:t/>
            </a:r>
            <a:br>
              <a:rPr lang="en-US" sz="1800"/>
            </a:br>
            <a:r>
              <a:rPr lang="en-US" sz="2000" b="0" strike="noStrike">
                <a:solidFill>
                  <a:srgbClr val="404040"/>
                </a:solidFill>
                <a:latin typeface="Calibri"/>
                <a:ea typeface="Calibri"/>
                <a:cs typeface="Calibri"/>
                <a:sym typeface="Calibri"/>
              </a:rPr>
              <a:t>n0.</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pic>
        <p:nvPicPr>
          <p:cNvPr id="222" name="Google Shape;222;p15" descr="thetanotation"/>
          <p:cNvPicPr preferRelativeResize="0"/>
          <p:nvPr/>
        </p:nvPicPr>
        <p:blipFill rotWithShape="1">
          <a:blip r:embed="rId3">
            <a:alphaModFix/>
          </a:blip>
          <a:srcRect/>
          <a:stretch/>
        </p:blipFill>
        <p:spPr>
          <a:xfrm>
            <a:off x="7502400" y="3099240"/>
            <a:ext cx="2697480" cy="24858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Big O Notation</a:t>
            </a:r>
            <a:endParaRPr sz="4800" b="0" strike="noStrike">
              <a:solidFill>
                <a:srgbClr val="000000"/>
              </a:solidFill>
              <a:latin typeface="Calibri"/>
              <a:ea typeface="Calibri"/>
              <a:cs typeface="Calibri"/>
              <a:sym typeface="Calibri"/>
            </a:endParaRPr>
          </a:p>
        </p:txBody>
      </p:sp>
      <p:sp>
        <p:nvSpPr>
          <p:cNvPr id="228" name="Google Shape;228;p16"/>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The Big O notation defines an upper bound of an algorithm, it bounds a function only from above. For example, consider the case of Insertion Sort. It takes linear time in best case and quadratic time in worst case. We can safely say that the time complexity of Insertion sort is O(n^2). Note that O(n^2) also covers linear time.</a:t>
            </a:r>
            <a:endParaRPr sz="2000" b="0" strike="noStrike">
              <a:solidFill>
                <a:srgbClr val="404040"/>
              </a:solidFill>
              <a:latin typeface="Calibri"/>
              <a:ea typeface="Calibri"/>
              <a:cs typeface="Calibri"/>
              <a:sym typeface="Calibri"/>
            </a:endParaRPr>
          </a:p>
          <a:p>
            <a:pPr marL="91440" marR="0" lvl="0" indent="-114300" algn="l" rtl="0">
              <a:lnSpc>
                <a:spcPct val="90000"/>
              </a:lnSpc>
              <a:spcBef>
                <a:spcPts val="1400"/>
              </a:spcBef>
              <a:spcAft>
                <a:spcPts val="0"/>
              </a:spcAft>
              <a:buClr>
                <a:srgbClr val="1CADE4"/>
              </a:buClr>
              <a:buSzPts val="1800"/>
              <a:buFont typeface="Calibri"/>
              <a:buChar char=" "/>
            </a:pPr>
            <a:r>
              <a:rPr lang="en-US" sz="1800"/>
              <a:t/>
            </a:r>
            <a:br>
              <a:rPr lang="en-US" sz="1800"/>
            </a:br>
            <a:r>
              <a:rPr lang="en-US" sz="2000" b="0" strike="noStrike">
                <a:solidFill>
                  <a:srgbClr val="404040"/>
                </a:solidFill>
                <a:latin typeface="Calibri"/>
                <a:ea typeface="Calibri"/>
                <a:cs typeface="Calibri"/>
                <a:sym typeface="Calibri"/>
              </a:rPr>
              <a:t>If we use Θ notation to represent time complexity of Insertion sort, we have to use two statements for best and worst cases:</a:t>
            </a:r>
            <a:r>
              <a:rPr lang="en-US" sz="1800"/>
              <a:t/>
            </a:r>
            <a:br>
              <a:rPr lang="en-US" sz="1800"/>
            </a:br>
            <a:r>
              <a:rPr lang="en-US" sz="2000" b="0" strike="noStrike">
                <a:solidFill>
                  <a:srgbClr val="404040"/>
                </a:solidFill>
                <a:latin typeface="Calibri"/>
                <a:ea typeface="Calibri"/>
                <a:cs typeface="Calibri"/>
                <a:sym typeface="Calibri"/>
              </a:rPr>
              <a:t>1. The worst case time complexity of Insertion Sort is Θ(n^2).</a:t>
            </a:r>
            <a:r>
              <a:rPr lang="en-US" sz="1800"/>
              <a:t/>
            </a:r>
            <a:br>
              <a:rPr lang="en-US" sz="1800"/>
            </a:br>
            <a:r>
              <a:rPr lang="en-US" sz="2000" b="0" strike="noStrike">
                <a:solidFill>
                  <a:srgbClr val="404040"/>
                </a:solidFill>
                <a:latin typeface="Calibri"/>
                <a:ea typeface="Calibri"/>
                <a:cs typeface="Calibri"/>
                <a:sym typeface="Calibri"/>
              </a:rPr>
              <a:t>2. The best case time complexity of Insertion Sort is Θ(n).</a:t>
            </a: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Big O Notation</a:t>
            </a:r>
            <a:endParaRPr sz="4800" b="0" strike="noStrike">
              <a:solidFill>
                <a:srgbClr val="000000"/>
              </a:solidFill>
              <a:latin typeface="Calibri"/>
              <a:ea typeface="Calibri"/>
              <a:cs typeface="Calibri"/>
              <a:sym typeface="Calibri"/>
            </a:endParaRPr>
          </a:p>
        </p:txBody>
      </p:sp>
      <p:sp>
        <p:nvSpPr>
          <p:cNvPr id="234" name="Google Shape;234;p17"/>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The Big O notation is useful when we only have upper bound on time complexity of an algorithm. Many times we easily find an upper bound by simply looking at the algorithm.</a:t>
            </a: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O(g(n)) = { f(n): there exist positive constants c and n0 such that</a:t>
            </a:r>
            <a:r>
              <a:rPr lang="en-US" sz="1800" dirty="0"/>
              <a:t/>
            </a:r>
            <a:br>
              <a:rPr lang="en-US" sz="1800" dirty="0"/>
            </a:br>
            <a:r>
              <a:rPr lang="en-US" sz="2000" b="0" strike="noStrike" dirty="0">
                <a:solidFill>
                  <a:srgbClr val="404040"/>
                </a:solidFill>
                <a:latin typeface="Calibri"/>
                <a:ea typeface="Calibri"/>
                <a:cs typeface="Calibri"/>
                <a:sym typeface="Calibri"/>
              </a:rPr>
              <a:t>0 &lt;= f(n) &lt;= c*g(n) for all n &gt;= n0} </a:t>
            </a: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p:txBody>
      </p:sp>
      <p:pic>
        <p:nvPicPr>
          <p:cNvPr id="235" name="Google Shape;235;p17" descr="BigO"/>
          <p:cNvPicPr preferRelativeResize="0"/>
          <p:nvPr/>
        </p:nvPicPr>
        <p:blipFill rotWithShape="1">
          <a:blip r:embed="rId3">
            <a:alphaModFix/>
          </a:blip>
          <a:srcRect/>
          <a:stretch/>
        </p:blipFill>
        <p:spPr>
          <a:xfrm>
            <a:off x="8353800" y="2768040"/>
            <a:ext cx="2400120" cy="24858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strike="noStrike" dirty="0">
                <a:solidFill>
                  <a:srgbClr val="404040"/>
                </a:solidFill>
                <a:latin typeface="Calibri"/>
                <a:ea typeface="Calibri"/>
                <a:cs typeface="Calibri"/>
                <a:sym typeface="Calibri"/>
              </a:rPr>
              <a:t> Ω Notation</a:t>
            </a:r>
            <a:endParaRPr sz="4800" strike="noStrike" dirty="0">
              <a:solidFill>
                <a:srgbClr val="000000"/>
              </a:solidFill>
              <a:latin typeface="Calibri"/>
              <a:ea typeface="Calibri"/>
              <a:cs typeface="Calibri"/>
              <a:sym typeface="Calibri"/>
            </a:endParaRPr>
          </a:p>
        </p:txBody>
      </p:sp>
      <p:sp>
        <p:nvSpPr>
          <p:cNvPr id="241" name="Google Shape;241;p18"/>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Just as Big O notation provides an asymptotic upper bound on a function, Ω notation provides an asymptotic lower bound.</a:t>
            </a:r>
            <a:r>
              <a:rPr lang="en-US" sz="1800"/>
              <a:t/>
            </a:r>
            <a:br>
              <a:rPr lang="en-US" sz="1800"/>
            </a:br>
            <a:r>
              <a:rPr lang="en-US" sz="1800"/>
              <a:t/>
            </a:r>
            <a:br>
              <a:rPr lang="en-US" sz="1800"/>
            </a:br>
            <a:r>
              <a:rPr lang="en-US" sz="2000" b="0" strike="noStrike">
                <a:solidFill>
                  <a:srgbClr val="404040"/>
                </a:solidFill>
                <a:latin typeface="Calibri"/>
                <a:ea typeface="Calibri"/>
                <a:cs typeface="Calibri"/>
                <a:sym typeface="Calibri"/>
              </a:rPr>
              <a:t>Ω Notation can be useful when we have lower bound on time complexity of an algorithm. The Omega notation is the least used notation among all three.</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For a given function g(n), we denote by Ω(g(n)) the set of functions.</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2000" b="0" strike="noStrike">
                <a:solidFill>
                  <a:srgbClr val="404040"/>
                </a:solidFill>
                <a:latin typeface="Calibri"/>
                <a:ea typeface="Calibri"/>
                <a:cs typeface="Calibri"/>
                <a:sym typeface="Calibri"/>
              </a:rPr>
              <a:t>Ω (g(n)) = {f(n): there exist positive constants c and</a:t>
            </a:r>
            <a:r>
              <a:rPr lang="en-US" sz="1800"/>
              <a:t/>
            </a:r>
            <a:br>
              <a:rPr lang="en-US" sz="1800"/>
            </a:br>
            <a:r>
              <a:rPr lang="en-US" sz="2000" b="0" strike="noStrike">
                <a:solidFill>
                  <a:srgbClr val="404040"/>
                </a:solidFill>
                <a:latin typeface="Calibri"/>
                <a:ea typeface="Calibri"/>
                <a:cs typeface="Calibri"/>
                <a:sym typeface="Calibri"/>
              </a:rPr>
              <a:t>n0 such that 0 &lt;= c*g(n) &lt;= f(n) for</a:t>
            </a:r>
            <a:r>
              <a:rPr lang="en-US" sz="1800"/>
              <a:t/>
            </a:r>
            <a:br>
              <a:rPr lang="en-US" sz="1800"/>
            </a:br>
            <a:r>
              <a:rPr lang="en-US" sz="2000" b="0" strike="noStrike">
                <a:solidFill>
                  <a:srgbClr val="404040"/>
                </a:solidFill>
                <a:latin typeface="Calibri"/>
                <a:ea typeface="Calibri"/>
                <a:cs typeface="Calibri"/>
                <a:sym typeface="Calibri"/>
              </a:rPr>
              <a:t>all n &gt;= n0}. </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pic>
        <p:nvPicPr>
          <p:cNvPr id="242" name="Google Shape;242;p18" descr="BigOmega"/>
          <p:cNvPicPr preferRelativeResize="0"/>
          <p:nvPr/>
        </p:nvPicPr>
        <p:blipFill rotWithShape="1">
          <a:blip r:embed="rId3">
            <a:alphaModFix/>
          </a:blip>
          <a:srcRect/>
          <a:stretch/>
        </p:blipFill>
        <p:spPr>
          <a:xfrm>
            <a:off x="8460000" y="3382920"/>
            <a:ext cx="2695320" cy="2485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None/>
            </a:pPr>
            <a:r>
              <a:rPr lang="en-US" sz="4800" b="1" i="0" u="none" strike="noStrike" cap="none">
                <a:solidFill>
                  <a:srgbClr val="1C6295"/>
                </a:solidFill>
                <a:latin typeface="Calibri"/>
                <a:ea typeface="Calibri"/>
                <a:cs typeface="Calibri"/>
                <a:sym typeface="Calibri"/>
              </a:rPr>
              <a:t>Meet the Mentors!</a:t>
            </a:r>
            <a:endParaRPr sz="4800" b="0" i="0" u="none" strike="noStrike" cap="none">
              <a:solidFill>
                <a:srgbClr val="000000"/>
              </a:solidFill>
              <a:latin typeface="Calibri"/>
              <a:ea typeface="Calibri"/>
              <a:cs typeface="Calibri"/>
              <a:sym typeface="Calibri"/>
            </a:endParaRPr>
          </a:p>
        </p:txBody>
      </p:sp>
      <p:sp>
        <p:nvSpPr>
          <p:cNvPr id="131" name="Google Shape;131;p2"/>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91440" marR="0" lvl="0" indent="-203200" algn="ctr" rtl="0">
              <a:lnSpc>
                <a:spcPct val="90000"/>
              </a:lnSpc>
              <a:spcBef>
                <a:spcPts val="0"/>
              </a:spcBef>
              <a:spcAft>
                <a:spcPts val="0"/>
              </a:spcAft>
              <a:buClr>
                <a:srgbClr val="1CADE4"/>
              </a:buClr>
              <a:buSzPts val="3200"/>
              <a:buFont typeface="Calibri"/>
              <a:buChar char=" "/>
            </a:pPr>
            <a:r>
              <a:rPr lang="en-US" sz="3200" b="0" i="0" u="none" strike="noStrike" cap="none">
                <a:solidFill>
                  <a:srgbClr val="404040"/>
                </a:solidFill>
                <a:latin typeface="Calibri"/>
                <a:ea typeface="Calibri"/>
                <a:cs typeface="Calibri"/>
                <a:sym typeface="Calibri"/>
              </a:rPr>
              <a:t>				</a:t>
            </a:r>
            <a:r>
              <a:rPr lang="en-US" sz="3600" b="0" i="0" u="none" strike="noStrike" cap="none">
                <a:solidFill>
                  <a:srgbClr val="1C6295"/>
                </a:solidFill>
                <a:latin typeface="Calibri"/>
                <a:ea typeface="Calibri"/>
                <a:cs typeface="Calibri"/>
                <a:sym typeface="Calibri"/>
              </a:rPr>
              <a:t>	Pooja Sabnani</a:t>
            </a:r>
            <a:endParaRPr sz="3600" b="0" i="0" u="none" strike="noStrike" cap="none">
              <a:solidFill>
                <a:srgbClr val="404040"/>
              </a:solidFill>
              <a:latin typeface="Calibri"/>
              <a:ea typeface="Calibri"/>
              <a:cs typeface="Calibri"/>
              <a:sym typeface="Calibri"/>
            </a:endParaRPr>
          </a:p>
        </p:txBody>
      </p:sp>
      <p:pic>
        <p:nvPicPr>
          <p:cNvPr id="132" name="Google Shape;132;p2"/>
          <p:cNvPicPr preferRelativeResize="0"/>
          <p:nvPr/>
        </p:nvPicPr>
        <p:blipFill rotWithShape="1">
          <a:blip r:embed="rId3">
            <a:alphaModFix/>
          </a:blip>
          <a:srcRect/>
          <a:stretch/>
        </p:blipFill>
        <p:spPr>
          <a:xfrm>
            <a:off x="792000" y="1852200"/>
            <a:ext cx="4022640" cy="3979800"/>
          </a:xfrm>
          <a:prstGeom prst="rect">
            <a:avLst/>
          </a:prstGeom>
          <a:noFill/>
          <a:ln>
            <a:noFill/>
          </a:ln>
        </p:spPr>
      </p:pic>
      <p:sp>
        <p:nvSpPr>
          <p:cNvPr id="133" name="Google Shape;133;p2"/>
          <p:cNvSpPr/>
          <p:nvPr/>
        </p:nvSpPr>
        <p:spPr>
          <a:xfrm>
            <a:off x="5366780" y="2470320"/>
            <a:ext cx="7631280" cy="1553400"/>
          </a:xfrm>
          <a:prstGeom prst="rect">
            <a:avLst/>
          </a:prstGeom>
          <a:noFill/>
          <a:ln>
            <a:noFill/>
          </a:ln>
        </p:spPr>
        <p:txBody>
          <a:bodyPr spcFirstLastPara="1" wrap="square" lIns="90000" tIns="45000" rIns="90000" bIns="45000" anchor="t" anchorCtr="0">
            <a:spAutoFit/>
          </a:bodyPr>
          <a:lstStyle/>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dirty="0">
                <a:solidFill>
                  <a:srgbClr val="1C6295"/>
                </a:solidFill>
                <a:latin typeface="Calibri"/>
                <a:ea typeface="Calibri"/>
                <a:cs typeface="Calibri"/>
                <a:sym typeface="Calibri"/>
              </a:rPr>
              <a:t>Software Engineer, Morgan Stanley</a:t>
            </a:r>
            <a:endParaRPr sz="2400" b="0" i="0" u="none" strike="noStrike" cap="none" dirty="0">
              <a:latin typeface="Arial"/>
              <a:ea typeface="Arial"/>
              <a:cs typeface="Arial"/>
              <a:sym typeface="Arial"/>
            </a:endParaRPr>
          </a:p>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dirty="0">
                <a:solidFill>
                  <a:srgbClr val="1C6295"/>
                </a:solidFill>
                <a:latin typeface="Calibri"/>
                <a:ea typeface="Calibri"/>
                <a:cs typeface="Calibri"/>
                <a:sym typeface="Calibri"/>
              </a:rPr>
              <a:t>NIT </a:t>
            </a:r>
            <a:r>
              <a:rPr lang="en-US" sz="2400" b="0" i="0" u="none" strike="noStrike" cap="none" dirty="0" err="1">
                <a:solidFill>
                  <a:srgbClr val="1C6295"/>
                </a:solidFill>
                <a:latin typeface="Calibri"/>
                <a:ea typeface="Calibri"/>
                <a:cs typeface="Calibri"/>
                <a:sym typeface="Calibri"/>
              </a:rPr>
              <a:t>Trichy</a:t>
            </a:r>
            <a:r>
              <a:rPr lang="en-US" sz="2400" b="0" i="0" u="none" strike="noStrike" cap="none" dirty="0">
                <a:solidFill>
                  <a:srgbClr val="1C6295"/>
                </a:solidFill>
                <a:latin typeface="Calibri"/>
                <a:ea typeface="Calibri"/>
                <a:cs typeface="Calibri"/>
                <a:sym typeface="Calibri"/>
              </a:rPr>
              <a:t> Alumni</a:t>
            </a:r>
            <a:endParaRPr sz="2400" b="0" i="0" u="none" strike="noStrike" cap="none" dirty="0">
              <a:latin typeface="Arial"/>
              <a:ea typeface="Arial"/>
              <a:cs typeface="Arial"/>
              <a:sym typeface="Arial"/>
            </a:endParaRPr>
          </a:p>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dirty="0">
                <a:solidFill>
                  <a:srgbClr val="1C6295"/>
                </a:solidFill>
                <a:latin typeface="Calibri"/>
                <a:ea typeface="Calibri"/>
                <a:cs typeface="Calibri"/>
                <a:sym typeface="Calibri"/>
              </a:rPr>
              <a:t>Winner, AI/ML </a:t>
            </a:r>
            <a:r>
              <a:rPr lang="en-US" sz="2400" b="0" i="0" u="none" strike="noStrike" cap="none" dirty="0" err="1">
                <a:solidFill>
                  <a:srgbClr val="1C6295"/>
                </a:solidFill>
                <a:latin typeface="Calibri"/>
                <a:ea typeface="Calibri"/>
                <a:cs typeface="Calibri"/>
                <a:sym typeface="Calibri"/>
              </a:rPr>
              <a:t>Devengers</a:t>
            </a:r>
            <a:r>
              <a:rPr lang="en-US" sz="2400" b="0" i="0" u="none" strike="noStrike" cap="none" dirty="0">
                <a:solidFill>
                  <a:srgbClr val="1C6295"/>
                </a:solidFill>
                <a:latin typeface="Calibri"/>
                <a:ea typeface="Calibri"/>
                <a:cs typeface="Calibri"/>
                <a:sym typeface="Calibri"/>
              </a:rPr>
              <a:t> </a:t>
            </a:r>
            <a:r>
              <a:rPr lang="en-US" sz="2400" b="0" i="0" u="none" strike="noStrike" cap="none" dirty="0" err="1">
                <a:solidFill>
                  <a:srgbClr val="1C6295"/>
                </a:solidFill>
                <a:latin typeface="Calibri"/>
                <a:ea typeface="Calibri"/>
                <a:cs typeface="Calibri"/>
                <a:sym typeface="Calibri"/>
              </a:rPr>
              <a:t>Hackathon</a:t>
            </a:r>
            <a:r>
              <a:rPr lang="en-US" sz="2400" b="0" i="0" u="none" strike="noStrike" cap="none" dirty="0">
                <a:solidFill>
                  <a:srgbClr val="1C6295"/>
                </a:solidFill>
                <a:latin typeface="Calibri"/>
                <a:ea typeface="Calibri"/>
                <a:cs typeface="Calibri"/>
                <a:sym typeface="Calibri"/>
              </a:rPr>
              <a:t>, Microsoft</a:t>
            </a:r>
            <a:endParaRPr sz="2400" b="0" i="0" u="none" strike="noStrike" cap="none" dirty="0">
              <a:latin typeface="Arial"/>
              <a:ea typeface="Arial"/>
              <a:cs typeface="Arial"/>
              <a:sym typeface="Arial"/>
            </a:endParaRPr>
          </a:p>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dirty="0">
                <a:solidFill>
                  <a:srgbClr val="1C6295"/>
                </a:solidFill>
                <a:latin typeface="Calibri"/>
                <a:ea typeface="Calibri"/>
                <a:cs typeface="Calibri"/>
                <a:sym typeface="Calibri"/>
              </a:rPr>
              <a:t>Top Contributor, GSSoC’19</a:t>
            </a:r>
            <a:endParaRPr sz="2400" b="0" i="0" u="none" strike="noStrike" cap="none" dirty="0">
              <a:solidFill>
                <a:srgbClr val="1C6295"/>
              </a:solidFill>
              <a:latin typeface="Calibri"/>
              <a:ea typeface="Calibri"/>
              <a:cs typeface="Calibri"/>
              <a:sym typeface="Calibri"/>
            </a:endParaRPr>
          </a:p>
          <a:p>
            <a:pPr marL="285840" marR="0" lvl="0" indent="-285480" algn="l" rtl="0">
              <a:lnSpc>
                <a:spcPct val="100000"/>
              </a:lnSpc>
              <a:spcBef>
                <a:spcPts val="0"/>
              </a:spcBef>
              <a:spcAft>
                <a:spcPts val="0"/>
              </a:spcAft>
              <a:buClr>
                <a:srgbClr val="1C6295"/>
              </a:buClr>
              <a:buSzPts val="2400"/>
              <a:buFont typeface="Calibri"/>
              <a:buChar char="▪"/>
            </a:pPr>
            <a:r>
              <a:rPr lang="en-US" sz="2400" dirty="0" err="1">
                <a:solidFill>
                  <a:srgbClr val="1C6295"/>
                </a:solidFill>
                <a:latin typeface="Calibri"/>
                <a:ea typeface="Calibri"/>
                <a:cs typeface="Calibri"/>
                <a:sym typeface="Calibri"/>
              </a:rPr>
              <a:t>Cybersecurity</a:t>
            </a:r>
            <a:r>
              <a:rPr lang="en-US" sz="2400" dirty="0">
                <a:solidFill>
                  <a:srgbClr val="1C6295"/>
                </a:solidFill>
                <a:latin typeface="Calibri"/>
                <a:ea typeface="Calibri"/>
                <a:cs typeface="Calibri"/>
                <a:sym typeface="Calibri"/>
              </a:rPr>
              <a:t> and Open Source Enthusiast</a:t>
            </a:r>
            <a:endParaRPr sz="2400" dirty="0">
              <a:solidFill>
                <a:srgbClr val="1C6295"/>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Worst, Average and Best Case Time Complexities</a:t>
            </a:r>
            <a:endParaRPr sz="4800" b="0" strike="noStrike">
              <a:solidFill>
                <a:srgbClr val="000000"/>
              </a:solidFill>
              <a:latin typeface="Calibri"/>
              <a:ea typeface="Calibri"/>
              <a:cs typeface="Calibri"/>
              <a:sym typeface="Calibri"/>
            </a:endParaRPr>
          </a:p>
        </p:txBody>
      </p:sp>
      <p:sp>
        <p:nvSpPr>
          <p:cNvPr id="248" name="Google Shape;248;p19"/>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14300" algn="l" rtl="0">
              <a:lnSpc>
                <a:spcPct val="90000"/>
              </a:lnSpc>
              <a:spcBef>
                <a:spcPts val="0"/>
              </a:spcBef>
              <a:spcAft>
                <a:spcPts val="0"/>
              </a:spcAft>
              <a:buClr>
                <a:srgbClr val="1CADE4"/>
              </a:buClr>
              <a:buSzPts val="1800"/>
              <a:buFont typeface="Calibri"/>
              <a:buChar char=" "/>
            </a:pPr>
            <a:r>
              <a:rPr lang="en-US" sz="1800"/>
              <a:t/>
            </a:r>
            <a:br>
              <a:rPr lang="en-US" sz="1800"/>
            </a:br>
            <a:r>
              <a:rPr lang="en-US" sz="2000" b="0" strike="noStrike">
                <a:solidFill>
                  <a:srgbClr val="404040"/>
                </a:solidFill>
                <a:latin typeface="Calibri"/>
                <a:ea typeface="Calibri"/>
                <a:cs typeface="Calibri"/>
                <a:sym typeface="Calibri"/>
              </a:rPr>
              <a:t>When it comes to analyzing algorithms, the asymptotic analysis seems to be the best way possible to do so. This is because asymptotic analysis analyzes algorithms in terms of the input size. It checks how are the time and space growing in terms of the input size.</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2000" b="0" strike="noStrike">
                <a:solidFill>
                  <a:srgbClr val="404040"/>
                </a:solidFill>
                <a:latin typeface="Calibri"/>
                <a:ea typeface="Calibri"/>
                <a:cs typeface="Calibri"/>
                <a:sym typeface="Calibri"/>
              </a:rPr>
              <a:t>We can have three cases to analyze an algorithm:</a:t>
            </a:r>
            <a:r>
              <a:rPr lang="en-US" sz="1800"/>
              <a:t/>
            </a:r>
            <a:br>
              <a:rPr lang="en-US" sz="1800"/>
            </a:br>
            <a:r>
              <a:rPr lang="en-US" sz="1800"/>
              <a:t/>
            </a:r>
            <a:br>
              <a:rPr lang="en-US" sz="1800"/>
            </a:br>
            <a:r>
              <a:rPr lang="en-US" sz="2000" b="0" strike="noStrike">
                <a:solidFill>
                  <a:srgbClr val="404040"/>
                </a:solidFill>
                <a:latin typeface="Calibri"/>
                <a:ea typeface="Calibri"/>
                <a:cs typeface="Calibri"/>
                <a:sym typeface="Calibri"/>
              </a:rPr>
              <a:t>1. Worst Case</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2000" b="0" strike="noStrike">
                <a:solidFill>
                  <a:srgbClr val="404040"/>
                </a:solidFill>
                <a:latin typeface="Calibri"/>
                <a:ea typeface="Calibri"/>
                <a:cs typeface="Calibri"/>
                <a:sym typeface="Calibri"/>
              </a:rPr>
              <a:t>2. Average Case</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2000" b="0" strike="noStrike">
                <a:solidFill>
                  <a:srgbClr val="404040"/>
                </a:solidFill>
                <a:latin typeface="Calibri"/>
                <a:ea typeface="Calibri"/>
                <a:cs typeface="Calibri"/>
                <a:sym typeface="Calibri"/>
              </a:rPr>
              <a:t>3. Best Case</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Example : Linear Search</a:t>
            </a:r>
            <a:endParaRPr sz="4800" b="0" strike="noStrike">
              <a:solidFill>
                <a:srgbClr val="000000"/>
              </a:solidFill>
              <a:latin typeface="Calibri"/>
              <a:ea typeface="Calibri"/>
              <a:cs typeface="Calibri"/>
              <a:sym typeface="Calibri"/>
            </a:endParaRPr>
          </a:p>
        </p:txBody>
      </p:sp>
      <p:pic>
        <p:nvPicPr>
          <p:cNvPr id="254" name="Google Shape;254;p20"/>
          <p:cNvPicPr preferRelativeResize="0"/>
          <p:nvPr/>
        </p:nvPicPr>
        <p:blipFill rotWithShape="1">
          <a:blip r:embed="rId3">
            <a:alphaModFix/>
          </a:blip>
          <a:srcRect/>
          <a:stretch/>
        </p:blipFill>
        <p:spPr>
          <a:xfrm>
            <a:off x="5861880" y="2082240"/>
            <a:ext cx="5590800" cy="1895040"/>
          </a:xfrm>
          <a:prstGeom prst="rect">
            <a:avLst/>
          </a:prstGeom>
          <a:noFill/>
          <a:ln>
            <a:noFill/>
          </a:ln>
        </p:spPr>
      </p:pic>
      <p:pic>
        <p:nvPicPr>
          <p:cNvPr id="255" name="Google Shape;255;p20"/>
          <p:cNvPicPr preferRelativeResize="0"/>
          <p:nvPr/>
        </p:nvPicPr>
        <p:blipFill rotWithShape="1">
          <a:blip r:embed="rId4">
            <a:alphaModFix/>
          </a:blip>
          <a:srcRect/>
          <a:stretch/>
        </p:blipFill>
        <p:spPr>
          <a:xfrm>
            <a:off x="1337760" y="1845720"/>
            <a:ext cx="3907800" cy="317844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Example : Linear Search</a:t>
            </a:r>
            <a:endParaRPr sz="4800" b="0" strike="noStrike">
              <a:solidFill>
                <a:srgbClr val="000000"/>
              </a:solidFill>
              <a:latin typeface="Calibri"/>
              <a:ea typeface="Calibri"/>
              <a:cs typeface="Calibri"/>
              <a:sym typeface="Calibri"/>
            </a:endParaRPr>
          </a:p>
        </p:txBody>
      </p:sp>
      <p:sp>
        <p:nvSpPr>
          <p:cNvPr id="261" name="Google Shape;261;p21"/>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0" marR="0" lvl="0" indent="0" algn="l" rtl="0">
              <a:lnSpc>
                <a:spcPct val="90000"/>
              </a:lnSpc>
              <a:spcBef>
                <a:spcPts val="0"/>
              </a:spcBef>
              <a:spcAft>
                <a:spcPts val="0"/>
              </a:spcAft>
              <a:buNone/>
            </a:pPr>
            <a:r>
              <a:rPr lang="en-US" sz="1020" b="1" strike="noStrike">
                <a:solidFill>
                  <a:srgbClr val="404040"/>
                </a:solidFill>
                <a:latin typeface="Calibri"/>
                <a:ea typeface="Calibri"/>
                <a:cs typeface="Calibri"/>
                <a:sym typeface="Calibri"/>
              </a:rPr>
              <a:t>Worst Case Analysis (Usually Done)</a:t>
            </a:r>
            <a:r>
              <a:rPr lang="en-US" sz="1020" b="0" strike="noStrike">
                <a:solidFill>
                  <a:srgbClr val="404040"/>
                </a:solidFill>
                <a:latin typeface="Calibri"/>
                <a:ea typeface="Calibri"/>
                <a:cs typeface="Calibri"/>
                <a:sym typeface="Calibri"/>
              </a:rPr>
              <a:t>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We calculate </a:t>
            </a:r>
            <a:r>
              <a:rPr lang="en-US" sz="1020" b="1" strike="noStrike">
                <a:solidFill>
                  <a:srgbClr val="404040"/>
                </a:solidFill>
                <a:latin typeface="Calibri"/>
                <a:ea typeface="Calibri"/>
                <a:cs typeface="Calibri"/>
                <a:sym typeface="Calibri"/>
              </a:rPr>
              <a:t>upper bound </a:t>
            </a:r>
            <a:r>
              <a:rPr lang="en-US" sz="1020" b="0" strike="noStrike">
                <a:solidFill>
                  <a:srgbClr val="404040"/>
                </a:solidFill>
                <a:latin typeface="Calibri"/>
                <a:ea typeface="Calibri"/>
                <a:cs typeface="Calibri"/>
                <a:sym typeface="Calibri"/>
              </a:rPr>
              <a:t>on running time of an algorithm. We must know the case that causes the </a:t>
            </a:r>
            <a:r>
              <a:rPr lang="en-US" sz="1020" b="1" strike="noStrike">
                <a:solidFill>
                  <a:srgbClr val="404040"/>
                </a:solidFill>
                <a:latin typeface="Calibri"/>
                <a:ea typeface="Calibri"/>
                <a:cs typeface="Calibri"/>
                <a:sym typeface="Calibri"/>
              </a:rPr>
              <a:t>maximum number of operations </a:t>
            </a:r>
            <a:r>
              <a:rPr lang="en-US" sz="1020" b="0" strike="noStrike">
                <a:solidFill>
                  <a:srgbClr val="404040"/>
                </a:solidFill>
                <a:latin typeface="Calibri"/>
                <a:ea typeface="Calibri"/>
                <a:cs typeface="Calibri"/>
                <a:sym typeface="Calibri"/>
              </a:rPr>
              <a:t>to be executed.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For Linear Search, the worst case happens when the element to be searched (x in the above code) is not present in the array.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When x is not present, function compares it with all the elements of arr[] one by one.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Therefore, the worst case time complexity of linear search would be O(N), where N is the number of elements in the array.</a:t>
            </a:r>
            <a:endParaRPr sz="102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02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1020" b="1" strike="noStrike">
                <a:solidFill>
                  <a:srgbClr val="404040"/>
                </a:solidFill>
                <a:latin typeface="Calibri"/>
                <a:ea typeface="Calibri"/>
                <a:cs typeface="Calibri"/>
                <a:sym typeface="Calibri"/>
              </a:rPr>
              <a:t>Best Case Analysis (Bogus) </a:t>
            </a:r>
            <a:r>
              <a:rPr lang="en-US" sz="1020" b="0" strike="noStrike">
                <a:solidFill>
                  <a:srgbClr val="404040"/>
                </a:solidFill>
                <a:latin typeface="Calibri"/>
                <a:ea typeface="Calibri"/>
                <a:cs typeface="Calibri"/>
                <a:sym typeface="Calibri"/>
              </a:rPr>
              <a:t>: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We calculate </a:t>
            </a:r>
            <a:r>
              <a:rPr lang="en-US" sz="1020" b="1" strike="noStrike">
                <a:solidFill>
                  <a:srgbClr val="404040"/>
                </a:solidFill>
                <a:latin typeface="Calibri"/>
                <a:ea typeface="Calibri"/>
                <a:cs typeface="Calibri"/>
                <a:sym typeface="Calibri"/>
              </a:rPr>
              <a:t>lower bound </a:t>
            </a:r>
            <a:r>
              <a:rPr lang="en-US" sz="1020" b="0" strike="noStrike">
                <a:solidFill>
                  <a:srgbClr val="404040"/>
                </a:solidFill>
                <a:latin typeface="Calibri"/>
                <a:ea typeface="Calibri"/>
                <a:cs typeface="Calibri"/>
                <a:sym typeface="Calibri"/>
              </a:rPr>
              <a:t>on running time of an algorithm. We must know the case that causes </a:t>
            </a:r>
            <a:r>
              <a:rPr lang="en-US" sz="1020" b="1" strike="noStrike">
                <a:solidFill>
                  <a:srgbClr val="404040"/>
                </a:solidFill>
                <a:latin typeface="Calibri"/>
                <a:ea typeface="Calibri"/>
                <a:cs typeface="Calibri"/>
                <a:sym typeface="Calibri"/>
              </a:rPr>
              <a:t>minimum number of operations </a:t>
            </a:r>
            <a:r>
              <a:rPr lang="en-US" sz="1020" b="0" strike="noStrike">
                <a:solidFill>
                  <a:srgbClr val="404040"/>
                </a:solidFill>
                <a:latin typeface="Calibri"/>
                <a:ea typeface="Calibri"/>
                <a:cs typeface="Calibri"/>
                <a:sym typeface="Calibri"/>
              </a:rPr>
              <a:t>to be executed.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In the linear search problem, the best case occurs when x is present at the first location. </a:t>
            </a:r>
            <a:endParaRPr sz="1020" b="0" strike="noStrike">
              <a:solidFill>
                <a:srgbClr val="404040"/>
              </a:solidFill>
              <a:latin typeface="Calibri"/>
              <a:ea typeface="Calibri"/>
              <a:cs typeface="Calibri"/>
              <a:sym typeface="Calibri"/>
            </a:endParaRPr>
          </a:p>
          <a:p>
            <a:pPr marL="91440" marR="0" lvl="0" indent="-91080" algn="l" rtl="0">
              <a:lnSpc>
                <a:spcPct val="90000"/>
              </a:lnSpc>
              <a:spcBef>
                <a:spcPts val="1400"/>
              </a:spcBef>
              <a:spcAft>
                <a:spcPts val="0"/>
              </a:spcAft>
              <a:buClr>
                <a:srgbClr val="1CADE4"/>
              </a:buClr>
              <a:buSzPts val="1020"/>
              <a:buFont typeface="Noto Sans Symbols"/>
              <a:buChar char="▪"/>
            </a:pPr>
            <a:r>
              <a:rPr lang="en-US" sz="1020" b="0" strike="noStrike">
                <a:solidFill>
                  <a:srgbClr val="404040"/>
                </a:solidFill>
                <a:latin typeface="Calibri"/>
                <a:ea typeface="Calibri"/>
                <a:cs typeface="Calibri"/>
                <a:sym typeface="Calibri"/>
              </a:rPr>
              <a:t>The number of operations in the best case is constant (not dependent on N). So time complexity in the best case would be O(1)</a:t>
            </a:r>
            <a:endParaRPr sz="102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dirty="0">
                <a:solidFill>
                  <a:srgbClr val="404040"/>
                </a:solidFill>
                <a:latin typeface="Calibri"/>
                <a:ea typeface="Calibri"/>
                <a:cs typeface="Calibri"/>
                <a:sym typeface="Calibri"/>
              </a:rPr>
              <a:t>Example : Linear Search</a:t>
            </a:r>
            <a:endParaRPr sz="4800" b="0" strike="noStrike" dirty="0">
              <a:solidFill>
                <a:srgbClr val="000000"/>
              </a:solidFill>
              <a:latin typeface="Calibri"/>
              <a:ea typeface="Calibri"/>
              <a:cs typeface="Calibri"/>
              <a:sym typeface="Calibri"/>
            </a:endParaRPr>
          </a:p>
        </p:txBody>
      </p:sp>
      <p:sp>
        <p:nvSpPr>
          <p:cNvPr id="267" name="Google Shape;267;p22"/>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1" strike="noStrike" dirty="0">
                <a:solidFill>
                  <a:srgbClr val="404040"/>
                </a:solidFill>
                <a:latin typeface="Calibri"/>
                <a:ea typeface="Calibri"/>
                <a:cs typeface="Calibri"/>
                <a:sym typeface="Calibri"/>
              </a:rPr>
              <a:t>Average Case Analysis (Sometimes done):</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Noto Sans Symbols"/>
              <a:buChar char="▪"/>
            </a:pPr>
            <a:r>
              <a:rPr lang="en-US" sz="2000" b="0" strike="noStrike" dirty="0">
                <a:solidFill>
                  <a:srgbClr val="404040"/>
                </a:solidFill>
                <a:latin typeface="Calibri"/>
                <a:ea typeface="Calibri"/>
                <a:cs typeface="Calibri"/>
                <a:sym typeface="Calibri"/>
              </a:rPr>
              <a:t>In average case analysis, we take </a:t>
            </a:r>
            <a:r>
              <a:rPr lang="en-US" sz="2000" b="1" strike="noStrike" dirty="0">
                <a:solidFill>
                  <a:srgbClr val="404040"/>
                </a:solidFill>
                <a:latin typeface="Calibri"/>
                <a:ea typeface="Calibri"/>
                <a:cs typeface="Calibri"/>
                <a:sym typeface="Calibri"/>
              </a:rPr>
              <a:t>all possible inputs </a:t>
            </a:r>
            <a:r>
              <a:rPr lang="en-US" sz="2000" b="0" strike="noStrike" dirty="0">
                <a:solidFill>
                  <a:srgbClr val="404040"/>
                </a:solidFill>
                <a:latin typeface="Calibri"/>
                <a:ea typeface="Calibri"/>
                <a:cs typeface="Calibri"/>
                <a:sym typeface="Calibri"/>
              </a:rPr>
              <a:t>and calculate computing time for all of the inputs. Sum all the calculated values and divide the sum by total number of inputs. We must know (or predict) distribution of cases. </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Noto Sans Symbols"/>
              <a:buChar char="▪"/>
            </a:pPr>
            <a:r>
              <a:rPr lang="en-US" sz="2000" b="0" strike="noStrike" dirty="0">
                <a:solidFill>
                  <a:srgbClr val="404040"/>
                </a:solidFill>
                <a:latin typeface="Calibri"/>
                <a:ea typeface="Calibri"/>
                <a:cs typeface="Calibri"/>
                <a:sym typeface="Calibri"/>
              </a:rPr>
              <a:t>For the linear search problem, let us assume that all cases are uniformly distributed (including the case of x not being present in array). </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Noto Sans Symbols"/>
              <a:buChar char="▪"/>
            </a:pPr>
            <a:r>
              <a:rPr lang="en-US" sz="2000" b="0" strike="noStrike" dirty="0">
                <a:solidFill>
                  <a:srgbClr val="404040"/>
                </a:solidFill>
                <a:latin typeface="Calibri"/>
                <a:ea typeface="Calibri"/>
                <a:cs typeface="Calibri"/>
                <a:sym typeface="Calibri"/>
              </a:rPr>
              <a:t>So we sum all the cases and divide the sum by (N+1). Following is the value of average case time complexity : </a:t>
            </a: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r>
              <a:rPr lang="en-US" sz="2000" b="0" strike="noStrike" dirty="0">
                <a:solidFill>
                  <a:srgbClr val="404040"/>
                </a:solidFill>
                <a:latin typeface="Calibri"/>
                <a:ea typeface="Calibri"/>
                <a:cs typeface="Calibri"/>
                <a:sym typeface="Calibri"/>
              </a:rPr>
              <a:t>  			Θ((n+1)*(n+2)/2)/(n+1) = Θ(N)</a:t>
            </a:r>
            <a:r>
              <a:rPr lang="en-US" sz="1800" dirty="0"/>
              <a:t/>
            </a:r>
            <a:br>
              <a:rPr lang="en-US" sz="1800" dirty="0"/>
            </a:br>
            <a:r>
              <a:rPr lang="en-US" sz="1800" dirty="0"/>
              <a:t/>
            </a:r>
            <a:br>
              <a:rPr lang="en-US" sz="1800" dirty="0"/>
            </a:br>
            <a:endParaRPr sz="2000" b="0" strike="noStrike" dirty="0">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dirty="0" smtClean="0">
                <a:solidFill>
                  <a:srgbClr val="404040"/>
                </a:solidFill>
                <a:latin typeface="Calibri"/>
                <a:ea typeface="Calibri"/>
                <a:cs typeface="Calibri"/>
                <a:sym typeface="Calibri"/>
              </a:rPr>
              <a:t>Space Complexity</a:t>
            </a:r>
            <a:endParaRPr sz="4800" b="0" strike="noStrike" dirty="0">
              <a:solidFill>
                <a:srgbClr val="000000"/>
              </a:solidFill>
              <a:latin typeface="Calibri"/>
              <a:ea typeface="Calibri"/>
              <a:cs typeface="Calibri"/>
              <a:sym typeface="Calibri"/>
            </a:endParaRPr>
          </a:p>
        </p:txBody>
      </p:sp>
      <p:sp>
        <p:nvSpPr>
          <p:cNvPr id="267" name="Google Shape;267;p22"/>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lvl="0" indent="-127000">
              <a:lnSpc>
                <a:spcPct val="90000"/>
              </a:lnSpc>
              <a:buClr>
                <a:srgbClr val="1CADE4"/>
              </a:buClr>
              <a:buSzPts val="2000"/>
              <a:buFont typeface="Calibri"/>
              <a:buChar char=" "/>
            </a:pPr>
            <a:r>
              <a:rPr lang="en-US" sz="1800" dirty="0">
                <a:latin typeface="Calibri" panose="020F0502020204030204" pitchFamily="34" charset="0"/>
                <a:cs typeface="Calibri" panose="020F0502020204030204" pitchFamily="34" charset="0"/>
              </a:rPr>
              <a:t>Space Complexity of an algorithm is total space taken by the algorithm with respect to the input size.</a:t>
            </a:r>
          </a:p>
          <a:p>
            <a:pPr marL="91440" lvl="0" indent="-127000">
              <a:lnSpc>
                <a:spcPct val="90000"/>
              </a:lnSpc>
              <a:buClr>
                <a:srgbClr val="1CADE4"/>
              </a:buClr>
              <a:buSzPts val="2000"/>
              <a:buFont typeface="Calibri"/>
              <a:buChar char=" "/>
            </a:pPr>
            <a:endParaRPr lang="en-US" sz="1800" dirty="0">
              <a:latin typeface="Calibri" panose="020F0502020204030204" pitchFamily="34" charset="0"/>
              <a:cs typeface="Calibri" panose="020F0502020204030204" pitchFamily="34" charset="0"/>
            </a:endParaRPr>
          </a:p>
          <a:p>
            <a:pPr marL="91440" lvl="0" indent="-127000">
              <a:lnSpc>
                <a:spcPct val="90000"/>
              </a:lnSpc>
              <a:buClr>
                <a:srgbClr val="1CADE4"/>
              </a:buClr>
              <a:buSzPts val="2000"/>
              <a:buFont typeface="Calibri"/>
              <a:buChar char=" "/>
            </a:pPr>
            <a:r>
              <a:rPr lang="en-US" sz="1800" dirty="0">
                <a:latin typeface="Calibri" panose="020F0502020204030204" pitchFamily="34" charset="0"/>
                <a:cs typeface="Calibri" panose="020F0502020204030204" pitchFamily="34" charset="0"/>
              </a:rPr>
              <a:t>Auxiliary Space is the extra space or temporary space used by an algorithm.</a:t>
            </a:r>
          </a:p>
          <a:p>
            <a:pPr marL="91440" lvl="0" indent="-127000">
              <a:lnSpc>
                <a:spcPct val="90000"/>
              </a:lnSpc>
              <a:buClr>
                <a:srgbClr val="1CADE4"/>
              </a:buClr>
              <a:buSzPts val="2000"/>
              <a:buFont typeface="Calibri"/>
              <a:buChar char=" "/>
            </a:pPr>
            <a:endParaRPr lang="en-US" sz="1800" dirty="0">
              <a:latin typeface="Calibri" panose="020F0502020204030204" pitchFamily="34" charset="0"/>
              <a:cs typeface="Calibri" panose="020F0502020204030204" pitchFamily="34" charset="0"/>
            </a:endParaRPr>
          </a:p>
          <a:p>
            <a:pPr marL="91440" lvl="0" indent="-127000">
              <a:lnSpc>
                <a:spcPct val="90000"/>
              </a:lnSpc>
              <a:buClr>
                <a:srgbClr val="1CADE4"/>
              </a:buClr>
              <a:buSzPts val="2000"/>
              <a:buFont typeface="Calibri"/>
              <a:buChar char=" "/>
            </a:pPr>
            <a:r>
              <a:rPr lang="en-US" sz="1800" dirty="0">
                <a:latin typeface="Calibri" panose="020F0502020204030204" pitchFamily="34" charset="0"/>
                <a:cs typeface="Calibri" panose="020F0502020204030204" pitchFamily="34" charset="0"/>
              </a:rPr>
              <a:t>Space complexity includes both Auxiliary space and space used by input</a:t>
            </a:r>
            <a:r>
              <a:rPr lang="en-US" sz="1800" dirty="0" smtClean="0">
                <a:latin typeface="Calibri" panose="020F0502020204030204" pitchFamily="34" charset="0"/>
                <a:cs typeface="Calibri" panose="020F0502020204030204" pitchFamily="34" charset="0"/>
              </a:rPr>
              <a:t>.</a:t>
            </a:r>
          </a:p>
          <a:p>
            <a:pPr marL="91440" lvl="0" indent="-127000">
              <a:lnSpc>
                <a:spcPct val="90000"/>
              </a:lnSpc>
              <a:buClr>
                <a:srgbClr val="1CADE4"/>
              </a:buClr>
              <a:buSzPts val="2000"/>
              <a:buFont typeface="Calibri"/>
              <a:buChar char=" "/>
            </a:pPr>
            <a:endParaRPr lang="en-US" sz="1800" b="0" strike="noStrike" dirty="0">
              <a:solidFill>
                <a:srgbClr val="404040"/>
              </a:solidFill>
              <a:latin typeface="Calibri" panose="020F0502020204030204" pitchFamily="34" charset="0"/>
              <a:ea typeface="Calibri"/>
              <a:cs typeface="Calibri" panose="020F0502020204030204" pitchFamily="34" charset="0"/>
              <a:sym typeface="Calibri"/>
            </a:endParaRPr>
          </a:p>
          <a:p>
            <a:pPr marL="91440" lvl="0" indent="-127000">
              <a:lnSpc>
                <a:spcPct val="90000"/>
              </a:lnSpc>
              <a:buClr>
                <a:srgbClr val="1CADE4"/>
              </a:buClr>
              <a:buSzPts val="2000"/>
              <a:buFont typeface="Calibri"/>
              <a:buChar char=" "/>
            </a:pPr>
            <a:r>
              <a:rPr lang="en-US" sz="1800" dirty="0" smtClean="0">
                <a:solidFill>
                  <a:srgbClr val="404040"/>
                </a:solidFill>
                <a:latin typeface="Calibri" panose="020F0502020204030204" pitchFamily="34" charset="0"/>
                <a:ea typeface="Calibri"/>
                <a:cs typeface="Calibri" panose="020F0502020204030204" pitchFamily="34" charset="0"/>
                <a:sym typeface="Calibri"/>
              </a:rPr>
              <a:t>Example: </a:t>
            </a:r>
          </a:p>
          <a:p>
            <a:pPr marL="91440" lvl="0" indent="-127000">
              <a:lnSpc>
                <a:spcPct val="90000"/>
              </a:lnSpc>
              <a:buClr>
                <a:srgbClr val="1CADE4"/>
              </a:buClr>
              <a:buSzPts val="2000"/>
              <a:buFont typeface="Calibri"/>
              <a:buChar char=" "/>
            </a:pPr>
            <a:endParaRPr lang="en-US" sz="1800" b="0" strike="noStrike" dirty="0">
              <a:solidFill>
                <a:srgbClr val="404040"/>
              </a:solidFill>
              <a:latin typeface="Calibri" panose="020F0502020204030204" pitchFamily="34" charset="0"/>
              <a:ea typeface="Calibri"/>
              <a:cs typeface="Calibri" panose="020F0502020204030204" pitchFamily="34" charset="0"/>
              <a:sym typeface="Calibri"/>
            </a:endParaRPr>
          </a:p>
          <a:p>
            <a:pPr marL="91440" lvl="0" indent="-127000">
              <a:lnSpc>
                <a:spcPct val="90000"/>
              </a:lnSpc>
              <a:buClr>
                <a:srgbClr val="1CADE4"/>
              </a:buClr>
              <a:buSzPts val="2000"/>
              <a:buFont typeface="Calibri"/>
              <a:buChar char=" "/>
            </a:pPr>
            <a:endParaRPr sz="2000" b="0" strike="noStrike" dirty="0">
              <a:solidFill>
                <a:srgbClr val="404040"/>
              </a:solidFill>
              <a:latin typeface="Calibri" panose="020F0502020204030204" pitchFamily="34" charset="0"/>
              <a:ea typeface="Calibri"/>
              <a:cs typeface="Calibri" panose="020F0502020204030204" pitchFamily="34" charset="0"/>
              <a:sym typeface="Calibri"/>
            </a:endParaRPr>
          </a:p>
        </p:txBody>
      </p:sp>
      <p:pic>
        <p:nvPicPr>
          <p:cNvPr id="2" name="Picture 1"/>
          <p:cNvPicPr>
            <a:picLocks noChangeAspect="1"/>
          </p:cNvPicPr>
          <p:nvPr/>
        </p:nvPicPr>
        <p:blipFill>
          <a:blip r:embed="rId3"/>
          <a:stretch>
            <a:fillRect/>
          </a:stretch>
        </p:blipFill>
        <p:spPr>
          <a:xfrm>
            <a:off x="1348374" y="3857220"/>
            <a:ext cx="3561252" cy="987154"/>
          </a:xfrm>
          <a:prstGeom prst="rect">
            <a:avLst/>
          </a:prstGeom>
        </p:spPr>
      </p:pic>
      <p:pic>
        <p:nvPicPr>
          <p:cNvPr id="3" name="Picture 2"/>
          <p:cNvPicPr>
            <a:picLocks noChangeAspect="1"/>
          </p:cNvPicPr>
          <p:nvPr/>
        </p:nvPicPr>
        <p:blipFill>
          <a:blip r:embed="rId4"/>
          <a:stretch>
            <a:fillRect/>
          </a:stretch>
        </p:blipFill>
        <p:spPr>
          <a:xfrm>
            <a:off x="6457071" y="3805712"/>
            <a:ext cx="4235571" cy="1428132"/>
          </a:xfrm>
          <a:prstGeom prst="rect">
            <a:avLst/>
          </a:prstGeom>
        </p:spPr>
      </p:pic>
      <p:sp>
        <p:nvSpPr>
          <p:cNvPr id="4" name="TextBox 3"/>
          <p:cNvSpPr txBox="1"/>
          <p:nvPr/>
        </p:nvSpPr>
        <p:spPr>
          <a:xfrm>
            <a:off x="1547446" y="5514535"/>
            <a:ext cx="1927131" cy="307777"/>
          </a:xfrm>
          <a:prstGeom prst="rect">
            <a:avLst/>
          </a:prstGeom>
          <a:noFill/>
        </p:spPr>
        <p:txBody>
          <a:bodyPr wrap="none" rtlCol="0">
            <a:spAutoFit/>
          </a:bodyPr>
          <a:lstStyle/>
          <a:p>
            <a:r>
              <a:rPr lang="en-US" dirty="0" smtClean="0"/>
              <a:t>Auxiliary Space : O(1)</a:t>
            </a:r>
          </a:p>
        </p:txBody>
      </p:sp>
      <p:sp>
        <p:nvSpPr>
          <p:cNvPr id="5" name="TextBox 4"/>
          <p:cNvSpPr txBox="1"/>
          <p:nvPr/>
        </p:nvSpPr>
        <p:spPr>
          <a:xfrm>
            <a:off x="6457071" y="5514534"/>
            <a:ext cx="1957587" cy="307777"/>
          </a:xfrm>
          <a:prstGeom prst="rect">
            <a:avLst/>
          </a:prstGeom>
          <a:noFill/>
        </p:spPr>
        <p:txBody>
          <a:bodyPr wrap="none" rtlCol="0">
            <a:spAutoFit/>
          </a:bodyPr>
          <a:lstStyle/>
          <a:p>
            <a:r>
              <a:rPr lang="en-US" dirty="0" smtClean="0"/>
              <a:t>Auxiliary Space : O(N)</a:t>
            </a:r>
            <a:endParaRPr lang="en-US" dirty="0"/>
          </a:p>
        </p:txBody>
      </p:sp>
    </p:spTree>
    <p:extLst>
      <p:ext uri="{BB962C8B-B14F-4D97-AF65-F5344CB8AC3E}">
        <p14:creationId xmlns:p14="http://schemas.microsoft.com/office/powerpoint/2010/main" val="598124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Analysis of Loops</a:t>
            </a:r>
            <a:endParaRPr sz="4800" b="0" strike="noStrike">
              <a:solidFill>
                <a:srgbClr val="000000"/>
              </a:solidFill>
              <a:latin typeface="Calibri"/>
              <a:ea typeface="Calibri"/>
              <a:cs typeface="Calibri"/>
              <a:sym typeface="Calibri"/>
            </a:endParaRPr>
          </a:p>
        </p:txBody>
      </p:sp>
      <p:sp>
        <p:nvSpPr>
          <p:cNvPr id="273" name="Google Shape;273;p23"/>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91440" marR="0" lvl="0" indent="-107950" algn="l" rtl="0">
              <a:lnSpc>
                <a:spcPct val="90000"/>
              </a:lnSpc>
              <a:spcBef>
                <a:spcPts val="0"/>
              </a:spcBef>
              <a:spcAft>
                <a:spcPts val="0"/>
              </a:spcAft>
              <a:buClr>
                <a:srgbClr val="1CADE4"/>
              </a:buClr>
              <a:buSzPts val="1700"/>
              <a:buFont typeface="Calibri"/>
              <a:buChar char=" "/>
            </a:pPr>
            <a:r>
              <a:rPr lang="en-US" sz="1700" b="1" strike="noStrike">
                <a:solidFill>
                  <a:srgbClr val="404040"/>
                </a:solidFill>
                <a:latin typeface="Calibri"/>
                <a:ea typeface="Calibri"/>
                <a:cs typeface="Calibri"/>
                <a:sym typeface="Calibri"/>
              </a:rPr>
              <a:t>O(1): </a:t>
            </a:r>
            <a:r>
              <a:rPr lang="en-US" sz="1700" b="0" strike="noStrike">
                <a:solidFill>
                  <a:srgbClr val="404040"/>
                </a:solidFill>
                <a:latin typeface="Calibri"/>
                <a:ea typeface="Calibri"/>
                <a:cs typeface="Calibri"/>
                <a:sym typeface="Calibri"/>
              </a:rPr>
              <a:t>Time complexity of a function (or set of statements) is considered as O(1) if it doesn't contain loop, recursion and call to any other non-constant time function.</a:t>
            </a: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a:p>
            <a:pPr marL="91440" marR="0" lvl="0" indent="-107950" algn="l" rtl="0">
              <a:lnSpc>
                <a:spcPct val="90000"/>
              </a:lnSpc>
              <a:spcBef>
                <a:spcPts val="1400"/>
              </a:spcBef>
              <a:spcAft>
                <a:spcPts val="0"/>
              </a:spcAft>
              <a:buClr>
                <a:srgbClr val="1CADE4"/>
              </a:buClr>
              <a:buSzPts val="1700"/>
              <a:buFont typeface="Calibri"/>
              <a:buChar char=" "/>
            </a:pPr>
            <a:r>
              <a:rPr lang="en-US" sz="1700" b="0" strike="noStrike">
                <a:solidFill>
                  <a:srgbClr val="404040"/>
                </a:solidFill>
                <a:latin typeface="Calibri"/>
                <a:ea typeface="Calibri"/>
                <a:cs typeface="Calibri"/>
                <a:sym typeface="Calibri"/>
              </a:rPr>
              <a:t>         		 // set of non-recursive and non-loop statements </a:t>
            </a: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a:p>
            <a:pPr marL="91440" marR="0" lvl="0" indent="-107950" algn="l" rtl="0">
              <a:lnSpc>
                <a:spcPct val="90000"/>
              </a:lnSpc>
              <a:spcBef>
                <a:spcPts val="1400"/>
              </a:spcBef>
              <a:spcAft>
                <a:spcPts val="0"/>
              </a:spcAft>
              <a:buClr>
                <a:srgbClr val="1CADE4"/>
              </a:buClr>
              <a:buSzPts val="1700"/>
              <a:buFont typeface="Calibri"/>
              <a:buChar char=" "/>
            </a:pPr>
            <a:r>
              <a:rPr lang="en-US" sz="1700" b="0" strike="noStrike">
                <a:solidFill>
                  <a:srgbClr val="404040"/>
                </a:solidFill>
                <a:latin typeface="Calibri"/>
                <a:ea typeface="Calibri"/>
                <a:cs typeface="Calibri"/>
                <a:sym typeface="Calibri"/>
              </a:rPr>
              <a:t>A loop or recursion that runs a constant number of times is also considered as O(1). For example the following loop is O(1).</a:t>
            </a:r>
            <a:endParaRPr sz="1700" b="0" strike="noStrike">
              <a:solidFill>
                <a:srgbClr val="404040"/>
              </a:solidFill>
              <a:latin typeface="Calibri"/>
              <a:ea typeface="Calibri"/>
              <a:cs typeface="Calibri"/>
              <a:sym typeface="Calibri"/>
            </a:endParaRPr>
          </a:p>
          <a:p>
            <a:pPr marL="1608480" marR="0" lvl="0" indent="0" algn="l" rtl="0">
              <a:lnSpc>
                <a:spcPct val="90000"/>
              </a:lnSpc>
              <a:spcBef>
                <a:spcPts val="402"/>
              </a:spcBef>
              <a:spcAft>
                <a:spcPts val="0"/>
              </a:spcAft>
              <a:buNone/>
            </a:pPr>
            <a:r>
              <a:rPr lang="en-US" sz="1700" b="0" strike="noStrike">
                <a:solidFill>
                  <a:srgbClr val="404040"/>
                </a:solidFill>
                <a:latin typeface="Calibri"/>
                <a:ea typeface="Calibri"/>
                <a:cs typeface="Calibri"/>
                <a:sym typeface="Calibri"/>
              </a:rPr>
              <a:t>	// Here c is a constant </a:t>
            </a:r>
            <a:endParaRPr sz="1700" b="0" strike="noStrike">
              <a:solidFill>
                <a:srgbClr val="404040"/>
              </a:solidFill>
              <a:latin typeface="Calibri"/>
              <a:ea typeface="Calibri"/>
              <a:cs typeface="Calibri"/>
              <a:sym typeface="Calibri"/>
            </a:endParaRPr>
          </a:p>
          <a:p>
            <a:pPr marL="1608480" marR="0" lvl="0" indent="0" algn="l" rtl="0">
              <a:lnSpc>
                <a:spcPct val="90000"/>
              </a:lnSpc>
              <a:spcBef>
                <a:spcPts val="601"/>
              </a:spcBef>
              <a:spcAft>
                <a:spcPts val="0"/>
              </a:spcAft>
              <a:buNone/>
            </a:pPr>
            <a:r>
              <a:rPr lang="en-US" sz="1530"/>
              <a:t/>
            </a:r>
            <a:br>
              <a:rPr lang="en-US" sz="1530"/>
            </a:br>
            <a:r>
              <a:rPr lang="en-US" sz="1700" b="0" strike="noStrike">
                <a:solidFill>
                  <a:srgbClr val="404040"/>
                </a:solidFill>
                <a:latin typeface="Calibri"/>
                <a:ea typeface="Calibri"/>
                <a:cs typeface="Calibri"/>
                <a:sym typeface="Calibri"/>
              </a:rPr>
              <a:t>	for (int i = 1; i &lt;= c; i++) { </a:t>
            </a:r>
            <a:r>
              <a:rPr lang="en-US" sz="1530"/>
              <a:t/>
            </a:r>
            <a:br>
              <a:rPr lang="en-US" sz="1530"/>
            </a:br>
            <a:r>
              <a:rPr lang="en-US" sz="1700" b="0" strike="noStrike">
                <a:solidFill>
                  <a:srgbClr val="404040"/>
                </a:solidFill>
                <a:latin typeface="Calibri"/>
                <a:ea typeface="Calibri"/>
                <a:cs typeface="Calibri"/>
                <a:sym typeface="Calibri"/>
              </a:rPr>
              <a:t>		// some O(1) expressions</a:t>
            </a:r>
            <a:endParaRPr sz="1700" b="0" strike="noStrike">
              <a:solidFill>
                <a:srgbClr val="404040"/>
              </a:solidFill>
              <a:latin typeface="Calibri"/>
              <a:ea typeface="Calibri"/>
              <a:cs typeface="Calibri"/>
              <a:sym typeface="Calibri"/>
            </a:endParaRPr>
          </a:p>
          <a:p>
            <a:pPr marL="1608480" marR="0" lvl="0" indent="0" algn="l" rtl="0">
              <a:lnSpc>
                <a:spcPct val="90000"/>
              </a:lnSpc>
              <a:spcBef>
                <a:spcPts val="601"/>
              </a:spcBef>
              <a:spcAft>
                <a:spcPts val="0"/>
              </a:spcAft>
              <a:buNone/>
            </a:pPr>
            <a:r>
              <a:rPr lang="en-US" sz="1700" b="0" strike="noStrike">
                <a:solidFill>
                  <a:srgbClr val="404040"/>
                </a:solidFill>
                <a:latin typeface="Calibri"/>
                <a:ea typeface="Calibri"/>
                <a:cs typeface="Calibri"/>
                <a:sym typeface="Calibri"/>
              </a:rPr>
              <a:t>	}</a:t>
            </a:r>
            <a:endParaRPr sz="1700" b="0" strike="noStrike">
              <a:solidFill>
                <a:srgbClr val="404040"/>
              </a:solidFill>
              <a:latin typeface="Calibri"/>
              <a:ea typeface="Calibri"/>
              <a:cs typeface="Calibri"/>
              <a:sym typeface="Calibri"/>
            </a:endParaRPr>
          </a:p>
          <a:p>
            <a:pPr marL="0" marR="0" lvl="0" indent="0" algn="l" rtl="0">
              <a:lnSpc>
                <a:spcPct val="90000"/>
              </a:lnSpc>
              <a:spcBef>
                <a:spcPts val="1599"/>
              </a:spcBef>
              <a:spcAft>
                <a:spcPts val="0"/>
              </a:spcAft>
              <a:buNone/>
            </a:pP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17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Analysis of Loops</a:t>
            </a:r>
            <a:endParaRPr sz="4800" b="0" strike="noStrike">
              <a:solidFill>
                <a:srgbClr val="000000"/>
              </a:solidFill>
              <a:latin typeface="Calibri"/>
              <a:ea typeface="Calibri"/>
              <a:cs typeface="Calibri"/>
              <a:sym typeface="Calibri"/>
            </a:endParaRPr>
          </a:p>
        </p:txBody>
      </p:sp>
      <p:sp>
        <p:nvSpPr>
          <p:cNvPr id="279" name="Google Shape;279;p24"/>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1" strike="noStrike" dirty="0">
                <a:solidFill>
                  <a:srgbClr val="404040"/>
                </a:solidFill>
                <a:latin typeface="Calibri"/>
                <a:ea typeface="Calibri"/>
                <a:cs typeface="Calibri"/>
                <a:sym typeface="Calibri"/>
              </a:rPr>
              <a:t>O(n):</a:t>
            </a:r>
            <a:r>
              <a:rPr lang="en-US" sz="2000" b="0" strike="noStrike" dirty="0">
                <a:solidFill>
                  <a:srgbClr val="404040"/>
                </a:solidFill>
                <a:latin typeface="Calibri"/>
                <a:ea typeface="Calibri"/>
                <a:cs typeface="Calibri"/>
                <a:sym typeface="Calibri"/>
              </a:rPr>
              <a:t> Time Complexity of a loop is considered as O(n) if the loop variables is incremented / decremented by a constant amount. For example following functions have O(n) time complexity.</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 Here c is a positive integer constant   </a:t>
            </a: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   1)</a:t>
            </a:r>
            <a:r>
              <a:rPr lang="en-US" sz="1800" dirty="0"/>
              <a:t/>
            </a:r>
            <a:br>
              <a:rPr lang="en-US" sz="1800" dirty="0"/>
            </a:br>
            <a:r>
              <a:rPr lang="en-US" sz="2000" b="0" strike="noStrike" dirty="0">
                <a:solidFill>
                  <a:srgbClr val="404040"/>
                </a:solidFill>
                <a:latin typeface="Calibri"/>
                <a:ea typeface="Calibri"/>
                <a:cs typeface="Calibri"/>
                <a:sym typeface="Calibri"/>
              </a:rPr>
              <a:t>   for (</a:t>
            </a:r>
            <a:r>
              <a:rPr lang="en-US" sz="2000" b="0" strike="noStrike" dirty="0" err="1">
                <a:solidFill>
                  <a:srgbClr val="404040"/>
                </a:solidFill>
                <a:latin typeface="Calibri"/>
                <a:ea typeface="Calibri"/>
                <a:cs typeface="Calibri"/>
                <a:sym typeface="Calibri"/>
              </a:rPr>
              <a:t>int</a:t>
            </a:r>
            <a:r>
              <a:rPr lang="en-US" sz="2000" b="0" strike="noStrike" dirty="0">
                <a:solidFill>
                  <a:srgbClr val="404040"/>
                </a:solidFill>
                <a:latin typeface="Calibri"/>
                <a:ea typeface="Calibri"/>
                <a:cs typeface="Calibri"/>
                <a:sym typeface="Calibri"/>
              </a:rPr>
              <a:t>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 1;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&lt;= n;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 c) {  </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        // some O(1) expressions</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   }</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   </a:t>
            </a:r>
            <a:endParaRPr sz="2000" b="0" strike="noStrike" dirty="0">
              <a:solidFill>
                <a:srgbClr val="404040"/>
              </a:solidFill>
              <a:latin typeface="Calibri"/>
              <a:ea typeface="Calibri"/>
              <a:cs typeface="Calibri"/>
              <a:sym typeface="Calibri"/>
            </a:endParaRPr>
          </a:p>
        </p:txBody>
      </p:sp>
      <p:sp>
        <p:nvSpPr>
          <p:cNvPr id="280" name="Google Shape;280;p24"/>
          <p:cNvSpPr/>
          <p:nvPr/>
        </p:nvSpPr>
        <p:spPr>
          <a:xfrm>
            <a:off x="5757480" y="3418920"/>
            <a:ext cx="3997440" cy="15843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2)</a:t>
            </a:r>
            <a:r>
              <a:rPr lang="en-US" sz="1800">
                <a:latin typeface="Arial"/>
                <a:ea typeface="Arial"/>
                <a:cs typeface="Arial"/>
                <a:sym typeface="Arial"/>
              </a:rPr>
              <a:t/>
            </a:r>
            <a:br>
              <a:rPr lang="en-US" sz="1800">
                <a:latin typeface="Arial"/>
                <a:ea typeface="Arial"/>
                <a:cs typeface="Arial"/>
                <a:sym typeface="Arial"/>
              </a:rPr>
            </a:br>
            <a:r>
              <a:rPr lang="en-US" sz="2000" b="0" strike="noStrike">
                <a:solidFill>
                  <a:srgbClr val="404040"/>
                </a:solidFill>
                <a:latin typeface="Calibri"/>
                <a:ea typeface="Calibri"/>
                <a:cs typeface="Calibri"/>
                <a:sym typeface="Calibri"/>
              </a:rPr>
              <a:t>for (int i = n; i &gt; 0; i -= c) {</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        // some O(1) expressions</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   }</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endParaRPr sz="20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Analysis of Loops</a:t>
            </a:r>
            <a:endParaRPr sz="4800" b="0" strike="noStrike">
              <a:solidFill>
                <a:srgbClr val="000000"/>
              </a:solidFill>
              <a:latin typeface="Calibri"/>
              <a:ea typeface="Calibri"/>
              <a:cs typeface="Calibri"/>
              <a:sym typeface="Calibri"/>
            </a:endParaRPr>
          </a:p>
        </p:txBody>
      </p:sp>
      <p:sp>
        <p:nvSpPr>
          <p:cNvPr id="286" name="Google Shape;286;p25"/>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1" strike="noStrike">
                <a:solidFill>
                  <a:srgbClr val="404040"/>
                </a:solidFill>
                <a:latin typeface="Calibri"/>
                <a:ea typeface="Calibri"/>
                <a:cs typeface="Calibri"/>
                <a:sym typeface="Calibri"/>
              </a:rPr>
              <a:t>O(n</a:t>
            </a:r>
            <a:r>
              <a:rPr lang="en-US" sz="2000" b="1" strike="noStrike" baseline="30000">
                <a:solidFill>
                  <a:srgbClr val="404040"/>
                </a:solidFill>
                <a:latin typeface="Calibri"/>
                <a:ea typeface="Calibri"/>
                <a:cs typeface="Calibri"/>
                <a:sym typeface="Calibri"/>
              </a:rPr>
              <a:t>c</a:t>
            </a:r>
            <a:r>
              <a:rPr lang="en-US" sz="2000" b="1" strike="noStrike">
                <a:solidFill>
                  <a:srgbClr val="404040"/>
                </a:solidFill>
                <a:latin typeface="Calibri"/>
                <a:ea typeface="Calibri"/>
                <a:cs typeface="Calibri"/>
                <a:sym typeface="Calibri"/>
              </a:rPr>
              <a:t>)</a:t>
            </a:r>
            <a:r>
              <a:rPr lang="en-US" sz="2000" b="0" strike="noStrike">
                <a:solidFill>
                  <a:srgbClr val="404040"/>
                </a:solidFill>
                <a:latin typeface="Calibri"/>
                <a:ea typeface="Calibri"/>
                <a:cs typeface="Calibri"/>
                <a:sym typeface="Calibri"/>
              </a:rPr>
              <a:t>: Time complexity of nested loops is equal to the number of times the innermost statement is executed. For example the following sample loops have O(n</a:t>
            </a:r>
            <a:r>
              <a:rPr lang="en-US" sz="2000" b="0" strike="noStrike" baseline="30000">
                <a:solidFill>
                  <a:srgbClr val="404040"/>
                </a:solidFill>
                <a:latin typeface="Calibri"/>
                <a:ea typeface="Calibri"/>
                <a:cs typeface="Calibri"/>
                <a:sym typeface="Calibri"/>
              </a:rPr>
              <a:t>2</a:t>
            </a:r>
            <a:r>
              <a:rPr lang="en-US" sz="2000" b="0" strike="noStrike">
                <a:solidFill>
                  <a:srgbClr val="404040"/>
                </a:solidFill>
                <a:latin typeface="Calibri"/>
                <a:ea typeface="Calibri"/>
                <a:cs typeface="Calibri"/>
                <a:sym typeface="Calibri"/>
              </a:rPr>
              <a:t>) time complexity.</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sp>
        <p:nvSpPr>
          <p:cNvPr id="287" name="Google Shape;287;p25"/>
          <p:cNvSpPr/>
          <p:nvPr/>
        </p:nvSpPr>
        <p:spPr>
          <a:xfrm>
            <a:off x="1522800" y="2909160"/>
            <a:ext cx="3915720" cy="224531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1)</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for (</a:t>
            </a:r>
            <a:r>
              <a:rPr lang="en-US" sz="2000" b="0" strike="noStrike" dirty="0" err="1">
                <a:solidFill>
                  <a:srgbClr val="404040"/>
                </a:solidFill>
                <a:latin typeface="Calibri"/>
                <a:ea typeface="Calibri"/>
                <a:cs typeface="Calibri"/>
                <a:sym typeface="Calibri"/>
              </a:rPr>
              <a:t>int</a:t>
            </a:r>
            <a:r>
              <a:rPr lang="en-US" sz="2000" b="0" strike="noStrike" dirty="0">
                <a:solidFill>
                  <a:srgbClr val="404040"/>
                </a:solidFill>
                <a:latin typeface="Calibri"/>
                <a:ea typeface="Calibri"/>
                <a:cs typeface="Calibri"/>
                <a:sym typeface="Calibri"/>
              </a:rPr>
              <a:t>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 1;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&lt;=n;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 c) {</a:t>
            </a:r>
            <a:r>
              <a:rPr lang="en-US" sz="1800" dirty="0">
                <a:latin typeface="Arial"/>
                <a:ea typeface="Arial"/>
                <a:cs typeface="Arial"/>
                <a:sym typeface="Arial"/>
              </a:rPr>
              <a:t/>
            </a:r>
            <a:br>
              <a:rPr lang="en-US" sz="1800" dirty="0">
                <a:latin typeface="Arial"/>
                <a:ea typeface="Arial"/>
                <a:cs typeface="Arial"/>
                <a:sym typeface="Arial"/>
              </a:rPr>
            </a:br>
            <a:r>
              <a:rPr lang="en-US" sz="2000" dirty="0">
                <a:solidFill>
                  <a:srgbClr val="404040"/>
                </a:solidFill>
                <a:latin typeface="Calibri"/>
                <a:cs typeface="Calibri"/>
                <a:sym typeface="Calibri"/>
              </a:rPr>
              <a:t> </a:t>
            </a:r>
            <a:r>
              <a:rPr lang="en-US" sz="2000" dirty="0" smtClean="0">
                <a:solidFill>
                  <a:srgbClr val="404040"/>
                </a:solidFill>
                <a:latin typeface="Calibri"/>
                <a:cs typeface="Calibri"/>
                <a:sym typeface="Calibri"/>
              </a:rPr>
              <a:t>       </a:t>
            </a:r>
            <a:r>
              <a:rPr lang="en-US" sz="2000" b="0" strike="noStrike" dirty="0" smtClean="0">
                <a:solidFill>
                  <a:srgbClr val="404040"/>
                </a:solidFill>
                <a:latin typeface="Calibri"/>
                <a:ea typeface="Calibri"/>
                <a:cs typeface="Calibri"/>
                <a:sym typeface="Calibri"/>
              </a:rPr>
              <a:t>for </a:t>
            </a:r>
            <a:r>
              <a:rPr lang="en-US" sz="2000" b="0" strike="noStrike" dirty="0">
                <a:solidFill>
                  <a:srgbClr val="404040"/>
                </a:solidFill>
                <a:latin typeface="Calibri"/>
                <a:ea typeface="Calibri"/>
                <a:cs typeface="Calibri"/>
                <a:sym typeface="Calibri"/>
              </a:rPr>
              <a:t>(</a:t>
            </a:r>
            <a:r>
              <a:rPr lang="en-US" sz="2000" b="0" strike="noStrike" dirty="0" err="1">
                <a:solidFill>
                  <a:srgbClr val="404040"/>
                </a:solidFill>
                <a:latin typeface="Calibri"/>
                <a:ea typeface="Calibri"/>
                <a:cs typeface="Calibri"/>
                <a:sym typeface="Calibri"/>
              </a:rPr>
              <a:t>int</a:t>
            </a:r>
            <a:r>
              <a:rPr lang="en-US" sz="2000" b="0" strike="noStrike" dirty="0">
                <a:solidFill>
                  <a:srgbClr val="404040"/>
                </a:solidFill>
                <a:latin typeface="Calibri"/>
                <a:ea typeface="Calibri"/>
                <a:cs typeface="Calibri"/>
                <a:sym typeface="Calibri"/>
              </a:rPr>
              <a:t> j = 1; j </a:t>
            </a:r>
            <a:r>
              <a:rPr lang="en-US" sz="2000" b="0" strike="noStrike" dirty="0" smtClean="0">
                <a:solidFill>
                  <a:srgbClr val="404040"/>
                </a:solidFill>
                <a:latin typeface="Calibri"/>
                <a:ea typeface="Calibri"/>
                <a:cs typeface="Calibri"/>
                <a:sym typeface="Calibri"/>
              </a:rPr>
              <a:t>&lt;=n; </a:t>
            </a:r>
            <a:r>
              <a:rPr lang="en-US" sz="2000" b="0" strike="noStrike" dirty="0">
                <a:solidFill>
                  <a:srgbClr val="404040"/>
                </a:solidFill>
                <a:latin typeface="Calibri"/>
                <a:ea typeface="Calibri"/>
                <a:cs typeface="Calibri"/>
                <a:sym typeface="Calibri"/>
              </a:rPr>
              <a:t>j </a:t>
            </a:r>
            <a:r>
              <a:rPr lang="en-US" sz="2000" b="0" strike="noStrike" dirty="0" smtClean="0">
                <a:solidFill>
                  <a:srgbClr val="404040"/>
                </a:solidFill>
                <a:latin typeface="Calibri"/>
                <a:ea typeface="Calibri"/>
                <a:cs typeface="Calibri"/>
                <a:sym typeface="Calibri"/>
              </a:rPr>
              <a:t>++) </a:t>
            </a:r>
            <a:r>
              <a:rPr lang="en-US" sz="2000" b="0" strike="noStrike" dirty="0">
                <a:solidFill>
                  <a:srgbClr val="404040"/>
                </a:solidFill>
                <a:latin typeface="Calibri"/>
                <a:ea typeface="Calibri"/>
                <a:cs typeface="Calibri"/>
                <a:sym typeface="Calibri"/>
              </a:rPr>
              <a:t>{</a:t>
            </a:r>
            <a:r>
              <a:rPr lang="en-US" sz="1800" dirty="0">
                <a:latin typeface="Arial"/>
                <a:ea typeface="Arial"/>
                <a:cs typeface="Arial"/>
                <a:sym typeface="Arial"/>
              </a:rPr>
              <a:t/>
            </a:r>
            <a:br>
              <a:rPr lang="en-US" sz="1800" dirty="0">
                <a:latin typeface="Arial"/>
                <a:ea typeface="Arial"/>
                <a:cs typeface="Arial"/>
                <a:sym typeface="Arial"/>
              </a:rPr>
            </a:br>
            <a:r>
              <a:rPr lang="en-US" sz="2000" b="0" strike="noStrike" dirty="0">
                <a:solidFill>
                  <a:srgbClr val="404040"/>
                </a:solidFill>
                <a:latin typeface="Calibri"/>
                <a:ea typeface="Calibri"/>
                <a:cs typeface="Calibri"/>
                <a:sym typeface="Calibri"/>
              </a:rPr>
              <a:t>	</a:t>
            </a:r>
            <a:r>
              <a:rPr lang="en-US" sz="2000" b="0" strike="noStrike" dirty="0" smtClean="0">
                <a:solidFill>
                  <a:srgbClr val="404040"/>
                </a:solidFill>
                <a:latin typeface="Calibri"/>
                <a:ea typeface="Calibri"/>
                <a:cs typeface="Calibri"/>
                <a:sym typeface="Calibri"/>
              </a:rPr>
              <a:t>// </a:t>
            </a:r>
            <a:r>
              <a:rPr lang="en-US" sz="2000" b="0" strike="noStrike" dirty="0">
                <a:solidFill>
                  <a:srgbClr val="404040"/>
                </a:solidFill>
                <a:latin typeface="Calibri"/>
                <a:ea typeface="Calibri"/>
                <a:cs typeface="Calibri"/>
                <a:sym typeface="Calibri"/>
              </a:rPr>
              <a:t>some O(1) expressions</a:t>
            </a:r>
            <a:r>
              <a:rPr lang="en-US" sz="1800" dirty="0">
                <a:latin typeface="Arial"/>
                <a:ea typeface="Arial"/>
                <a:cs typeface="Arial"/>
                <a:sym typeface="Arial"/>
              </a:rPr>
              <a:t/>
            </a:r>
            <a:br>
              <a:rPr lang="en-US" sz="1800" dirty="0">
                <a:latin typeface="Arial"/>
                <a:ea typeface="Arial"/>
                <a:cs typeface="Arial"/>
                <a:sym typeface="Arial"/>
              </a:rPr>
            </a:br>
            <a:r>
              <a:rPr lang="en-US" sz="2000" dirty="0">
                <a:solidFill>
                  <a:srgbClr val="404040"/>
                </a:solidFill>
                <a:latin typeface="Calibri"/>
                <a:cs typeface="Calibri"/>
                <a:sym typeface="Calibri"/>
              </a:rPr>
              <a:t> </a:t>
            </a:r>
            <a:r>
              <a:rPr lang="en-US" sz="2000" dirty="0" smtClean="0">
                <a:solidFill>
                  <a:srgbClr val="404040"/>
                </a:solidFill>
                <a:latin typeface="Calibri"/>
                <a:cs typeface="Calibri"/>
                <a:sym typeface="Calibri"/>
              </a:rPr>
              <a:t>       </a:t>
            </a:r>
            <a:r>
              <a:rPr lang="en-US" sz="2000" b="0" strike="noStrike" dirty="0" smtClean="0">
                <a:solidFill>
                  <a:srgbClr val="404040"/>
                </a:solidFill>
                <a:latin typeface="Calibri"/>
                <a:ea typeface="Calibri"/>
                <a:cs typeface="Calibri"/>
                <a:sym typeface="Calibri"/>
              </a:rPr>
              <a:t>}</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a:t>
            </a:r>
            <a:endParaRPr sz="2000" b="0" strike="noStrike" dirty="0">
              <a:latin typeface="Arial"/>
              <a:ea typeface="Arial"/>
              <a:cs typeface="Arial"/>
              <a:sym typeface="Arial"/>
            </a:endParaRPr>
          </a:p>
        </p:txBody>
      </p:sp>
      <p:sp>
        <p:nvSpPr>
          <p:cNvPr id="288" name="Google Shape;288;p25"/>
          <p:cNvSpPr/>
          <p:nvPr/>
        </p:nvSpPr>
        <p:spPr>
          <a:xfrm>
            <a:off x="6189840" y="2909160"/>
            <a:ext cx="4672800" cy="22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2)</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for (int i = n; i &gt; 0; i -= c) {</a:t>
            </a:r>
            <a:r>
              <a:rPr lang="en-US" sz="1800">
                <a:latin typeface="Arial"/>
                <a:ea typeface="Arial"/>
                <a:cs typeface="Arial"/>
                <a:sym typeface="Arial"/>
              </a:rPr>
              <a:t/>
            </a:r>
            <a:br>
              <a:rPr lang="en-US" sz="1800">
                <a:latin typeface="Arial"/>
                <a:ea typeface="Arial"/>
                <a:cs typeface="Arial"/>
                <a:sym typeface="Arial"/>
              </a:rPr>
            </a:br>
            <a:r>
              <a:rPr lang="en-US" sz="2000" b="0" strike="noStrike">
                <a:solidFill>
                  <a:srgbClr val="404040"/>
                </a:solidFill>
                <a:latin typeface="Calibri"/>
                <a:ea typeface="Calibri"/>
                <a:cs typeface="Calibri"/>
                <a:sym typeface="Calibri"/>
              </a:rPr>
              <a:t>	for (int j = i+1; j &lt;=n; j += c) {</a:t>
            </a:r>
            <a:r>
              <a:rPr lang="en-US" sz="1800">
                <a:latin typeface="Arial"/>
                <a:ea typeface="Arial"/>
                <a:cs typeface="Arial"/>
                <a:sym typeface="Arial"/>
              </a:rPr>
              <a:t/>
            </a:r>
            <a:br>
              <a:rPr lang="en-US" sz="1800">
                <a:latin typeface="Arial"/>
                <a:ea typeface="Arial"/>
                <a:cs typeface="Arial"/>
                <a:sym typeface="Arial"/>
              </a:rPr>
            </a:br>
            <a:r>
              <a:rPr lang="en-US" sz="2000" b="0" strike="noStrike">
                <a:solidFill>
                  <a:srgbClr val="404040"/>
                </a:solidFill>
                <a:latin typeface="Calibri"/>
                <a:ea typeface="Calibri"/>
                <a:cs typeface="Calibri"/>
                <a:sym typeface="Calibri"/>
              </a:rPr>
              <a:t>		// some O(1) expressions</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	}</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a:t>
            </a:r>
            <a:endParaRPr sz="20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Analysis of Loops</a:t>
            </a:r>
            <a:endParaRPr sz="4800" b="0" strike="noStrike">
              <a:solidFill>
                <a:srgbClr val="000000"/>
              </a:solidFill>
              <a:latin typeface="Calibri"/>
              <a:ea typeface="Calibri"/>
              <a:cs typeface="Calibri"/>
              <a:sym typeface="Calibri"/>
            </a:endParaRPr>
          </a:p>
        </p:txBody>
      </p:sp>
      <p:sp>
        <p:nvSpPr>
          <p:cNvPr id="294" name="Google Shape;294;p26"/>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1" strike="noStrike">
                <a:solidFill>
                  <a:srgbClr val="404040"/>
                </a:solidFill>
                <a:latin typeface="Calibri"/>
                <a:ea typeface="Calibri"/>
                <a:cs typeface="Calibri"/>
                <a:sym typeface="Calibri"/>
              </a:rPr>
              <a:t>O(Logn)</a:t>
            </a:r>
            <a:r>
              <a:rPr lang="en-US" sz="2000" b="0" strike="noStrike">
                <a:solidFill>
                  <a:srgbClr val="404040"/>
                </a:solidFill>
                <a:latin typeface="Calibri"/>
                <a:ea typeface="Calibri"/>
                <a:cs typeface="Calibri"/>
                <a:sym typeface="Calibri"/>
              </a:rPr>
              <a:t>: Time Complexity of a loop is considered as O(Logn) if the loop variables is divided / multiplied by a constant amount.</a:t>
            </a: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a:solidFill>
                <a:srgbClr val="404040"/>
              </a:solidFill>
              <a:latin typeface="Calibri"/>
              <a:ea typeface="Calibri"/>
              <a:cs typeface="Calibri"/>
              <a:sym typeface="Calibri"/>
            </a:endParaRPr>
          </a:p>
        </p:txBody>
      </p:sp>
      <p:sp>
        <p:nvSpPr>
          <p:cNvPr id="295" name="Google Shape;295;p26"/>
          <p:cNvSpPr/>
          <p:nvPr/>
        </p:nvSpPr>
        <p:spPr>
          <a:xfrm>
            <a:off x="0" y="57960"/>
            <a:ext cx="360" cy="340560"/>
          </a:xfrm>
          <a:prstGeom prst="rect">
            <a:avLst/>
          </a:pr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931320" y="2923920"/>
            <a:ext cx="4568760" cy="202987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dirty="0">
                <a:solidFill>
                  <a:srgbClr val="000000"/>
                </a:solidFill>
                <a:latin typeface="Consolas"/>
                <a:ea typeface="Consolas"/>
                <a:cs typeface="Consolas"/>
                <a:sym typeface="Consolas"/>
              </a:rPr>
              <a:t>1)</a:t>
            </a: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dirty="0">
                <a:solidFill>
                  <a:srgbClr val="000000"/>
                </a:solidFill>
                <a:latin typeface="Consolas"/>
                <a:ea typeface="Consolas"/>
                <a:cs typeface="Consolas"/>
                <a:sym typeface="Consolas"/>
              </a:rPr>
              <a:t>for (</a:t>
            </a:r>
            <a:r>
              <a:rPr lang="en-US" sz="1800" b="0" strike="noStrike" dirty="0" err="1">
                <a:solidFill>
                  <a:srgbClr val="000000"/>
                </a:solidFill>
                <a:latin typeface="Consolas"/>
                <a:ea typeface="Consolas"/>
                <a:cs typeface="Consolas"/>
                <a:sym typeface="Consolas"/>
              </a:rPr>
              <a:t>int</a:t>
            </a:r>
            <a:r>
              <a:rPr lang="en-US" sz="1800" b="0" strike="noStrike" dirty="0">
                <a:solidFill>
                  <a:srgbClr val="000000"/>
                </a:solidFill>
                <a:latin typeface="Consolas"/>
                <a:ea typeface="Consolas"/>
                <a:cs typeface="Consolas"/>
                <a:sym typeface="Consolas"/>
              </a:rPr>
              <a:t> </a:t>
            </a:r>
            <a:r>
              <a:rPr lang="en-US" sz="1800" b="0" strike="noStrike" dirty="0" err="1">
                <a:solidFill>
                  <a:srgbClr val="000000"/>
                </a:solidFill>
                <a:latin typeface="Consolas"/>
                <a:ea typeface="Consolas"/>
                <a:cs typeface="Consolas"/>
                <a:sym typeface="Consolas"/>
              </a:rPr>
              <a:t>i</a:t>
            </a:r>
            <a:r>
              <a:rPr lang="en-US" sz="1800" b="0" strike="noStrike" dirty="0">
                <a:solidFill>
                  <a:srgbClr val="000000"/>
                </a:solidFill>
                <a:latin typeface="Consolas"/>
                <a:ea typeface="Consolas"/>
                <a:cs typeface="Consolas"/>
                <a:sym typeface="Consolas"/>
              </a:rPr>
              <a:t> = 1; </a:t>
            </a:r>
            <a:r>
              <a:rPr lang="en-US" sz="1800" b="0" strike="noStrike" dirty="0" err="1">
                <a:solidFill>
                  <a:srgbClr val="000000"/>
                </a:solidFill>
                <a:latin typeface="Consolas"/>
                <a:ea typeface="Consolas"/>
                <a:cs typeface="Consolas"/>
                <a:sym typeface="Consolas"/>
              </a:rPr>
              <a:t>i</a:t>
            </a:r>
            <a:r>
              <a:rPr lang="en-US" sz="1800" b="0" strike="noStrike" dirty="0">
                <a:solidFill>
                  <a:srgbClr val="000000"/>
                </a:solidFill>
                <a:latin typeface="Consolas"/>
                <a:ea typeface="Consolas"/>
                <a:cs typeface="Consolas"/>
                <a:sym typeface="Consolas"/>
              </a:rPr>
              <a:t> &lt;=n; </a:t>
            </a:r>
            <a:r>
              <a:rPr lang="en-US" sz="1800" b="0" strike="noStrike" dirty="0" err="1">
                <a:solidFill>
                  <a:srgbClr val="000000"/>
                </a:solidFill>
                <a:latin typeface="Consolas"/>
                <a:ea typeface="Consolas"/>
                <a:cs typeface="Consolas"/>
                <a:sym typeface="Consolas"/>
              </a:rPr>
              <a:t>i</a:t>
            </a:r>
            <a:r>
              <a:rPr lang="en-US" sz="1800" b="0" strike="noStrike" dirty="0">
                <a:solidFill>
                  <a:srgbClr val="000000"/>
                </a:solidFill>
                <a:latin typeface="Consolas"/>
                <a:ea typeface="Consolas"/>
                <a:cs typeface="Consolas"/>
                <a:sym typeface="Consolas"/>
              </a:rPr>
              <a:t> *= c) {</a:t>
            </a:r>
            <a:r>
              <a:rPr lang="en-US" sz="1800" dirty="0">
                <a:latin typeface="Arial"/>
                <a:ea typeface="Arial"/>
                <a:cs typeface="Arial"/>
                <a:sym typeface="Arial"/>
              </a:rPr>
              <a:t/>
            </a:r>
            <a:br>
              <a:rPr lang="en-US" sz="1800" dirty="0">
                <a:latin typeface="Arial"/>
                <a:ea typeface="Arial"/>
                <a:cs typeface="Arial"/>
                <a:sym typeface="Arial"/>
              </a:rPr>
            </a:br>
            <a:r>
              <a:rPr lang="en-US" sz="1800" dirty="0" smtClean="0">
                <a:latin typeface="Consolas"/>
                <a:ea typeface="Consolas"/>
                <a:cs typeface="Consolas"/>
                <a:sym typeface="Consolas"/>
              </a:rPr>
              <a:t>	</a:t>
            </a:r>
            <a:r>
              <a:rPr lang="en-US" sz="1800" b="0" strike="noStrike" dirty="0" smtClean="0">
                <a:solidFill>
                  <a:srgbClr val="000000"/>
                </a:solidFill>
                <a:latin typeface="Consolas"/>
                <a:ea typeface="Consolas"/>
                <a:cs typeface="Consolas"/>
                <a:sym typeface="Consolas"/>
              </a:rPr>
              <a:t>// some O(1) expressions</a:t>
            </a:r>
            <a:r>
              <a:rPr lang="en-US" sz="1800" dirty="0" smtClean="0">
                <a:latin typeface="Arial"/>
                <a:ea typeface="Arial"/>
                <a:cs typeface="Arial"/>
                <a:sym typeface="Arial"/>
              </a:rPr>
              <a:t/>
            </a:r>
            <a:br>
              <a:rPr lang="en-US" sz="1800" dirty="0" smtClean="0">
                <a:latin typeface="Arial"/>
                <a:ea typeface="Arial"/>
                <a:cs typeface="Arial"/>
                <a:sym typeface="Arial"/>
              </a:rPr>
            </a:br>
            <a:endParaRPr lang="en-US" sz="1800" b="0" strike="noStrike" dirty="0" smtClean="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n-US" sz="1800" dirty="0" smtClean="0">
                <a:latin typeface="Consolas"/>
                <a:sym typeface="Consolas"/>
              </a:rPr>
              <a:t>}</a:t>
            </a:r>
            <a:r>
              <a:rPr lang="en-US" sz="1800" dirty="0">
                <a:latin typeface="Arial"/>
                <a:ea typeface="Arial"/>
                <a:cs typeface="Arial"/>
                <a:sym typeface="Arial"/>
              </a:rPr>
              <a:t/>
            </a:r>
            <a:br>
              <a:rPr lang="en-US" sz="1800" dirty="0">
                <a:latin typeface="Arial"/>
                <a:ea typeface="Arial"/>
                <a:cs typeface="Arial"/>
                <a:sym typeface="Arial"/>
              </a:rPr>
            </a:br>
            <a:r>
              <a:rPr lang="en-US" sz="1800" dirty="0">
                <a:latin typeface="Arial"/>
                <a:ea typeface="Arial"/>
                <a:cs typeface="Arial"/>
                <a:sym typeface="Arial"/>
              </a:rPr>
              <a:t/>
            </a:r>
            <a:br>
              <a:rPr lang="en-US" sz="1800" dirty="0">
                <a:latin typeface="Arial"/>
                <a:ea typeface="Arial"/>
                <a:cs typeface="Arial"/>
                <a:sym typeface="Arial"/>
              </a:rPr>
            </a:br>
            <a:endParaRPr sz="1800" b="0" strike="noStrike" dirty="0">
              <a:latin typeface="Arial"/>
              <a:ea typeface="Arial"/>
              <a:cs typeface="Arial"/>
              <a:sym typeface="Arial"/>
            </a:endParaRPr>
          </a:p>
        </p:txBody>
      </p:sp>
      <p:sp>
        <p:nvSpPr>
          <p:cNvPr id="297" name="Google Shape;297;p26"/>
          <p:cNvSpPr/>
          <p:nvPr/>
        </p:nvSpPr>
        <p:spPr>
          <a:xfrm>
            <a:off x="6356520" y="2923920"/>
            <a:ext cx="4568760" cy="1461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onsolas"/>
                <a:ea typeface="Consolas"/>
                <a:cs typeface="Consolas"/>
                <a:sym typeface="Consolas"/>
              </a:rPr>
              <a:t>2)</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onsolas"/>
                <a:ea typeface="Consolas"/>
                <a:cs typeface="Consolas"/>
                <a:sym typeface="Consolas"/>
              </a:rPr>
              <a:t>for (int i = n; i &gt; 0; i /= c) {</a:t>
            </a:r>
            <a:r>
              <a:rPr lang="en-US" sz="1800">
                <a:latin typeface="Arial"/>
                <a:ea typeface="Arial"/>
                <a:cs typeface="Arial"/>
                <a:sym typeface="Arial"/>
              </a:rPr>
              <a:t/>
            </a:r>
            <a:br>
              <a:rPr lang="en-US" sz="1800">
                <a:latin typeface="Arial"/>
                <a:ea typeface="Arial"/>
                <a:cs typeface="Arial"/>
                <a:sym typeface="Arial"/>
              </a:rPr>
            </a:br>
            <a:r>
              <a:rPr lang="en-US" sz="1800" b="0" strike="noStrike">
                <a:solidFill>
                  <a:srgbClr val="000000"/>
                </a:solidFill>
                <a:latin typeface="Consolas"/>
                <a:ea typeface="Consolas"/>
                <a:cs typeface="Consolas"/>
                <a:sym typeface="Consolas"/>
              </a:rPr>
              <a:t>	// some O(1) expressions</a:t>
            </a:r>
            <a:r>
              <a:rPr lang="en-US" sz="1800">
                <a:latin typeface="Arial"/>
                <a:ea typeface="Arial"/>
                <a:cs typeface="Arial"/>
                <a:sym typeface="Arial"/>
              </a:rPr>
              <a:t/>
            </a:r>
            <a:br>
              <a:rPr lang="en-US" sz="1800">
                <a:latin typeface="Arial"/>
                <a:ea typeface="Arial"/>
                <a:cs typeface="Arial"/>
                <a:sym typeface="Arial"/>
              </a:rPr>
            </a:br>
            <a:r>
              <a:rPr lang="en-US" sz="1800" b="0" strike="noStrike">
                <a:solidFill>
                  <a:srgbClr val="000000"/>
                </a:solidFill>
                <a:latin typeface="Consolas"/>
                <a:ea typeface="Consolas"/>
                <a:cs typeface="Consolas"/>
                <a:sym typeface="Consolas"/>
              </a:rPr>
              <a:t>}</a:t>
            </a:r>
            <a:r>
              <a:rPr lang="en-US" sz="1100" b="0" strike="noStrike">
                <a:solidFill>
                  <a:srgbClr val="000000"/>
                </a:solidFill>
                <a:latin typeface="Calibri"/>
                <a:ea typeface="Calibri"/>
                <a:cs typeface="Calibri"/>
                <a:sym typeface="Calibri"/>
              </a:rPr>
              <a:t> </a:t>
            </a:r>
            <a:endParaRPr sz="1100" b="0" strike="noStrike">
              <a:latin typeface="Arial"/>
              <a:ea typeface="Arial"/>
              <a:cs typeface="Arial"/>
              <a:sym typeface="Arial"/>
            </a:endParaRPr>
          </a:p>
          <a:p>
            <a:pPr marL="0" marR="0" lvl="0" indent="0" algn="l" rtl="0">
              <a:lnSpc>
                <a:spcPct val="100000"/>
              </a:lnSpc>
              <a:spcBef>
                <a:spcPts val="0"/>
              </a:spcBef>
              <a:spcAft>
                <a:spcPts val="0"/>
              </a:spcAft>
              <a:buNone/>
            </a:pPr>
            <a:endParaRPr sz="11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Analysis of Loops</a:t>
            </a:r>
            <a:endParaRPr sz="4800" b="0" strike="noStrike">
              <a:solidFill>
                <a:srgbClr val="000000"/>
              </a:solidFill>
              <a:latin typeface="Calibri"/>
              <a:ea typeface="Calibri"/>
              <a:cs typeface="Calibri"/>
              <a:sym typeface="Calibri"/>
            </a:endParaRPr>
          </a:p>
        </p:txBody>
      </p:sp>
      <p:sp>
        <p:nvSpPr>
          <p:cNvPr id="303" name="Google Shape;303;p27"/>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1" strike="noStrike">
                <a:solidFill>
                  <a:srgbClr val="404040"/>
                </a:solidFill>
                <a:latin typeface="Calibri"/>
                <a:ea typeface="Calibri"/>
                <a:cs typeface="Calibri"/>
                <a:sym typeface="Calibri"/>
              </a:rPr>
              <a:t>O(LogLogn)</a:t>
            </a:r>
            <a:r>
              <a:rPr lang="en-US" sz="2000" b="0" strike="noStrike">
                <a:solidFill>
                  <a:srgbClr val="404040"/>
                </a:solidFill>
                <a:latin typeface="Calibri"/>
                <a:ea typeface="Calibri"/>
                <a:cs typeface="Calibri"/>
                <a:sym typeface="Calibri"/>
              </a:rPr>
              <a:t>: Time Complexity of a loop is considered as O(LogLogn) if the loop variables is reduced / increased exponentially by a constant amount.</a:t>
            </a:r>
            <a:endParaRPr sz="2000" b="0" strike="noStrike">
              <a:solidFill>
                <a:srgbClr val="404040"/>
              </a:solidFill>
              <a:latin typeface="Calibri"/>
              <a:ea typeface="Calibri"/>
              <a:cs typeface="Calibri"/>
              <a:sym typeface="Calibri"/>
            </a:endParaRPr>
          </a:p>
        </p:txBody>
      </p:sp>
      <p:sp>
        <p:nvSpPr>
          <p:cNvPr id="304" name="Google Shape;304;p27"/>
          <p:cNvSpPr/>
          <p:nvPr/>
        </p:nvSpPr>
        <p:spPr>
          <a:xfrm>
            <a:off x="677520" y="3026880"/>
            <a:ext cx="4625280" cy="2284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dirty="0">
                <a:solidFill>
                  <a:srgbClr val="000000"/>
                </a:solidFill>
                <a:latin typeface="Calibri"/>
                <a:ea typeface="Calibri"/>
                <a:cs typeface="Calibri"/>
                <a:sym typeface="Calibri"/>
              </a:rPr>
              <a:t>// Here c is a constant greater than 1   </a:t>
            </a: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dirty="0">
                <a:solidFill>
                  <a:srgbClr val="000000"/>
                </a:solidFill>
                <a:latin typeface="Calibri"/>
                <a:ea typeface="Calibri"/>
                <a:cs typeface="Calibri"/>
                <a:sym typeface="Calibri"/>
              </a:rPr>
              <a:t>  1)</a:t>
            </a: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dirty="0">
                <a:solidFill>
                  <a:srgbClr val="000000"/>
                </a:solidFill>
                <a:latin typeface="Calibri"/>
                <a:ea typeface="Calibri"/>
                <a:cs typeface="Calibri"/>
                <a:sym typeface="Calibri"/>
              </a:rPr>
              <a:t>  for (</a:t>
            </a:r>
            <a:r>
              <a:rPr lang="en-US" sz="1800" b="0" strike="noStrike" dirty="0" err="1">
                <a:solidFill>
                  <a:srgbClr val="000000"/>
                </a:solidFill>
                <a:latin typeface="Calibri"/>
                <a:ea typeface="Calibri"/>
                <a:cs typeface="Calibri"/>
                <a:sym typeface="Calibri"/>
              </a:rPr>
              <a:t>int</a:t>
            </a:r>
            <a:r>
              <a:rPr lang="en-US" sz="1800" b="0" strike="noStrike" dirty="0">
                <a:solidFill>
                  <a:srgbClr val="000000"/>
                </a:solidFill>
                <a:latin typeface="Calibri"/>
                <a:ea typeface="Calibri"/>
                <a:cs typeface="Calibri"/>
                <a:sym typeface="Calibri"/>
              </a:rPr>
              <a:t> </a:t>
            </a:r>
            <a:r>
              <a:rPr lang="en-US" sz="1800" b="0" strike="noStrike" dirty="0" err="1">
                <a:solidFill>
                  <a:srgbClr val="000000"/>
                </a:solidFill>
                <a:latin typeface="Calibri"/>
                <a:ea typeface="Calibri"/>
                <a:cs typeface="Calibri"/>
                <a:sym typeface="Calibri"/>
              </a:rPr>
              <a:t>i</a:t>
            </a:r>
            <a:r>
              <a:rPr lang="en-US" sz="1800" b="0" strike="noStrike" dirty="0">
                <a:solidFill>
                  <a:srgbClr val="000000"/>
                </a:solidFill>
                <a:latin typeface="Calibri"/>
                <a:ea typeface="Calibri"/>
                <a:cs typeface="Calibri"/>
                <a:sym typeface="Calibri"/>
              </a:rPr>
              <a:t> = 2; </a:t>
            </a:r>
            <a:r>
              <a:rPr lang="en-US" sz="1800" b="0" strike="noStrike" dirty="0" err="1">
                <a:solidFill>
                  <a:srgbClr val="000000"/>
                </a:solidFill>
                <a:latin typeface="Calibri"/>
                <a:ea typeface="Calibri"/>
                <a:cs typeface="Calibri"/>
                <a:sym typeface="Calibri"/>
              </a:rPr>
              <a:t>i</a:t>
            </a:r>
            <a:r>
              <a:rPr lang="en-US" sz="1800" b="0" strike="noStrike" dirty="0">
                <a:solidFill>
                  <a:srgbClr val="000000"/>
                </a:solidFill>
                <a:latin typeface="Calibri"/>
                <a:ea typeface="Calibri"/>
                <a:cs typeface="Calibri"/>
                <a:sym typeface="Calibri"/>
              </a:rPr>
              <a:t> &lt;=n; </a:t>
            </a:r>
            <a:r>
              <a:rPr lang="en-US" sz="1800" b="0" strike="noStrike" dirty="0" err="1" smtClean="0">
                <a:solidFill>
                  <a:srgbClr val="000000"/>
                </a:solidFill>
                <a:latin typeface="Calibri"/>
                <a:ea typeface="Calibri"/>
                <a:cs typeface="Calibri"/>
                <a:sym typeface="Calibri"/>
              </a:rPr>
              <a:t>i</a:t>
            </a:r>
            <a:r>
              <a:rPr lang="en-US" sz="1800" b="0" strike="noStrike" dirty="0" smtClean="0">
                <a:solidFill>
                  <a:srgbClr val="000000"/>
                </a:solidFill>
                <a:latin typeface="Calibri"/>
                <a:ea typeface="Calibri"/>
                <a:cs typeface="Calibri"/>
                <a:sym typeface="Calibri"/>
              </a:rPr>
              <a:t> = </a:t>
            </a:r>
            <a:r>
              <a:rPr lang="en-US" sz="1800" b="0" strike="noStrike" dirty="0">
                <a:solidFill>
                  <a:srgbClr val="000000"/>
                </a:solidFill>
                <a:latin typeface="Calibri"/>
                <a:ea typeface="Calibri"/>
                <a:cs typeface="Calibri"/>
                <a:sym typeface="Calibri"/>
              </a:rPr>
              <a:t>pow(</a:t>
            </a:r>
            <a:r>
              <a:rPr lang="en-US" sz="1800" b="0" strike="noStrike" dirty="0" err="1">
                <a:solidFill>
                  <a:srgbClr val="000000"/>
                </a:solidFill>
                <a:latin typeface="Calibri"/>
                <a:ea typeface="Calibri"/>
                <a:cs typeface="Calibri"/>
                <a:sym typeface="Calibri"/>
              </a:rPr>
              <a:t>i</a:t>
            </a:r>
            <a:r>
              <a:rPr lang="en-US" sz="1800" b="0" strike="noStrike" dirty="0">
                <a:solidFill>
                  <a:srgbClr val="000000"/>
                </a:solidFill>
                <a:latin typeface="Calibri"/>
                <a:ea typeface="Calibri"/>
                <a:cs typeface="Calibri"/>
                <a:sym typeface="Calibri"/>
              </a:rPr>
              <a:t>, c)) { </a:t>
            </a: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dirty="0">
                <a:solidFill>
                  <a:srgbClr val="000000"/>
                </a:solidFill>
                <a:latin typeface="Calibri"/>
                <a:ea typeface="Calibri"/>
                <a:cs typeface="Calibri"/>
                <a:sym typeface="Calibri"/>
              </a:rPr>
              <a:t>       // some O(1) expressions</a:t>
            </a: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endParaRPr sz="1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dirty="0">
                <a:solidFill>
                  <a:srgbClr val="000000"/>
                </a:solidFill>
                <a:latin typeface="Calibri"/>
                <a:ea typeface="Calibri"/>
                <a:cs typeface="Calibri"/>
                <a:sym typeface="Calibri"/>
              </a:rPr>
              <a:t>   }</a:t>
            </a:r>
            <a:endParaRPr sz="1800" b="0" strike="noStrike" dirty="0">
              <a:latin typeface="Arial"/>
              <a:ea typeface="Arial"/>
              <a:cs typeface="Arial"/>
              <a:sym typeface="Arial"/>
            </a:endParaRPr>
          </a:p>
        </p:txBody>
      </p:sp>
      <p:sp>
        <p:nvSpPr>
          <p:cNvPr id="305" name="Google Shape;305;p27"/>
          <p:cNvSpPr/>
          <p:nvPr/>
        </p:nvSpPr>
        <p:spPr>
          <a:xfrm>
            <a:off x="5549400" y="3026880"/>
            <a:ext cx="6414480" cy="2284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 Here fun() is function to find square root or cube root or any 	other constant root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2)</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for (int i = n; i &gt; 1; i = fun(i)) { </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 some O(1) expressions</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a:t>
            </a:r>
            <a:endParaRPr sz="18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None/>
            </a:pPr>
            <a:r>
              <a:rPr lang="en-US" sz="4800" b="1" i="0" u="none" strike="noStrike" cap="none">
                <a:solidFill>
                  <a:srgbClr val="1C6295"/>
                </a:solidFill>
                <a:latin typeface="Calibri"/>
                <a:ea typeface="Calibri"/>
                <a:cs typeface="Calibri"/>
                <a:sym typeface="Calibri"/>
              </a:rPr>
              <a:t>Meet the Mentors!</a:t>
            </a:r>
            <a:endParaRPr sz="4800" b="0" i="0" u="none" strike="noStrike" cap="none">
              <a:solidFill>
                <a:srgbClr val="000000"/>
              </a:solidFill>
              <a:latin typeface="Calibri"/>
              <a:ea typeface="Calibri"/>
              <a:cs typeface="Calibri"/>
              <a:sym typeface="Calibri"/>
            </a:endParaRPr>
          </a:p>
        </p:txBody>
      </p:sp>
      <p:sp>
        <p:nvSpPr>
          <p:cNvPr id="139" name="Google Shape;139;p3"/>
          <p:cNvSpPr txBox="1"/>
          <p:nvPr/>
        </p:nvSpPr>
        <p:spPr>
          <a:xfrm>
            <a:off x="1512000" y="1737000"/>
            <a:ext cx="10058040" cy="4023000"/>
          </a:xfrm>
          <a:prstGeom prst="rect">
            <a:avLst/>
          </a:prstGeom>
          <a:noFill/>
          <a:ln>
            <a:noFill/>
          </a:ln>
        </p:spPr>
        <p:txBody>
          <a:bodyPr spcFirstLastPara="1" wrap="square" lIns="0" tIns="45700" rIns="0" bIns="45700" anchor="t" anchorCtr="0">
            <a:normAutofit/>
          </a:bodyPr>
          <a:lstStyle/>
          <a:p>
            <a:pPr marL="91440" marR="0" lvl="0" indent="-203200" algn="ctr" rtl="0">
              <a:lnSpc>
                <a:spcPct val="90000"/>
              </a:lnSpc>
              <a:spcBef>
                <a:spcPts val="0"/>
              </a:spcBef>
              <a:spcAft>
                <a:spcPts val="0"/>
              </a:spcAft>
              <a:buClr>
                <a:srgbClr val="1CADE4"/>
              </a:buClr>
              <a:buSzPts val="3200"/>
              <a:buFont typeface="Calibri"/>
              <a:buChar char=" "/>
            </a:pPr>
            <a:r>
              <a:rPr lang="en-US" sz="3200" b="0" i="0" u="none" strike="noStrike" cap="none">
                <a:solidFill>
                  <a:srgbClr val="404040"/>
                </a:solidFill>
                <a:latin typeface="Calibri"/>
                <a:ea typeface="Calibri"/>
                <a:cs typeface="Calibri"/>
                <a:sym typeface="Calibri"/>
              </a:rPr>
              <a:t>				</a:t>
            </a:r>
            <a:r>
              <a:rPr lang="en-US" sz="3600" b="0" i="0" u="none" strike="noStrike" cap="none">
                <a:solidFill>
                  <a:srgbClr val="1C6295"/>
                </a:solidFill>
                <a:latin typeface="Calibri"/>
                <a:ea typeface="Calibri"/>
                <a:cs typeface="Calibri"/>
                <a:sym typeface="Calibri"/>
              </a:rPr>
              <a:t>	Ankit Bhardwaj</a:t>
            </a:r>
            <a:endParaRPr sz="3600" b="0" i="0" u="none" strike="noStrike" cap="none">
              <a:solidFill>
                <a:srgbClr val="404040"/>
              </a:solidFill>
              <a:latin typeface="Calibri"/>
              <a:ea typeface="Calibri"/>
              <a:cs typeface="Calibri"/>
              <a:sym typeface="Calibri"/>
            </a:endParaRPr>
          </a:p>
        </p:txBody>
      </p:sp>
      <p:sp>
        <p:nvSpPr>
          <p:cNvPr id="140" name="Google Shape;140;p3"/>
          <p:cNvSpPr/>
          <p:nvPr/>
        </p:nvSpPr>
        <p:spPr>
          <a:xfrm>
            <a:off x="6338160" y="2550600"/>
            <a:ext cx="4389840" cy="1553400"/>
          </a:xfrm>
          <a:prstGeom prst="rect">
            <a:avLst/>
          </a:prstGeom>
          <a:noFill/>
          <a:ln>
            <a:noFill/>
          </a:ln>
        </p:spPr>
        <p:txBody>
          <a:bodyPr spcFirstLastPara="1" wrap="square" lIns="90000" tIns="45000" rIns="90000" bIns="45000" anchor="t" anchorCtr="0">
            <a:spAutoFit/>
          </a:bodyPr>
          <a:lstStyle/>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a:solidFill>
                  <a:srgbClr val="1C6295"/>
                </a:solidFill>
                <a:latin typeface="Calibri"/>
                <a:ea typeface="Calibri"/>
                <a:cs typeface="Calibri"/>
                <a:sym typeface="Calibri"/>
              </a:rPr>
              <a:t>Android Developer</a:t>
            </a:r>
            <a:endParaRPr sz="2400" b="0" i="0" u="none" strike="noStrike" cap="none">
              <a:latin typeface="Arial"/>
              <a:ea typeface="Arial"/>
              <a:cs typeface="Arial"/>
              <a:sym typeface="Arial"/>
            </a:endParaRPr>
          </a:p>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a:solidFill>
                  <a:srgbClr val="1C6295"/>
                </a:solidFill>
                <a:latin typeface="Calibri"/>
                <a:ea typeface="Calibri"/>
                <a:cs typeface="Calibri"/>
                <a:sym typeface="Calibri"/>
              </a:rPr>
              <a:t>Open Source Contributor</a:t>
            </a:r>
            <a:endParaRPr sz="2400" b="0" i="0" u="none" strike="noStrike" cap="none">
              <a:latin typeface="Arial"/>
              <a:ea typeface="Arial"/>
              <a:cs typeface="Arial"/>
              <a:sym typeface="Arial"/>
            </a:endParaRPr>
          </a:p>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a:solidFill>
                  <a:srgbClr val="1C6295"/>
                </a:solidFill>
                <a:latin typeface="Calibri"/>
                <a:ea typeface="Calibri"/>
                <a:cs typeface="Calibri"/>
                <a:sym typeface="Calibri"/>
              </a:rPr>
              <a:t>Loves Problem Solving \o/</a:t>
            </a:r>
            <a:endParaRPr sz="2400" b="0" i="0" u="none" strike="noStrike" cap="none">
              <a:latin typeface="Arial"/>
              <a:ea typeface="Arial"/>
              <a:cs typeface="Arial"/>
              <a:sym typeface="Arial"/>
            </a:endParaRPr>
          </a:p>
          <a:p>
            <a:pPr marL="285840" marR="0" lvl="0" indent="-285480" algn="l" rtl="0">
              <a:lnSpc>
                <a:spcPct val="100000"/>
              </a:lnSpc>
              <a:spcBef>
                <a:spcPts val="0"/>
              </a:spcBef>
              <a:spcAft>
                <a:spcPts val="0"/>
              </a:spcAft>
              <a:buClr>
                <a:srgbClr val="1C6295"/>
              </a:buClr>
              <a:buSzPts val="2400"/>
              <a:buFont typeface="Noto Sans Symbols"/>
              <a:buChar char="▪"/>
            </a:pPr>
            <a:r>
              <a:rPr lang="en-US" sz="2400" b="0" i="0" u="none" strike="noStrike" cap="none">
                <a:solidFill>
                  <a:srgbClr val="1C6295"/>
                </a:solidFill>
                <a:latin typeface="Calibri"/>
                <a:ea typeface="Calibri"/>
                <a:cs typeface="Calibri"/>
                <a:sym typeface="Calibri"/>
              </a:rPr>
              <a:t>GGSIPU, Delhi</a:t>
            </a:r>
            <a:endParaRPr sz="2400" b="0" i="0" u="none" strike="noStrike" cap="none">
              <a:latin typeface="Arial"/>
              <a:ea typeface="Arial"/>
              <a:cs typeface="Arial"/>
              <a:sym typeface="Arial"/>
            </a:endParaRPr>
          </a:p>
        </p:txBody>
      </p:sp>
      <p:pic>
        <p:nvPicPr>
          <p:cNvPr id="141" name="Google Shape;141;p3"/>
          <p:cNvPicPr preferRelativeResize="0"/>
          <p:nvPr/>
        </p:nvPicPr>
        <p:blipFill rotWithShape="1">
          <a:blip r:embed="rId3">
            <a:alphaModFix/>
          </a:blip>
          <a:srcRect l="22084" r="24705" b="55062"/>
          <a:stretch/>
        </p:blipFill>
        <p:spPr>
          <a:xfrm>
            <a:off x="2664000" y="2102760"/>
            <a:ext cx="2736000" cy="308124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Analysis of Loops</a:t>
            </a:r>
            <a:endParaRPr sz="4800" b="0" strike="noStrike">
              <a:solidFill>
                <a:srgbClr val="000000"/>
              </a:solidFill>
              <a:latin typeface="Calibri"/>
              <a:ea typeface="Calibri"/>
              <a:cs typeface="Calibri"/>
              <a:sym typeface="Calibri"/>
            </a:endParaRPr>
          </a:p>
        </p:txBody>
      </p:sp>
      <p:sp>
        <p:nvSpPr>
          <p:cNvPr id="311" name="Google Shape;311;p28"/>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1" strike="noStrike">
                <a:solidFill>
                  <a:srgbClr val="404040"/>
                </a:solidFill>
                <a:latin typeface="Calibri"/>
                <a:ea typeface="Calibri"/>
                <a:cs typeface="Calibri"/>
                <a:sym typeface="Calibri"/>
              </a:rPr>
              <a:t>How to combine time complexities of consecutive loops?</a:t>
            </a:r>
            <a:r>
              <a:rPr lang="en-US" sz="2000" b="0" strike="noStrike">
                <a:solidFill>
                  <a:srgbClr val="404040"/>
                </a:solidFill>
                <a:latin typeface="Calibri"/>
                <a:ea typeface="Calibri"/>
                <a:cs typeface="Calibri"/>
                <a:sym typeface="Calibri"/>
              </a:rPr>
              <a:t> When there are consecutive loops, we calculate time complexity as sum of time complexities of individual loops.</a:t>
            </a:r>
            <a:endParaRPr sz="2000" b="0" strike="noStrike">
              <a:solidFill>
                <a:srgbClr val="404040"/>
              </a:solidFill>
              <a:latin typeface="Calibri"/>
              <a:ea typeface="Calibri"/>
              <a:cs typeface="Calibri"/>
              <a:sym typeface="Calibri"/>
            </a:endParaRPr>
          </a:p>
        </p:txBody>
      </p:sp>
      <p:sp>
        <p:nvSpPr>
          <p:cNvPr id="312" name="Google Shape;312;p28"/>
          <p:cNvSpPr/>
          <p:nvPr/>
        </p:nvSpPr>
        <p:spPr>
          <a:xfrm>
            <a:off x="1299960" y="2822040"/>
            <a:ext cx="3796200" cy="1461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for (int i = 1; i &lt;=m; i += c) {  </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 some O(1) expressions</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a:t>
            </a:r>
            <a:endParaRPr sz="1800" b="0" strike="noStrike">
              <a:latin typeface="Arial"/>
              <a:ea typeface="Arial"/>
              <a:cs typeface="Arial"/>
              <a:sym typeface="Arial"/>
            </a:endParaRPr>
          </a:p>
        </p:txBody>
      </p:sp>
      <p:sp>
        <p:nvSpPr>
          <p:cNvPr id="313" name="Google Shape;313;p28"/>
          <p:cNvSpPr/>
          <p:nvPr/>
        </p:nvSpPr>
        <p:spPr>
          <a:xfrm>
            <a:off x="5783760" y="2822040"/>
            <a:ext cx="3645000" cy="1461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for (int i = 1; i &lt;=n; i += c) {</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 some O(1) expressions</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   }</a:t>
            </a:r>
            <a:endParaRPr sz="1800" b="0" strike="noStrike">
              <a:latin typeface="Arial"/>
              <a:ea typeface="Arial"/>
              <a:cs typeface="Arial"/>
              <a:sym typeface="Arial"/>
            </a:endParaRPr>
          </a:p>
        </p:txBody>
      </p:sp>
      <p:sp>
        <p:nvSpPr>
          <p:cNvPr id="314" name="Google Shape;314;p28"/>
          <p:cNvSpPr/>
          <p:nvPr/>
        </p:nvSpPr>
        <p:spPr>
          <a:xfrm>
            <a:off x="1189080" y="4622400"/>
            <a:ext cx="8398440" cy="1005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 Time complexity of above code is O(m) + O(n) which is O(m+n)</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404040"/>
                </a:solidFill>
                <a:latin typeface="Calibri"/>
                <a:ea typeface="Calibri"/>
                <a:cs typeface="Calibri"/>
                <a:sym typeface="Calibri"/>
              </a:rPr>
              <a:t>   If m == n, the time complexity becomes O(2n) which is O(n).</a:t>
            </a:r>
            <a:endParaRPr sz="20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dirty="0">
                <a:solidFill>
                  <a:srgbClr val="404040"/>
                </a:solidFill>
                <a:latin typeface="Calibri"/>
                <a:ea typeface="Calibri"/>
                <a:cs typeface="Calibri"/>
                <a:sym typeface="Calibri"/>
              </a:rPr>
              <a:t>Comparison of Time Complexities</a:t>
            </a:r>
            <a:endParaRPr sz="4800" b="0" strike="noStrike" dirty="0">
              <a:solidFill>
                <a:srgbClr val="000000"/>
              </a:solidFill>
              <a:latin typeface="Calibri"/>
              <a:ea typeface="Calibri"/>
              <a:cs typeface="Calibri"/>
              <a:sym typeface="Calibri"/>
            </a:endParaRPr>
          </a:p>
        </p:txBody>
      </p:sp>
      <p:sp>
        <p:nvSpPr>
          <p:cNvPr id="320" name="Google Shape;320;p30"/>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endParaRPr sz="2000" b="0" strike="noStrike">
              <a:solidFill>
                <a:srgbClr val="404040"/>
              </a:solidFill>
              <a:latin typeface="Calibri"/>
              <a:ea typeface="Calibri"/>
              <a:cs typeface="Calibri"/>
              <a:sym typeface="Calibri"/>
            </a:endParaRPr>
          </a:p>
        </p:txBody>
      </p:sp>
      <p:pic>
        <p:nvPicPr>
          <p:cNvPr id="321" name="Google Shape;321;p30" descr="Analysis of Algorithms | Big-O analysis - GeeksforGeeks"/>
          <p:cNvPicPr preferRelativeResize="0"/>
          <p:nvPr/>
        </p:nvPicPr>
        <p:blipFill rotWithShape="1">
          <a:blip r:embed="rId3">
            <a:alphaModFix/>
          </a:blip>
          <a:srcRect/>
          <a:stretch/>
        </p:blipFill>
        <p:spPr>
          <a:xfrm>
            <a:off x="1097280" y="2077560"/>
            <a:ext cx="9106200" cy="292716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endParaRPr sz="4800" b="0" strike="noStrike" dirty="0">
              <a:solidFill>
                <a:srgbClr val="000000"/>
              </a:solidFill>
              <a:latin typeface="Calibri"/>
              <a:ea typeface="Calibri"/>
              <a:cs typeface="Calibri"/>
              <a:sym typeface="Calibri"/>
            </a:endParaRPr>
          </a:p>
        </p:txBody>
      </p:sp>
      <p:sp>
        <p:nvSpPr>
          <p:cNvPr id="320" name="Google Shape;320;p30"/>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endParaRPr sz="2000" b="0" strike="noStrike" dirty="0">
              <a:solidFill>
                <a:srgbClr val="404040"/>
              </a:solidFill>
              <a:latin typeface="Calibri"/>
              <a:ea typeface="Calibri"/>
              <a:cs typeface="Calibri"/>
              <a:sym typeface="Calibri"/>
            </a:endParaRPr>
          </a:p>
        </p:txBody>
      </p:sp>
      <p:sp>
        <p:nvSpPr>
          <p:cNvPr id="2" name="TextBox 1"/>
          <p:cNvSpPr txBox="1"/>
          <p:nvPr/>
        </p:nvSpPr>
        <p:spPr>
          <a:xfrm>
            <a:off x="4103228" y="3087779"/>
            <a:ext cx="2727029" cy="769441"/>
          </a:xfrm>
          <a:prstGeom prst="rect">
            <a:avLst/>
          </a:prstGeom>
          <a:noFill/>
        </p:spPr>
        <p:txBody>
          <a:bodyPr wrap="none" rtlCol="0">
            <a:spAutoFit/>
          </a:bodyPr>
          <a:lstStyle/>
          <a:p>
            <a:r>
              <a:rPr lang="en-US" sz="4400" dirty="0" smtClean="0"/>
              <a:t>Questions</a:t>
            </a:r>
            <a:endParaRPr lang="en-US" sz="4400" dirty="0"/>
          </a:p>
        </p:txBody>
      </p:sp>
    </p:spTree>
    <p:extLst>
      <p:ext uri="{BB962C8B-B14F-4D97-AF65-F5344CB8AC3E}">
        <p14:creationId xmlns:p14="http://schemas.microsoft.com/office/powerpoint/2010/main" val="14647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9"/>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Exercises: </a:t>
            </a:r>
            <a:endParaRPr sz="4800" b="0" strike="noStrike">
              <a:solidFill>
                <a:srgbClr val="000000"/>
              </a:solidFill>
              <a:latin typeface="Calibri"/>
              <a:ea typeface="Calibri"/>
              <a:cs typeface="Calibri"/>
              <a:sym typeface="Calibri"/>
            </a:endParaRPr>
          </a:p>
        </p:txBody>
      </p:sp>
      <p:sp>
        <p:nvSpPr>
          <p:cNvPr id="327" name="Google Shape;327;p29"/>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dirty="0">
                <a:solidFill>
                  <a:srgbClr val="000000"/>
                </a:solidFill>
                <a:latin typeface="Calibri"/>
                <a:ea typeface="Calibri"/>
                <a:cs typeface="Calibri"/>
                <a:sym typeface="Calibri"/>
              </a:rPr>
              <a:t>Find time complexity of given functions:</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000000"/>
                </a:solidFill>
                <a:latin typeface="Arial"/>
                <a:ea typeface="Arial"/>
                <a:cs typeface="Arial"/>
                <a:sym typeface="Arial"/>
              </a:rPr>
              <a:t>1. 					        </a:t>
            </a:r>
            <a:r>
              <a:rPr lang="en-US" sz="2000" b="0" strike="noStrike" dirty="0" smtClean="0">
                <a:solidFill>
                  <a:srgbClr val="000000"/>
                </a:solidFill>
                <a:latin typeface="Arial"/>
                <a:ea typeface="Arial"/>
                <a:cs typeface="Arial"/>
                <a:sym typeface="Arial"/>
              </a:rPr>
              <a:t>2</a:t>
            </a:r>
            <a:r>
              <a:rPr lang="en-US" sz="2000" b="0" strike="noStrike" dirty="0">
                <a:solidFill>
                  <a:srgbClr val="000000"/>
                </a:solidFill>
                <a:latin typeface="Arial"/>
                <a:ea typeface="Arial"/>
                <a:cs typeface="Arial"/>
                <a:sym typeface="Arial"/>
              </a:rPr>
              <a:t>.</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err="1">
                <a:solidFill>
                  <a:srgbClr val="000000"/>
                </a:solidFill>
                <a:latin typeface="Arial"/>
                <a:ea typeface="Arial"/>
                <a:cs typeface="Arial"/>
                <a:sym typeface="Arial"/>
              </a:rPr>
              <a:t>int</a:t>
            </a:r>
            <a:r>
              <a:rPr lang="en-US" sz="2000" b="0" strike="noStrike" dirty="0">
                <a:solidFill>
                  <a:srgbClr val="000000"/>
                </a:solidFill>
                <a:latin typeface="Arial"/>
                <a:ea typeface="Arial"/>
                <a:cs typeface="Arial"/>
                <a:sym typeface="Arial"/>
              </a:rPr>
              <a:t> fun(</a:t>
            </a:r>
            <a:r>
              <a:rPr lang="en-US" sz="2000" b="0" strike="noStrike" dirty="0" err="1">
                <a:solidFill>
                  <a:srgbClr val="000000"/>
                </a:solidFill>
                <a:latin typeface="Arial"/>
                <a:ea typeface="Arial"/>
                <a:cs typeface="Arial"/>
                <a:sym typeface="Arial"/>
              </a:rPr>
              <a:t>int</a:t>
            </a:r>
            <a:r>
              <a:rPr lang="en-US" sz="2000" b="0" strike="noStrike" dirty="0">
                <a:solidFill>
                  <a:srgbClr val="000000"/>
                </a:solidFill>
                <a:latin typeface="Arial"/>
                <a:ea typeface="Arial"/>
                <a:cs typeface="Arial"/>
                <a:sym typeface="Arial"/>
              </a:rPr>
              <a:t> n)</a:t>
            </a:r>
            <a:r>
              <a:rPr lang="en-US" sz="1800" dirty="0"/>
              <a:t/>
            </a:r>
            <a:br>
              <a:rPr lang="en-US" sz="1800" dirty="0"/>
            </a:br>
            <a:r>
              <a:rPr lang="en-US" sz="2000" b="0" strike="noStrike" dirty="0">
                <a:solidFill>
                  <a:srgbClr val="000000"/>
                </a:solidFill>
                <a:latin typeface="Arial"/>
                <a:ea typeface="Arial"/>
                <a:cs typeface="Arial"/>
                <a:sym typeface="Arial"/>
              </a:rPr>
              <a:t>{</a:t>
            </a:r>
            <a:r>
              <a:rPr lang="en-US" sz="1800" dirty="0"/>
              <a:t/>
            </a:r>
            <a:br>
              <a:rPr lang="en-US" sz="1800" dirty="0"/>
            </a:br>
            <a:r>
              <a:rPr lang="en-US" sz="2000" b="0" strike="noStrike" dirty="0">
                <a:solidFill>
                  <a:srgbClr val="000000"/>
                </a:solidFill>
                <a:latin typeface="Arial"/>
                <a:ea typeface="Arial"/>
                <a:cs typeface="Arial"/>
                <a:sym typeface="Arial"/>
              </a:rPr>
              <a:t>    </a:t>
            </a:r>
            <a:r>
              <a:rPr lang="en-US" sz="2000" b="0" strike="noStrike" dirty="0" err="1">
                <a:solidFill>
                  <a:srgbClr val="000000"/>
                </a:solidFill>
                <a:latin typeface="Arial"/>
                <a:ea typeface="Arial"/>
                <a:cs typeface="Arial"/>
                <a:sym typeface="Arial"/>
              </a:rPr>
              <a:t>int</a:t>
            </a:r>
            <a:r>
              <a:rPr lang="en-US" sz="2000" b="0" strike="noStrike" dirty="0">
                <a:solidFill>
                  <a:srgbClr val="000000"/>
                </a:solidFill>
                <a:latin typeface="Arial"/>
                <a:ea typeface="Arial"/>
                <a:cs typeface="Arial"/>
                <a:sym typeface="Arial"/>
              </a:rPr>
              <a:t> count = 0;</a:t>
            </a:r>
            <a:r>
              <a:rPr lang="en-US" sz="1800" dirty="0"/>
              <a:t/>
            </a:r>
            <a:br>
              <a:rPr lang="en-US" sz="1800" dirty="0"/>
            </a:br>
            <a:r>
              <a:rPr lang="en-US" sz="2000" b="0" strike="noStrike" dirty="0">
                <a:solidFill>
                  <a:srgbClr val="000000"/>
                </a:solidFill>
                <a:latin typeface="Arial"/>
                <a:ea typeface="Arial"/>
                <a:cs typeface="Arial"/>
                <a:sym typeface="Arial"/>
              </a:rPr>
              <a:t>    for (</a:t>
            </a:r>
            <a:r>
              <a:rPr lang="en-US" sz="2000" b="0" strike="noStrike" dirty="0" err="1">
                <a:solidFill>
                  <a:srgbClr val="000000"/>
                </a:solidFill>
                <a:latin typeface="Arial"/>
                <a:ea typeface="Arial"/>
                <a:cs typeface="Arial"/>
                <a:sym typeface="Arial"/>
              </a:rPr>
              <a:t>int</a:t>
            </a:r>
            <a:r>
              <a:rPr lang="en-US" sz="2000" b="0" strike="noStrike" dirty="0">
                <a:solidFill>
                  <a:srgbClr val="000000"/>
                </a:solidFill>
                <a:latin typeface="Arial"/>
                <a:ea typeface="Arial"/>
                <a:cs typeface="Arial"/>
                <a:sym typeface="Arial"/>
              </a:rPr>
              <a:t> </a:t>
            </a:r>
            <a:r>
              <a:rPr lang="en-US" sz="2000" b="0" strike="noStrike" dirty="0" err="1">
                <a:solidFill>
                  <a:srgbClr val="000000"/>
                </a:solidFill>
                <a:latin typeface="Arial"/>
                <a:ea typeface="Arial"/>
                <a:cs typeface="Arial"/>
                <a:sym typeface="Arial"/>
              </a:rPr>
              <a:t>i</a:t>
            </a:r>
            <a:r>
              <a:rPr lang="en-US" sz="2000" b="0" strike="noStrike" dirty="0">
                <a:solidFill>
                  <a:srgbClr val="000000"/>
                </a:solidFill>
                <a:latin typeface="Arial"/>
                <a:ea typeface="Arial"/>
                <a:cs typeface="Arial"/>
                <a:sym typeface="Arial"/>
              </a:rPr>
              <a:t> = 0; </a:t>
            </a:r>
            <a:r>
              <a:rPr lang="en-US" sz="2000" b="0" strike="noStrike" dirty="0" err="1">
                <a:solidFill>
                  <a:srgbClr val="000000"/>
                </a:solidFill>
                <a:latin typeface="Arial"/>
                <a:ea typeface="Arial"/>
                <a:cs typeface="Arial"/>
                <a:sym typeface="Arial"/>
              </a:rPr>
              <a:t>i</a:t>
            </a:r>
            <a:r>
              <a:rPr lang="en-US" sz="2000" b="0" strike="noStrike" dirty="0">
                <a:solidFill>
                  <a:srgbClr val="000000"/>
                </a:solidFill>
                <a:latin typeface="Arial"/>
                <a:ea typeface="Arial"/>
                <a:cs typeface="Arial"/>
                <a:sym typeface="Arial"/>
              </a:rPr>
              <a:t> &lt; n; </a:t>
            </a:r>
            <a:r>
              <a:rPr lang="en-US" sz="2000" b="0" strike="noStrike" dirty="0" err="1">
                <a:solidFill>
                  <a:srgbClr val="000000"/>
                </a:solidFill>
                <a:latin typeface="Arial"/>
                <a:ea typeface="Arial"/>
                <a:cs typeface="Arial"/>
                <a:sym typeface="Arial"/>
              </a:rPr>
              <a:t>i</a:t>
            </a:r>
            <a:r>
              <a:rPr lang="en-US" sz="2000" b="0" strike="noStrike" dirty="0">
                <a:solidFill>
                  <a:srgbClr val="000000"/>
                </a:solidFill>
                <a:latin typeface="Arial"/>
                <a:ea typeface="Arial"/>
                <a:cs typeface="Arial"/>
                <a:sym typeface="Arial"/>
              </a:rPr>
              <a:t>++)</a:t>
            </a:r>
            <a:r>
              <a:rPr lang="en-US" sz="1800" dirty="0"/>
              <a:t/>
            </a:r>
            <a:br>
              <a:rPr lang="en-US" sz="1800" dirty="0"/>
            </a:br>
            <a:r>
              <a:rPr lang="en-US" sz="2000" b="0" strike="noStrike" dirty="0">
                <a:solidFill>
                  <a:srgbClr val="000000"/>
                </a:solidFill>
                <a:latin typeface="Arial"/>
                <a:ea typeface="Arial"/>
                <a:cs typeface="Arial"/>
                <a:sym typeface="Arial"/>
              </a:rPr>
              <a:t>    for (</a:t>
            </a:r>
            <a:r>
              <a:rPr lang="en-US" sz="2000" b="0" strike="noStrike" dirty="0" err="1">
                <a:solidFill>
                  <a:srgbClr val="000000"/>
                </a:solidFill>
                <a:latin typeface="Arial"/>
                <a:ea typeface="Arial"/>
                <a:cs typeface="Arial"/>
                <a:sym typeface="Arial"/>
              </a:rPr>
              <a:t>int</a:t>
            </a:r>
            <a:r>
              <a:rPr lang="en-US" sz="2000" b="0" strike="noStrike" dirty="0">
                <a:solidFill>
                  <a:srgbClr val="000000"/>
                </a:solidFill>
                <a:latin typeface="Arial"/>
                <a:ea typeface="Arial"/>
                <a:cs typeface="Arial"/>
                <a:sym typeface="Arial"/>
              </a:rPr>
              <a:t> j = </a:t>
            </a:r>
            <a:r>
              <a:rPr lang="en-US" sz="2000" b="0" strike="noStrike" dirty="0" err="1">
                <a:solidFill>
                  <a:srgbClr val="000000"/>
                </a:solidFill>
                <a:latin typeface="Arial"/>
                <a:ea typeface="Arial"/>
                <a:cs typeface="Arial"/>
                <a:sym typeface="Arial"/>
              </a:rPr>
              <a:t>i</a:t>
            </a:r>
            <a:r>
              <a:rPr lang="en-US" sz="2000" b="0" strike="noStrike" dirty="0">
                <a:solidFill>
                  <a:srgbClr val="000000"/>
                </a:solidFill>
                <a:latin typeface="Arial"/>
                <a:ea typeface="Arial"/>
                <a:cs typeface="Arial"/>
                <a:sym typeface="Arial"/>
              </a:rPr>
              <a:t>; j &gt; 0; j--)</a:t>
            </a:r>
            <a:r>
              <a:rPr lang="en-US" sz="1800" dirty="0"/>
              <a:t/>
            </a:r>
            <a:br>
              <a:rPr lang="en-US" sz="1800" dirty="0"/>
            </a:br>
            <a:r>
              <a:rPr lang="en-US" sz="2000" b="0" strike="noStrike" dirty="0">
                <a:solidFill>
                  <a:srgbClr val="000000"/>
                </a:solidFill>
                <a:latin typeface="Arial"/>
                <a:ea typeface="Arial"/>
                <a:cs typeface="Arial"/>
                <a:sym typeface="Arial"/>
              </a:rPr>
              <a:t>    count = count + 1;</a:t>
            </a:r>
            <a:r>
              <a:rPr lang="en-US" sz="1800" dirty="0"/>
              <a:t/>
            </a:r>
            <a:br>
              <a:rPr lang="en-US" sz="1800" dirty="0"/>
            </a:br>
            <a:r>
              <a:rPr lang="en-US" sz="2000" b="0" strike="noStrike" dirty="0">
                <a:solidFill>
                  <a:srgbClr val="000000"/>
                </a:solidFill>
                <a:latin typeface="Arial"/>
                <a:ea typeface="Arial"/>
                <a:cs typeface="Arial"/>
                <a:sym typeface="Arial"/>
              </a:rPr>
              <a:t>    return count;</a:t>
            </a:r>
            <a:r>
              <a:rPr lang="en-US" sz="1800" dirty="0"/>
              <a:t/>
            </a:r>
            <a:br>
              <a:rPr lang="en-US" sz="1800" dirty="0"/>
            </a:br>
            <a:r>
              <a:rPr lang="en-US" sz="2000" b="0" strike="noStrike" dirty="0">
                <a:solidFill>
                  <a:srgbClr val="000000"/>
                </a:solidFill>
                <a:latin typeface="Arial"/>
                <a:ea typeface="Arial"/>
                <a:cs typeface="Arial"/>
                <a:sym typeface="Arial"/>
              </a:rPr>
              <a:t>} </a:t>
            </a:r>
            <a:endParaRPr sz="2000" b="0" strike="noStrik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None/>
            </a:pPr>
            <a:endParaRPr sz="2000" b="0" strike="noStrike" dirty="0">
              <a:solidFill>
                <a:srgbClr val="404040"/>
              </a:solidFill>
              <a:latin typeface="Calibri"/>
              <a:ea typeface="Calibri"/>
              <a:cs typeface="Calibri"/>
              <a:sym typeface="Calibri"/>
            </a:endParaRPr>
          </a:p>
        </p:txBody>
      </p:sp>
      <p:sp>
        <p:nvSpPr>
          <p:cNvPr id="328" name="Google Shape;328;p29"/>
          <p:cNvSpPr/>
          <p:nvPr/>
        </p:nvSpPr>
        <p:spPr>
          <a:xfrm>
            <a:off x="6225840" y="2711520"/>
            <a:ext cx="2165400" cy="21942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0" strike="noStrike">
                <a:solidFill>
                  <a:srgbClr val="000000"/>
                </a:solidFill>
                <a:latin typeface="Arial"/>
                <a:ea typeface="Arial"/>
                <a:cs typeface="Arial"/>
                <a:sym typeface="Arial"/>
              </a:rPr>
              <a:t>int a = 0,i = N; </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000000"/>
                </a:solidFill>
                <a:latin typeface="Arial"/>
                <a:ea typeface="Arial"/>
                <a:cs typeface="Arial"/>
                <a:sym typeface="Arial"/>
              </a:rPr>
              <a:t>while (i &gt; 0)</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000000"/>
                </a:solidFill>
                <a:latin typeface="Arial"/>
                <a:ea typeface="Arial"/>
                <a:cs typeface="Arial"/>
                <a:sym typeface="Arial"/>
              </a:rPr>
              <a:t>{</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000000"/>
                </a:solidFill>
                <a:latin typeface="Arial"/>
                <a:ea typeface="Arial"/>
                <a:cs typeface="Arial"/>
                <a:sym typeface="Arial"/>
              </a:rPr>
              <a:t> 	a += i;</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000000"/>
                </a:solidFill>
                <a:latin typeface="Arial"/>
                <a:ea typeface="Arial"/>
                <a:cs typeface="Arial"/>
                <a:sym typeface="Arial"/>
              </a:rPr>
              <a:t> 	i /= 2; </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a:solidFill>
                  <a:srgbClr val="000000"/>
                </a:solidFill>
                <a:latin typeface="Arial"/>
                <a:ea typeface="Arial"/>
                <a:cs typeface="Arial"/>
                <a:sym typeface="Arial"/>
              </a:rPr>
              <a:t>} </a:t>
            </a:r>
            <a:endParaRPr sz="2000" b="0" strike="noStrike">
              <a:latin typeface="Arial"/>
              <a:ea typeface="Arial"/>
              <a:cs typeface="Arial"/>
              <a:sym typeface="Arial"/>
            </a:endParaRPr>
          </a:p>
          <a:p>
            <a:pPr marL="0" marR="0" lvl="0" indent="0" algn="l" rtl="0">
              <a:lnSpc>
                <a:spcPct val="100000"/>
              </a:lnSpc>
              <a:spcBef>
                <a:spcPts val="0"/>
              </a:spcBef>
              <a:spcAft>
                <a:spcPts val="0"/>
              </a:spcAft>
              <a:buNone/>
            </a:pPr>
            <a:endParaRPr sz="20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Exercises</a:t>
            </a:r>
            <a:endParaRPr sz="4800" b="0" strike="noStrike">
              <a:solidFill>
                <a:srgbClr val="000000"/>
              </a:solidFill>
              <a:latin typeface="Calibri"/>
              <a:ea typeface="Calibri"/>
              <a:cs typeface="Calibri"/>
              <a:sym typeface="Calibri"/>
            </a:endParaRPr>
          </a:p>
        </p:txBody>
      </p:sp>
      <p:sp>
        <p:nvSpPr>
          <p:cNvPr id="334" name="Google Shape;334;p31"/>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3. </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Which of the given options provides the </a:t>
            </a:r>
            <a:r>
              <a:rPr lang="en-US" sz="1800" dirty="0"/>
              <a:t/>
            </a:r>
            <a:br>
              <a:rPr lang="en-US" sz="1800" dirty="0"/>
            </a:br>
            <a:r>
              <a:rPr lang="en-US" sz="2000" b="0" strike="noStrike" dirty="0">
                <a:solidFill>
                  <a:srgbClr val="404040"/>
                </a:solidFill>
                <a:latin typeface="Calibri"/>
                <a:ea typeface="Calibri"/>
                <a:cs typeface="Calibri"/>
                <a:sym typeface="Calibri"/>
              </a:rPr>
              <a:t>increasing order of complexity of </a:t>
            </a:r>
            <a:r>
              <a:rPr lang="en-US" sz="1800" dirty="0"/>
              <a:t/>
            </a:r>
            <a:br>
              <a:rPr lang="en-US" sz="1800" dirty="0"/>
            </a:br>
            <a:r>
              <a:rPr lang="en-US" sz="2000" b="0" strike="noStrike" dirty="0">
                <a:solidFill>
                  <a:srgbClr val="404040"/>
                </a:solidFill>
                <a:latin typeface="Calibri"/>
                <a:ea typeface="Calibri"/>
                <a:cs typeface="Calibri"/>
                <a:sym typeface="Calibri"/>
              </a:rPr>
              <a:t>functions f1, f2, f3 and f4:</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f1(n) = 2^n</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f2(n) = n^(3/2)</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f3(n) = </a:t>
            </a:r>
            <a:r>
              <a:rPr lang="en-US" sz="2000" b="0" strike="noStrike" dirty="0" err="1">
                <a:solidFill>
                  <a:srgbClr val="404040"/>
                </a:solidFill>
                <a:latin typeface="Calibri"/>
                <a:ea typeface="Calibri"/>
                <a:cs typeface="Calibri"/>
                <a:sym typeface="Calibri"/>
              </a:rPr>
              <a:t>nLogn</a:t>
            </a:r>
            <a:endParaRPr sz="2000" b="0" strike="noStrike" dirty="0">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dirty="0">
                <a:solidFill>
                  <a:srgbClr val="404040"/>
                </a:solidFill>
                <a:latin typeface="Calibri"/>
                <a:ea typeface="Calibri"/>
                <a:cs typeface="Calibri"/>
                <a:sym typeface="Calibri"/>
              </a:rPr>
              <a:t>f4(n) = n^(</a:t>
            </a:r>
            <a:r>
              <a:rPr lang="en-US" sz="2000" b="0" strike="noStrike" dirty="0" err="1">
                <a:solidFill>
                  <a:srgbClr val="404040"/>
                </a:solidFill>
                <a:latin typeface="Calibri"/>
                <a:ea typeface="Calibri"/>
                <a:cs typeface="Calibri"/>
                <a:sym typeface="Calibri"/>
              </a:rPr>
              <a:t>Logn</a:t>
            </a:r>
            <a:r>
              <a:rPr lang="en-US" sz="2000" b="0" strike="noStrike" dirty="0">
                <a:solidFill>
                  <a:srgbClr val="404040"/>
                </a:solidFill>
                <a:latin typeface="Calibri"/>
                <a:ea typeface="Calibri"/>
                <a:cs typeface="Calibri"/>
                <a:sym typeface="Calibri"/>
              </a:rPr>
              <a:t>)</a:t>
            </a:r>
            <a:endParaRPr sz="2000" b="0" strike="noStrike" dirty="0">
              <a:solidFill>
                <a:srgbClr val="404040"/>
              </a:solidFill>
              <a:latin typeface="Calibri"/>
              <a:ea typeface="Calibri"/>
              <a:cs typeface="Calibri"/>
              <a:sym typeface="Calibri"/>
            </a:endParaRPr>
          </a:p>
        </p:txBody>
      </p:sp>
      <p:sp>
        <p:nvSpPr>
          <p:cNvPr id="335" name="Google Shape;335;p31"/>
          <p:cNvSpPr/>
          <p:nvPr/>
        </p:nvSpPr>
        <p:spPr>
          <a:xfrm>
            <a:off x="5518800" y="1845720"/>
            <a:ext cx="6673200" cy="286086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4. </a:t>
            </a:r>
            <a:endParaRPr lang="en-US" sz="2000" dirty="0">
              <a:ea typeface="Calibri"/>
            </a:endParaRPr>
          </a:p>
          <a:p>
            <a:pPr marL="0" marR="0" lvl="0" indent="0" algn="l" rtl="0">
              <a:lnSpc>
                <a:spcPct val="100000"/>
              </a:lnSpc>
              <a:spcBef>
                <a:spcPts val="0"/>
              </a:spcBef>
              <a:spcAft>
                <a:spcPts val="0"/>
              </a:spcAft>
              <a:buNone/>
            </a:pPr>
            <a:r>
              <a:rPr lang="en-US" sz="2000" b="0" strike="noStrike" dirty="0" smtClean="0">
                <a:solidFill>
                  <a:srgbClr val="404040"/>
                </a:solidFill>
                <a:latin typeface="Calibri"/>
                <a:ea typeface="Calibri"/>
                <a:cs typeface="Calibri"/>
                <a:sym typeface="Calibri"/>
              </a:rPr>
              <a:t>What </a:t>
            </a:r>
            <a:r>
              <a:rPr lang="en-US" sz="2000" b="0" strike="noStrike" dirty="0">
                <a:solidFill>
                  <a:srgbClr val="404040"/>
                </a:solidFill>
                <a:latin typeface="Calibri"/>
                <a:ea typeface="Calibri"/>
                <a:cs typeface="Calibri"/>
                <a:sym typeface="Calibri"/>
              </a:rPr>
              <a:t>is the time complexity of the following code :</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        </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err="1">
                <a:solidFill>
                  <a:srgbClr val="404040"/>
                </a:solidFill>
                <a:latin typeface="Calibri"/>
                <a:ea typeface="Calibri"/>
                <a:cs typeface="Calibri"/>
                <a:sym typeface="Calibri"/>
              </a:rPr>
              <a:t>int</a:t>
            </a:r>
            <a:r>
              <a:rPr lang="en-US" sz="2000" b="0" strike="noStrike" dirty="0">
                <a:solidFill>
                  <a:srgbClr val="404040"/>
                </a:solidFill>
                <a:latin typeface="Calibri"/>
                <a:ea typeface="Calibri"/>
                <a:cs typeface="Calibri"/>
                <a:sym typeface="Calibri"/>
              </a:rPr>
              <a:t> j = 0;</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        for(</a:t>
            </a:r>
            <a:r>
              <a:rPr lang="en-US" sz="2000" b="0" strike="noStrike" dirty="0" err="1">
                <a:solidFill>
                  <a:srgbClr val="404040"/>
                </a:solidFill>
                <a:latin typeface="Calibri"/>
                <a:ea typeface="Calibri"/>
                <a:cs typeface="Calibri"/>
                <a:sym typeface="Calibri"/>
              </a:rPr>
              <a:t>int</a:t>
            </a:r>
            <a:r>
              <a:rPr lang="en-US" sz="2000" b="0" strike="noStrike" dirty="0">
                <a:solidFill>
                  <a:srgbClr val="404040"/>
                </a:solidFill>
                <a:latin typeface="Calibri"/>
                <a:ea typeface="Calibri"/>
                <a:cs typeface="Calibri"/>
                <a:sym typeface="Calibri"/>
              </a:rPr>
              <a:t>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 0;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&lt; n; ++</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            while(j &lt; n &amp;&amp; </a:t>
            </a:r>
            <a:r>
              <a:rPr lang="en-US" sz="2000" b="0" strike="noStrike" dirty="0" err="1">
                <a:solidFill>
                  <a:srgbClr val="404040"/>
                </a:solidFill>
                <a:latin typeface="Calibri"/>
                <a:ea typeface="Calibri"/>
                <a:cs typeface="Calibri"/>
                <a:sym typeface="Calibri"/>
              </a:rPr>
              <a:t>arr</a:t>
            </a:r>
            <a:r>
              <a:rPr lang="en-US" sz="2000" b="0" strike="noStrike" dirty="0">
                <a:solidFill>
                  <a:srgbClr val="404040"/>
                </a:solidFill>
                <a:latin typeface="Calibri"/>
                <a:ea typeface="Calibri"/>
                <a:cs typeface="Calibri"/>
                <a:sym typeface="Calibri"/>
              </a:rPr>
              <a:t>[</a:t>
            </a:r>
            <a:r>
              <a:rPr lang="en-US" sz="2000" b="0" strike="noStrike" dirty="0" err="1">
                <a:solidFill>
                  <a:srgbClr val="404040"/>
                </a:solidFill>
                <a:latin typeface="Calibri"/>
                <a:ea typeface="Calibri"/>
                <a:cs typeface="Calibri"/>
                <a:sym typeface="Calibri"/>
              </a:rPr>
              <a:t>i</a:t>
            </a:r>
            <a:r>
              <a:rPr lang="en-US" sz="2000" b="0" strike="noStrike" dirty="0">
                <a:solidFill>
                  <a:srgbClr val="404040"/>
                </a:solidFill>
                <a:latin typeface="Calibri"/>
                <a:ea typeface="Calibri"/>
                <a:cs typeface="Calibri"/>
                <a:sym typeface="Calibri"/>
              </a:rPr>
              <a:t>] &lt; </a:t>
            </a:r>
            <a:r>
              <a:rPr lang="en-US" sz="2000" b="0" strike="noStrike" dirty="0" err="1">
                <a:solidFill>
                  <a:srgbClr val="404040"/>
                </a:solidFill>
                <a:latin typeface="Calibri"/>
                <a:ea typeface="Calibri"/>
                <a:cs typeface="Calibri"/>
                <a:sym typeface="Calibri"/>
              </a:rPr>
              <a:t>arr</a:t>
            </a:r>
            <a:r>
              <a:rPr lang="en-US" sz="2000" b="0" strike="noStrike" dirty="0">
                <a:solidFill>
                  <a:srgbClr val="404040"/>
                </a:solidFill>
                <a:latin typeface="Calibri"/>
                <a:ea typeface="Calibri"/>
                <a:cs typeface="Calibri"/>
                <a:sym typeface="Calibri"/>
              </a:rPr>
              <a:t>[j]) {</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                j++;</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            }</a:t>
            </a:r>
            <a:endParaRPr sz="20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US" sz="2000" b="0" strike="noStrike" dirty="0">
                <a:solidFill>
                  <a:srgbClr val="404040"/>
                </a:solidFill>
                <a:latin typeface="Calibri"/>
                <a:ea typeface="Calibri"/>
                <a:cs typeface="Calibri"/>
                <a:sym typeface="Calibri"/>
              </a:rPr>
              <a:t>        }</a:t>
            </a:r>
            <a:endParaRPr sz="2000" b="0" strike="noStrik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None/>
            </a:pPr>
            <a:r>
              <a:rPr lang="en-US" sz="4800" b="1" i="0" u="none" strike="noStrike" cap="none">
                <a:solidFill>
                  <a:srgbClr val="1C6295"/>
                </a:solidFill>
                <a:latin typeface="Calibri"/>
                <a:ea typeface="Calibri"/>
                <a:cs typeface="Calibri"/>
                <a:sym typeface="Calibri"/>
              </a:rPr>
              <a:t>Meet the Mentors!</a:t>
            </a:r>
            <a:endParaRPr sz="4800" b="0" i="0" u="none" strike="noStrike" cap="none">
              <a:solidFill>
                <a:srgbClr val="000000"/>
              </a:solidFill>
              <a:latin typeface="Calibri"/>
              <a:ea typeface="Calibri"/>
              <a:cs typeface="Calibri"/>
              <a:sym typeface="Calibri"/>
            </a:endParaRPr>
          </a:p>
        </p:txBody>
      </p:sp>
      <p:sp>
        <p:nvSpPr>
          <p:cNvPr id="147" name="Google Shape;147;p4"/>
          <p:cNvSpPr txBox="1"/>
          <p:nvPr/>
        </p:nvSpPr>
        <p:spPr>
          <a:xfrm>
            <a:off x="5516550" y="1845725"/>
            <a:ext cx="6541500" cy="3972300"/>
          </a:xfrm>
          <a:prstGeom prst="rect">
            <a:avLst/>
          </a:prstGeom>
          <a:noFill/>
          <a:ln>
            <a:noFill/>
          </a:ln>
        </p:spPr>
        <p:txBody>
          <a:bodyPr spcFirstLastPara="1" wrap="square" lIns="0" tIns="45700" rIns="0" bIns="45700" anchor="t" anchorCtr="0">
            <a:normAutofit/>
          </a:bodyPr>
          <a:lstStyle/>
          <a:p>
            <a:pPr marL="1371600" marR="0" lvl="0" indent="457200" algn="l" rtl="0">
              <a:lnSpc>
                <a:spcPct val="70000"/>
              </a:lnSpc>
              <a:spcBef>
                <a:spcPts val="0"/>
              </a:spcBef>
              <a:spcAft>
                <a:spcPts val="0"/>
              </a:spcAft>
              <a:buNone/>
            </a:pPr>
            <a:r>
              <a:rPr lang="en-US" sz="3600" b="0" i="0" u="sng" strike="noStrike" cap="none" dirty="0" err="1">
                <a:solidFill>
                  <a:srgbClr val="1C6295"/>
                </a:solidFill>
                <a:latin typeface="Calibri"/>
                <a:ea typeface="Calibri"/>
                <a:cs typeface="Calibri"/>
                <a:sym typeface="Calibri"/>
              </a:rPr>
              <a:t>Mahir</a:t>
            </a:r>
            <a:endParaRPr sz="3600" u="sng" dirty="0">
              <a:solidFill>
                <a:srgbClr val="1C6295"/>
              </a:solidFill>
              <a:latin typeface="Calibri"/>
              <a:ea typeface="Calibri"/>
              <a:cs typeface="Calibri"/>
              <a:sym typeface="Calibri"/>
            </a:endParaRPr>
          </a:p>
          <a:p>
            <a:pPr marL="1371600" marR="0" lvl="0" indent="457200" algn="l" rtl="0">
              <a:lnSpc>
                <a:spcPct val="70000"/>
              </a:lnSpc>
              <a:spcBef>
                <a:spcPts val="0"/>
              </a:spcBef>
              <a:spcAft>
                <a:spcPts val="0"/>
              </a:spcAft>
              <a:buNone/>
            </a:pPr>
            <a:endParaRPr sz="4300" u="sng" dirty="0">
              <a:solidFill>
                <a:srgbClr val="1C6295"/>
              </a:solidFill>
              <a:latin typeface="Calibri"/>
              <a:ea typeface="Calibri"/>
              <a:cs typeface="Calibri"/>
              <a:sym typeface="Calibri"/>
            </a:endParaRPr>
          </a:p>
          <a:p>
            <a:pPr marL="457200" marR="0" lvl="0" indent="-374650" algn="l" rtl="0">
              <a:lnSpc>
                <a:spcPct val="70000"/>
              </a:lnSpc>
              <a:spcBef>
                <a:spcPts val="0"/>
              </a:spcBef>
              <a:spcAft>
                <a:spcPts val="0"/>
              </a:spcAft>
              <a:buClr>
                <a:srgbClr val="1C6295"/>
              </a:buClr>
              <a:buSzPts val="2300"/>
              <a:buFont typeface="Wingdings" panose="05000000000000000000" pitchFamily="2" charset="2"/>
              <a:buChar char="§"/>
            </a:pPr>
            <a:r>
              <a:rPr lang="en-US" sz="2300" dirty="0">
                <a:solidFill>
                  <a:srgbClr val="1C6295"/>
                </a:solidFill>
                <a:latin typeface="Calibri"/>
                <a:ea typeface="Calibri"/>
                <a:cs typeface="Calibri"/>
                <a:sym typeface="Calibri"/>
              </a:rPr>
              <a:t>Student of UIET, </a:t>
            </a:r>
            <a:r>
              <a:rPr lang="en-US" sz="2300" dirty="0" err="1">
                <a:solidFill>
                  <a:srgbClr val="1C6295"/>
                </a:solidFill>
                <a:latin typeface="Calibri"/>
                <a:ea typeface="Calibri"/>
                <a:cs typeface="Calibri"/>
                <a:sym typeface="Calibri"/>
              </a:rPr>
              <a:t>Panjab</a:t>
            </a:r>
            <a:r>
              <a:rPr lang="en-US" sz="2300" dirty="0">
                <a:solidFill>
                  <a:srgbClr val="1C6295"/>
                </a:solidFill>
                <a:latin typeface="Calibri"/>
                <a:ea typeface="Calibri"/>
                <a:cs typeface="Calibri"/>
                <a:sym typeface="Calibri"/>
              </a:rPr>
              <a:t> University, </a:t>
            </a:r>
            <a:r>
              <a:rPr lang="en-US" sz="2300" dirty="0" smtClean="0">
                <a:solidFill>
                  <a:srgbClr val="1C6295"/>
                </a:solidFill>
                <a:latin typeface="Calibri"/>
                <a:ea typeface="Calibri"/>
                <a:cs typeface="Calibri"/>
                <a:sym typeface="Calibri"/>
              </a:rPr>
              <a:t>Chandigarh</a:t>
            </a:r>
            <a:endParaRPr sz="2300" dirty="0">
              <a:solidFill>
                <a:srgbClr val="1C6295"/>
              </a:solidFill>
              <a:latin typeface="Calibri"/>
              <a:ea typeface="Calibri"/>
              <a:cs typeface="Calibri"/>
              <a:sym typeface="Calibri"/>
            </a:endParaRPr>
          </a:p>
          <a:p>
            <a:pPr marL="800100" marR="0" lvl="0" indent="-342900" algn="l" rtl="0">
              <a:lnSpc>
                <a:spcPct val="70000"/>
              </a:lnSpc>
              <a:spcBef>
                <a:spcPts val="0"/>
              </a:spcBef>
              <a:spcAft>
                <a:spcPts val="0"/>
              </a:spcAft>
              <a:buFont typeface="Wingdings" panose="05000000000000000000" pitchFamily="2" charset="2"/>
              <a:buChar char="§"/>
            </a:pPr>
            <a:endParaRPr sz="2300" dirty="0">
              <a:solidFill>
                <a:srgbClr val="1C6295"/>
              </a:solidFill>
              <a:latin typeface="Calibri"/>
              <a:ea typeface="Calibri"/>
              <a:cs typeface="Calibri"/>
              <a:sym typeface="Calibri"/>
            </a:endParaRPr>
          </a:p>
          <a:p>
            <a:pPr marL="457200" marR="0" lvl="0" indent="-374650" algn="l" rtl="0">
              <a:lnSpc>
                <a:spcPct val="70000"/>
              </a:lnSpc>
              <a:spcBef>
                <a:spcPts val="0"/>
              </a:spcBef>
              <a:spcAft>
                <a:spcPts val="0"/>
              </a:spcAft>
              <a:buClr>
                <a:srgbClr val="1C6295"/>
              </a:buClr>
              <a:buSzPts val="2300"/>
              <a:buFont typeface="Wingdings" panose="05000000000000000000" pitchFamily="2" charset="2"/>
              <a:buChar char="§"/>
            </a:pPr>
            <a:r>
              <a:rPr lang="en-US" sz="2300" dirty="0">
                <a:solidFill>
                  <a:srgbClr val="1C6295"/>
                </a:solidFill>
                <a:latin typeface="Calibri"/>
                <a:ea typeface="Calibri"/>
                <a:cs typeface="Calibri"/>
                <a:sym typeface="Calibri"/>
              </a:rPr>
              <a:t>Mentor at Programming Club of </a:t>
            </a:r>
            <a:r>
              <a:rPr lang="en-US" sz="2300" dirty="0" smtClean="0">
                <a:solidFill>
                  <a:srgbClr val="1C6295"/>
                </a:solidFill>
                <a:latin typeface="Calibri"/>
                <a:ea typeface="Calibri"/>
                <a:cs typeface="Calibri"/>
                <a:sym typeface="Calibri"/>
              </a:rPr>
              <a:t>UIET</a:t>
            </a:r>
            <a:endParaRPr sz="2300" dirty="0">
              <a:solidFill>
                <a:srgbClr val="1C6295"/>
              </a:solidFill>
              <a:latin typeface="Calibri"/>
              <a:ea typeface="Calibri"/>
              <a:cs typeface="Calibri"/>
              <a:sym typeface="Calibri"/>
            </a:endParaRPr>
          </a:p>
          <a:p>
            <a:pPr marL="800100" marR="0" lvl="0" indent="-342900" algn="l" rtl="0">
              <a:lnSpc>
                <a:spcPct val="70000"/>
              </a:lnSpc>
              <a:spcBef>
                <a:spcPts val="0"/>
              </a:spcBef>
              <a:spcAft>
                <a:spcPts val="0"/>
              </a:spcAft>
              <a:buFont typeface="Wingdings" panose="05000000000000000000" pitchFamily="2" charset="2"/>
              <a:buChar char="§"/>
            </a:pPr>
            <a:endParaRPr sz="2300" dirty="0">
              <a:solidFill>
                <a:srgbClr val="1C6295"/>
              </a:solidFill>
              <a:latin typeface="Calibri"/>
              <a:ea typeface="Calibri"/>
              <a:cs typeface="Calibri"/>
              <a:sym typeface="Calibri"/>
            </a:endParaRPr>
          </a:p>
          <a:p>
            <a:pPr marL="457200" marR="0" lvl="0" indent="-374650" algn="l" rtl="0">
              <a:lnSpc>
                <a:spcPct val="70000"/>
              </a:lnSpc>
              <a:spcBef>
                <a:spcPts val="0"/>
              </a:spcBef>
              <a:spcAft>
                <a:spcPts val="0"/>
              </a:spcAft>
              <a:buClr>
                <a:srgbClr val="1C6295"/>
              </a:buClr>
              <a:buSzPts val="2300"/>
              <a:buFont typeface="Wingdings" panose="05000000000000000000" pitchFamily="2" charset="2"/>
              <a:buChar char="§"/>
            </a:pPr>
            <a:r>
              <a:rPr lang="en-US" sz="2300" dirty="0">
                <a:solidFill>
                  <a:srgbClr val="1C6295"/>
                </a:solidFill>
                <a:latin typeface="Calibri"/>
                <a:ea typeface="Calibri"/>
                <a:cs typeface="Calibri"/>
                <a:sym typeface="Calibri"/>
              </a:rPr>
              <a:t>Loves to play </a:t>
            </a:r>
            <a:r>
              <a:rPr lang="en-US" sz="2300" dirty="0" smtClean="0">
                <a:solidFill>
                  <a:srgbClr val="1C6295"/>
                </a:solidFill>
                <a:latin typeface="Calibri"/>
                <a:ea typeface="Calibri"/>
                <a:cs typeface="Calibri"/>
                <a:sym typeface="Calibri"/>
              </a:rPr>
              <a:t>CTF</a:t>
            </a:r>
            <a:endParaRPr sz="2300" dirty="0">
              <a:solidFill>
                <a:srgbClr val="1C6295"/>
              </a:solidFill>
              <a:latin typeface="Calibri"/>
              <a:ea typeface="Calibri"/>
              <a:cs typeface="Calibri"/>
              <a:sym typeface="Calibri"/>
            </a:endParaRPr>
          </a:p>
          <a:p>
            <a:pPr marL="800100" marR="0" lvl="0" indent="-342900" algn="l" rtl="0">
              <a:lnSpc>
                <a:spcPct val="70000"/>
              </a:lnSpc>
              <a:spcBef>
                <a:spcPts val="0"/>
              </a:spcBef>
              <a:spcAft>
                <a:spcPts val="0"/>
              </a:spcAft>
              <a:buFont typeface="Wingdings" panose="05000000000000000000" pitchFamily="2" charset="2"/>
              <a:buChar char="§"/>
            </a:pPr>
            <a:endParaRPr sz="2300" dirty="0">
              <a:solidFill>
                <a:srgbClr val="1C6295"/>
              </a:solidFill>
              <a:latin typeface="Calibri"/>
              <a:ea typeface="Calibri"/>
              <a:cs typeface="Calibri"/>
              <a:sym typeface="Calibri"/>
            </a:endParaRPr>
          </a:p>
          <a:p>
            <a:pPr marL="457200" marR="0" lvl="0" indent="-374650" algn="l" rtl="0">
              <a:lnSpc>
                <a:spcPct val="70000"/>
              </a:lnSpc>
              <a:spcBef>
                <a:spcPts val="0"/>
              </a:spcBef>
              <a:spcAft>
                <a:spcPts val="0"/>
              </a:spcAft>
              <a:buClr>
                <a:srgbClr val="1C6295"/>
              </a:buClr>
              <a:buSzPts val="2300"/>
              <a:buFont typeface="Wingdings" panose="05000000000000000000" pitchFamily="2" charset="2"/>
              <a:buChar char="§"/>
            </a:pPr>
            <a:r>
              <a:rPr lang="en-US" sz="2300" dirty="0">
                <a:solidFill>
                  <a:srgbClr val="1C6295"/>
                </a:solidFill>
                <a:latin typeface="Calibri"/>
                <a:ea typeface="Calibri"/>
                <a:cs typeface="Calibri"/>
                <a:sym typeface="Calibri"/>
              </a:rPr>
              <a:t>Backend </a:t>
            </a:r>
            <a:r>
              <a:rPr lang="en-US" sz="2300" dirty="0" smtClean="0">
                <a:solidFill>
                  <a:srgbClr val="1C6295"/>
                </a:solidFill>
                <a:latin typeface="Calibri"/>
                <a:ea typeface="Calibri"/>
                <a:cs typeface="Calibri"/>
                <a:sym typeface="Calibri"/>
              </a:rPr>
              <a:t>Developer</a:t>
            </a:r>
            <a:endParaRPr sz="2300" dirty="0">
              <a:solidFill>
                <a:srgbClr val="1C6295"/>
              </a:solidFill>
              <a:latin typeface="Calibri"/>
              <a:ea typeface="Calibri"/>
              <a:cs typeface="Calibri"/>
              <a:sym typeface="Calibri"/>
            </a:endParaRPr>
          </a:p>
          <a:p>
            <a:pPr marL="457200" marR="0" lvl="0" indent="0" algn="l" rtl="0">
              <a:lnSpc>
                <a:spcPct val="70000"/>
              </a:lnSpc>
              <a:spcBef>
                <a:spcPts val="0"/>
              </a:spcBef>
              <a:spcAft>
                <a:spcPts val="0"/>
              </a:spcAft>
              <a:buNone/>
            </a:pPr>
            <a:endParaRPr sz="2300" dirty="0">
              <a:solidFill>
                <a:srgbClr val="1C6295"/>
              </a:solidFill>
              <a:latin typeface="Calibri"/>
              <a:ea typeface="Calibri"/>
              <a:cs typeface="Calibri"/>
              <a:sym typeface="Calibri"/>
            </a:endParaRPr>
          </a:p>
          <a:p>
            <a:pPr marL="0" marR="0" lvl="0" indent="0" algn="l" rtl="0">
              <a:lnSpc>
                <a:spcPct val="70000"/>
              </a:lnSpc>
              <a:spcBef>
                <a:spcPts val="0"/>
              </a:spcBef>
              <a:spcAft>
                <a:spcPts val="0"/>
              </a:spcAft>
              <a:buNone/>
            </a:pPr>
            <a:r>
              <a:rPr lang="en-US" sz="2300" dirty="0">
                <a:solidFill>
                  <a:srgbClr val="1C6295"/>
                </a:solidFill>
                <a:latin typeface="Calibri"/>
                <a:ea typeface="Calibri"/>
                <a:cs typeface="Calibri"/>
                <a:sym typeface="Calibri"/>
              </a:rPr>
              <a:t>Connect with me at:</a:t>
            </a:r>
            <a:endParaRPr sz="2300" dirty="0">
              <a:solidFill>
                <a:srgbClr val="1C6295"/>
              </a:solidFill>
              <a:latin typeface="Calibri"/>
              <a:ea typeface="Calibri"/>
              <a:cs typeface="Calibri"/>
              <a:sym typeface="Calibri"/>
            </a:endParaRPr>
          </a:p>
          <a:p>
            <a:pPr marL="0" marR="0" lvl="0" indent="0" algn="l" rtl="0">
              <a:lnSpc>
                <a:spcPct val="70000"/>
              </a:lnSpc>
              <a:spcBef>
                <a:spcPts val="0"/>
              </a:spcBef>
              <a:spcAft>
                <a:spcPts val="0"/>
              </a:spcAft>
              <a:buNone/>
            </a:pPr>
            <a:endParaRPr sz="2300" dirty="0">
              <a:solidFill>
                <a:srgbClr val="1C6295"/>
              </a:solidFill>
              <a:latin typeface="Calibri"/>
              <a:ea typeface="Calibri"/>
              <a:cs typeface="Calibri"/>
              <a:sym typeface="Calibri"/>
            </a:endParaRPr>
          </a:p>
          <a:p>
            <a:pPr marL="0" marR="0" lvl="0" indent="0" algn="l" rtl="0">
              <a:lnSpc>
                <a:spcPct val="70000"/>
              </a:lnSpc>
              <a:spcBef>
                <a:spcPts val="0"/>
              </a:spcBef>
              <a:spcAft>
                <a:spcPts val="0"/>
              </a:spcAft>
              <a:buNone/>
            </a:pPr>
            <a:r>
              <a:rPr lang="en-US" sz="2300" dirty="0">
                <a:solidFill>
                  <a:srgbClr val="1C6295"/>
                </a:solidFill>
                <a:latin typeface="Calibri"/>
                <a:ea typeface="Calibri"/>
                <a:cs typeface="Calibri"/>
                <a:sym typeface="Calibri"/>
              </a:rPr>
              <a:t>	LinkedIn: </a:t>
            </a:r>
            <a:r>
              <a:rPr lang="en-US" sz="1800" u="sng" dirty="0">
                <a:solidFill>
                  <a:srgbClr val="0000FF"/>
                </a:solidFill>
                <a:hlinkClick r:id="rId3"/>
              </a:rPr>
              <a:t>https://www.linkedin.com/in/mahir-gupta/</a:t>
            </a:r>
            <a:endParaRPr sz="3000" dirty="0">
              <a:solidFill>
                <a:srgbClr val="0000FF"/>
              </a:solidFill>
              <a:latin typeface="Calibri"/>
              <a:ea typeface="Calibri"/>
              <a:cs typeface="Calibri"/>
              <a:sym typeface="Calibri"/>
            </a:endParaRPr>
          </a:p>
        </p:txBody>
      </p:sp>
      <p:pic>
        <p:nvPicPr>
          <p:cNvPr id="148" name="Google Shape;148;p4"/>
          <p:cNvPicPr preferRelativeResize="0"/>
          <p:nvPr/>
        </p:nvPicPr>
        <p:blipFill rotWithShape="1">
          <a:blip r:embed="rId4">
            <a:alphaModFix/>
          </a:blip>
          <a:srcRect l="6292" t="2790" r="2383" b="17932"/>
          <a:stretch/>
        </p:blipFill>
        <p:spPr>
          <a:xfrm>
            <a:off x="1446450" y="1921925"/>
            <a:ext cx="2640726" cy="413062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p:nvPr/>
        </p:nvSpPr>
        <p:spPr>
          <a:xfrm>
            <a:off x="1097280" y="798480"/>
            <a:ext cx="10058040" cy="90936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i="0" u="none" strike="noStrike" cap="none">
                <a:solidFill>
                  <a:srgbClr val="404040"/>
                </a:solidFill>
                <a:latin typeface="Calibri"/>
                <a:ea typeface="Calibri"/>
                <a:cs typeface="Calibri"/>
                <a:sym typeface="Calibri"/>
              </a:rPr>
              <a:t>Course Curriculum</a:t>
            </a:r>
            <a:endParaRPr sz="4800" b="0" i="0" u="none" strike="noStrike" cap="none">
              <a:solidFill>
                <a:srgbClr val="000000"/>
              </a:solidFill>
              <a:latin typeface="Calibri"/>
              <a:ea typeface="Calibri"/>
              <a:cs typeface="Calibri"/>
              <a:sym typeface="Calibri"/>
            </a:endParaRPr>
          </a:p>
        </p:txBody>
      </p:sp>
      <p:graphicFrame>
        <p:nvGraphicFramePr>
          <p:cNvPr id="154" name="Google Shape;154;p5"/>
          <p:cNvGraphicFramePr/>
          <p:nvPr/>
        </p:nvGraphicFramePr>
        <p:xfrm>
          <a:off x="754200" y="1707840"/>
          <a:ext cx="10982150" cy="4645920"/>
        </p:xfrm>
        <a:graphic>
          <a:graphicData uri="http://schemas.openxmlformats.org/drawingml/2006/table">
            <a:tbl>
              <a:tblPr>
                <a:noFill/>
                <a:tableStyleId>{CF7055FE-6550-448B-89F2-9D4C376DA18B}</a:tableStyleId>
              </a:tblPr>
              <a:tblGrid>
                <a:gridCol w="5491075"/>
                <a:gridCol w="5491075"/>
              </a:tblGrid>
              <a:tr h="357125">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Day</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1CADE4"/>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Topics</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1CADE4"/>
                    </a:solidFill>
                  </a:tcPr>
                </a:tc>
              </a:tr>
              <a:tr h="622450">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1</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Introduction to DS, Time and Space Complexities</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2</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Arrays, Linked List, Recursion</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3</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Stack, Queue</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4</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Trees, BST</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5</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Heaps</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6</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Introduction to Algorithms, Sorting Algorithms</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7</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Divide and Conquer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8-9</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Greedy Technique, Backtracking</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10-11</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Dynamic Programming</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12-13</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Graphs</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357125">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14</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marR="0" lvl="0" indent="0" algn="ctr" rtl="0">
                        <a:lnSpc>
                          <a:spcPct val="100000"/>
                        </a:lnSpc>
                        <a:spcBef>
                          <a:spcPts val="0"/>
                        </a:spcBef>
                        <a:spcAft>
                          <a:spcPts val="0"/>
                        </a:spcAft>
                        <a:buNone/>
                      </a:pPr>
                      <a:r>
                        <a:rPr lang="en-US" sz="1800" b="0" u="none" strike="noStrike" cap="none">
                          <a:solidFill>
                            <a:srgbClr val="000000"/>
                          </a:solidFill>
                          <a:latin typeface="Calibri"/>
                          <a:ea typeface="Calibri"/>
                          <a:cs typeface="Calibri"/>
                          <a:sym typeface="Calibri"/>
                        </a:rPr>
                        <a:t>STL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bl>
          </a:graphicData>
        </a:graphic>
      </p:graphicFrame>
      <p:sp>
        <p:nvSpPr>
          <p:cNvPr id="155" name="Google Shape;155;p5"/>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p:nvPr/>
        </p:nvSpPr>
        <p:spPr>
          <a:xfrm>
            <a:off x="1097280" y="188086"/>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dirty="0" smtClean="0">
                <a:solidFill>
                  <a:srgbClr val="404040"/>
                </a:solidFill>
                <a:latin typeface="Calibri"/>
                <a:ea typeface="Calibri"/>
                <a:cs typeface="Calibri"/>
                <a:sym typeface="Calibri"/>
              </a:rPr>
              <a:t>Approach of learning:</a:t>
            </a:r>
            <a:endParaRPr sz="4800" b="0" strike="noStrike" dirty="0">
              <a:solidFill>
                <a:srgbClr val="000000"/>
              </a:solidFill>
              <a:latin typeface="Calibri"/>
              <a:ea typeface="Calibri"/>
              <a:cs typeface="Calibri"/>
              <a:sym typeface="Calibri"/>
            </a:endParaRPr>
          </a:p>
        </p:txBody>
      </p:sp>
      <p:grpSp>
        <p:nvGrpSpPr>
          <p:cNvPr id="3" name="Group 2"/>
          <p:cNvGrpSpPr/>
          <p:nvPr/>
        </p:nvGrpSpPr>
        <p:grpSpPr>
          <a:xfrm>
            <a:off x="1097280" y="1845720"/>
            <a:ext cx="10058040" cy="4023000"/>
            <a:chOff x="1097280" y="1845720"/>
            <a:chExt cx="10058040" cy="4023000"/>
          </a:xfrm>
        </p:grpSpPr>
        <p:sp>
          <p:nvSpPr>
            <p:cNvPr id="161" name="Google Shape;161;p6"/>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345440" lvl="0" indent="-457200">
                <a:lnSpc>
                  <a:spcPct val="160000"/>
                </a:lnSpc>
                <a:buClr>
                  <a:srgbClr val="1CADE4"/>
                </a:buClr>
                <a:buSzPts val="3200"/>
                <a:buFont typeface="Wingdings" panose="05000000000000000000" pitchFamily="2" charset="2"/>
                <a:buChar char="§"/>
              </a:pPr>
              <a:r>
                <a:rPr lang="en-US" sz="2000" b="0" strike="noStrike" dirty="0" err="1" smtClean="0">
                  <a:solidFill>
                    <a:srgbClr val="404040"/>
                  </a:solidFill>
                  <a:latin typeface="Calibri"/>
                  <a:ea typeface="Calibri"/>
                  <a:cs typeface="Calibri"/>
                  <a:sym typeface="Calibri"/>
                </a:rPr>
                <a:t>Github</a:t>
              </a:r>
              <a:r>
                <a:rPr lang="en-US" sz="2000" b="0" strike="noStrike" dirty="0" smtClean="0">
                  <a:solidFill>
                    <a:srgbClr val="404040"/>
                  </a:solidFill>
                  <a:latin typeface="Calibri"/>
                  <a:ea typeface="Calibri"/>
                  <a:cs typeface="Calibri"/>
                  <a:sym typeface="Calibri"/>
                </a:rPr>
                <a:t> link : </a:t>
              </a:r>
              <a:r>
                <a:rPr lang="en-US" sz="2000" dirty="0">
                  <a:latin typeface="Calibri" panose="020F0502020204030204" pitchFamily="34" charset="0"/>
                  <a:cs typeface="Calibri" panose="020F0502020204030204" pitchFamily="34" charset="0"/>
                  <a:hlinkClick r:id="rId3"/>
                </a:rPr>
                <a:t>https://</a:t>
              </a:r>
              <a:r>
                <a:rPr lang="en-US" sz="2000" dirty="0" smtClean="0">
                  <a:latin typeface="Calibri" panose="020F0502020204030204" pitchFamily="34" charset="0"/>
                  <a:cs typeface="Calibri" panose="020F0502020204030204" pitchFamily="34" charset="0"/>
                  <a:hlinkClick r:id="rId3"/>
                </a:rPr>
                <a:t>github.com/py93/DSA-for-Interviews-GirlScript-EOP</a:t>
              </a:r>
              <a:endParaRPr lang="en-US" sz="2000" dirty="0" smtClean="0">
                <a:latin typeface="Calibri" panose="020F0502020204030204" pitchFamily="34" charset="0"/>
                <a:cs typeface="Calibri" panose="020F0502020204030204" pitchFamily="34" charset="0"/>
              </a:endParaRPr>
            </a:p>
            <a:p>
              <a:pPr marL="345440" lvl="0" indent="-457200">
                <a:lnSpc>
                  <a:spcPct val="160000"/>
                </a:lnSpc>
                <a:buClr>
                  <a:srgbClr val="1CADE4"/>
                </a:buClr>
                <a:buSzPts val="3200"/>
                <a:buFont typeface="Wingdings" panose="05000000000000000000" pitchFamily="2" charset="2"/>
                <a:buChar char="§"/>
              </a:pPr>
              <a:r>
                <a:rPr lang="en-US" sz="2000" b="0" strike="noStrike" dirty="0" smtClean="0">
                  <a:solidFill>
                    <a:srgbClr val="404040"/>
                  </a:solidFill>
                  <a:latin typeface="Calibri" panose="020F0502020204030204" pitchFamily="34" charset="0"/>
                  <a:ea typeface="Calibri"/>
                  <a:cs typeface="Calibri" panose="020F0502020204030204" pitchFamily="34" charset="0"/>
                  <a:sym typeface="Calibri"/>
                </a:rPr>
                <a:t>Assignments</a:t>
              </a:r>
            </a:p>
            <a:p>
              <a:pPr marL="345440" lvl="0" indent="-457200">
                <a:lnSpc>
                  <a:spcPct val="160000"/>
                </a:lnSpc>
                <a:buClr>
                  <a:srgbClr val="1CADE4"/>
                </a:buClr>
                <a:buSzPts val="3200"/>
                <a:buFont typeface="Wingdings" panose="05000000000000000000" pitchFamily="2" charset="2"/>
                <a:buChar char="§"/>
              </a:pPr>
              <a:r>
                <a:rPr lang="en-US" sz="2000" dirty="0" smtClean="0">
                  <a:solidFill>
                    <a:srgbClr val="404040"/>
                  </a:solidFill>
                  <a:latin typeface="Calibri" panose="020F0502020204030204" pitchFamily="34" charset="0"/>
                  <a:ea typeface="Calibri"/>
                  <a:cs typeface="Calibri" panose="020F0502020204030204" pitchFamily="34" charset="0"/>
                  <a:sym typeface="Calibri"/>
                </a:rPr>
                <a:t>PRACTICE PRACTICE PRACTICE!!!</a:t>
              </a:r>
            </a:p>
            <a:p>
              <a:pPr marL="345440" lvl="0" indent="-457200">
                <a:lnSpc>
                  <a:spcPct val="160000"/>
                </a:lnSpc>
                <a:buClr>
                  <a:srgbClr val="1CADE4"/>
                </a:buClr>
                <a:buSzPts val="3200"/>
                <a:buFont typeface="Wingdings" panose="05000000000000000000" pitchFamily="2" charset="2"/>
                <a:buChar char="§"/>
              </a:pPr>
              <a:r>
                <a:rPr lang="en-US" sz="2000" dirty="0" smtClean="0">
                  <a:solidFill>
                    <a:srgbClr val="404040"/>
                  </a:solidFill>
                  <a:latin typeface="Calibri" panose="020F0502020204030204" pitchFamily="34" charset="0"/>
                  <a:ea typeface="Calibri"/>
                  <a:cs typeface="Calibri" panose="020F0502020204030204" pitchFamily="34" charset="0"/>
                  <a:sym typeface="Calibri"/>
                </a:rPr>
                <a:t>Online challenges</a:t>
              </a:r>
            </a:p>
            <a:p>
              <a:pPr marL="345440" lvl="0" indent="-457200">
                <a:lnSpc>
                  <a:spcPct val="160000"/>
                </a:lnSpc>
                <a:buClr>
                  <a:srgbClr val="1CADE4"/>
                </a:buClr>
                <a:buSzPts val="3200"/>
                <a:buFont typeface="Wingdings" panose="05000000000000000000" pitchFamily="2" charset="2"/>
                <a:buChar char="§"/>
              </a:pPr>
              <a:r>
                <a:rPr lang="en-US" sz="2000" dirty="0" smtClean="0">
                  <a:solidFill>
                    <a:srgbClr val="404040"/>
                  </a:solidFill>
                  <a:latin typeface="Calibri" panose="020F0502020204030204" pitchFamily="34" charset="0"/>
                  <a:ea typeface="Calibri"/>
                  <a:cs typeface="Calibri" panose="020F0502020204030204" pitchFamily="34" charset="0"/>
                  <a:sym typeface="Calibri"/>
                </a:rPr>
                <a:t>Some platforms to practice on:</a:t>
              </a:r>
            </a:p>
            <a:p>
              <a:pPr marL="345440" lvl="0" indent="-457200">
                <a:lnSpc>
                  <a:spcPct val="160000"/>
                </a:lnSpc>
                <a:buClr>
                  <a:srgbClr val="1CADE4"/>
                </a:buClr>
                <a:buSzPts val="3200"/>
                <a:buFont typeface="Wingdings" panose="05000000000000000000" pitchFamily="2" charset="2"/>
                <a:buChar char="§"/>
              </a:pPr>
              <a:endParaRPr lang="en-US" sz="2000" dirty="0">
                <a:solidFill>
                  <a:srgbClr val="404040"/>
                </a:solidFill>
                <a:latin typeface="Calibri" panose="020F0502020204030204" pitchFamily="34" charset="0"/>
                <a:ea typeface="Calibri"/>
                <a:cs typeface="Calibri" panose="020F0502020204030204" pitchFamily="34" charset="0"/>
                <a:sym typeface="Calibri"/>
              </a:endParaRPr>
            </a:p>
            <a:p>
              <a:pPr marL="345440" lvl="0" indent="-457200">
                <a:lnSpc>
                  <a:spcPct val="160000"/>
                </a:lnSpc>
                <a:buClr>
                  <a:srgbClr val="1CADE4"/>
                </a:buClr>
                <a:buSzPts val="3200"/>
                <a:buFont typeface="Wingdings" panose="05000000000000000000" pitchFamily="2" charset="2"/>
                <a:buChar char="§"/>
              </a:pPr>
              <a:r>
                <a:rPr lang="en-US" sz="2000" dirty="0" smtClean="0">
                  <a:solidFill>
                    <a:srgbClr val="404040"/>
                  </a:solidFill>
                  <a:latin typeface="Calibri" panose="020F0502020204030204" pitchFamily="34" charset="0"/>
                  <a:ea typeface="Calibri"/>
                  <a:cs typeface="Calibri" panose="020F0502020204030204" pitchFamily="34" charset="0"/>
                  <a:sym typeface="Calibri"/>
                </a:rPr>
                <a:t>Power of community: Discuss problems, approaches, ongoing contests.</a:t>
              </a:r>
              <a:endParaRPr lang="en-US" sz="2000" b="0" strike="noStrike" dirty="0" smtClean="0">
                <a:solidFill>
                  <a:srgbClr val="404040"/>
                </a:solidFill>
                <a:latin typeface="Calibri" panose="020F0502020204030204" pitchFamily="34" charset="0"/>
                <a:ea typeface="Calibri"/>
                <a:cs typeface="Calibri" panose="020F0502020204030204" pitchFamily="34" charset="0"/>
                <a:sym typeface="Calibri"/>
              </a:endParaRPr>
            </a:p>
          </p:txBody>
        </p:sp>
        <p:sp>
          <p:nvSpPr>
            <p:cNvPr id="2" name="TextBox 1"/>
            <p:cNvSpPr txBox="1"/>
            <p:nvPr/>
          </p:nvSpPr>
          <p:spPr>
            <a:xfrm>
              <a:off x="4916031" y="3857220"/>
              <a:ext cx="2970685" cy="1169551"/>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4"/>
                </a:rPr>
                <a:t>https://www.geeksforgeeks.org</a:t>
              </a:r>
              <a:r>
                <a:rPr lang="en-US" dirty="0" smtClean="0">
                  <a:hlinkClick r:id="rId4"/>
                </a:rPr>
                <a:t>/</a:t>
              </a:r>
              <a:endParaRPr lang="en-US" dirty="0" smtClean="0"/>
            </a:p>
            <a:p>
              <a:pPr marL="285750" indent="-285750">
                <a:buFont typeface="Arial" panose="020B0604020202020204" pitchFamily="34" charset="0"/>
                <a:buChar char="•"/>
              </a:pPr>
              <a:r>
                <a:rPr lang="en-US" dirty="0">
                  <a:hlinkClick r:id="rId5"/>
                </a:rPr>
                <a:t>https://leetcode.com/</a:t>
              </a:r>
              <a:endParaRPr lang="en-US" dirty="0" smtClean="0">
                <a:hlinkClick r:id="rId6"/>
              </a:endParaRPr>
            </a:p>
            <a:p>
              <a:pPr marL="285750" indent="-285750">
                <a:buFont typeface="Arial" panose="020B0604020202020204" pitchFamily="34" charset="0"/>
                <a:buChar char="•"/>
              </a:pPr>
              <a:r>
                <a:rPr lang="en-US" dirty="0" smtClean="0">
                  <a:hlinkClick r:id="rId6"/>
                </a:rPr>
                <a:t>https</a:t>
              </a:r>
              <a:r>
                <a:rPr lang="en-US" dirty="0">
                  <a:hlinkClick r:id="rId6"/>
                </a:rPr>
                <a:t>://www.codechef.com</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https://codeforces.com</a:t>
              </a:r>
              <a:r>
                <a:rPr lang="en-US" dirty="0" smtClean="0">
                  <a:hlinkClick r:id="rId7"/>
                </a:rPr>
                <a:t>/</a:t>
              </a:r>
              <a:endParaRPr lang="en-US" dirty="0" smtClean="0"/>
            </a:p>
            <a:p>
              <a:pPr marL="285750" indent="-285750">
                <a:buFont typeface="Arial" panose="020B0604020202020204" pitchFamily="34" charset="0"/>
                <a:buChar char="•"/>
              </a:pPr>
              <a:r>
                <a:rPr lang="en-US" dirty="0">
                  <a:hlinkClick r:id="rId8"/>
                </a:rPr>
                <a:t>https://www.hackerrank.com/</a:t>
              </a:r>
              <a:endParaRPr lang="en-US" dirty="0"/>
            </a:p>
          </p:txBody>
        </p:sp>
      </p:grpSp>
    </p:spTree>
    <p:extLst>
      <p:ext uri="{BB962C8B-B14F-4D97-AF65-F5344CB8AC3E}">
        <p14:creationId xmlns:p14="http://schemas.microsoft.com/office/powerpoint/2010/main" val="3854332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Introduction to Data Structures</a:t>
            </a:r>
            <a:endParaRPr sz="4800" b="0" strike="noStrike">
              <a:solidFill>
                <a:srgbClr val="000000"/>
              </a:solidFill>
              <a:latin typeface="Calibri"/>
              <a:ea typeface="Calibri"/>
              <a:cs typeface="Calibri"/>
              <a:sym typeface="Calibri"/>
            </a:endParaRPr>
          </a:p>
        </p:txBody>
      </p:sp>
      <p:sp>
        <p:nvSpPr>
          <p:cNvPr id="161" name="Google Shape;161;p6"/>
          <p:cNvSpPr txBox="1"/>
          <p:nvPr/>
        </p:nvSpPr>
        <p:spPr>
          <a:xfrm>
            <a:off x="1097280" y="1845720"/>
            <a:ext cx="10058040" cy="4023000"/>
          </a:xfrm>
          <a:prstGeom prst="rect">
            <a:avLst/>
          </a:prstGeom>
          <a:noFill/>
          <a:ln>
            <a:noFill/>
          </a:ln>
        </p:spPr>
        <p:txBody>
          <a:bodyPr spcFirstLastPara="1" wrap="square" lIns="0" tIns="45700" rIns="0" bIns="45700" anchor="t" anchorCtr="0">
            <a:normAutofit/>
          </a:bodyPr>
          <a:lstStyle/>
          <a:p>
            <a:pPr marL="91440" marR="0" lvl="0" indent="-203200" algn="l" rtl="0">
              <a:lnSpc>
                <a:spcPct val="90000"/>
              </a:lnSpc>
              <a:spcBef>
                <a:spcPts val="0"/>
              </a:spcBef>
              <a:spcAft>
                <a:spcPts val="0"/>
              </a:spcAft>
              <a:buClr>
                <a:srgbClr val="1CADE4"/>
              </a:buClr>
              <a:buSzPts val="3200"/>
              <a:buFont typeface="Calibri"/>
              <a:buChar char=" "/>
            </a:pPr>
            <a:r>
              <a:rPr lang="en-US" sz="3200" b="0" strike="noStrike">
                <a:solidFill>
                  <a:srgbClr val="404040"/>
                </a:solidFill>
                <a:latin typeface="Calibri"/>
                <a:ea typeface="Calibri"/>
                <a:cs typeface="Calibri"/>
                <a:sym typeface="Calibri"/>
              </a:rPr>
              <a:t>A </a:t>
            </a:r>
            <a:r>
              <a:rPr lang="en-US" sz="3200" b="1" strike="noStrike">
                <a:solidFill>
                  <a:srgbClr val="404040"/>
                </a:solidFill>
                <a:latin typeface="Calibri"/>
                <a:ea typeface="Calibri"/>
                <a:cs typeface="Calibri"/>
                <a:sym typeface="Calibri"/>
              </a:rPr>
              <a:t>data structure</a:t>
            </a:r>
            <a:r>
              <a:rPr lang="en-US" sz="3200" b="0" strike="noStrike">
                <a:solidFill>
                  <a:srgbClr val="404040"/>
                </a:solidFill>
                <a:latin typeface="Calibri"/>
                <a:ea typeface="Calibri"/>
                <a:cs typeface="Calibri"/>
                <a:sym typeface="Calibri"/>
              </a:rPr>
              <a:t> is a special way of organizing and storing data in a computer so that it can be used efficiently. Array, Linked List, Stack, Queue, Tree, Graph etc are all data structures that stores the data in a special way so that we can </a:t>
            </a:r>
            <a:r>
              <a:rPr lang="en-US" sz="3200" b="1" strike="noStrike">
                <a:solidFill>
                  <a:srgbClr val="404040"/>
                </a:solidFill>
                <a:latin typeface="Calibri"/>
                <a:ea typeface="Calibri"/>
                <a:cs typeface="Calibri"/>
                <a:sym typeface="Calibri"/>
              </a:rPr>
              <a:t>access and use the data efficiently</a:t>
            </a:r>
            <a:r>
              <a:rPr lang="en-US" sz="3200" b="0" strike="noStrike">
                <a:solidFill>
                  <a:srgbClr val="404040"/>
                </a:solidFill>
                <a:latin typeface="Calibri"/>
                <a:ea typeface="Calibri"/>
                <a:cs typeface="Calibri"/>
                <a:sym typeface="Calibri"/>
              </a:rPr>
              <a:t>. </a:t>
            </a:r>
            <a:endParaRPr sz="32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Types of Data Structures</a:t>
            </a:r>
            <a:endParaRPr sz="4800" b="0" strike="noStrike">
              <a:solidFill>
                <a:srgbClr val="000000"/>
              </a:solidFill>
              <a:latin typeface="Calibri"/>
              <a:ea typeface="Calibri"/>
              <a:cs typeface="Calibri"/>
              <a:sym typeface="Calibri"/>
            </a:endParaRPr>
          </a:p>
        </p:txBody>
      </p:sp>
      <p:sp>
        <p:nvSpPr>
          <p:cNvPr id="167" name="Google Shape;167;p7"/>
          <p:cNvSpPr txBox="1"/>
          <p:nvPr/>
        </p:nvSpPr>
        <p:spPr>
          <a:xfrm>
            <a:off x="1097280" y="1845720"/>
            <a:ext cx="10058040" cy="40230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We have two types of data structures:</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1. Linear Data Structure</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Elements of Linear data structure are accessed in a sequential manner, however the elements can be stored in these data structure in any order. Examples of linear data structure are: LinkedList, Stack, Queue and Array</a:t>
            </a:r>
            <a:r>
              <a:rPr lang="en-US" sz="1800"/>
              <a:t/>
            </a:r>
            <a:br>
              <a:rPr lang="en-US" sz="1800"/>
            </a:br>
            <a:r>
              <a:rPr lang="en-US" sz="2000" b="0" strike="noStrike">
                <a:solidFill>
                  <a:srgbClr val="404040"/>
                </a:solidFill>
                <a:latin typeface="Calibri"/>
                <a:ea typeface="Calibri"/>
                <a:cs typeface="Calibri"/>
                <a:sym typeface="Calibri"/>
              </a:rPr>
              <a:t> </a:t>
            </a:r>
            <a:endParaRPr sz="2000" b="0" strike="noStrike">
              <a:solidFill>
                <a:srgbClr val="404040"/>
              </a:solidFill>
              <a:latin typeface="Calibri"/>
              <a:ea typeface="Calibri"/>
              <a:cs typeface="Calibri"/>
              <a:sym typeface="Calibri"/>
            </a:endParaRPr>
          </a:p>
          <a:p>
            <a:pPr marL="91440" marR="0" lvl="0" indent="-114300" algn="l" rtl="0">
              <a:lnSpc>
                <a:spcPct val="90000"/>
              </a:lnSpc>
              <a:spcBef>
                <a:spcPts val="1400"/>
              </a:spcBef>
              <a:spcAft>
                <a:spcPts val="0"/>
              </a:spcAft>
              <a:buClr>
                <a:srgbClr val="1CADE4"/>
              </a:buClr>
              <a:buSzPts val="1800"/>
              <a:buFont typeface="Calibri"/>
              <a:buChar char=" "/>
            </a:pPr>
            <a:r>
              <a:rPr lang="en-US" sz="1800"/>
              <a:t/>
            </a:r>
            <a:br>
              <a:rPr lang="en-US" sz="1800"/>
            </a:br>
            <a:r>
              <a:rPr lang="en-US" sz="2000" b="0" strike="noStrike">
                <a:solidFill>
                  <a:srgbClr val="404040"/>
                </a:solidFill>
                <a:latin typeface="Calibri"/>
                <a:ea typeface="Calibri"/>
                <a:cs typeface="Calibri"/>
                <a:sym typeface="Calibri"/>
              </a:rPr>
              <a:t>2. Non-linear Data Structure</a:t>
            </a:r>
            <a:endParaRPr sz="2000" b="0" strike="noStrike">
              <a:solidFill>
                <a:srgbClr val="404040"/>
              </a:solidFill>
              <a:latin typeface="Calibri"/>
              <a:ea typeface="Calibri"/>
              <a:cs typeface="Calibri"/>
              <a:sym typeface="Calibri"/>
            </a:endParaRPr>
          </a:p>
          <a:p>
            <a:pPr marL="91440" marR="0" lvl="0" indent="-127000" algn="l" rtl="0">
              <a:lnSpc>
                <a:spcPct val="90000"/>
              </a:lnSpc>
              <a:spcBef>
                <a:spcPts val="1400"/>
              </a:spcBef>
              <a:spcAft>
                <a:spcPts val="0"/>
              </a:spcAft>
              <a:buClr>
                <a:srgbClr val="1CADE4"/>
              </a:buClr>
              <a:buSzPts val="2000"/>
              <a:buFont typeface="Calibri"/>
              <a:buChar char=" "/>
            </a:pPr>
            <a:r>
              <a:rPr lang="en-US" sz="2000" b="0" strike="noStrike">
                <a:solidFill>
                  <a:srgbClr val="404040"/>
                </a:solidFill>
                <a:latin typeface="Calibri"/>
                <a:ea typeface="Calibri"/>
                <a:cs typeface="Calibri"/>
                <a:sym typeface="Calibri"/>
              </a:rPr>
              <a:t>Elements of non-linear data structures are stores and accessed in non-linear order. Examples of non-linear data structure are: Tree and Graph</a:t>
            </a:r>
            <a:endParaRPr sz="2000" b="0" strike="noStrike">
              <a:solidFill>
                <a:srgbClr val="40404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None/>
            </a:pPr>
            <a:r>
              <a:rPr lang="en-US" sz="4800" b="0" strike="noStrike">
                <a:solidFill>
                  <a:srgbClr val="404040"/>
                </a:solidFill>
                <a:latin typeface="Calibri"/>
                <a:ea typeface="Calibri"/>
                <a:cs typeface="Calibri"/>
                <a:sym typeface="Calibri"/>
              </a:rPr>
              <a:t>Linear vs Non-Linear Data Structures</a:t>
            </a:r>
            <a:endParaRPr sz="4800" b="0" strike="noStrike">
              <a:solidFill>
                <a:srgbClr val="000000"/>
              </a:solidFill>
              <a:latin typeface="Calibri"/>
              <a:ea typeface="Calibri"/>
              <a:cs typeface="Calibri"/>
              <a:sym typeface="Calibri"/>
            </a:endParaRPr>
          </a:p>
        </p:txBody>
      </p:sp>
      <p:pic>
        <p:nvPicPr>
          <p:cNvPr id="173" name="Google Shape;173;p8" descr="Curiosity and Code — Introduction to Data Structures"/>
          <p:cNvPicPr preferRelativeResize="0"/>
          <p:nvPr/>
        </p:nvPicPr>
        <p:blipFill rotWithShape="1">
          <a:blip r:embed="rId3">
            <a:alphaModFix/>
          </a:blip>
          <a:srcRect/>
          <a:stretch/>
        </p:blipFill>
        <p:spPr>
          <a:xfrm>
            <a:off x="674280" y="1979280"/>
            <a:ext cx="4762080" cy="3390480"/>
          </a:xfrm>
          <a:prstGeom prst="rect">
            <a:avLst/>
          </a:prstGeom>
          <a:noFill/>
          <a:ln>
            <a:noFill/>
          </a:ln>
        </p:spPr>
      </p:pic>
      <p:pic>
        <p:nvPicPr>
          <p:cNvPr id="174" name="Google Shape;174;p8" descr="Tree (data structure) - Wikipedia"/>
          <p:cNvPicPr preferRelativeResize="0"/>
          <p:nvPr/>
        </p:nvPicPr>
        <p:blipFill rotWithShape="1">
          <a:blip r:embed="rId4">
            <a:alphaModFix/>
          </a:blip>
          <a:srcRect/>
          <a:stretch/>
        </p:blipFill>
        <p:spPr>
          <a:xfrm>
            <a:off x="6718320" y="1867320"/>
            <a:ext cx="2095200" cy="2390400"/>
          </a:xfrm>
          <a:prstGeom prst="rect">
            <a:avLst/>
          </a:prstGeom>
          <a:noFill/>
          <a:ln>
            <a:noFill/>
          </a:ln>
        </p:spPr>
      </p:pic>
      <p:pic>
        <p:nvPicPr>
          <p:cNvPr id="175" name="Google Shape;175;p8" descr="Data Structures Tutorials - Introduction to Graphs"/>
          <p:cNvPicPr preferRelativeResize="0"/>
          <p:nvPr/>
        </p:nvPicPr>
        <p:blipFill rotWithShape="1">
          <a:blip r:embed="rId5">
            <a:alphaModFix/>
          </a:blip>
          <a:srcRect/>
          <a:stretch/>
        </p:blipFill>
        <p:spPr>
          <a:xfrm>
            <a:off x="6278760" y="4392000"/>
            <a:ext cx="4876560" cy="1218960"/>
          </a:xfrm>
          <a:prstGeom prst="rect">
            <a:avLst/>
          </a:prstGeom>
          <a:noFill/>
          <a:ln>
            <a:noFill/>
          </a:ln>
        </p:spPr>
      </p:pic>
      <p:sp>
        <p:nvSpPr>
          <p:cNvPr id="176" name="Google Shape;176;p8"/>
          <p:cNvSpPr/>
          <p:nvPr/>
        </p:nvSpPr>
        <p:spPr>
          <a:xfrm>
            <a:off x="1782000" y="5758560"/>
            <a:ext cx="27658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Linear Data Structures</a:t>
            </a:r>
            <a:endParaRPr sz="1800" b="0" strike="noStrike">
              <a:latin typeface="Arial"/>
              <a:ea typeface="Arial"/>
              <a:cs typeface="Arial"/>
              <a:sym typeface="Arial"/>
            </a:endParaRPr>
          </a:p>
        </p:txBody>
      </p:sp>
      <p:sp>
        <p:nvSpPr>
          <p:cNvPr id="177" name="Google Shape;177;p8"/>
          <p:cNvSpPr/>
          <p:nvPr/>
        </p:nvSpPr>
        <p:spPr>
          <a:xfrm>
            <a:off x="6807960" y="5758560"/>
            <a:ext cx="3303720" cy="639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Non-Linear Data Structures</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178" name="Google Shape;178;p8"/>
          <p:cNvSpPr/>
          <p:nvPr/>
        </p:nvSpPr>
        <p:spPr>
          <a:xfrm>
            <a:off x="9265680" y="2868480"/>
            <a:ext cx="6552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Tree</a:t>
            </a:r>
            <a:endParaRPr sz="1800" b="0" strike="noStrike">
              <a:latin typeface="Arial"/>
              <a:ea typeface="Arial"/>
              <a:cs typeface="Arial"/>
              <a:sym typeface="Arial"/>
            </a:endParaRPr>
          </a:p>
        </p:txBody>
      </p:sp>
      <p:sp>
        <p:nvSpPr>
          <p:cNvPr id="179" name="Google Shape;179;p8"/>
          <p:cNvSpPr/>
          <p:nvPr/>
        </p:nvSpPr>
        <p:spPr>
          <a:xfrm>
            <a:off x="10893600" y="4831920"/>
            <a:ext cx="88056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Graph</a:t>
            </a:r>
            <a:endParaRPr sz="1800" b="0" strike="noStrike">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1294</Words>
  <Application>Microsoft Office PowerPoint</Application>
  <PresentationFormat>Widescreen</PresentationFormat>
  <Paragraphs>255</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Consolas</vt:lpstr>
      <vt:lpstr>Noto Sans Symbols</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Sabnani</dc:creator>
  <cp:lastModifiedBy>Windows User</cp:lastModifiedBy>
  <cp:revision>13</cp:revision>
  <dcterms:created xsi:type="dcterms:W3CDTF">2020-04-13T14:18:56Z</dcterms:created>
  <dcterms:modified xsi:type="dcterms:W3CDTF">2020-04-20T15:39:12Z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