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89" r:id="rId2"/>
    <p:sldId id="257" r:id="rId3"/>
    <p:sldId id="258" r:id="rId4"/>
    <p:sldId id="28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51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62200" y="3048000"/>
            <a:ext cx="6477000" cy="9906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FFFF"/>
                </a:solidFill>
              </a:rPr>
              <a:t>STACK AND QUEUE</a:t>
            </a:r>
            <a:endParaRPr lang="en-US" sz="5400" dirty="0">
              <a:solidFill>
                <a:srgbClr val="00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04800"/>
            <a:ext cx="54102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FFFF"/>
                </a:solidFill>
              </a:rPr>
              <a:t>EDUCATION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FFFF"/>
                </a:solidFill>
              </a:rPr>
              <a:t>OUTREACH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FFFF"/>
                </a:solidFill>
              </a:rPr>
              <a:t>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27432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42672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1242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35052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38862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25000" y="42672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525000" y="38862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525000" y="35052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525000" y="31242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25000" y="27432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ular Arrow 20"/>
          <p:cNvSpPr/>
          <p:nvPr/>
        </p:nvSpPr>
        <p:spPr>
          <a:xfrm>
            <a:off x="533400" y="1752600"/>
            <a:ext cx="1295400" cy="18288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5"/>
              <a:gd name="adj5" fmla="val 12500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>
            <a:off x="2057400" y="1752600"/>
            <a:ext cx="1371600" cy="1828800"/>
          </a:xfrm>
          <a:prstGeom prst="circular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>
            <a:off x="8686800" y="1752600"/>
            <a:ext cx="1371600" cy="1828800"/>
          </a:xfrm>
          <a:prstGeom prst="circular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flipV="1">
            <a:off x="10363200" y="3657600"/>
            <a:ext cx="1371600" cy="1981200"/>
          </a:xfrm>
          <a:prstGeom prst="circularArrow">
            <a:avLst>
              <a:gd name="adj1" fmla="val 12500"/>
              <a:gd name="adj2" fmla="val 1359724"/>
              <a:gd name="adj3" fmla="val 20457681"/>
              <a:gd name="adj4" fmla="val 10800000"/>
              <a:gd name="adj5" fmla="val 12500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579196"/>
            <a:ext cx="8915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Carlito"/>
                <a:cs typeface="Carlito"/>
              </a:rPr>
              <a:t>Array </a:t>
            </a:r>
            <a:r>
              <a:rPr sz="4800" b="1" spc="-10" dirty="0">
                <a:latin typeface="Carlito"/>
                <a:cs typeface="Carlito"/>
              </a:rPr>
              <a:t>Implementation </a:t>
            </a:r>
            <a:r>
              <a:rPr sz="4800" b="1" spc="-5" dirty="0">
                <a:latin typeface="Carlito"/>
                <a:cs typeface="Carlito"/>
              </a:rPr>
              <a:t>of</a:t>
            </a:r>
            <a:r>
              <a:rPr sz="4800" b="1" spc="-420" dirty="0">
                <a:latin typeface="Carlito"/>
                <a:cs typeface="Carlito"/>
              </a:rPr>
              <a:t> </a:t>
            </a:r>
            <a:r>
              <a:rPr sz="4800" b="1" spc="-15" dirty="0">
                <a:latin typeface="Carlito"/>
                <a:cs typeface="Carlito"/>
              </a:rPr>
              <a:t>Stack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656079"/>
            <a:ext cx="11049000" cy="355129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9085" marR="5080" indent="-287020">
              <a:lnSpc>
                <a:spcPts val="3360"/>
              </a:lnSpc>
              <a:spcBef>
                <a:spcPts val="204"/>
              </a:spcBef>
              <a:buClr>
                <a:srgbClr val="00FFFF"/>
              </a:buClr>
              <a:buSzPct val="100000"/>
              <a:buFont typeface="Wingdings" pitchFamily="2" charset="2"/>
              <a:buChar char="v"/>
              <a:tabLst>
                <a:tab pos="378460" algn="l"/>
              </a:tabLst>
            </a:pP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Just </a:t>
            </a:r>
            <a:r>
              <a:rPr sz="2800" b="1" i="1" spc="-30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List,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800" b="1" i="1" spc="-10">
                <a:latin typeface="Times New Roman" pitchFamily="18" charset="0"/>
                <a:cs typeface="Times New Roman" pitchFamily="18" charset="0"/>
              </a:rPr>
              <a:t>also 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need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the array of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items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where we are going </a:t>
            </a:r>
            <a:r>
              <a:rPr sz="2800" b="1" i="1" spc="-2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b="1" i="1" spc="-20" dirty="0">
                <a:latin typeface="Times New Roman" pitchFamily="18" charset="0"/>
                <a:cs typeface="Times New Roman" pitchFamily="18" charset="0"/>
              </a:rPr>
              <a:t>store 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 the</a:t>
            </a:r>
            <a:r>
              <a:rPr sz="2800" b="1" i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Stack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299085" marR="445134" indent="-287020">
              <a:lnSpc>
                <a:spcPts val="3360"/>
              </a:lnSpc>
              <a:spcBef>
                <a:spcPts val="1275"/>
              </a:spcBef>
              <a:buClr>
                <a:srgbClr val="00FFFF"/>
              </a:buClr>
              <a:buSzPct val="100000"/>
              <a:buFont typeface="Wingdings" pitchFamily="2" charset="2"/>
              <a:buChar char="v"/>
              <a:tabLst>
                <a:tab pos="378460" algn="l"/>
              </a:tabLst>
            </a:pP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Aside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this, we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also need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an object that </a:t>
            </a:r>
            <a:r>
              <a:rPr sz="2800" b="1" i="1" spc="-25" dirty="0">
                <a:latin typeface="Times New Roman" pitchFamily="18" charset="0"/>
                <a:cs typeface="Times New Roman" pitchFamily="18" charset="0"/>
              </a:rPr>
              <a:t>keeps 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track </a:t>
            </a:r>
            <a:r>
              <a:rPr sz="2800" b="1" i="1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last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sz="2800" b="1" i="1" spc="-5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b="1" i="1" spc="5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located</a:t>
            </a:r>
            <a:endParaRPr lang="en-US" sz="2800" b="1" i="1" spc="-10" dirty="0">
              <a:latin typeface="Times New Roman" pitchFamily="18" charset="0"/>
              <a:cs typeface="Times New Roman" pitchFamily="18" charset="0"/>
            </a:endParaRPr>
          </a:p>
          <a:p>
            <a:pPr marL="299085" marR="445134" indent="-287020">
              <a:lnSpc>
                <a:spcPts val="3360"/>
              </a:lnSpc>
              <a:spcBef>
                <a:spcPts val="1275"/>
              </a:spcBef>
              <a:buClr>
                <a:srgbClr val="00FFFF"/>
              </a:buClr>
              <a:buSzPct val="100000"/>
              <a:buFont typeface="Wingdings" pitchFamily="2" charset="2"/>
              <a:buChar char="v"/>
              <a:tabLst>
                <a:tab pos="378460" algn="l"/>
              </a:tabLst>
            </a:pP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point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on,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are going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800" b="1" i="1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b="1" i="1" spc="-1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2800" b="1" i="1" spc="-15" dirty="0">
              <a:latin typeface="Times New Roman" pitchFamily="18" charset="0"/>
              <a:cs typeface="Times New Roman" pitchFamily="18" charset="0"/>
            </a:endParaRPr>
          </a:p>
          <a:p>
            <a:pPr marL="299085" marR="445134" indent="-287020">
              <a:lnSpc>
                <a:spcPts val="3360"/>
              </a:lnSpc>
              <a:spcBef>
                <a:spcPts val="1275"/>
              </a:spcBef>
              <a:buClr>
                <a:srgbClr val="00FFFF"/>
              </a:buClr>
              <a:buSzPct val="100000"/>
              <a:buFont typeface="Wingdings" pitchFamily="2" charset="2"/>
              <a:buChar char="v"/>
              <a:tabLst>
                <a:tab pos="378460" algn="l"/>
              </a:tabLst>
            </a:pPr>
            <a:r>
              <a:rPr lang="en-US" sz="2800" b="1" i="1" spc="-1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op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simply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integer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(very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much </a:t>
            </a:r>
            <a:r>
              <a:rPr sz="2800" b="1" i="1" spc="-25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head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in the 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cursor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b="1" i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List)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4600" y="1524000"/>
            <a:ext cx="8001000" cy="53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class should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look very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much </a:t>
            </a:r>
            <a:r>
              <a:rPr sz="2800" b="1" i="1" spc="-20" dirty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sz="2800" b="1" i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2800" b="1" i="1" smtClean="0">
                <a:latin typeface="Times New Roman" pitchFamily="18" charset="0"/>
                <a:cs typeface="Times New Roman" pitchFamily="18" charset="0"/>
              </a:rPr>
              <a:t>: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914400" marR="3108960"/>
            <a:endParaRPr lang="en-US" sz="1200" b="1" i="1" spc="-15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564260"/>
            <a:ext cx="9067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0" spc="-45" dirty="0">
                <a:latin typeface="Carlito"/>
                <a:cs typeface="Carlito"/>
              </a:rPr>
              <a:t>Array </a:t>
            </a:r>
            <a:r>
              <a:rPr sz="4800" b="1" i="0" spc="-15" dirty="0">
                <a:latin typeface="Carlito"/>
                <a:cs typeface="Carlito"/>
              </a:rPr>
              <a:t>Implementation </a:t>
            </a:r>
            <a:r>
              <a:rPr sz="4800" b="1" i="0" dirty="0">
                <a:latin typeface="Carlito"/>
                <a:cs typeface="Carlito"/>
              </a:rPr>
              <a:t>of</a:t>
            </a:r>
            <a:r>
              <a:rPr sz="4800" b="1" i="0" spc="30" dirty="0">
                <a:latin typeface="Carlito"/>
                <a:cs typeface="Carlito"/>
              </a:rPr>
              <a:t> </a:t>
            </a:r>
            <a:r>
              <a:rPr sz="4800" b="1" i="0" spc="-10" dirty="0">
                <a:latin typeface="Carlito"/>
                <a:cs typeface="Carlito"/>
              </a:rPr>
              <a:t>Stack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2057400"/>
            <a:ext cx="3886200" cy="449353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const MAX =100;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class Stack{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     private: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         </a:t>
            </a:r>
            <a:r>
              <a:rPr lang="en-US" sz="2200" b="1" dirty="0" err="1" smtClean="0">
                <a:solidFill>
                  <a:schemeClr val="bg1"/>
                </a:solidFill>
              </a:rPr>
              <a:t>int</a:t>
            </a:r>
            <a:r>
              <a:rPr lang="en-US" sz="2200" b="1" dirty="0" smtClean="0">
                <a:solidFill>
                  <a:schemeClr val="bg1"/>
                </a:solidFill>
              </a:rPr>
              <a:t> top, items[ MAX ];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     public: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         Stack( );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         </a:t>
            </a:r>
            <a:r>
              <a:rPr lang="en-US" sz="2200" b="1" dirty="0" err="1" smtClean="0">
                <a:solidFill>
                  <a:schemeClr val="bg1"/>
                </a:solidFill>
              </a:rPr>
              <a:t>bool</a:t>
            </a:r>
            <a:r>
              <a:rPr lang="en-US" sz="2200" b="1" dirty="0" smtClean="0">
                <a:solidFill>
                  <a:schemeClr val="bg1"/>
                </a:solidFill>
              </a:rPr>
              <a:t> push ( </a:t>
            </a:r>
            <a:r>
              <a:rPr lang="en-US" sz="2200" b="1" dirty="0" err="1" smtClean="0">
                <a:solidFill>
                  <a:schemeClr val="bg1"/>
                </a:solidFill>
              </a:rPr>
              <a:t>int</a:t>
            </a:r>
            <a:r>
              <a:rPr lang="en-US" sz="2200" b="1" dirty="0" smtClean="0">
                <a:solidFill>
                  <a:schemeClr val="bg1"/>
                </a:solidFill>
              </a:rPr>
              <a:t> );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         </a:t>
            </a:r>
            <a:r>
              <a:rPr lang="en-US" sz="2200" b="1" dirty="0" err="1" smtClean="0">
                <a:solidFill>
                  <a:schemeClr val="bg1"/>
                </a:solidFill>
              </a:rPr>
              <a:t>bool</a:t>
            </a:r>
            <a:r>
              <a:rPr lang="en-US" sz="2200" b="1" dirty="0" smtClean="0">
                <a:solidFill>
                  <a:schemeClr val="bg1"/>
                </a:solidFill>
              </a:rPr>
              <a:t> pop ( );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         </a:t>
            </a:r>
            <a:r>
              <a:rPr lang="en-US" sz="2200" b="1" dirty="0" err="1" smtClean="0">
                <a:solidFill>
                  <a:schemeClr val="bg1"/>
                </a:solidFill>
              </a:rPr>
              <a:t>int</a:t>
            </a:r>
            <a:r>
              <a:rPr lang="en-US" sz="2200" b="1" dirty="0" smtClean="0">
                <a:solidFill>
                  <a:schemeClr val="bg1"/>
                </a:solidFill>
              </a:rPr>
              <a:t> top ( );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         </a:t>
            </a:r>
            <a:r>
              <a:rPr lang="en-US" sz="2200" b="1" dirty="0" err="1" smtClean="0">
                <a:solidFill>
                  <a:schemeClr val="bg1"/>
                </a:solidFill>
              </a:rPr>
              <a:t>bool</a:t>
            </a:r>
            <a:r>
              <a:rPr lang="en-US" sz="2200" b="1" dirty="0" smtClean="0">
                <a:solidFill>
                  <a:schemeClr val="bg1"/>
                </a:solidFill>
              </a:rPr>
              <a:t>  </a:t>
            </a:r>
            <a:r>
              <a:rPr lang="en-US" sz="2200" b="1" dirty="0" err="1" smtClean="0">
                <a:solidFill>
                  <a:schemeClr val="bg1"/>
                </a:solidFill>
              </a:rPr>
              <a:t>isEmpty</a:t>
            </a:r>
            <a:r>
              <a:rPr lang="en-US" sz="2200" b="1" dirty="0" smtClean="0">
                <a:solidFill>
                  <a:schemeClr val="bg1"/>
                </a:solidFill>
              </a:rPr>
              <a:t>( );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         </a:t>
            </a:r>
            <a:r>
              <a:rPr lang="en-US" sz="2200" b="1" dirty="0" err="1" smtClean="0">
                <a:solidFill>
                  <a:schemeClr val="bg1"/>
                </a:solidFill>
              </a:rPr>
              <a:t>bool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isFull</a:t>
            </a:r>
            <a:r>
              <a:rPr lang="en-US" sz="2200" b="1" dirty="0" smtClean="0">
                <a:solidFill>
                  <a:schemeClr val="bg1"/>
                </a:solidFill>
              </a:rPr>
              <a:t>( );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         void display( );</a:t>
            </a:r>
          </a:p>
          <a:p>
            <a:r>
              <a:rPr lang="en-US" sz="2200" b="1" dirty="0" smtClean="0">
                <a:solidFill>
                  <a:schemeClr val="bg1"/>
                </a:solidFill>
              </a:rPr>
              <a:t>};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1524000"/>
            <a:ext cx="1964309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Clr>
                <a:srgbClr val="00FFFF"/>
              </a:buClr>
              <a:buFont typeface="Wingdings" pitchFamily="2" charset="2"/>
              <a:buChar char="v"/>
            </a:pPr>
            <a:r>
              <a:rPr b="1" i="1" spc="-5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b="1" i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i="1" spc="-10" smtClean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constructor</a:t>
            </a:r>
            <a:endParaRPr b="1">
              <a:solidFill>
                <a:srgbClr val="00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905000"/>
            <a:ext cx="3048000" cy="859851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lang="en-US" b="1" i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b="1" spc="-5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b="1" spc="-25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ack</a:t>
            </a:r>
            <a:r>
              <a:rPr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::</a:t>
            </a:r>
            <a:r>
              <a: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b="1" spc="-4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b="1" spc="-15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ck</a:t>
            </a:r>
            <a:r>
              <a:rPr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ts val="2160"/>
              </a:lnSpc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b="1" spc="-1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top </a:t>
            </a:r>
            <a:r>
              <a:rPr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b="1" spc="-4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b="1" spc="-5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b="1" spc="-5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69900">
              <a:lnSpc>
                <a:spcPts val="2160"/>
              </a:lnSpc>
            </a:pP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800" y="4800600"/>
            <a:ext cx="2421509" cy="10522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  <a:buClr>
                <a:srgbClr val="00FFFF"/>
              </a:buClr>
              <a:buFont typeface="Wingdings" pitchFamily="2" charset="2"/>
              <a:buChar char="v"/>
            </a:pPr>
            <a:r>
              <a:rPr b="1" i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b="1" i="1" spc="-5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full</a:t>
            </a:r>
            <a:r>
              <a:rPr b="1" i="1" spc="-35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i="1" smtClean="0">
                <a:latin typeface="Times New Roman" pitchFamily="18" charset="0"/>
                <a:cs typeface="Times New Roman" pitchFamily="18" charset="0"/>
              </a:rPr>
              <a:t>check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60"/>
              </a:lnSpc>
              <a:spcBef>
                <a:spcPts val="105"/>
              </a:spcBef>
            </a:pPr>
            <a:endParaRPr b="1"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ts val="1680"/>
              </a:lnSpc>
            </a:pPr>
            <a:endParaRPr b="1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1920"/>
              </a:lnSpc>
            </a:pPr>
            <a:endParaRPr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0" y="467995"/>
            <a:ext cx="9296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0" spc="-45" dirty="0">
                <a:latin typeface="Carlito"/>
                <a:cs typeface="Carlito"/>
              </a:rPr>
              <a:t>Array </a:t>
            </a:r>
            <a:r>
              <a:rPr sz="4800" b="1" i="0" spc="-15" dirty="0">
                <a:latin typeface="Carlito"/>
                <a:cs typeface="Carlito"/>
              </a:rPr>
              <a:t>Implementation </a:t>
            </a:r>
            <a:r>
              <a:rPr sz="4800" b="1" i="0" dirty="0">
                <a:latin typeface="Carlito"/>
                <a:cs typeface="Carlito"/>
              </a:rPr>
              <a:t>of</a:t>
            </a:r>
            <a:r>
              <a:rPr sz="4800" b="1" i="0" spc="30" dirty="0">
                <a:latin typeface="Carlito"/>
                <a:cs typeface="Carlito"/>
              </a:rPr>
              <a:t> </a:t>
            </a:r>
            <a:r>
              <a:rPr sz="4800" b="1" i="0" spc="-10" dirty="0">
                <a:latin typeface="Carlito"/>
                <a:cs typeface="Carlito"/>
              </a:rPr>
              <a:t>Stack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9800" y="1524000"/>
            <a:ext cx="19050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95"/>
              </a:spcBef>
              <a:buClr>
                <a:srgbClr val="00FFFF"/>
              </a:buClr>
              <a:buSzPct val="100000"/>
              <a:buFont typeface="Wingdings" pitchFamily="2" charset="2"/>
              <a:buChar char="v"/>
              <a:tabLst>
                <a:tab pos="194310" algn="l"/>
              </a:tabLst>
            </a:pPr>
            <a:r>
              <a:rPr b="1" i="1" spc="-1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b="1" i="1" spc="-60" dirty="0">
                <a:solidFill>
                  <a:srgbClr val="2997E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spc="-5" dirty="0">
                <a:solidFill>
                  <a:srgbClr val="00FFFF"/>
                </a:solidFill>
                <a:uFill>
                  <a:solidFill>
                    <a:srgbClr val="2997E2"/>
                  </a:solidFill>
                </a:uFill>
                <a:latin typeface="Times New Roman" pitchFamily="18" charset="0"/>
                <a:cs typeface="Times New Roman" pitchFamily="18" charset="0"/>
              </a:rPr>
              <a:t>P</a:t>
            </a:r>
            <a:r>
              <a:rPr b="1" i="1" spc="-5" smtClean="0">
                <a:solidFill>
                  <a:srgbClr val="00FFFF"/>
                </a:solidFill>
                <a:uFill>
                  <a:solidFill>
                    <a:srgbClr val="2997E2"/>
                  </a:solidFill>
                </a:uFill>
                <a:latin typeface="Times New Roman" pitchFamily="18" charset="0"/>
                <a:cs typeface="Times New Roman" pitchFamily="18" charset="0"/>
              </a:rPr>
              <a:t>ush</a:t>
            </a:r>
            <a:endParaRPr b="1">
              <a:solidFill>
                <a:srgbClr val="00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0" y="4191000"/>
            <a:ext cx="1752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85"/>
              </a:spcBef>
            </a:pPr>
            <a:endParaRPr b="1">
              <a:latin typeface="Calibri" pitchFamily="34" charset="0"/>
              <a:cs typeface="Calibri" pitchFamily="34" charset="0"/>
            </a:endParaRPr>
          </a:p>
          <a:p>
            <a:pPr marL="193675" indent="-181610">
              <a:lnSpc>
                <a:spcPct val="100000"/>
              </a:lnSpc>
              <a:spcBef>
                <a:spcPts val="35"/>
              </a:spcBef>
              <a:buClr>
                <a:srgbClr val="00FFFF"/>
              </a:buClr>
              <a:buSzPct val="100000"/>
              <a:buFont typeface="Wingdings" pitchFamily="2" charset="2"/>
              <a:buChar char="v"/>
              <a:tabLst>
                <a:tab pos="194310" algn="l"/>
              </a:tabLst>
            </a:pPr>
            <a:r>
              <a:rPr b="1" spc="-10" smtClean="0">
                <a:latin typeface="Calibri" pitchFamily="34" charset="0"/>
                <a:cs typeface="Calibri" pitchFamily="34" charset="0"/>
              </a:rPr>
              <a:t>The</a:t>
            </a:r>
            <a:r>
              <a:rPr b="1" smtClean="0">
                <a:solidFill>
                  <a:srgbClr val="2997E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spc="-5" dirty="0" smtClean="0">
                <a:solidFill>
                  <a:srgbClr val="00FFFF"/>
                </a:solidFill>
                <a:uFill>
                  <a:solidFill>
                    <a:srgbClr val="2997E2"/>
                  </a:solidFill>
                </a:uFill>
                <a:latin typeface="Calibri" pitchFamily="34" charset="0"/>
                <a:cs typeface="Calibri" pitchFamily="34" charset="0"/>
              </a:rPr>
              <a:t>Pop</a:t>
            </a:r>
          </a:p>
          <a:p>
            <a:pPr marL="193675" indent="-181610">
              <a:lnSpc>
                <a:spcPct val="100000"/>
              </a:lnSpc>
              <a:spcBef>
                <a:spcPts val="35"/>
              </a:spcBef>
              <a:buClr>
                <a:srgbClr val="006699"/>
              </a:buClr>
              <a:buSzPct val="93750"/>
              <a:tabLst>
                <a:tab pos="194310" algn="l"/>
              </a:tabLst>
            </a:pPr>
            <a:endParaRPr lang="en-US" b="1" u="heavy" spc="-5" dirty="0">
              <a:solidFill>
                <a:srgbClr val="2997E2"/>
              </a:solidFill>
              <a:uFill>
                <a:solidFill>
                  <a:srgbClr val="2997E2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142890"/>
            <a:ext cx="3124200" cy="163891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 marL="927100" marR="165735" indent="-457200">
              <a:lnSpc>
                <a:spcPts val="1920"/>
              </a:lnSpc>
              <a:spcBef>
                <a:spcPts val="225"/>
              </a:spcBef>
            </a:pP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Stack::</a:t>
            </a:r>
            <a:r>
              <a:rPr lang="en-US" b="1" spc="-5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isFull</a:t>
            </a: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 ) { </a:t>
            </a:r>
          </a:p>
          <a:p>
            <a:pPr marL="927100" marR="165735" indent="-457200">
              <a:lnSpc>
                <a:spcPts val="1920"/>
              </a:lnSpc>
              <a:spcBef>
                <a:spcPts val="225"/>
              </a:spcBef>
            </a:pP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( </a:t>
            </a:r>
            <a:r>
              <a:rPr lang="en-US" b="1" spc="-2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op+1= =M</a:t>
            </a: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) </a:t>
            </a:r>
          </a:p>
          <a:p>
            <a:pPr marL="927100" marR="165735" indent="-457200">
              <a:lnSpc>
                <a:spcPts val="1920"/>
              </a:lnSpc>
              <a:spcBef>
                <a:spcPts val="225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return true ;</a:t>
            </a:r>
          </a:p>
          <a:p>
            <a:pPr marL="927100" marR="165735" indent="-457200">
              <a:lnSpc>
                <a:spcPts val="1920"/>
              </a:lnSpc>
              <a:spcBef>
                <a:spcPts val="225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return false ;</a:t>
            </a:r>
          </a:p>
          <a:p>
            <a:pPr marL="469900">
              <a:lnSpc>
                <a:spcPts val="168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3200400"/>
            <a:ext cx="3048000" cy="156914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 marL="469900">
              <a:lnSpc>
                <a:spcPts val="192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b="1" spc="-9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Stack::</a:t>
            </a:r>
            <a:r>
              <a:rPr lang="en-US" b="1" spc="-5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 ){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ts val="1920"/>
              </a:lnSpc>
            </a:pP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if(top= = - 1)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7100" marR="167640" indent="457200">
              <a:lnSpc>
                <a:spcPct val="80000"/>
              </a:lnSpc>
              <a:spcBef>
                <a:spcPts val="240"/>
              </a:spcBef>
            </a:pP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b="1" spc="-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true;  </a:t>
            </a: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b="1" spc="-4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false;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ts val="192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28194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FFFF"/>
              </a:buClr>
              <a:buFont typeface="Wingdings" pitchFamily="2" charset="2"/>
              <a:buChar char="v"/>
            </a:pPr>
            <a:r>
              <a:rPr lang="en-US" b="1" i="1" spc="-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spc="-5" dirty="0" smtClean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b="1" i="1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check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1905000"/>
            <a:ext cx="2971800" cy="2466316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 marL="927100" marR="5080" indent="-457200">
              <a:lnSpc>
                <a:spcPct val="120000"/>
              </a:lnSpc>
              <a:spcBef>
                <a:spcPts val="100"/>
              </a:spcBef>
            </a:pPr>
            <a:r>
              <a:rPr lang="en-US" b="1" spc="-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spc="-5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Stack::push(</a:t>
            </a:r>
            <a:r>
              <a:rPr lang="en-US" b="1" spc="-1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x) {  </a:t>
            </a:r>
          </a:p>
          <a:p>
            <a:pPr marL="927100" marR="5080" indent="-457200">
              <a:lnSpc>
                <a:spcPct val="120000"/>
              </a:lnSpc>
              <a:spcBef>
                <a:spcPts val="100"/>
              </a:spcBef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if ( </a:t>
            </a:r>
            <a:r>
              <a:rPr lang="en-US" b="1" spc="-1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isFull</a:t>
            </a: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 ) )</a:t>
            </a:r>
          </a:p>
          <a:p>
            <a:pPr marL="927100" marR="5080" indent="-457200">
              <a:lnSpc>
                <a:spcPct val="120000"/>
              </a:lnSpc>
              <a:spcBef>
                <a:spcPts val="100"/>
              </a:spcBef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return</a:t>
            </a:r>
            <a:r>
              <a:rPr lang="en-US" b="1" spc="-2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false;</a:t>
            </a:r>
          </a:p>
          <a:p>
            <a:pPr marL="927100" marR="5080" indent="-457200">
              <a:lnSpc>
                <a:spcPct val="120000"/>
              </a:lnSpc>
              <a:spcBef>
                <a:spcPts val="100"/>
              </a:spcBef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items[++top] </a:t>
            </a: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x;  </a:t>
            </a:r>
          </a:p>
          <a:p>
            <a:pPr marL="927100" marR="5080" indent="-457200">
              <a:lnSpc>
                <a:spcPct val="120000"/>
              </a:lnSpc>
              <a:spcBef>
                <a:spcPts val="100"/>
              </a:spcBef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return</a:t>
            </a:r>
            <a:r>
              <a:rPr lang="en-US" b="1" spc="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true;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72200" y="4800600"/>
            <a:ext cx="2667000" cy="1805623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35"/>
              </a:spcBef>
              <a:buClr>
                <a:srgbClr val="006699"/>
              </a:buClr>
              <a:buSzPct val="93750"/>
              <a:tabLst>
                <a:tab pos="194310" algn="l"/>
              </a:tabLst>
            </a:pPr>
            <a:r>
              <a:rPr lang="en-US" b="1" spc="-5" dirty="0" smtClean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5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Stack::pop() {</a:t>
            </a:r>
          </a:p>
          <a:p>
            <a:pPr marL="193675" indent="-181610">
              <a:lnSpc>
                <a:spcPct val="100000"/>
              </a:lnSpc>
              <a:spcBef>
                <a:spcPts val="35"/>
              </a:spcBef>
              <a:buClr>
                <a:srgbClr val="006699"/>
              </a:buClr>
              <a:buSzPct val="93750"/>
              <a:tabLst>
                <a:tab pos="194310" algn="l"/>
              </a:tabLs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spc="-1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b="1" spc="-5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b="1" spc="-2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spc="-5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spc="-25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spc="-5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b="1" spc="-1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 ) )</a:t>
            </a:r>
          </a:p>
          <a:p>
            <a:pPr marL="193675" indent="-181610">
              <a:lnSpc>
                <a:spcPct val="100000"/>
              </a:lnSpc>
              <a:spcBef>
                <a:spcPts val="35"/>
              </a:spcBef>
              <a:buClr>
                <a:srgbClr val="006699"/>
              </a:buClr>
              <a:buSzPct val="93750"/>
              <a:tabLst>
                <a:tab pos="194310" algn="l"/>
              </a:tabLst>
            </a:pPr>
            <a:r>
              <a:rPr lang="en-US" b="1" spc="-1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return false;  top--;</a:t>
            </a:r>
          </a:p>
          <a:p>
            <a:pPr marL="193675" indent="-181610">
              <a:lnSpc>
                <a:spcPct val="100000"/>
              </a:lnSpc>
              <a:spcBef>
                <a:spcPts val="35"/>
              </a:spcBef>
              <a:buClr>
                <a:srgbClr val="006699"/>
              </a:buClr>
              <a:buSzPct val="93750"/>
              <a:tabLst>
                <a:tab pos="194310" algn="l"/>
              </a:tabLs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return</a:t>
            </a:r>
            <a:r>
              <a:rPr lang="en-US" b="1" spc="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true;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  <a:spcBef>
                <a:spcPts val="384"/>
              </a:spcBef>
            </a:pPr>
            <a:r>
              <a:rPr lang="en-US" b="1" spc="-5" dirty="0" smtClean="0">
                <a:solidFill>
                  <a:schemeClr val="bg1"/>
                </a:solidFill>
                <a:uFill>
                  <a:solidFill>
                    <a:srgbClr val="2997E2"/>
                  </a:solidFill>
                </a:uFill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22081" y="2271712"/>
          <a:ext cx="8134348" cy="672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/>
                <a:gridCol w="814069"/>
                <a:gridCol w="812800"/>
                <a:gridCol w="814705"/>
                <a:gridCol w="812800"/>
                <a:gridCol w="812800"/>
                <a:gridCol w="814704"/>
                <a:gridCol w="812800"/>
                <a:gridCol w="814070"/>
                <a:gridCol w="812800"/>
              </a:tblGrid>
              <a:tr h="6723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i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28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i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13</a:t>
                      </a:r>
                      <a:endParaRPr sz="28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i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16</a:t>
                      </a:r>
                      <a:endParaRPr sz="28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i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19</a:t>
                      </a:r>
                      <a:endParaRPr sz="28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i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2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116327" y="1541145"/>
            <a:ext cx="14650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10" dirty="0">
                <a:cs typeface="Carlito"/>
              </a:rPr>
              <a:t>top </a:t>
            </a:r>
            <a:r>
              <a:rPr sz="2800" b="1" i="1" dirty="0">
                <a:cs typeface="Carlito"/>
              </a:rPr>
              <a:t>=</a:t>
            </a:r>
            <a:r>
              <a:rPr sz="2800" b="1" i="1" spc="-55" dirty="0">
                <a:cs typeface="Carlito"/>
              </a:rPr>
              <a:t> </a:t>
            </a:r>
            <a:r>
              <a:rPr sz="2800" b="1" i="1" dirty="0">
                <a:cs typeface="Carlito"/>
              </a:rPr>
              <a:t>-1</a:t>
            </a:r>
            <a:endParaRPr sz="2800"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9473" y="3068192"/>
            <a:ext cx="78752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arlito"/>
                <a:cs typeface="Carlito"/>
              </a:rPr>
              <a:t>top </a:t>
            </a:r>
            <a:r>
              <a:rPr sz="1800" b="1" i="1" dirty="0">
                <a:latin typeface="Carlito"/>
                <a:cs typeface="Carlito"/>
              </a:rPr>
              <a:t>=</a:t>
            </a:r>
            <a:r>
              <a:rPr sz="1800" b="1" i="1" spc="-65" dirty="0">
                <a:latin typeface="Carlito"/>
                <a:cs typeface="Carlito"/>
              </a:rPr>
              <a:t> </a:t>
            </a:r>
            <a:r>
              <a:rPr sz="1800" b="1" i="1" dirty="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9339" y="3068192"/>
            <a:ext cx="7420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arlito"/>
                <a:cs typeface="Carlito"/>
              </a:rPr>
              <a:t>top</a:t>
            </a:r>
            <a:r>
              <a:rPr sz="1800" b="1" i="1" spc="-70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=1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400" y="3068192"/>
            <a:ext cx="16001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2000" algn="l"/>
              </a:tabLst>
            </a:pPr>
            <a:r>
              <a:rPr sz="1800" b="1" i="1" spc="-10" dirty="0">
                <a:latin typeface="Carlito"/>
                <a:cs typeface="Carlito"/>
              </a:rPr>
              <a:t>top</a:t>
            </a:r>
            <a:r>
              <a:rPr sz="1800" b="1" i="1" spc="10" dirty="0">
                <a:latin typeface="Carlito"/>
                <a:cs typeface="Carlito"/>
              </a:rPr>
              <a:t> </a:t>
            </a:r>
            <a:r>
              <a:rPr sz="1800" b="1" i="1" spc="-5">
                <a:latin typeface="Carlito"/>
                <a:cs typeface="Carlito"/>
              </a:rPr>
              <a:t>=</a:t>
            </a:r>
            <a:r>
              <a:rPr sz="1800" b="1" i="1" spc="-5" smtClean="0">
                <a:latin typeface="Carlito"/>
                <a:cs typeface="Carlito"/>
              </a:rPr>
              <a:t>2</a:t>
            </a:r>
            <a:r>
              <a:rPr lang="en-US" sz="1800" b="1" i="1" spc="-5" dirty="0" smtClean="0">
                <a:latin typeface="Carlito"/>
                <a:cs typeface="Carlito"/>
              </a:rPr>
              <a:t>  </a:t>
            </a:r>
            <a:r>
              <a:rPr sz="1800" b="1" i="1" spc="-5" dirty="0">
                <a:latin typeface="Carlito"/>
                <a:cs typeface="Carlito"/>
              </a:rPr>
              <a:t>	</a:t>
            </a:r>
            <a:r>
              <a:rPr sz="1800" b="1" i="1" spc="-10" dirty="0">
                <a:latin typeface="Carlito"/>
                <a:cs typeface="Carlito"/>
              </a:rPr>
              <a:t>top</a:t>
            </a:r>
            <a:r>
              <a:rPr sz="1800" b="1" i="1" spc="-70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=3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8698" y="3068192"/>
            <a:ext cx="7573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arlito"/>
                <a:cs typeface="Carlito"/>
              </a:rPr>
              <a:t>top</a:t>
            </a:r>
            <a:r>
              <a:rPr sz="1800" b="1" i="1" spc="-70" dirty="0">
                <a:latin typeface="Carlito"/>
                <a:cs typeface="Carlito"/>
              </a:rPr>
              <a:t> </a:t>
            </a:r>
            <a:r>
              <a:rPr sz="1800" b="1" i="1" dirty="0">
                <a:latin typeface="Carlito"/>
                <a:cs typeface="Carlito"/>
              </a:rPr>
              <a:t>=4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88680" y="3697541"/>
          <a:ext cx="8133711" cy="672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/>
                <a:gridCol w="814069"/>
                <a:gridCol w="812800"/>
                <a:gridCol w="814069"/>
                <a:gridCol w="812800"/>
                <a:gridCol w="812800"/>
                <a:gridCol w="814069"/>
                <a:gridCol w="812800"/>
                <a:gridCol w="814704"/>
                <a:gridCol w="812800"/>
              </a:tblGrid>
              <a:tr h="6723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i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28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i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13</a:t>
                      </a:r>
                      <a:endParaRPr sz="28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i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16</a:t>
                      </a:r>
                      <a:endParaRPr sz="28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i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19</a:t>
                      </a:r>
                      <a:endParaRPr sz="28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i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2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28622" y="4410582"/>
            <a:ext cx="89077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arlito"/>
                <a:cs typeface="Carlito"/>
              </a:rPr>
              <a:t>top </a:t>
            </a:r>
            <a:r>
              <a:rPr sz="1800" b="1" i="1" dirty="0">
                <a:latin typeface="Carlito"/>
                <a:cs typeface="Carlito"/>
              </a:rPr>
              <a:t>=</a:t>
            </a:r>
            <a:r>
              <a:rPr sz="1800" b="1" i="1" spc="-65" dirty="0">
                <a:latin typeface="Carlito"/>
                <a:cs typeface="Carlito"/>
              </a:rPr>
              <a:t> </a:t>
            </a:r>
            <a:r>
              <a:rPr sz="1800" b="1" i="1" dirty="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4436" y="4410582"/>
            <a:ext cx="7707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arlito"/>
                <a:cs typeface="Carlito"/>
              </a:rPr>
              <a:t>top</a:t>
            </a:r>
            <a:r>
              <a:rPr sz="1800" b="1" i="1" spc="-75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=1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1" y="4410582"/>
            <a:ext cx="838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arlito"/>
                <a:cs typeface="Carlito"/>
              </a:rPr>
              <a:t>top</a:t>
            </a:r>
            <a:r>
              <a:rPr sz="1800" b="1" i="1" spc="-75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=2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3400" y="4410582"/>
            <a:ext cx="914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arlito"/>
                <a:cs typeface="Carlito"/>
              </a:rPr>
              <a:t>top</a:t>
            </a:r>
            <a:r>
              <a:rPr sz="1800" b="1" i="1" spc="-75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=3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1600" y="4410582"/>
            <a:ext cx="914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arlito"/>
                <a:cs typeface="Carlito"/>
              </a:rPr>
              <a:t>top</a:t>
            </a:r>
            <a:r>
              <a:rPr sz="1800" b="1" i="1" spc="-75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=4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76400" y="609600"/>
            <a:ext cx="8839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Array </a:t>
            </a:r>
            <a:r>
              <a:rPr sz="48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Implementation </a:t>
            </a:r>
            <a:r>
              <a:rPr sz="4800" b="1" spc="-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sz="4800" b="1" spc="-10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800" b="1" spc="-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Stack</a:t>
            </a:r>
            <a:endParaRPr sz="48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83133"/>
            <a:ext cx="10363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5" dirty="0">
                <a:latin typeface="Carlito"/>
                <a:cs typeface="Carlito"/>
              </a:rPr>
              <a:t>Linked-list </a:t>
            </a:r>
            <a:r>
              <a:rPr sz="4800" b="1" spc="-10" dirty="0">
                <a:latin typeface="Carlito"/>
                <a:cs typeface="Carlito"/>
              </a:rPr>
              <a:t>Implementation </a:t>
            </a:r>
            <a:r>
              <a:rPr sz="4800" b="1" spc="-5" dirty="0">
                <a:latin typeface="Carlito"/>
                <a:cs typeface="Carlito"/>
              </a:rPr>
              <a:t>of</a:t>
            </a:r>
            <a:r>
              <a:rPr sz="4800" b="1" spc="65" dirty="0">
                <a:latin typeface="Carlito"/>
                <a:cs typeface="Carlito"/>
              </a:rPr>
              <a:t> </a:t>
            </a:r>
            <a:r>
              <a:rPr sz="4800" b="1" spc="-15" dirty="0">
                <a:latin typeface="Carlito"/>
                <a:cs typeface="Carlito"/>
              </a:rPr>
              <a:t>Stack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898142"/>
            <a:ext cx="10668000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sz="2800" b="1" i="1" spc="-20" dirty="0">
                <a:latin typeface="Times New Roman" pitchFamily="18" charset="0"/>
                <a:cs typeface="Times New Roman" pitchFamily="18" charset="0"/>
              </a:rPr>
              <a:t>linked-list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 the</a:t>
            </a:r>
            <a:r>
              <a:rPr sz="2800" b="1" i="1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list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469900" marR="4015740" indent="-457200">
              <a:lnSpc>
                <a:spcPct val="100000"/>
              </a:lnSpc>
            </a:pPr>
            <a:r>
              <a:rPr sz="2800" b="1" i="1" spc="-35" dirty="0">
                <a:latin typeface="Times New Roman" pitchFamily="18" charset="0"/>
                <a:cs typeface="Times New Roman" pitchFamily="18" charset="0"/>
              </a:rPr>
              <a:t>except </a:t>
            </a:r>
            <a:r>
              <a:rPr sz="2800" b="1" i="1" spc="-2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15">
                <a:latin typeface="Times New Roman" pitchFamily="18" charset="0"/>
                <a:cs typeface="Times New Roman" pitchFamily="18" charset="0"/>
              </a:rPr>
              <a:t>following 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operations</a:t>
            </a:r>
            <a:endParaRPr lang="en-US" sz="2800" b="1" i="1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469900" marR="4015740" indent="-457200">
              <a:lnSpc>
                <a:spcPct val="100000"/>
              </a:lnSpc>
              <a:buClr>
                <a:srgbClr val="00FFFF"/>
              </a:buClr>
              <a:buFont typeface="Wingdings" pitchFamily="2" charset="2"/>
              <a:buChar char="v"/>
            </a:pP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General</a:t>
            </a:r>
            <a:r>
              <a:rPr sz="2800" b="1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sz="2800" b="1" i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69900" marR="4015740" indent="-457200">
              <a:lnSpc>
                <a:spcPct val="100000"/>
              </a:lnSpc>
              <a:buClr>
                <a:srgbClr val="00FFFF"/>
              </a:buClr>
              <a:buFont typeface="Wingdings" pitchFamily="2" charset="2"/>
              <a:buChar char="v"/>
            </a:pP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General insert and append 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87167" y="4477511"/>
            <a:ext cx="5715000" cy="390525"/>
          </a:xfrm>
          <a:custGeom>
            <a:avLst/>
            <a:gdLst/>
            <a:ahLst/>
            <a:cxnLst/>
            <a:rect l="l" t="t" r="r" b="b"/>
            <a:pathLst>
              <a:path w="5715000" h="390525">
                <a:moveTo>
                  <a:pt x="0" y="385571"/>
                </a:moveTo>
                <a:lnTo>
                  <a:pt x="457200" y="385571"/>
                </a:lnTo>
                <a:lnTo>
                  <a:pt x="457200" y="1523"/>
                </a:lnTo>
                <a:lnTo>
                  <a:pt x="0" y="1523"/>
                </a:lnTo>
                <a:lnTo>
                  <a:pt x="0" y="385571"/>
                </a:lnTo>
                <a:close/>
              </a:path>
              <a:path w="5715000" h="390525">
                <a:moveTo>
                  <a:pt x="458724" y="384048"/>
                </a:moveTo>
                <a:lnTo>
                  <a:pt x="915924" y="384048"/>
                </a:lnTo>
                <a:lnTo>
                  <a:pt x="915924" y="0"/>
                </a:lnTo>
                <a:lnTo>
                  <a:pt x="458724" y="0"/>
                </a:lnTo>
                <a:lnTo>
                  <a:pt x="458724" y="384048"/>
                </a:lnTo>
                <a:close/>
              </a:path>
              <a:path w="5715000" h="390525">
                <a:moveTo>
                  <a:pt x="0" y="390144"/>
                </a:moveTo>
                <a:lnTo>
                  <a:pt x="457200" y="390144"/>
                </a:lnTo>
                <a:lnTo>
                  <a:pt x="457200" y="6095"/>
                </a:lnTo>
                <a:lnTo>
                  <a:pt x="0" y="6095"/>
                </a:lnTo>
                <a:lnTo>
                  <a:pt x="0" y="390144"/>
                </a:lnTo>
                <a:close/>
              </a:path>
              <a:path w="5715000" h="390525">
                <a:moveTo>
                  <a:pt x="1598676" y="390144"/>
                </a:moveTo>
                <a:lnTo>
                  <a:pt x="2055876" y="390144"/>
                </a:lnTo>
                <a:lnTo>
                  <a:pt x="2055876" y="6095"/>
                </a:lnTo>
                <a:lnTo>
                  <a:pt x="1598676" y="6095"/>
                </a:lnTo>
                <a:lnTo>
                  <a:pt x="1598676" y="390144"/>
                </a:lnTo>
                <a:close/>
              </a:path>
              <a:path w="5715000" h="390525">
                <a:moveTo>
                  <a:pt x="2057399" y="388619"/>
                </a:moveTo>
                <a:lnTo>
                  <a:pt x="2514599" y="388619"/>
                </a:lnTo>
                <a:lnTo>
                  <a:pt x="2514599" y="4571"/>
                </a:lnTo>
                <a:lnTo>
                  <a:pt x="2057399" y="4571"/>
                </a:lnTo>
                <a:lnTo>
                  <a:pt x="2057399" y="388619"/>
                </a:lnTo>
                <a:close/>
              </a:path>
              <a:path w="5715000" h="390525">
                <a:moveTo>
                  <a:pt x="3198876" y="390144"/>
                </a:moveTo>
                <a:lnTo>
                  <a:pt x="3656076" y="390144"/>
                </a:lnTo>
                <a:lnTo>
                  <a:pt x="3656076" y="6095"/>
                </a:lnTo>
                <a:lnTo>
                  <a:pt x="3198876" y="6095"/>
                </a:lnTo>
                <a:lnTo>
                  <a:pt x="3198876" y="390144"/>
                </a:lnTo>
                <a:close/>
              </a:path>
              <a:path w="5715000" h="390525">
                <a:moveTo>
                  <a:pt x="3657600" y="388619"/>
                </a:moveTo>
                <a:lnTo>
                  <a:pt x="4114799" y="388619"/>
                </a:lnTo>
                <a:lnTo>
                  <a:pt x="4114799" y="4571"/>
                </a:lnTo>
                <a:lnTo>
                  <a:pt x="3657600" y="4571"/>
                </a:lnTo>
                <a:lnTo>
                  <a:pt x="3657600" y="388619"/>
                </a:lnTo>
                <a:close/>
              </a:path>
              <a:path w="5715000" h="390525">
                <a:moveTo>
                  <a:pt x="4799076" y="390144"/>
                </a:moveTo>
                <a:lnTo>
                  <a:pt x="5256276" y="390144"/>
                </a:lnTo>
                <a:lnTo>
                  <a:pt x="5256276" y="6095"/>
                </a:lnTo>
                <a:lnTo>
                  <a:pt x="4799076" y="6095"/>
                </a:lnTo>
                <a:lnTo>
                  <a:pt x="4799076" y="390144"/>
                </a:lnTo>
                <a:close/>
              </a:path>
              <a:path w="5715000" h="390525">
                <a:moveTo>
                  <a:pt x="5257800" y="388619"/>
                </a:moveTo>
                <a:lnTo>
                  <a:pt x="5715000" y="388619"/>
                </a:lnTo>
                <a:lnTo>
                  <a:pt x="5715000" y="4571"/>
                </a:lnTo>
                <a:lnTo>
                  <a:pt x="5257800" y="4571"/>
                </a:lnTo>
                <a:lnTo>
                  <a:pt x="5257800" y="388619"/>
                </a:lnTo>
                <a:close/>
              </a:path>
            </a:pathLst>
          </a:custGeom>
          <a:ln w="1219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 b="1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1044" y="4471492"/>
            <a:ext cx="412750" cy="39179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chemeClr val="bg1"/>
                </a:solidFill>
                <a:latin typeface="Verdana"/>
                <a:cs typeface="Verdana"/>
              </a:rPr>
              <a:t>44</a:t>
            </a:r>
            <a:endParaRPr sz="240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87367" y="4483608"/>
            <a:ext cx="457200" cy="384175"/>
          </a:xfrm>
          <a:custGeom>
            <a:avLst/>
            <a:gdLst/>
            <a:ahLst/>
            <a:cxnLst/>
            <a:rect l="l" t="t" r="r" b="b"/>
            <a:pathLst>
              <a:path w="457200" h="384175">
                <a:moveTo>
                  <a:pt x="0" y="384048"/>
                </a:moveTo>
                <a:lnTo>
                  <a:pt x="457200" y="384048"/>
                </a:lnTo>
                <a:lnTo>
                  <a:pt x="457200" y="0"/>
                </a:lnTo>
                <a:lnTo>
                  <a:pt x="0" y="0"/>
                </a:lnTo>
                <a:lnTo>
                  <a:pt x="0" y="384048"/>
                </a:lnTo>
                <a:close/>
              </a:path>
            </a:pathLst>
          </a:custGeom>
          <a:ln w="12192">
            <a:solidFill>
              <a:srgbClr val="495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87567" y="4483608"/>
            <a:ext cx="457200" cy="384175"/>
          </a:xfrm>
          <a:custGeom>
            <a:avLst/>
            <a:gdLst/>
            <a:ahLst/>
            <a:cxnLst/>
            <a:rect l="l" t="t" r="r" b="b"/>
            <a:pathLst>
              <a:path w="457200" h="384175">
                <a:moveTo>
                  <a:pt x="0" y="384048"/>
                </a:moveTo>
                <a:lnTo>
                  <a:pt x="457200" y="384048"/>
                </a:lnTo>
                <a:lnTo>
                  <a:pt x="457200" y="0"/>
                </a:lnTo>
                <a:lnTo>
                  <a:pt x="0" y="0"/>
                </a:lnTo>
                <a:lnTo>
                  <a:pt x="0" y="384048"/>
                </a:lnTo>
                <a:close/>
              </a:path>
            </a:pathLst>
          </a:custGeom>
          <a:ln w="12192">
            <a:solidFill>
              <a:srgbClr val="495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7768" y="4483608"/>
            <a:ext cx="457200" cy="384175"/>
          </a:xfrm>
          <a:custGeom>
            <a:avLst/>
            <a:gdLst/>
            <a:ahLst/>
            <a:cxnLst/>
            <a:rect l="l" t="t" r="r" b="b"/>
            <a:pathLst>
              <a:path w="457200" h="384175">
                <a:moveTo>
                  <a:pt x="0" y="384048"/>
                </a:moveTo>
                <a:lnTo>
                  <a:pt x="457200" y="384048"/>
                </a:lnTo>
                <a:lnTo>
                  <a:pt x="457200" y="0"/>
                </a:lnTo>
                <a:lnTo>
                  <a:pt x="0" y="0"/>
                </a:lnTo>
                <a:lnTo>
                  <a:pt x="0" y="384048"/>
                </a:lnTo>
                <a:close/>
              </a:path>
            </a:pathLst>
          </a:custGeom>
          <a:ln w="12192">
            <a:solidFill>
              <a:srgbClr val="495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124200" y="4572000"/>
            <a:ext cx="4965700" cy="167640"/>
            <a:chOff x="3090672" y="4553711"/>
            <a:chExt cx="4965700" cy="167640"/>
          </a:xfrm>
          <a:solidFill>
            <a:srgbClr val="00FFFF"/>
          </a:solidFill>
        </p:grpSpPr>
        <p:sp>
          <p:nvSpPr>
            <p:cNvPr id="13" name="object 13"/>
            <p:cNvSpPr/>
            <p:nvPr/>
          </p:nvSpPr>
          <p:spPr>
            <a:xfrm>
              <a:off x="3090672" y="4556759"/>
              <a:ext cx="164591" cy="164591"/>
            </a:xfrm>
            <a:prstGeom prst="rect">
              <a:avLst/>
            </a:prstGeom>
            <a:grpFill/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72968" y="4575555"/>
              <a:ext cx="914400" cy="127000"/>
            </a:xfrm>
            <a:custGeom>
              <a:avLst/>
              <a:gdLst/>
              <a:ahLst/>
              <a:cxnLst/>
              <a:rect l="l" t="t" r="r" b="b"/>
              <a:pathLst>
                <a:path w="914400" h="127000">
                  <a:moveTo>
                    <a:pt x="787399" y="0"/>
                  </a:moveTo>
                  <a:lnTo>
                    <a:pt x="787399" y="127000"/>
                  </a:lnTo>
                  <a:lnTo>
                    <a:pt x="901699" y="69850"/>
                  </a:lnTo>
                  <a:lnTo>
                    <a:pt x="800099" y="69850"/>
                  </a:lnTo>
                  <a:lnTo>
                    <a:pt x="800099" y="57150"/>
                  </a:lnTo>
                  <a:lnTo>
                    <a:pt x="901699" y="57150"/>
                  </a:lnTo>
                  <a:lnTo>
                    <a:pt x="787399" y="0"/>
                  </a:lnTo>
                  <a:close/>
                </a:path>
                <a:path w="914400" h="127000">
                  <a:moveTo>
                    <a:pt x="787399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787399" y="69850"/>
                  </a:lnTo>
                  <a:lnTo>
                    <a:pt x="787399" y="57150"/>
                  </a:lnTo>
                  <a:close/>
                </a:path>
                <a:path w="914400" h="127000">
                  <a:moveTo>
                    <a:pt x="901699" y="57150"/>
                  </a:moveTo>
                  <a:lnTo>
                    <a:pt x="800099" y="57150"/>
                  </a:lnTo>
                  <a:lnTo>
                    <a:pt x="800099" y="69850"/>
                  </a:lnTo>
                  <a:lnTo>
                    <a:pt x="901699" y="69850"/>
                  </a:lnTo>
                  <a:lnTo>
                    <a:pt x="914399" y="63500"/>
                  </a:lnTo>
                  <a:lnTo>
                    <a:pt x="901699" y="57150"/>
                  </a:lnTo>
                  <a:close/>
                </a:path>
              </a:pathLst>
            </a:custGeom>
            <a:grpFill/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90872" y="4553711"/>
              <a:ext cx="164592" cy="164591"/>
            </a:xfrm>
            <a:prstGeom prst="rect">
              <a:avLst/>
            </a:prstGeom>
            <a:grpFill/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73167" y="4572507"/>
              <a:ext cx="914400" cy="127000"/>
            </a:xfrm>
            <a:custGeom>
              <a:avLst/>
              <a:gdLst/>
              <a:ahLst/>
              <a:cxnLst/>
              <a:rect l="l" t="t" r="r" b="b"/>
              <a:pathLst>
                <a:path w="914400" h="127000">
                  <a:moveTo>
                    <a:pt x="787400" y="0"/>
                  </a:moveTo>
                  <a:lnTo>
                    <a:pt x="787400" y="127000"/>
                  </a:lnTo>
                  <a:lnTo>
                    <a:pt x="901700" y="69850"/>
                  </a:lnTo>
                  <a:lnTo>
                    <a:pt x="800100" y="69850"/>
                  </a:lnTo>
                  <a:lnTo>
                    <a:pt x="800100" y="57150"/>
                  </a:lnTo>
                  <a:lnTo>
                    <a:pt x="901700" y="57150"/>
                  </a:lnTo>
                  <a:lnTo>
                    <a:pt x="787400" y="0"/>
                  </a:lnTo>
                  <a:close/>
                </a:path>
                <a:path w="914400" h="127000">
                  <a:moveTo>
                    <a:pt x="787400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787400" y="69850"/>
                  </a:lnTo>
                  <a:lnTo>
                    <a:pt x="787400" y="57150"/>
                  </a:lnTo>
                  <a:close/>
                </a:path>
                <a:path w="914400" h="127000">
                  <a:moveTo>
                    <a:pt x="901700" y="57150"/>
                  </a:moveTo>
                  <a:lnTo>
                    <a:pt x="800100" y="57150"/>
                  </a:lnTo>
                  <a:lnTo>
                    <a:pt x="800100" y="69850"/>
                  </a:lnTo>
                  <a:lnTo>
                    <a:pt x="901700" y="69850"/>
                  </a:lnTo>
                  <a:lnTo>
                    <a:pt x="914400" y="63500"/>
                  </a:lnTo>
                  <a:lnTo>
                    <a:pt x="901700" y="57150"/>
                  </a:lnTo>
                  <a:close/>
                </a:path>
              </a:pathLst>
            </a:custGeom>
            <a:grpFill/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91072" y="4553711"/>
              <a:ext cx="164592" cy="164591"/>
            </a:xfrm>
            <a:prstGeom prst="rect">
              <a:avLst/>
            </a:prstGeom>
            <a:grpFill/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73368" y="4572507"/>
              <a:ext cx="914400" cy="127000"/>
            </a:xfrm>
            <a:custGeom>
              <a:avLst/>
              <a:gdLst/>
              <a:ahLst/>
              <a:cxnLst/>
              <a:rect l="l" t="t" r="r" b="b"/>
              <a:pathLst>
                <a:path w="914400" h="127000">
                  <a:moveTo>
                    <a:pt x="787400" y="0"/>
                  </a:moveTo>
                  <a:lnTo>
                    <a:pt x="787400" y="127000"/>
                  </a:lnTo>
                  <a:lnTo>
                    <a:pt x="901700" y="69850"/>
                  </a:lnTo>
                  <a:lnTo>
                    <a:pt x="800100" y="69850"/>
                  </a:lnTo>
                  <a:lnTo>
                    <a:pt x="800100" y="57150"/>
                  </a:lnTo>
                  <a:lnTo>
                    <a:pt x="901700" y="57150"/>
                  </a:lnTo>
                  <a:lnTo>
                    <a:pt x="787400" y="0"/>
                  </a:lnTo>
                  <a:close/>
                </a:path>
                <a:path w="914400" h="127000">
                  <a:moveTo>
                    <a:pt x="787400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787400" y="69850"/>
                  </a:lnTo>
                  <a:lnTo>
                    <a:pt x="787400" y="57150"/>
                  </a:lnTo>
                  <a:close/>
                </a:path>
                <a:path w="914400" h="127000">
                  <a:moveTo>
                    <a:pt x="901700" y="57150"/>
                  </a:moveTo>
                  <a:lnTo>
                    <a:pt x="800100" y="57150"/>
                  </a:lnTo>
                  <a:lnTo>
                    <a:pt x="800100" y="69850"/>
                  </a:lnTo>
                  <a:lnTo>
                    <a:pt x="901700" y="69850"/>
                  </a:lnTo>
                  <a:lnTo>
                    <a:pt x="914400" y="63500"/>
                  </a:lnTo>
                  <a:lnTo>
                    <a:pt x="901700" y="57150"/>
                  </a:lnTo>
                  <a:close/>
                </a:path>
              </a:pathLst>
            </a:custGeom>
            <a:grpFill/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91272" y="4556759"/>
              <a:ext cx="164592" cy="164591"/>
            </a:xfrm>
            <a:prstGeom prst="rect">
              <a:avLst/>
            </a:prstGeom>
            <a:grpFill/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57400" y="3962400"/>
            <a:ext cx="1143000" cy="407163"/>
          </a:xfrm>
          <a:prstGeom prst="rect">
            <a:avLst/>
          </a:prstGeom>
          <a:ln w="9144">
            <a:noFill/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spcBef>
                <a:spcPts val="295"/>
              </a:spcBef>
            </a:pPr>
            <a:r>
              <a:rPr lang="en-US" sz="2400" dirty="0" smtClean="0">
                <a:solidFill>
                  <a:srgbClr val="00FFFF"/>
                </a:solidFill>
                <a:latin typeface="Verdana"/>
                <a:cs typeface="Verdana"/>
              </a:rPr>
              <a:t>head: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287768" y="3877055"/>
            <a:ext cx="838200" cy="407163"/>
          </a:xfrm>
          <a:prstGeom prst="rect">
            <a:avLst/>
          </a:prstGeom>
          <a:ln w="9144">
            <a:noFill/>
          </a:ln>
        </p:spPr>
        <p:txBody>
          <a:bodyPr vert="horz" wrap="square" lIns="0" tIns="374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5"/>
              </a:spcBef>
            </a:pPr>
            <a:r>
              <a:rPr lang="en-US" sz="2400" spc="-10" dirty="0" smtClean="0">
                <a:solidFill>
                  <a:srgbClr val="00FFFF"/>
                </a:solidFill>
                <a:latin typeface="Verdana"/>
                <a:cs typeface="Verdana"/>
              </a:rPr>
              <a:t>tail:</a:t>
            </a:r>
            <a:endParaRPr lang="en-US" sz="2400" dirty="0">
              <a:solidFill>
                <a:srgbClr val="00FFFF"/>
              </a:solidFill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24171" y="5253228"/>
            <a:ext cx="1606550" cy="398145"/>
            <a:chOff x="4424171" y="5253228"/>
            <a:chExt cx="1606550" cy="398145"/>
          </a:xfrm>
          <a:solidFill>
            <a:srgbClr val="00FFFF"/>
          </a:solidFill>
        </p:grpSpPr>
        <p:sp>
          <p:nvSpPr>
            <p:cNvPr id="23" name="object 23"/>
            <p:cNvSpPr/>
            <p:nvPr/>
          </p:nvSpPr>
          <p:spPr>
            <a:xfrm>
              <a:off x="4430267" y="5259324"/>
              <a:ext cx="916305" cy="386080"/>
            </a:xfrm>
            <a:custGeom>
              <a:avLst/>
              <a:gdLst/>
              <a:ahLst/>
              <a:cxnLst/>
              <a:rect l="l" t="t" r="r" b="b"/>
              <a:pathLst>
                <a:path w="916304" h="386079">
                  <a:moveTo>
                    <a:pt x="0" y="385572"/>
                  </a:moveTo>
                  <a:lnTo>
                    <a:pt x="457200" y="385572"/>
                  </a:lnTo>
                  <a:lnTo>
                    <a:pt x="457200" y="1524"/>
                  </a:lnTo>
                  <a:lnTo>
                    <a:pt x="0" y="1524"/>
                  </a:lnTo>
                  <a:lnTo>
                    <a:pt x="0" y="385572"/>
                  </a:lnTo>
                  <a:close/>
                </a:path>
                <a:path w="916304" h="386079">
                  <a:moveTo>
                    <a:pt x="458724" y="384047"/>
                  </a:moveTo>
                  <a:lnTo>
                    <a:pt x="915924" y="384047"/>
                  </a:lnTo>
                  <a:lnTo>
                    <a:pt x="915924" y="0"/>
                  </a:lnTo>
                  <a:lnTo>
                    <a:pt x="458724" y="0"/>
                  </a:lnTo>
                  <a:lnTo>
                    <a:pt x="458724" y="384047"/>
                  </a:lnTo>
                  <a:close/>
                </a:path>
              </a:pathLst>
            </a:custGeom>
            <a:grpFill/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33771" y="5378196"/>
              <a:ext cx="164592" cy="16459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16067" y="5396992"/>
              <a:ext cx="914400" cy="127000"/>
            </a:xfrm>
            <a:custGeom>
              <a:avLst/>
              <a:gdLst/>
              <a:ahLst/>
              <a:cxnLst/>
              <a:rect l="l" t="t" r="r" b="b"/>
              <a:pathLst>
                <a:path w="914400" h="127000">
                  <a:moveTo>
                    <a:pt x="787400" y="0"/>
                  </a:moveTo>
                  <a:lnTo>
                    <a:pt x="787400" y="127000"/>
                  </a:lnTo>
                  <a:lnTo>
                    <a:pt x="901700" y="69850"/>
                  </a:lnTo>
                  <a:lnTo>
                    <a:pt x="800100" y="69850"/>
                  </a:lnTo>
                  <a:lnTo>
                    <a:pt x="800100" y="57150"/>
                  </a:lnTo>
                  <a:lnTo>
                    <a:pt x="901700" y="57150"/>
                  </a:lnTo>
                  <a:lnTo>
                    <a:pt x="787400" y="0"/>
                  </a:lnTo>
                  <a:close/>
                </a:path>
                <a:path w="914400" h="127000">
                  <a:moveTo>
                    <a:pt x="787400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787400" y="69850"/>
                  </a:lnTo>
                  <a:lnTo>
                    <a:pt x="787400" y="57150"/>
                  </a:lnTo>
                  <a:close/>
                </a:path>
                <a:path w="914400" h="127000">
                  <a:moveTo>
                    <a:pt x="901700" y="57150"/>
                  </a:moveTo>
                  <a:lnTo>
                    <a:pt x="800100" y="57150"/>
                  </a:lnTo>
                  <a:lnTo>
                    <a:pt x="800100" y="69850"/>
                  </a:lnTo>
                  <a:lnTo>
                    <a:pt x="901700" y="69850"/>
                  </a:lnTo>
                  <a:lnTo>
                    <a:pt x="914400" y="63500"/>
                  </a:lnTo>
                  <a:lnTo>
                    <a:pt x="901700" y="57150"/>
                  </a:lnTo>
                  <a:close/>
                </a:path>
              </a:pathLst>
            </a:custGeom>
            <a:grpFill/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572000" y="5257800"/>
            <a:ext cx="290322" cy="382156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9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object 7"/>
          <p:cNvSpPr txBox="1"/>
          <p:nvPr/>
        </p:nvSpPr>
        <p:spPr>
          <a:xfrm>
            <a:off x="4111497" y="4471492"/>
            <a:ext cx="412750" cy="39179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chemeClr val="bg1"/>
                </a:solidFill>
                <a:latin typeface="Verdana"/>
                <a:cs typeface="Verdana"/>
              </a:rPr>
              <a:t>97</a:t>
            </a:r>
            <a:endParaRPr sz="240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2" name="object 9"/>
          <p:cNvSpPr txBox="1"/>
          <p:nvPr/>
        </p:nvSpPr>
        <p:spPr>
          <a:xfrm>
            <a:off x="5711697" y="4471492"/>
            <a:ext cx="412750" cy="39179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chemeClr val="bg1"/>
                </a:solidFill>
                <a:latin typeface="Verdana"/>
                <a:cs typeface="Verdana"/>
              </a:rPr>
              <a:t>23</a:t>
            </a:r>
            <a:endParaRPr sz="240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3" name="object 11"/>
          <p:cNvSpPr txBox="1"/>
          <p:nvPr/>
        </p:nvSpPr>
        <p:spPr>
          <a:xfrm>
            <a:off x="7312279" y="4471492"/>
            <a:ext cx="412750" cy="382156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chemeClr val="bg1"/>
                </a:solidFill>
                <a:latin typeface="Verdana"/>
                <a:cs typeface="Verdana"/>
              </a:rPr>
              <a:t>17</a:t>
            </a:r>
            <a:endParaRPr sz="240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75564"/>
            <a:ext cx="10591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5" dirty="0">
                <a:latin typeface="Carlito"/>
                <a:cs typeface="Carlito"/>
              </a:rPr>
              <a:t>Linked-list </a:t>
            </a:r>
            <a:r>
              <a:rPr sz="4800" b="1" spc="-10" dirty="0">
                <a:latin typeface="Carlito"/>
                <a:cs typeface="Carlito"/>
              </a:rPr>
              <a:t>Implementation </a:t>
            </a:r>
            <a:r>
              <a:rPr sz="4800" b="1" spc="-5" dirty="0">
                <a:latin typeface="Carlito"/>
                <a:cs typeface="Carlito"/>
              </a:rPr>
              <a:t>of</a:t>
            </a:r>
            <a:r>
              <a:rPr sz="4800" b="1" spc="65" dirty="0">
                <a:latin typeface="Carlito"/>
                <a:cs typeface="Carlito"/>
              </a:rPr>
              <a:t> </a:t>
            </a:r>
            <a:r>
              <a:rPr sz="4800" b="1" spc="-15" dirty="0">
                <a:latin typeface="Carlito"/>
                <a:cs typeface="Carlito"/>
              </a:rPr>
              <a:t>Stack</a:t>
            </a:r>
            <a:endParaRPr sz="4800">
              <a:latin typeface="Carlito"/>
              <a:cs typeface="Carlito"/>
            </a:endParaRPr>
          </a:p>
        </p:txBody>
      </p:sp>
      <p:grpSp>
        <p:nvGrpSpPr>
          <p:cNvPr id="23" name="object 12"/>
          <p:cNvGrpSpPr/>
          <p:nvPr/>
        </p:nvGrpSpPr>
        <p:grpSpPr>
          <a:xfrm>
            <a:off x="3889756" y="3148508"/>
            <a:ext cx="4965700" cy="167640"/>
            <a:chOff x="3090672" y="4553711"/>
            <a:chExt cx="4965700" cy="167640"/>
          </a:xfrm>
          <a:solidFill>
            <a:srgbClr val="00FFFF"/>
          </a:solidFill>
        </p:grpSpPr>
        <p:sp>
          <p:nvSpPr>
            <p:cNvPr id="24" name="object 13"/>
            <p:cNvSpPr/>
            <p:nvPr/>
          </p:nvSpPr>
          <p:spPr>
            <a:xfrm>
              <a:off x="3090672" y="4556759"/>
              <a:ext cx="164591" cy="164591"/>
            </a:xfrm>
            <a:prstGeom prst="rect">
              <a:avLst/>
            </a:prstGeom>
            <a:grpFill/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4"/>
            <p:cNvSpPr/>
            <p:nvPr/>
          </p:nvSpPr>
          <p:spPr>
            <a:xfrm>
              <a:off x="3172968" y="4575555"/>
              <a:ext cx="914400" cy="127000"/>
            </a:xfrm>
            <a:custGeom>
              <a:avLst/>
              <a:gdLst/>
              <a:ahLst/>
              <a:cxnLst/>
              <a:rect l="l" t="t" r="r" b="b"/>
              <a:pathLst>
                <a:path w="914400" h="127000">
                  <a:moveTo>
                    <a:pt x="787399" y="0"/>
                  </a:moveTo>
                  <a:lnTo>
                    <a:pt x="787399" y="127000"/>
                  </a:lnTo>
                  <a:lnTo>
                    <a:pt x="901699" y="69850"/>
                  </a:lnTo>
                  <a:lnTo>
                    <a:pt x="800099" y="69850"/>
                  </a:lnTo>
                  <a:lnTo>
                    <a:pt x="800099" y="57150"/>
                  </a:lnTo>
                  <a:lnTo>
                    <a:pt x="901699" y="57150"/>
                  </a:lnTo>
                  <a:lnTo>
                    <a:pt x="787399" y="0"/>
                  </a:lnTo>
                  <a:close/>
                </a:path>
                <a:path w="914400" h="127000">
                  <a:moveTo>
                    <a:pt x="787399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787399" y="69850"/>
                  </a:lnTo>
                  <a:lnTo>
                    <a:pt x="787399" y="57150"/>
                  </a:lnTo>
                  <a:close/>
                </a:path>
                <a:path w="914400" h="127000">
                  <a:moveTo>
                    <a:pt x="901699" y="57150"/>
                  </a:moveTo>
                  <a:lnTo>
                    <a:pt x="800099" y="57150"/>
                  </a:lnTo>
                  <a:lnTo>
                    <a:pt x="800099" y="69850"/>
                  </a:lnTo>
                  <a:lnTo>
                    <a:pt x="901699" y="69850"/>
                  </a:lnTo>
                  <a:lnTo>
                    <a:pt x="914399" y="63500"/>
                  </a:lnTo>
                  <a:lnTo>
                    <a:pt x="901699" y="57150"/>
                  </a:lnTo>
                  <a:close/>
                </a:path>
              </a:pathLst>
            </a:custGeom>
            <a:grpFill/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5"/>
            <p:cNvSpPr/>
            <p:nvPr/>
          </p:nvSpPr>
          <p:spPr>
            <a:xfrm>
              <a:off x="4690872" y="4553711"/>
              <a:ext cx="164592" cy="164591"/>
            </a:xfrm>
            <a:prstGeom prst="rect">
              <a:avLst/>
            </a:prstGeom>
            <a:grpFill/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6"/>
            <p:cNvSpPr/>
            <p:nvPr/>
          </p:nvSpPr>
          <p:spPr>
            <a:xfrm>
              <a:off x="4773167" y="4572507"/>
              <a:ext cx="914400" cy="127000"/>
            </a:xfrm>
            <a:custGeom>
              <a:avLst/>
              <a:gdLst/>
              <a:ahLst/>
              <a:cxnLst/>
              <a:rect l="l" t="t" r="r" b="b"/>
              <a:pathLst>
                <a:path w="914400" h="127000">
                  <a:moveTo>
                    <a:pt x="787400" y="0"/>
                  </a:moveTo>
                  <a:lnTo>
                    <a:pt x="787400" y="127000"/>
                  </a:lnTo>
                  <a:lnTo>
                    <a:pt x="901700" y="69850"/>
                  </a:lnTo>
                  <a:lnTo>
                    <a:pt x="800100" y="69850"/>
                  </a:lnTo>
                  <a:lnTo>
                    <a:pt x="800100" y="57150"/>
                  </a:lnTo>
                  <a:lnTo>
                    <a:pt x="901700" y="57150"/>
                  </a:lnTo>
                  <a:lnTo>
                    <a:pt x="787400" y="0"/>
                  </a:lnTo>
                  <a:close/>
                </a:path>
                <a:path w="914400" h="127000">
                  <a:moveTo>
                    <a:pt x="787400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787400" y="69850"/>
                  </a:lnTo>
                  <a:lnTo>
                    <a:pt x="787400" y="57150"/>
                  </a:lnTo>
                  <a:close/>
                </a:path>
                <a:path w="914400" h="127000">
                  <a:moveTo>
                    <a:pt x="901700" y="57150"/>
                  </a:moveTo>
                  <a:lnTo>
                    <a:pt x="800100" y="57150"/>
                  </a:lnTo>
                  <a:lnTo>
                    <a:pt x="800100" y="69850"/>
                  </a:lnTo>
                  <a:lnTo>
                    <a:pt x="901700" y="69850"/>
                  </a:lnTo>
                  <a:lnTo>
                    <a:pt x="914400" y="63500"/>
                  </a:lnTo>
                  <a:lnTo>
                    <a:pt x="901700" y="57150"/>
                  </a:lnTo>
                  <a:close/>
                </a:path>
              </a:pathLst>
            </a:custGeom>
            <a:grpFill/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7"/>
            <p:cNvSpPr/>
            <p:nvPr/>
          </p:nvSpPr>
          <p:spPr>
            <a:xfrm>
              <a:off x="6291072" y="4553711"/>
              <a:ext cx="164592" cy="164591"/>
            </a:xfrm>
            <a:prstGeom prst="rect">
              <a:avLst/>
            </a:prstGeom>
            <a:grpFill/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/>
            <p:cNvSpPr/>
            <p:nvPr/>
          </p:nvSpPr>
          <p:spPr>
            <a:xfrm>
              <a:off x="6373368" y="4572507"/>
              <a:ext cx="914400" cy="127000"/>
            </a:xfrm>
            <a:custGeom>
              <a:avLst/>
              <a:gdLst/>
              <a:ahLst/>
              <a:cxnLst/>
              <a:rect l="l" t="t" r="r" b="b"/>
              <a:pathLst>
                <a:path w="914400" h="127000">
                  <a:moveTo>
                    <a:pt x="787400" y="0"/>
                  </a:moveTo>
                  <a:lnTo>
                    <a:pt x="787400" y="127000"/>
                  </a:lnTo>
                  <a:lnTo>
                    <a:pt x="901700" y="69850"/>
                  </a:lnTo>
                  <a:lnTo>
                    <a:pt x="800100" y="69850"/>
                  </a:lnTo>
                  <a:lnTo>
                    <a:pt x="800100" y="57150"/>
                  </a:lnTo>
                  <a:lnTo>
                    <a:pt x="901700" y="57150"/>
                  </a:lnTo>
                  <a:lnTo>
                    <a:pt x="787400" y="0"/>
                  </a:lnTo>
                  <a:close/>
                </a:path>
                <a:path w="914400" h="127000">
                  <a:moveTo>
                    <a:pt x="787400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787400" y="69850"/>
                  </a:lnTo>
                  <a:lnTo>
                    <a:pt x="787400" y="57150"/>
                  </a:lnTo>
                  <a:close/>
                </a:path>
                <a:path w="914400" h="127000">
                  <a:moveTo>
                    <a:pt x="901700" y="57150"/>
                  </a:moveTo>
                  <a:lnTo>
                    <a:pt x="800100" y="57150"/>
                  </a:lnTo>
                  <a:lnTo>
                    <a:pt x="800100" y="69850"/>
                  </a:lnTo>
                  <a:lnTo>
                    <a:pt x="901700" y="69850"/>
                  </a:lnTo>
                  <a:lnTo>
                    <a:pt x="914400" y="63500"/>
                  </a:lnTo>
                  <a:lnTo>
                    <a:pt x="901700" y="57150"/>
                  </a:lnTo>
                  <a:close/>
                </a:path>
              </a:pathLst>
            </a:custGeom>
            <a:grpFill/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9"/>
            <p:cNvSpPr/>
            <p:nvPr/>
          </p:nvSpPr>
          <p:spPr>
            <a:xfrm>
              <a:off x="7891272" y="4556759"/>
              <a:ext cx="164592" cy="164591"/>
            </a:xfrm>
            <a:prstGeom prst="rect">
              <a:avLst/>
            </a:prstGeom>
            <a:grpFill/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22"/>
          <p:cNvGrpSpPr/>
          <p:nvPr/>
        </p:nvGrpSpPr>
        <p:grpSpPr>
          <a:xfrm>
            <a:off x="5181600" y="3886200"/>
            <a:ext cx="908048" cy="386080"/>
            <a:chOff x="4430267" y="5259324"/>
            <a:chExt cx="916305" cy="386080"/>
          </a:xfrm>
          <a:solidFill>
            <a:srgbClr val="00FFFF"/>
          </a:solidFill>
        </p:grpSpPr>
        <p:sp>
          <p:nvSpPr>
            <p:cNvPr id="34" name="object 23"/>
            <p:cNvSpPr/>
            <p:nvPr/>
          </p:nvSpPr>
          <p:spPr>
            <a:xfrm>
              <a:off x="4430267" y="5259324"/>
              <a:ext cx="916305" cy="386080"/>
            </a:xfrm>
            <a:custGeom>
              <a:avLst/>
              <a:gdLst/>
              <a:ahLst/>
              <a:cxnLst/>
              <a:rect l="l" t="t" r="r" b="b"/>
              <a:pathLst>
                <a:path w="916304" h="386079">
                  <a:moveTo>
                    <a:pt x="0" y="385572"/>
                  </a:moveTo>
                  <a:lnTo>
                    <a:pt x="457200" y="385572"/>
                  </a:lnTo>
                  <a:lnTo>
                    <a:pt x="457200" y="1524"/>
                  </a:lnTo>
                  <a:lnTo>
                    <a:pt x="0" y="1524"/>
                  </a:lnTo>
                  <a:lnTo>
                    <a:pt x="0" y="385572"/>
                  </a:lnTo>
                  <a:close/>
                </a:path>
                <a:path w="916304" h="386079">
                  <a:moveTo>
                    <a:pt x="458724" y="384047"/>
                  </a:moveTo>
                  <a:lnTo>
                    <a:pt x="915924" y="384047"/>
                  </a:lnTo>
                  <a:lnTo>
                    <a:pt x="915924" y="0"/>
                  </a:lnTo>
                  <a:lnTo>
                    <a:pt x="458724" y="0"/>
                  </a:lnTo>
                  <a:lnTo>
                    <a:pt x="458724" y="384047"/>
                  </a:lnTo>
                  <a:close/>
                </a:path>
              </a:pathLst>
            </a:custGeom>
            <a:noFill/>
            <a:ln w="12192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4"/>
            <p:cNvSpPr/>
            <p:nvPr/>
          </p:nvSpPr>
          <p:spPr>
            <a:xfrm>
              <a:off x="5033771" y="5378196"/>
              <a:ext cx="164592" cy="164592"/>
            </a:xfrm>
            <a:prstGeom prst="rect">
              <a:avLst/>
            </a:prstGeom>
            <a:grpFill/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26"/>
          <p:cNvSpPr txBox="1"/>
          <p:nvPr/>
        </p:nvSpPr>
        <p:spPr>
          <a:xfrm>
            <a:off x="5181600" y="3886200"/>
            <a:ext cx="457200" cy="382156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9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object 7"/>
          <p:cNvSpPr txBox="1"/>
          <p:nvPr/>
        </p:nvSpPr>
        <p:spPr>
          <a:xfrm>
            <a:off x="4876800" y="3048000"/>
            <a:ext cx="488568" cy="39179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chemeClr val="bg1"/>
                </a:solidFill>
                <a:latin typeface="Verdana"/>
                <a:cs typeface="Verdana"/>
              </a:rPr>
              <a:t>97</a:t>
            </a:r>
            <a:endParaRPr sz="240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9" name="object 9"/>
          <p:cNvSpPr txBox="1"/>
          <p:nvPr/>
        </p:nvSpPr>
        <p:spPr>
          <a:xfrm>
            <a:off x="6552818" y="3048000"/>
            <a:ext cx="412750" cy="39179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chemeClr val="bg1"/>
                </a:solidFill>
                <a:latin typeface="Verdana"/>
                <a:cs typeface="Verdana"/>
              </a:rPr>
              <a:t>23</a:t>
            </a:r>
            <a:endParaRPr sz="240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0" name="object 11"/>
          <p:cNvSpPr txBox="1"/>
          <p:nvPr/>
        </p:nvSpPr>
        <p:spPr>
          <a:xfrm>
            <a:off x="8153400" y="3048000"/>
            <a:ext cx="457200" cy="382156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chemeClr val="bg1"/>
                </a:solidFill>
                <a:latin typeface="Verdana"/>
                <a:cs typeface="Verdana"/>
              </a:rPr>
              <a:t>17</a:t>
            </a:r>
            <a:endParaRPr sz="240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1" name="object 4"/>
          <p:cNvSpPr/>
          <p:nvPr/>
        </p:nvSpPr>
        <p:spPr>
          <a:xfrm>
            <a:off x="3276600" y="3048000"/>
            <a:ext cx="5791200" cy="390525"/>
          </a:xfrm>
          <a:custGeom>
            <a:avLst/>
            <a:gdLst/>
            <a:ahLst/>
            <a:cxnLst/>
            <a:rect l="l" t="t" r="r" b="b"/>
            <a:pathLst>
              <a:path w="5715000" h="390525">
                <a:moveTo>
                  <a:pt x="0" y="385571"/>
                </a:moveTo>
                <a:lnTo>
                  <a:pt x="457200" y="385571"/>
                </a:lnTo>
                <a:lnTo>
                  <a:pt x="457200" y="1523"/>
                </a:lnTo>
                <a:lnTo>
                  <a:pt x="0" y="1523"/>
                </a:lnTo>
                <a:lnTo>
                  <a:pt x="0" y="385571"/>
                </a:lnTo>
                <a:close/>
              </a:path>
              <a:path w="5715000" h="390525">
                <a:moveTo>
                  <a:pt x="458724" y="384048"/>
                </a:moveTo>
                <a:lnTo>
                  <a:pt x="915924" y="384048"/>
                </a:lnTo>
                <a:lnTo>
                  <a:pt x="915924" y="0"/>
                </a:lnTo>
                <a:lnTo>
                  <a:pt x="458724" y="0"/>
                </a:lnTo>
                <a:lnTo>
                  <a:pt x="458724" y="384048"/>
                </a:lnTo>
                <a:close/>
              </a:path>
              <a:path w="5715000" h="390525">
                <a:moveTo>
                  <a:pt x="0" y="390144"/>
                </a:moveTo>
                <a:lnTo>
                  <a:pt x="457200" y="390144"/>
                </a:lnTo>
                <a:lnTo>
                  <a:pt x="457200" y="6095"/>
                </a:lnTo>
                <a:lnTo>
                  <a:pt x="0" y="6095"/>
                </a:lnTo>
                <a:lnTo>
                  <a:pt x="0" y="390144"/>
                </a:lnTo>
                <a:close/>
              </a:path>
              <a:path w="5715000" h="390525">
                <a:moveTo>
                  <a:pt x="1598676" y="390144"/>
                </a:moveTo>
                <a:lnTo>
                  <a:pt x="2055876" y="390144"/>
                </a:lnTo>
                <a:lnTo>
                  <a:pt x="2055876" y="6095"/>
                </a:lnTo>
                <a:lnTo>
                  <a:pt x="1598676" y="6095"/>
                </a:lnTo>
                <a:lnTo>
                  <a:pt x="1598676" y="390144"/>
                </a:lnTo>
                <a:close/>
              </a:path>
              <a:path w="5715000" h="390525">
                <a:moveTo>
                  <a:pt x="2057399" y="388619"/>
                </a:moveTo>
                <a:lnTo>
                  <a:pt x="2514599" y="388619"/>
                </a:lnTo>
                <a:lnTo>
                  <a:pt x="2514599" y="4571"/>
                </a:lnTo>
                <a:lnTo>
                  <a:pt x="2057399" y="4571"/>
                </a:lnTo>
                <a:lnTo>
                  <a:pt x="2057399" y="388619"/>
                </a:lnTo>
                <a:close/>
              </a:path>
              <a:path w="5715000" h="390525">
                <a:moveTo>
                  <a:pt x="3198876" y="390144"/>
                </a:moveTo>
                <a:lnTo>
                  <a:pt x="3656076" y="390144"/>
                </a:lnTo>
                <a:lnTo>
                  <a:pt x="3656076" y="6095"/>
                </a:lnTo>
                <a:lnTo>
                  <a:pt x="3198876" y="6095"/>
                </a:lnTo>
                <a:lnTo>
                  <a:pt x="3198876" y="390144"/>
                </a:lnTo>
                <a:close/>
              </a:path>
              <a:path w="5715000" h="390525">
                <a:moveTo>
                  <a:pt x="3657600" y="388619"/>
                </a:moveTo>
                <a:lnTo>
                  <a:pt x="4114799" y="388619"/>
                </a:lnTo>
                <a:lnTo>
                  <a:pt x="4114799" y="4571"/>
                </a:lnTo>
                <a:lnTo>
                  <a:pt x="3657600" y="4571"/>
                </a:lnTo>
                <a:lnTo>
                  <a:pt x="3657600" y="388619"/>
                </a:lnTo>
                <a:close/>
              </a:path>
              <a:path w="5715000" h="390525">
                <a:moveTo>
                  <a:pt x="4799076" y="390144"/>
                </a:moveTo>
                <a:lnTo>
                  <a:pt x="5256276" y="390144"/>
                </a:lnTo>
                <a:lnTo>
                  <a:pt x="5256276" y="6095"/>
                </a:lnTo>
                <a:lnTo>
                  <a:pt x="4799076" y="6095"/>
                </a:lnTo>
                <a:lnTo>
                  <a:pt x="4799076" y="390144"/>
                </a:lnTo>
                <a:close/>
              </a:path>
              <a:path w="5715000" h="390525">
                <a:moveTo>
                  <a:pt x="5257800" y="388619"/>
                </a:moveTo>
                <a:lnTo>
                  <a:pt x="5715000" y="388619"/>
                </a:lnTo>
                <a:lnTo>
                  <a:pt x="5715000" y="4571"/>
                </a:lnTo>
                <a:lnTo>
                  <a:pt x="5257800" y="4571"/>
                </a:lnTo>
                <a:lnTo>
                  <a:pt x="5257800" y="388619"/>
                </a:lnTo>
                <a:close/>
              </a:path>
            </a:pathLst>
          </a:custGeom>
          <a:ln w="1219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 b="1">
              <a:solidFill>
                <a:schemeClr val="bg1"/>
              </a:solidFill>
            </a:endParaRPr>
          </a:p>
        </p:txBody>
      </p:sp>
      <p:cxnSp>
        <p:nvCxnSpPr>
          <p:cNvPr id="43" name="Elbow Connector 42"/>
          <p:cNvCxnSpPr/>
          <p:nvPr/>
        </p:nvCxnSpPr>
        <p:spPr>
          <a:xfrm flipV="1">
            <a:off x="5867400" y="3316147"/>
            <a:ext cx="2905252" cy="771222"/>
          </a:xfrm>
          <a:prstGeom prst="bentConnector2">
            <a:avLst/>
          </a:prstGeom>
          <a:ln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077200" y="2514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trike="sngStrike" dirty="0" smtClean="0">
                <a:solidFill>
                  <a:srgbClr val="00FFFF"/>
                </a:solidFill>
              </a:rPr>
              <a:t>Top</a:t>
            </a:r>
            <a:endParaRPr lang="en-US" sz="2400" strike="sngStrike" dirty="0">
              <a:solidFill>
                <a:srgbClr val="00FF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29200" y="4419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FFFF"/>
                </a:solidFill>
              </a:rPr>
              <a:t>Top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48000" y="2438400"/>
            <a:ext cx="1365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295"/>
              </a:spcBef>
            </a:pPr>
            <a:r>
              <a:rPr lang="en-US" sz="2400" dirty="0" smtClean="0">
                <a:solidFill>
                  <a:srgbClr val="00FFFF"/>
                </a:solidFill>
                <a:latin typeface="Verdana"/>
                <a:cs typeface="Verdana"/>
              </a:rPr>
              <a:t>head</a:t>
            </a:r>
            <a:r>
              <a:rPr lang="en-US" dirty="0" smtClean="0">
                <a:solidFill>
                  <a:srgbClr val="00FFFF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52600" y="1676400"/>
            <a:ext cx="1199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lang="en-US" sz="3200" b="1" i="1" dirty="0" smtClean="0">
                <a:solidFill>
                  <a:srgbClr val="00FFFF"/>
                </a:solidFill>
                <a:cs typeface="Carlito"/>
              </a:rPr>
              <a:t>Push</a:t>
            </a:r>
            <a:endParaRPr lang="en-US" sz="3200" dirty="0">
              <a:solidFill>
                <a:srgbClr val="00FFFF"/>
              </a:solidFill>
              <a:cs typeface="Carlito"/>
            </a:endParaRPr>
          </a:p>
        </p:txBody>
      </p:sp>
      <p:sp>
        <p:nvSpPr>
          <p:cNvPr id="58" name="object 5"/>
          <p:cNvSpPr txBox="1"/>
          <p:nvPr/>
        </p:nvSpPr>
        <p:spPr>
          <a:xfrm>
            <a:off x="3276600" y="3048000"/>
            <a:ext cx="457200" cy="39179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chemeClr val="bg1"/>
                </a:solidFill>
                <a:latin typeface="Verdana"/>
                <a:cs typeface="Verdana"/>
              </a:rPr>
              <a:t>44</a:t>
            </a:r>
            <a:endParaRPr sz="240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2047" y="2785872"/>
            <a:ext cx="902335" cy="388620"/>
          </a:xfrm>
          <a:custGeom>
            <a:avLst/>
            <a:gdLst/>
            <a:ahLst/>
            <a:cxnLst/>
            <a:rect l="l" t="t" r="r" b="b"/>
            <a:pathLst>
              <a:path w="902335" h="388619">
                <a:moveTo>
                  <a:pt x="0" y="388620"/>
                </a:moveTo>
                <a:lnTo>
                  <a:pt x="443484" y="388620"/>
                </a:lnTo>
                <a:lnTo>
                  <a:pt x="443484" y="1524"/>
                </a:lnTo>
                <a:lnTo>
                  <a:pt x="0" y="1524"/>
                </a:lnTo>
                <a:lnTo>
                  <a:pt x="0" y="388620"/>
                </a:lnTo>
                <a:close/>
              </a:path>
              <a:path w="902335" h="388619">
                <a:moveTo>
                  <a:pt x="445007" y="387096"/>
                </a:moveTo>
                <a:lnTo>
                  <a:pt x="902207" y="387096"/>
                </a:lnTo>
                <a:lnTo>
                  <a:pt x="902207" y="0"/>
                </a:lnTo>
                <a:lnTo>
                  <a:pt x="445007" y="0"/>
                </a:lnTo>
                <a:lnTo>
                  <a:pt x="445007" y="387096"/>
                </a:lnTo>
                <a:close/>
              </a:path>
            </a:pathLst>
          </a:custGeom>
          <a:ln w="1219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7008" y="2790444"/>
            <a:ext cx="916305" cy="390525"/>
          </a:xfrm>
          <a:custGeom>
            <a:avLst/>
            <a:gdLst/>
            <a:ahLst/>
            <a:cxnLst/>
            <a:rect l="l" t="t" r="r" b="b"/>
            <a:pathLst>
              <a:path w="916304" h="390525">
                <a:moveTo>
                  <a:pt x="0" y="390144"/>
                </a:moveTo>
                <a:lnTo>
                  <a:pt x="457200" y="390144"/>
                </a:lnTo>
                <a:lnTo>
                  <a:pt x="457200" y="1524"/>
                </a:lnTo>
                <a:lnTo>
                  <a:pt x="0" y="1524"/>
                </a:lnTo>
                <a:lnTo>
                  <a:pt x="0" y="390144"/>
                </a:lnTo>
                <a:close/>
              </a:path>
              <a:path w="916304" h="390525">
                <a:moveTo>
                  <a:pt x="458724" y="388620"/>
                </a:moveTo>
                <a:lnTo>
                  <a:pt x="915924" y="388620"/>
                </a:lnTo>
                <a:lnTo>
                  <a:pt x="915924" y="0"/>
                </a:lnTo>
                <a:lnTo>
                  <a:pt x="458724" y="0"/>
                </a:lnTo>
                <a:lnTo>
                  <a:pt x="458724" y="388620"/>
                </a:lnTo>
                <a:close/>
              </a:path>
            </a:pathLst>
          </a:custGeom>
          <a:ln w="1219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17207" y="2790444"/>
            <a:ext cx="916305" cy="390525"/>
          </a:xfrm>
          <a:custGeom>
            <a:avLst/>
            <a:gdLst/>
            <a:ahLst/>
            <a:cxnLst/>
            <a:rect l="l" t="t" r="r" b="b"/>
            <a:pathLst>
              <a:path w="916304" h="390525">
                <a:moveTo>
                  <a:pt x="0" y="390144"/>
                </a:moveTo>
                <a:lnTo>
                  <a:pt x="457200" y="390144"/>
                </a:lnTo>
                <a:lnTo>
                  <a:pt x="457200" y="1524"/>
                </a:lnTo>
                <a:lnTo>
                  <a:pt x="0" y="1524"/>
                </a:lnTo>
                <a:lnTo>
                  <a:pt x="0" y="390144"/>
                </a:lnTo>
                <a:close/>
              </a:path>
              <a:path w="916304" h="390525">
                <a:moveTo>
                  <a:pt x="458724" y="388620"/>
                </a:moveTo>
                <a:lnTo>
                  <a:pt x="915924" y="388620"/>
                </a:lnTo>
                <a:lnTo>
                  <a:pt x="915924" y="0"/>
                </a:lnTo>
                <a:lnTo>
                  <a:pt x="458724" y="0"/>
                </a:lnTo>
                <a:lnTo>
                  <a:pt x="458724" y="388620"/>
                </a:lnTo>
                <a:close/>
              </a:path>
            </a:pathLst>
          </a:custGeom>
          <a:ln w="1219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17407" y="2790444"/>
            <a:ext cx="916305" cy="390525"/>
          </a:xfrm>
          <a:custGeom>
            <a:avLst/>
            <a:gdLst/>
            <a:ahLst/>
            <a:cxnLst/>
            <a:rect l="l" t="t" r="r" b="b"/>
            <a:pathLst>
              <a:path w="916304" h="390525">
                <a:moveTo>
                  <a:pt x="0" y="390144"/>
                </a:moveTo>
                <a:lnTo>
                  <a:pt x="457200" y="390144"/>
                </a:lnTo>
                <a:lnTo>
                  <a:pt x="457200" y="1524"/>
                </a:lnTo>
                <a:lnTo>
                  <a:pt x="0" y="1524"/>
                </a:lnTo>
                <a:lnTo>
                  <a:pt x="0" y="390144"/>
                </a:lnTo>
                <a:close/>
              </a:path>
              <a:path w="916304" h="390525">
                <a:moveTo>
                  <a:pt x="458724" y="388620"/>
                </a:moveTo>
                <a:lnTo>
                  <a:pt x="915924" y="388620"/>
                </a:lnTo>
                <a:lnTo>
                  <a:pt x="915924" y="0"/>
                </a:lnTo>
                <a:lnTo>
                  <a:pt x="458724" y="0"/>
                </a:lnTo>
                <a:lnTo>
                  <a:pt x="458724" y="388620"/>
                </a:lnTo>
                <a:close/>
              </a:path>
            </a:pathLst>
          </a:custGeom>
          <a:noFill/>
          <a:ln w="1219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3571" y="2782823"/>
            <a:ext cx="457200" cy="388620"/>
          </a:xfrm>
          <a:custGeom>
            <a:avLst/>
            <a:gdLst/>
            <a:ahLst/>
            <a:cxnLst/>
            <a:rect l="l" t="t" r="r" b="b"/>
            <a:pathLst>
              <a:path w="457200" h="388619">
                <a:moveTo>
                  <a:pt x="0" y="388620"/>
                </a:moveTo>
                <a:lnTo>
                  <a:pt x="457200" y="388620"/>
                </a:lnTo>
                <a:lnTo>
                  <a:pt x="457200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noFill/>
          <a:ln w="1219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114800" y="2776727"/>
            <a:ext cx="1382395" cy="401320"/>
            <a:chOff x="4114800" y="2776727"/>
            <a:chExt cx="1382395" cy="401320"/>
          </a:xfrm>
          <a:solidFill>
            <a:srgbClr val="00FFFF"/>
          </a:solidFill>
        </p:grpSpPr>
        <p:sp>
          <p:nvSpPr>
            <p:cNvPr id="8" name="object 8"/>
            <p:cNvSpPr/>
            <p:nvPr/>
          </p:nvSpPr>
          <p:spPr>
            <a:xfrm>
              <a:off x="5033772" y="2782823"/>
              <a:ext cx="457200" cy="388620"/>
            </a:xfrm>
            <a:custGeom>
              <a:avLst/>
              <a:gdLst/>
              <a:ahLst/>
              <a:cxnLst/>
              <a:rect l="l" t="t" r="r" b="b"/>
              <a:pathLst>
                <a:path w="457200" h="388619">
                  <a:moveTo>
                    <a:pt x="0" y="388620"/>
                  </a:moveTo>
                  <a:lnTo>
                    <a:pt x="457200" y="38862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8620"/>
                  </a:lnTo>
                  <a:close/>
                </a:path>
              </a:pathLst>
            </a:custGeom>
            <a:noFill/>
            <a:ln w="12192">
              <a:solidFill>
                <a:srgbClr val="495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14800" y="2889503"/>
              <a:ext cx="164592" cy="16611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3295" y="2928111"/>
              <a:ext cx="722630" cy="127000"/>
            </a:xfrm>
            <a:custGeom>
              <a:avLst/>
              <a:gdLst/>
              <a:ahLst/>
              <a:cxnLst/>
              <a:rect l="l" t="t" r="r" b="b"/>
              <a:pathLst>
                <a:path w="722629" h="127000">
                  <a:moveTo>
                    <a:pt x="595376" y="0"/>
                  </a:moveTo>
                  <a:lnTo>
                    <a:pt x="595376" y="127000"/>
                  </a:lnTo>
                  <a:lnTo>
                    <a:pt x="709676" y="69850"/>
                  </a:lnTo>
                  <a:lnTo>
                    <a:pt x="608076" y="69850"/>
                  </a:lnTo>
                  <a:lnTo>
                    <a:pt x="608076" y="57150"/>
                  </a:lnTo>
                  <a:lnTo>
                    <a:pt x="709676" y="57150"/>
                  </a:lnTo>
                  <a:lnTo>
                    <a:pt x="595376" y="0"/>
                  </a:lnTo>
                  <a:close/>
                </a:path>
                <a:path w="722629" h="127000">
                  <a:moveTo>
                    <a:pt x="595376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595376" y="69850"/>
                  </a:lnTo>
                  <a:lnTo>
                    <a:pt x="595376" y="57150"/>
                  </a:lnTo>
                  <a:close/>
                </a:path>
                <a:path w="722629" h="127000">
                  <a:moveTo>
                    <a:pt x="709676" y="57150"/>
                  </a:moveTo>
                  <a:lnTo>
                    <a:pt x="608076" y="57150"/>
                  </a:lnTo>
                  <a:lnTo>
                    <a:pt x="608076" y="69850"/>
                  </a:lnTo>
                  <a:lnTo>
                    <a:pt x="709676" y="69850"/>
                  </a:lnTo>
                  <a:lnTo>
                    <a:pt x="722376" y="63500"/>
                  </a:lnTo>
                  <a:lnTo>
                    <a:pt x="709676" y="5715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6633971" y="2782823"/>
            <a:ext cx="457200" cy="388620"/>
          </a:xfrm>
          <a:custGeom>
            <a:avLst/>
            <a:gdLst/>
            <a:ahLst/>
            <a:cxnLst/>
            <a:rect l="l" t="t" r="r" b="b"/>
            <a:pathLst>
              <a:path w="457200" h="388619">
                <a:moveTo>
                  <a:pt x="0" y="388620"/>
                </a:moveTo>
                <a:lnTo>
                  <a:pt x="457200" y="388620"/>
                </a:lnTo>
                <a:lnTo>
                  <a:pt x="457200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ln w="12192">
            <a:solidFill>
              <a:srgbClr val="495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4171" y="2782823"/>
            <a:ext cx="457200" cy="388620"/>
          </a:xfrm>
          <a:custGeom>
            <a:avLst/>
            <a:gdLst/>
            <a:ahLst/>
            <a:cxnLst/>
            <a:rect l="l" t="t" r="r" b="b"/>
            <a:pathLst>
              <a:path w="457200" h="388619">
                <a:moveTo>
                  <a:pt x="0" y="388620"/>
                </a:moveTo>
                <a:lnTo>
                  <a:pt x="457200" y="388620"/>
                </a:lnTo>
                <a:lnTo>
                  <a:pt x="457200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ln w="12192">
            <a:solidFill>
              <a:srgbClr val="495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638800" y="2895600"/>
            <a:ext cx="3385820" cy="1370330"/>
            <a:chOff x="5694171" y="2886455"/>
            <a:chExt cx="3385820" cy="1370330"/>
          </a:xfrm>
        </p:grpSpPr>
        <p:sp>
          <p:nvSpPr>
            <p:cNvPr id="14" name="object 14"/>
            <p:cNvSpPr/>
            <p:nvPr/>
          </p:nvSpPr>
          <p:spPr>
            <a:xfrm>
              <a:off x="5714999" y="2886455"/>
              <a:ext cx="164592" cy="166116"/>
            </a:xfrm>
            <a:prstGeom prst="rect">
              <a:avLst/>
            </a:prstGeom>
            <a:solidFill>
              <a:srgbClr val="00FFFF"/>
            </a:solidFill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15399" y="2889503"/>
              <a:ext cx="164592" cy="166116"/>
            </a:xfrm>
            <a:prstGeom prst="rect">
              <a:avLst/>
            </a:prstGeom>
            <a:solidFill>
              <a:srgbClr val="00FFFF"/>
            </a:solidFill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57671" y="3020567"/>
              <a:ext cx="3238500" cy="850900"/>
            </a:xfrm>
            <a:custGeom>
              <a:avLst/>
              <a:gdLst/>
              <a:ahLst/>
              <a:cxnLst/>
              <a:rect l="l" t="t" r="r" b="b"/>
              <a:pathLst>
                <a:path w="3238500" h="850900">
                  <a:moveTo>
                    <a:pt x="3197352" y="0"/>
                  </a:moveTo>
                  <a:lnTo>
                    <a:pt x="3197352" y="850392"/>
                  </a:lnTo>
                </a:path>
                <a:path w="3238500" h="850900">
                  <a:moveTo>
                    <a:pt x="3238500" y="842772"/>
                  </a:moveTo>
                  <a:lnTo>
                    <a:pt x="0" y="850392"/>
                  </a:lnTo>
                </a:path>
              </a:pathLst>
            </a:custGeom>
            <a:ln w="9144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94171" y="3870959"/>
              <a:ext cx="127000" cy="386080"/>
            </a:xfrm>
            <a:custGeom>
              <a:avLst/>
              <a:gdLst/>
              <a:ahLst/>
              <a:cxnLst/>
              <a:rect l="l" t="t" r="r" b="b"/>
              <a:pathLst>
                <a:path w="127000" h="386079">
                  <a:moveTo>
                    <a:pt x="57150" y="258571"/>
                  </a:moveTo>
                  <a:lnTo>
                    <a:pt x="0" y="258571"/>
                  </a:lnTo>
                  <a:lnTo>
                    <a:pt x="63500" y="385571"/>
                  </a:lnTo>
                  <a:lnTo>
                    <a:pt x="120650" y="271271"/>
                  </a:lnTo>
                  <a:lnTo>
                    <a:pt x="57150" y="271271"/>
                  </a:lnTo>
                  <a:lnTo>
                    <a:pt x="57150" y="258571"/>
                  </a:lnTo>
                  <a:close/>
                </a:path>
                <a:path w="127000" h="386079">
                  <a:moveTo>
                    <a:pt x="69850" y="0"/>
                  </a:moveTo>
                  <a:lnTo>
                    <a:pt x="57150" y="0"/>
                  </a:lnTo>
                  <a:lnTo>
                    <a:pt x="57150" y="271271"/>
                  </a:lnTo>
                  <a:lnTo>
                    <a:pt x="69850" y="271271"/>
                  </a:lnTo>
                  <a:lnTo>
                    <a:pt x="69850" y="0"/>
                  </a:lnTo>
                  <a:close/>
                </a:path>
                <a:path w="127000" h="386079">
                  <a:moveTo>
                    <a:pt x="127000" y="258571"/>
                  </a:moveTo>
                  <a:lnTo>
                    <a:pt x="69850" y="258571"/>
                  </a:lnTo>
                  <a:lnTo>
                    <a:pt x="69850" y="271271"/>
                  </a:lnTo>
                  <a:lnTo>
                    <a:pt x="120650" y="271271"/>
                  </a:lnTo>
                  <a:lnTo>
                    <a:pt x="127000" y="258571"/>
                  </a:lnTo>
                  <a:close/>
                </a:path>
              </a:pathLst>
            </a:custGeom>
            <a:solidFill>
              <a:srgbClr val="495242"/>
            </a:solidFill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15199" y="2886455"/>
              <a:ext cx="164592" cy="166116"/>
            </a:xfrm>
            <a:prstGeom prst="rect">
              <a:avLst/>
            </a:prstGeom>
            <a:solidFill>
              <a:srgbClr val="00FFFF"/>
            </a:solidFill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47364" y="3234944"/>
            <a:ext cx="632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FFFF"/>
                </a:solidFill>
                <a:latin typeface="Verdana"/>
                <a:cs typeface="Verdana"/>
              </a:rPr>
              <a:t>tmp</a:t>
            </a:r>
            <a:endParaRPr sz="2400">
              <a:solidFill>
                <a:srgbClr val="00FFFF"/>
              </a:solidFill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3146" y="3280664"/>
            <a:ext cx="3679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900" algn="l"/>
                <a:tab pos="3058795" algn="l"/>
              </a:tabLst>
            </a:pPr>
            <a:r>
              <a:rPr sz="2400" spc="-5" dirty="0">
                <a:solidFill>
                  <a:srgbClr val="00FFFF"/>
                </a:solidFill>
                <a:latin typeface="Verdana"/>
                <a:cs typeface="Verdana"/>
              </a:rPr>
              <a:t>tm</a:t>
            </a:r>
            <a:r>
              <a:rPr sz="2400" dirty="0">
                <a:solidFill>
                  <a:srgbClr val="00FFFF"/>
                </a:solidFill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5" dirty="0">
                <a:solidFill>
                  <a:srgbClr val="00FFFF"/>
                </a:solidFill>
                <a:latin typeface="Verdana"/>
                <a:cs typeface="Verdana"/>
              </a:rPr>
              <a:t>tm</a:t>
            </a:r>
            <a:r>
              <a:rPr sz="2400" dirty="0">
                <a:solidFill>
                  <a:srgbClr val="00FFFF"/>
                </a:solidFill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5" dirty="0">
                <a:solidFill>
                  <a:srgbClr val="00FFFF"/>
                </a:solidFill>
                <a:latin typeface="Verdana"/>
                <a:cs typeface="Verdana"/>
              </a:rPr>
              <a:t>tmp</a:t>
            </a:r>
            <a:endParaRPr sz="2400">
              <a:solidFill>
                <a:srgbClr val="00FFFF"/>
              </a:solidFill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84647" y="4311396"/>
            <a:ext cx="457200" cy="387350"/>
          </a:xfrm>
          <a:custGeom>
            <a:avLst/>
            <a:gdLst/>
            <a:ahLst/>
            <a:cxnLst/>
            <a:rect l="l" t="t" r="r" b="b"/>
            <a:pathLst>
              <a:path w="457200" h="387350">
                <a:moveTo>
                  <a:pt x="0" y="387095"/>
                </a:moveTo>
                <a:lnTo>
                  <a:pt x="457200" y="387095"/>
                </a:lnTo>
                <a:lnTo>
                  <a:pt x="457200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ln w="1219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81600" y="4343400"/>
            <a:ext cx="847598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50"/>
              </a:lnSpc>
            </a:pPr>
            <a:endParaRPr sz="2400">
              <a:latin typeface="Times New Roman"/>
              <a:cs typeface="Times New Roman"/>
            </a:endParaRPr>
          </a:p>
          <a:p>
            <a:pPr marL="258445">
              <a:lnSpc>
                <a:spcPct val="100000"/>
              </a:lnSpc>
              <a:spcBef>
                <a:spcPts val="1320"/>
              </a:spcBef>
            </a:pPr>
            <a:r>
              <a:rPr spc="-10" dirty="0">
                <a:solidFill>
                  <a:srgbClr val="00FFFF"/>
                </a:solidFill>
                <a:latin typeface="Verdana"/>
                <a:cs typeface="Verdana"/>
              </a:rPr>
              <a:t>del</a:t>
            </a:r>
            <a:endParaRPr sz="1800">
              <a:solidFill>
                <a:srgbClr val="00FFFF"/>
              </a:solidFill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37276" y="4303776"/>
            <a:ext cx="469900" cy="420624"/>
            <a:chOff x="5637276" y="4303776"/>
            <a:chExt cx="469900" cy="399415"/>
          </a:xfrm>
          <a:solidFill>
            <a:srgbClr val="00FFFF"/>
          </a:solidFill>
        </p:grpSpPr>
        <p:sp>
          <p:nvSpPr>
            <p:cNvPr id="24" name="object 24"/>
            <p:cNvSpPr/>
            <p:nvPr/>
          </p:nvSpPr>
          <p:spPr>
            <a:xfrm>
              <a:off x="5643372" y="4309872"/>
              <a:ext cx="457200" cy="387350"/>
            </a:xfrm>
            <a:custGeom>
              <a:avLst/>
              <a:gdLst/>
              <a:ahLst/>
              <a:cxnLst/>
              <a:rect l="l" t="t" r="r" b="b"/>
              <a:pathLst>
                <a:path w="457200" h="387350">
                  <a:moveTo>
                    <a:pt x="0" y="387095"/>
                  </a:moveTo>
                  <a:lnTo>
                    <a:pt x="457200" y="387095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7095"/>
                  </a:lnTo>
                  <a:close/>
                </a:path>
              </a:pathLst>
            </a:custGeom>
            <a:grpFill/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27776" y="4402836"/>
              <a:ext cx="164592" cy="16611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833872" y="2903727"/>
            <a:ext cx="2246630" cy="151765"/>
          </a:xfrm>
          <a:custGeom>
            <a:avLst/>
            <a:gdLst/>
            <a:ahLst/>
            <a:cxnLst/>
            <a:rect l="l" t="t" r="r" b="b"/>
            <a:pathLst>
              <a:path w="2246629" h="151764">
                <a:moveTo>
                  <a:pt x="722376" y="63500"/>
                </a:moveTo>
                <a:lnTo>
                  <a:pt x="709676" y="57150"/>
                </a:lnTo>
                <a:lnTo>
                  <a:pt x="595376" y="0"/>
                </a:lnTo>
                <a:lnTo>
                  <a:pt x="595376" y="57150"/>
                </a:lnTo>
                <a:lnTo>
                  <a:pt x="0" y="57150"/>
                </a:lnTo>
                <a:lnTo>
                  <a:pt x="0" y="69850"/>
                </a:lnTo>
                <a:lnTo>
                  <a:pt x="595376" y="69850"/>
                </a:lnTo>
                <a:lnTo>
                  <a:pt x="595376" y="127000"/>
                </a:lnTo>
                <a:lnTo>
                  <a:pt x="709676" y="69850"/>
                </a:lnTo>
                <a:lnTo>
                  <a:pt x="722376" y="63500"/>
                </a:lnTo>
                <a:close/>
              </a:path>
              <a:path w="2246629" h="151764">
                <a:moveTo>
                  <a:pt x="2246376" y="87884"/>
                </a:moveTo>
                <a:lnTo>
                  <a:pt x="2233676" y="81534"/>
                </a:lnTo>
                <a:lnTo>
                  <a:pt x="2119376" y="24384"/>
                </a:lnTo>
                <a:lnTo>
                  <a:pt x="2119376" y="81534"/>
                </a:lnTo>
                <a:lnTo>
                  <a:pt x="1524000" y="81534"/>
                </a:lnTo>
                <a:lnTo>
                  <a:pt x="1524000" y="94234"/>
                </a:lnTo>
                <a:lnTo>
                  <a:pt x="2119376" y="94234"/>
                </a:lnTo>
                <a:lnTo>
                  <a:pt x="2119376" y="151384"/>
                </a:lnTo>
                <a:lnTo>
                  <a:pt x="2233676" y="94234"/>
                </a:lnTo>
                <a:lnTo>
                  <a:pt x="2246376" y="8788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76400" y="1752600"/>
            <a:ext cx="914400" cy="783547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lang="en-US" sz="3600" b="1" i="1" dirty="0">
                <a:solidFill>
                  <a:srgbClr val="00FFFF"/>
                </a:solidFill>
                <a:cs typeface="Carlito"/>
              </a:rPr>
              <a:t>P</a:t>
            </a:r>
            <a:r>
              <a:rPr sz="3600" b="1" i="1" smtClean="0">
                <a:solidFill>
                  <a:srgbClr val="00FFFF"/>
                </a:solidFill>
                <a:cs typeface="Carlito"/>
              </a:rPr>
              <a:t>op</a:t>
            </a:r>
            <a:endParaRPr sz="3600">
              <a:solidFill>
                <a:srgbClr val="00FFFF"/>
              </a:solidFill>
              <a:cs typeface="Carlito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1049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5" dirty="0">
                <a:solidFill>
                  <a:schemeClr val="tx1"/>
                </a:solidFill>
                <a:latin typeface="Carlito"/>
                <a:cs typeface="Carlito"/>
              </a:rPr>
              <a:t>Linked-list </a:t>
            </a:r>
            <a:r>
              <a:rPr sz="4800" b="1" spc="-10" dirty="0">
                <a:solidFill>
                  <a:schemeClr val="tx1"/>
                </a:solidFill>
                <a:latin typeface="Carlito"/>
                <a:cs typeface="Carlito"/>
              </a:rPr>
              <a:t>Implementation </a:t>
            </a:r>
            <a:r>
              <a:rPr sz="4800" b="1" spc="-5" dirty="0">
                <a:solidFill>
                  <a:schemeClr val="tx1"/>
                </a:solidFill>
                <a:latin typeface="Carlito"/>
                <a:cs typeface="Carlito"/>
              </a:rPr>
              <a:t>of</a:t>
            </a:r>
            <a:r>
              <a:rPr sz="4800" b="1" spc="7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4800" b="1" spc="-15" dirty="0">
                <a:solidFill>
                  <a:schemeClr val="tx1"/>
                </a:solidFill>
                <a:latin typeface="Carlito"/>
                <a:cs typeface="Carlito"/>
              </a:rPr>
              <a:t>Stack</a:t>
            </a:r>
            <a:endParaRPr sz="4800">
              <a:solidFill>
                <a:schemeClr val="tx1"/>
              </a:solidFill>
              <a:latin typeface="Carlito"/>
              <a:cs typeface="Carlito"/>
            </a:endParaRPr>
          </a:p>
        </p:txBody>
      </p:sp>
      <p:sp>
        <p:nvSpPr>
          <p:cNvPr id="30" name="object 5"/>
          <p:cNvSpPr txBox="1"/>
          <p:nvPr/>
        </p:nvSpPr>
        <p:spPr>
          <a:xfrm>
            <a:off x="3429000" y="2819400"/>
            <a:ext cx="457200" cy="382156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chemeClr val="bg1"/>
                </a:solidFill>
                <a:latin typeface="Verdana"/>
                <a:cs typeface="Verdana"/>
              </a:rPr>
              <a:t>44</a:t>
            </a:r>
            <a:endParaRPr sz="240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1" name="object 5"/>
          <p:cNvSpPr txBox="1"/>
          <p:nvPr/>
        </p:nvSpPr>
        <p:spPr>
          <a:xfrm>
            <a:off x="5029200" y="2819400"/>
            <a:ext cx="457200" cy="39179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i="1" spc="-5" dirty="0" smtClean="0">
                <a:solidFill>
                  <a:schemeClr val="bg1"/>
                </a:solidFill>
                <a:latin typeface="Verdana"/>
                <a:cs typeface="Verdana"/>
              </a:rPr>
              <a:t>97</a:t>
            </a:r>
            <a:endParaRPr sz="240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2" name="object 5"/>
          <p:cNvSpPr txBox="1"/>
          <p:nvPr/>
        </p:nvSpPr>
        <p:spPr>
          <a:xfrm>
            <a:off x="6629400" y="2819400"/>
            <a:ext cx="457200" cy="39179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i="1" spc="-5" dirty="0" smtClean="0">
                <a:solidFill>
                  <a:schemeClr val="bg1"/>
                </a:solidFill>
                <a:latin typeface="Verdana"/>
                <a:cs typeface="Verdana"/>
              </a:rPr>
              <a:t>23</a:t>
            </a:r>
            <a:endParaRPr sz="240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3" name="object 5"/>
          <p:cNvSpPr txBox="1"/>
          <p:nvPr/>
        </p:nvSpPr>
        <p:spPr>
          <a:xfrm>
            <a:off x="8229600" y="2819400"/>
            <a:ext cx="457200" cy="39179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i="1" spc="-5" dirty="0" smtClean="0">
                <a:solidFill>
                  <a:schemeClr val="bg1"/>
                </a:solidFill>
                <a:latin typeface="Verdana"/>
                <a:cs typeface="Verdana"/>
              </a:rPr>
              <a:t>17</a:t>
            </a:r>
            <a:endParaRPr sz="240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4" name="object 5"/>
          <p:cNvSpPr txBox="1"/>
          <p:nvPr/>
        </p:nvSpPr>
        <p:spPr>
          <a:xfrm>
            <a:off x="5181600" y="4343400"/>
            <a:ext cx="457200" cy="39179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i="1" spc="-5" dirty="0" smtClean="0">
                <a:solidFill>
                  <a:schemeClr val="bg1"/>
                </a:solidFill>
                <a:latin typeface="Verdana"/>
                <a:cs typeface="Verdana"/>
              </a:rPr>
              <a:t>9</a:t>
            </a:r>
            <a:endParaRPr sz="240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1000" y="4343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trike="sngStrike" dirty="0" smtClean="0">
                <a:solidFill>
                  <a:srgbClr val="00FFFF"/>
                </a:solidFill>
              </a:rPr>
              <a:t>Top</a:t>
            </a:r>
            <a:r>
              <a:rPr lang="en-US" sz="2400" dirty="0" smtClean="0">
                <a:solidFill>
                  <a:srgbClr val="00FFFF"/>
                </a:solidFill>
              </a:rPr>
              <a:t>:</a:t>
            </a:r>
            <a:endParaRPr lang="en-US" sz="2400" dirty="0">
              <a:solidFill>
                <a:srgbClr val="00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01000" y="2209800"/>
            <a:ext cx="895128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r">
              <a:lnSpc>
                <a:spcPts val="2450"/>
              </a:lnSpc>
              <a:spcBef>
                <a:spcPts val="100"/>
              </a:spcBef>
            </a:pPr>
            <a:r>
              <a:rPr lang="en-US" sz="2400" spc="-5" dirty="0" smtClean="0">
                <a:solidFill>
                  <a:srgbClr val="00FFFF"/>
                </a:solidFill>
                <a:cs typeface="Verdana"/>
              </a:rPr>
              <a:t>Top</a:t>
            </a:r>
            <a:r>
              <a:rPr lang="en-US" spc="-5" dirty="0" smtClean="0">
                <a:latin typeface="Verdana"/>
                <a:cs typeface="Verdana"/>
              </a:rPr>
              <a:t>:</a:t>
            </a:r>
            <a:endParaRPr lang="en-US" dirty="0">
              <a:latin typeface="Verdana"/>
              <a:cs typeface="Verdan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543800" y="3733800"/>
            <a:ext cx="4572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7543800" y="3733800"/>
            <a:ext cx="3810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542925"/>
            <a:ext cx="484301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Carlito"/>
                <a:cs typeface="Carlito"/>
              </a:rPr>
              <a:t>Queue</a:t>
            </a:r>
            <a:r>
              <a:rPr sz="4800" b="1" spc="-65" dirty="0">
                <a:latin typeface="Carlito"/>
                <a:cs typeface="Carlito"/>
              </a:rPr>
              <a:t> </a:t>
            </a:r>
            <a:r>
              <a:rPr sz="4800" b="1" spc="-5" dirty="0">
                <a:latin typeface="Carlito"/>
                <a:cs typeface="Carlito"/>
              </a:rPr>
              <a:t>Overview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1981200"/>
            <a:ext cx="9296400" cy="3245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5"/>
              </a:spcBef>
              <a:buClr>
                <a:srgbClr val="00FFFF"/>
              </a:buClr>
              <a:buFont typeface="Wingdings" pitchFamily="2" charset="2"/>
              <a:buChar char="v"/>
              <a:tabLst>
                <a:tab pos="469900" algn="l"/>
              </a:tabLst>
            </a:pP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sz="2800" b="1" i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Definition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469900" marR="5080" indent="-457200">
              <a:lnSpc>
                <a:spcPct val="150000"/>
              </a:lnSpc>
              <a:buClr>
                <a:srgbClr val="00FFFF"/>
              </a:buClr>
              <a:buFont typeface="Wingdings" pitchFamily="2" charset="2"/>
              <a:buChar char="v"/>
              <a:tabLst>
                <a:tab pos="469900" algn="l"/>
              </a:tabLst>
            </a:pP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operations </a:t>
            </a:r>
            <a:r>
              <a:rPr sz="2800" b="1" i="1" spc="-5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mtClean="0">
                <a:latin typeface="Times New Roman" pitchFamily="18" charset="0"/>
                <a:cs typeface="Times New Roman" pitchFamily="18" charset="0"/>
              </a:rPr>
              <a:t>Enqueuing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dequeuing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etc.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50000"/>
              </a:lnSpc>
              <a:buClr>
                <a:srgbClr val="00FFFF"/>
              </a:buClr>
              <a:buFont typeface="Wingdings" pitchFamily="2" charset="2"/>
              <a:buChar char="v"/>
              <a:tabLst>
                <a:tab pos="469900" algn="l"/>
              </a:tabLst>
            </a:pP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b="1" i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queue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927100" lvl="1" indent="-457200">
              <a:lnSpc>
                <a:spcPct val="150000"/>
              </a:lnSpc>
              <a:buClr>
                <a:srgbClr val="00FFFF"/>
              </a:buClr>
              <a:buFont typeface="Wingdings" pitchFamily="2" charset="2"/>
              <a:buChar char="Ø"/>
              <a:tabLst>
                <a:tab pos="926465" algn="l"/>
                <a:tab pos="927100" algn="l"/>
              </a:tabLst>
            </a:pPr>
            <a:r>
              <a:rPr sz="2800" b="1" i="1" spc="-25" dirty="0">
                <a:latin typeface="Times New Roman" pitchFamily="18" charset="0"/>
                <a:cs typeface="Times New Roman" pitchFamily="18" charset="0"/>
              </a:rPr>
              <a:t>Array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927100" lvl="1" indent="-457200">
              <a:lnSpc>
                <a:spcPct val="150000"/>
              </a:lnSpc>
              <a:buClr>
                <a:srgbClr val="00FFFF"/>
              </a:buClr>
              <a:buFont typeface="Wingdings" pitchFamily="2" charset="2"/>
              <a:buChar char="Ø"/>
              <a:tabLst>
                <a:tab pos="926465" algn="l"/>
                <a:tab pos="927100" algn="l"/>
              </a:tabLst>
            </a:pPr>
            <a:r>
              <a:rPr sz="2800" b="1" i="1" spc="-25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800" b="1" i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list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609600"/>
            <a:ext cx="425475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Carlito"/>
                <a:cs typeface="Carlito"/>
              </a:rPr>
              <a:t>What is</a:t>
            </a:r>
            <a:r>
              <a:rPr sz="4800" b="1" spc="-80" dirty="0">
                <a:latin typeface="Carlito"/>
                <a:cs typeface="Carlito"/>
              </a:rPr>
              <a:t> </a:t>
            </a:r>
            <a:r>
              <a:rPr sz="4800" b="1" spc="-10" dirty="0">
                <a:latin typeface="Carlito"/>
                <a:cs typeface="Carlito"/>
              </a:rPr>
              <a:t>Queue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981200"/>
            <a:ext cx="8000999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spcBef>
                <a:spcPts val="95"/>
              </a:spcBef>
              <a:buClr>
                <a:srgbClr val="00FFFF"/>
              </a:buClr>
              <a:buFont typeface="Wingdings" pitchFamily="2" charset="2"/>
              <a:buChar char="v"/>
              <a:tabLst>
                <a:tab pos="469265" algn="l"/>
                <a:tab pos="470534" algn="l"/>
              </a:tabLst>
            </a:pP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Queue is </a:t>
            </a:r>
            <a:r>
              <a:rPr sz="2800" b="1" i="1" spc="-25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20" dirty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b="1" i="1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“limited”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469900">
              <a:buClr>
                <a:srgbClr val="00FFFF"/>
              </a:buClr>
            </a:pP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insertion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b="1" i="1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deletion.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buClr>
                <a:srgbClr val="00FFFF"/>
              </a:buClr>
              <a:buFont typeface="Wingdings" pitchFamily="2" charset="2"/>
              <a:buChar char="v"/>
              <a:tabLst>
                <a:tab pos="469265" algn="l"/>
                <a:tab pos="470534" algn="l"/>
              </a:tabLst>
            </a:pP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Insertion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done only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5">
                <a:latin typeface="Times New Roman" pitchFamily="18" charset="0"/>
                <a:cs typeface="Times New Roman" pitchFamily="18" charset="0"/>
              </a:rPr>
              <a:t>end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b="1" i="1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smtClean="0">
                <a:latin typeface="Times New Roman" pitchFamily="18" charset="0"/>
                <a:cs typeface="Times New Roman" pitchFamily="18" charset="0"/>
              </a:rPr>
              <a:t>rear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buClr>
                <a:srgbClr val="00FFFF"/>
              </a:buClr>
              <a:buFont typeface="Wingdings" pitchFamily="2" charset="2"/>
              <a:buChar char="v"/>
              <a:tabLst>
                <a:tab pos="469265" algn="l"/>
                <a:tab pos="470534" algn="l"/>
              </a:tabLst>
            </a:pP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Deletion can only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done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in the</a:t>
            </a:r>
            <a:r>
              <a:rPr sz="2800" b="1" i="1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25" dirty="0">
                <a:latin typeface="Times New Roman" pitchFamily="18" charset="0"/>
                <a:cs typeface="Times New Roman" pitchFamily="18" charset="0"/>
              </a:rPr>
              <a:t>front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buClr>
                <a:srgbClr val="00FFFF"/>
              </a:buClr>
              <a:buFont typeface="Wingdings" pitchFamily="2" charset="2"/>
              <a:buChar char="v"/>
              <a:tabLst>
                <a:tab pos="469265" algn="l"/>
                <a:tab pos="470534" algn="l"/>
              </a:tabLst>
            </a:pP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FIFO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first-in-first-out </a:t>
            </a:r>
            <a:r>
              <a:rPr sz="2800" b="1" i="1" spc="-2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800" b="1" i="1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structure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buClr>
                <a:srgbClr val="00FFFF"/>
              </a:buClr>
              <a:buFont typeface="Wingdings" pitchFamily="2" charset="2"/>
              <a:buChar char="v"/>
              <a:tabLst>
                <a:tab pos="469265" algn="l"/>
                <a:tab pos="470534" algn="l"/>
              </a:tabLst>
            </a:pP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Operations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812800" lvl="1" indent="-343535">
              <a:spcBef>
                <a:spcPts val="5"/>
              </a:spcBef>
              <a:buClr>
                <a:srgbClr val="00FFFF"/>
              </a:buClr>
              <a:buFont typeface="Wingdings" pitchFamily="2" charset="2"/>
              <a:buChar char="Ø"/>
              <a:tabLst>
                <a:tab pos="813435" algn="l"/>
              </a:tabLst>
            </a:pP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enqueue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812800" lvl="1" indent="-343535">
              <a:buClr>
                <a:srgbClr val="00FFFF"/>
              </a:buClr>
              <a:buFont typeface="Wingdings" pitchFamily="2" charset="2"/>
              <a:buChar char="Ø"/>
              <a:tabLst>
                <a:tab pos="813435" algn="l"/>
              </a:tabLst>
            </a:pP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dequeue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229600" y="2819400"/>
            <a:ext cx="720439" cy="1600200"/>
            <a:chOff x="4576164" y="4648200"/>
            <a:chExt cx="720439" cy="1600200"/>
          </a:xfrm>
          <a:solidFill>
            <a:srgbClr val="FF0000"/>
          </a:solidFill>
        </p:grpSpPr>
        <p:sp>
          <p:nvSpPr>
            <p:cNvPr id="30" name="Oval 29"/>
            <p:cNvSpPr/>
            <p:nvPr/>
          </p:nvSpPr>
          <p:spPr>
            <a:xfrm>
              <a:off x="4724400" y="4648200"/>
              <a:ext cx="381000" cy="381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 rot="5400000">
              <a:off x="4762500" y="5905500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 rot="5400000">
              <a:off x="4533900" y="5905500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3742066">
              <a:off x="4953703" y="5300823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 rot="6505141">
              <a:off x="4385664" y="5306314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24400" y="5105400"/>
              <a:ext cx="3810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6800" y="3124200"/>
            <a:ext cx="720439" cy="1600200"/>
            <a:chOff x="4576164" y="4648200"/>
            <a:chExt cx="720439" cy="1600200"/>
          </a:xfrm>
          <a:solidFill>
            <a:srgbClr val="00FFFF"/>
          </a:solidFill>
        </p:grpSpPr>
        <p:sp>
          <p:nvSpPr>
            <p:cNvPr id="16" name="Oval 15"/>
            <p:cNvSpPr/>
            <p:nvPr/>
          </p:nvSpPr>
          <p:spPr>
            <a:xfrm>
              <a:off x="4724400" y="4648200"/>
              <a:ext cx="381000" cy="381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rot="5400000">
              <a:off x="4762500" y="5905500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 rot="5400000">
              <a:off x="4533900" y="5905500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3742066">
              <a:off x="4953703" y="5300823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6505141">
              <a:off x="4385664" y="5306314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400" y="5105400"/>
              <a:ext cx="3810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144000" y="3352800"/>
            <a:ext cx="720439" cy="1600200"/>
            <a:chOff x="4576164" y="4648200"/>
            <a:chExt cx="720439" cy="1600200"/>
          </a:xfrm>
          <a:solidFill>
            <a:srgbClr val="FFC000"/>
          </a:solidFill>
        </p:grpSpPr>
        <p:sp>
          <p:nvSpPr>
            <p:cNvPr id="37" name="Oval 36"/>
            <p:cNvSpPr/>
            <p:nvPr/>
          </p:nvSpPr>
          <p:spPr>
            <a:xfrm>
              <a:off x="4724400" y="4648200"/>
              <a:ext cx="381000" cy="381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 rot="5400000">
              <a:off x="4762500" y="5905500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 rot="5400000">
              <a:off x="4533900" y="5905500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3742066">
              <a:off x="4953703" y="5300823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rot="6505141">
              <a:off x="4385664" y="5306314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24400" y="5105400"/>
              <a:ext cx="3810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25000" y="3581400"/>
            <a:ext cx="720439" cy="1600200"/>
            <a:chOff x="4576164" y="4648200"/>
            <a:chExt cx="720439" cy="1600200"/>
          </a:xfrm>
          <a:solidFill>
            <a:srgbClr val="00FFFF"/>
          </a:solidFill>
        </p:grpSpPr>
        <p:sp>
          <p:nvSpPr>
            <p:cNvPr id="5" name="Oval 4"/>
            <p:cNvSpPr/>
            <p:nvPr/>
          </p:nvSpPr>
          <p:spPr>
            <a:xfrm>
              <a:off x="4724400" y="4648200"/>
              <a:ext cx="381000" cy="381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5400000">
              <a:off x="4762500" y="5905500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5400000">
              <a:off x="4533900" y="5905500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3742066">
              <a:off x="4953703" y="5300823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6505141">
              <a:off x="4385664" y="5306314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4400" y="5105400"/>
              <a:ext cx="3810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982200" y="3886200"/>
            <a:ext cx="720439" cy="1600200"/>
            <a:chOff x="4576164" y="4648200"/>
            <a:chExt cx="720439" cy="1600200"/>
          </a:xfrm>
          <a:solidFill>
            <a:schemeClr val="tx1">
              <a:lumMod val="85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4724400" y="4648200"/>
              <a:ext cx="381000" cy="381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4762500" y="5905500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5400000">
              <a:off x="4533900" y="5905500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3742066">
              <a:off x="4953703" y="5300823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6505141">
              <a:off x="4385664" y="5306314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24400" y="5105400"/>
              <a:ext cx="3810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1201400" y="5029200"/>
            <a:ext cx="720439" cy="1600200"/>
            <a:chOff x="4576164" y="4648200"/>
            <a:chExt cx="720439" cy="1600200"/>
          </a:xfrm>
          <a:solidFill>
            <a:srgbClr val="00FFFF"/>
          </a:solidFill>
        </p:grpSpPr>
        <p:sp>
          <p:nvSpPr>
            <p:cNvPr id="44" name="Oval 43"/>
            <p:cNvSpPr/>
            <p:nvPr/>
          </p:nvSpPr>
          <p:spPr>
            <a:xfrm>
              <a:off x="4724400" y="4648200"/>
              <a:ext cx="381000" cy="381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 rot="5400000">
              <a:off x="4762500" y="5905500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 rot="5400000">
              <a:off x="4533900" y="5905500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rot="3742066">
              <a:off x="4953703" y="5300823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6505141">
              <a:off x="4385664" y="5306314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724400" y="5105400"/>
              <a:ext cx="3810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448800" y="457200"/>
            <a:ext cx="720439" cy="1600200"/>
            <a:chOff x="4576164" y="4648200"/>
            <a:chExt cx="720439" cy="1600200"/>
          </a:xfrm>
          <a:solidFill>
            <a:srgbClr val="00FFFF"/>
          </a:solidFill>
        </p:grpSpPr>
        <p:sp>
          <p:nvSpPr>
            <p:cNvPr id="51" name="Oval 50"/>
            <p:cNvSpPr/>
            <p:nvPr/>
          </p:nvSpPr>
          <p:spPr>
            <a:xfrm>
              <a:off x="4724400" y="4648200"/>
              <a:ext cx="381000" cy="381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 rot="5400000">
              <a:off x="4762500" y="5905500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 rot="5400000">
              <a:off x="4533900" y="5905500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3742066">
              <a:off x="4953703" y="5300823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 rot="6505141">
              <a:off x="4385664" y="5306314"/>
              <a:ext cx="533400" cy="152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24400" y="5105400"/>
              <a:ext cx="3810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3151111">
            <a:off x="7617068" y="4976480"/>
            <a:ext cx="2450406" cy="361063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3151111">
            <a:off x="10371183" y="5820035"/>
            <a:ext cx="943406" cy="361063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18746747">
            <a:off x="8742864" y="2346785"/>
            <a:ext cx="943406" cy="361063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153400" y="2057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</a:rPr>
              <a:t>Delete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0400" y="4648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</a:rPr>
              <a:t>Front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610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</a:rPr>
              <a:t>Rear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134600" y="61722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</a:rPr>
              <a:t>Insert</a:t>
            </a:r>
            <a:endParaRPr lang="en-US" b="1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609599"/>
            <a:ext cx="797547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Carlito"/>
                <a:cs typeface="Carlito"/>
              </a:rPr>
              <a:t>Basic </a:t>
            </a:r>
            <a:r>
              <a:rPr sz="4800" b="1" spc="-5" dirty="0">
                <a:latin typeface="Carlito"/>
                <a:cs typeface="Carlito"/>
              </a:rPr>
              <a:t>operations of</a:t>
            </a:r>
            <a:r>
              <a:rPr sz="4800" b="1" spc="-75" dirty="0">
                <a:latin typeface="Carlito"/>
                <a:cs typeface="Carlito"/>
              </a:rPr>
              <a:t> </a:t>
            </a:r>
            <a:r>
              <a:rPr sz="4800" b="1" dirty="0">
                <a:latin typeface="Carlito"/>
                <a:cs typeface="Carlito"/>
              </a:rPr>
              <a:t>queue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447800"/>
            <a:ext cx="10515600" cy="323191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buClr>
                <a:srgbClr val="00FFFF"/>
              </a:buClr>
              <a:buFont typeface="Wingdings" pitchFamily="2" charset="2"/>
              <a:buChar char="v"/>
            </a:pP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Primary queue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operations: Enqueue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b="1" i="1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Dequeue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34600"/>
              </a:lnSpc>
              <a:spcBef>
                <a:spcPts val="10"/>
              </a:spcBef>
              <a:buClr>
                <a:srgbClr val="00FFFF"/>
              </a:buClr>
              <a:buFont typeface="Wingdings" pitchFamily="2" charset="2"/>
              <a:buChar char="v"/>
            </a:pPr>
            <a:r>
              <a:rPr sz="2800" b="1" i="1" spc="-25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check-out lines in a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store,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 queue has a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front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and a </a:t>
            </a:r>
            <a:r>
              <a:rPr sz="2800" b="1" i="1" spc="-45" dirty="0">
                <a:latin typeface="Times New Roman" pitchFamily="18" charset="0"/>
                <a:cs typeface="Times New Roman" pitchFamily="18" charset="0"/>
              </a:rPr>
              <a:t>rear</a:t>
            </a:r>
            <a:r>
              <a:rPr sz="2800" b="1" i="1" spc="-45">
                <a:latin typeface="Times New Roman" pitchFamily="18" charset="0"/>
                <a:cs typeface="Times New Roman" pitchFamily="18" charset="0"/>
              </a:rPr>
              <a:t>.  </a:t>
            </a:r>
            <a:endParaRPr lang="en-US" sz="2800" b="1" i="1" spc="-4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34600"/>
              </a:lnSpc>
              <a:spcBef>
                <a:spcPts val="10"/>
              </a:spcBef>
              <a:buClr>
                <a:srgbClr val="00FFFF"/>
              </a:buClr>
              <a:buFont typeface="Wingdings" pitchFamily="2" charset="2"/>
              <a:buChar char="v"/>
            </a:pPr>
            <a:r>
              <a:rPr sz="2800" b="1" i="1" spc="-5" smtClean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Enqueue</a:t>
            </a:r>
            <a:endParaRPr sz="2800" b="1" i="1">
              <a:solidFill>
                <a:srgbClr val="00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4800" indent="-183515">
              <a:lnSpc>
                <a:spcPct val="100000"/>
              </a:lnSpc>
              <a:spcBef>
                <a:spcPts val="100"/>
              </a:spcBef>
              <a:buClr>
                <a:srgbClr val="00FFFF"/>
              </a:buClr>
              <a:buFont typeface="Wingdings" pitchFamily="2" charset="2"/>
              <a:buChar char="Ø"/>
              <a:tabLst>
                <a:tab pos="305435" algn="l"/>
              </a:tabLst>
            </a:pP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Insert an element at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rear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b="1" i="1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queue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  <a:buClr>
                <a:srgbClr val="00FFFF"/>
              </a:buClr>
              <a:buFont typeface="Wingdings" pitchFamily="2" charset="2"/>
              <a:buChar char="v"/>
            </a:pPr>
            <a:r>
              <a:rPr sz="2800" b="1" i="1" spc="-5" dirty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Dequeue</a:t>
            </a:r>
            <a:endParaRPr sz="2800" b="1" i="1">
              <a:solidFill>
                <a:srgbClr val="00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4800" indent="-183515">
              <a:lnSpc>
                <a:spcPct val="100000"/>
              </a:lnSpc>
              <a:spcBef>
                <a:spcPts val="85"/>
              </a:spcBef>
              <a:buClr>
                <a:srgbClr val="00FFFF"/>
              </a:buClr>
              <a:buFont typeface="Wingdings" pitchFamily="2" charset="2"/>
              <a:buChar char="Ø"/>
              <a:tabLst>
                <a:tab pos="305435" algn="l"/>
              </a:tabLst>
            </a:pP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Remove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800" b="1" i="1" spc="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front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b="1" i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queue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81400" y="4876800"/>
          <a:ext cx="4250689" cy="685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090"/>
                <a:gridCol w="609600"/>
                <a:gridCol w="609599"/>
                <a:gridCol w="609600"/>
                <a:gridCol w="609347"/>
                <a:gridCol w="609853"/>
                <a:gridCol w="609600"/>
              </a:tblGrid>
              <a:tr h="685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997E2"/>
                      </a:solidFill>
                      <a:prstDash val="solid"/>
                    </a:lnL>
                    <a:lnR w="38100">
                      <a:solidFill>
                        <a:srgbClr val="2997E2"/>
                      </a:solidFill>
                      <a:prstDash val="solid"/>
                    </a:lnR>
                    <a:lnT w="38100">
                      <a:solidFill>
                        <a:srgbClr val="2997E2"/>
                      </a:solidFill>
                      <a:prstDash val="solid"/>
                    </a:lnT>
                    <a:lnB w="38100">
                      <a:solidFill>
                        <a:srgbClr val="2997E2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997E2"/>
                      </a:solidFill>
                      <a:prstDash val="solid"/>
                    </a:lnL>
                    <a:lnR w="38100">
                      <a:solidFill>
                        <a:srgbClr val="2997E2"/>
                      </a:solidFill>
                      <a:prstDash val="solid"/>
                    </a:lnR>
                    <a:lnT w="38100">
                      <a:solidFill>
                        <a:srgbClr val="2997E2"/>
                      </a:solidFill>
                      <a:prstDash val="solid"/>
                    </a:lnT>
                    <a:lnB w="38100">
                      <a:solidFill>
                        <a:srgbClr val="2997E2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997E2"/>
                      </a:solidFill>
                      <a:prstDash val="solid"/>
                    </a:lnL>
                    <a:lnR w="38100">
                      <a:solidFill>
                        <a:srgbClr val="2997E2"/>
                      </a:solidFill>
                      <a:prstDash val="solid"/>
                    </a:lnR>
                    <a:lnT w="38100">
                      <a:solidFill>
                        <a:srgbClr val="2997E2"/>
                      </a:solidFill>
                      <a:prstDash val="solid"/>
                    </a:lnT>
                    <a:lnB w="38100">
                      <a:solidFill>
                        <a:srgbClr val="2997E2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997E2"/>
                      </a:solidFill>
                      <a:prstDash val="solid"/>
                    </a:lnL>
                    <a:lnR w="38100">
                      <a:solidFill>
                        <a:srgbClr val="2997E2"/>
                      </a:solidFill>
                      <a:prstDash val="solid"/>
                    </a:lnR>
                    <a:lnT w="38100">
                      <a:solidFill>
                        <a:srgbClr val="2997E2"/>
                      </a:solidFill>
                      <a:prstDash val="solid"/>
                    </a:lnT>
                    <a:lnB w="38100">
                      <a:solidFill>
                        <a:srgbClr val="2997E2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997E2"/>
                      </a:solidFill>
                      <a:prstDash val="solid"/>
                    </a:lnL>
                    <a:lnR w="38100">
                      <a:solidFill>
                        <a:srgbClr val="2997E2"/>
                      </a:solidFill>
                      <a:prstDash val="solid"/>
                    </a:lnR>
                    <a:lnT w="38100">
                      <a:solidFill>
                        <a:srgbClr val="2997E2"/>
                      </a:solidFill>
                      <a:prstDash val="solid"/>
                    </a:lnT>
                    <a:lnB w="38100">
                      <a:solidFill>
                        <a:srgbClr val="2997E2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997E2"/>
                      </a:solidFill>
                      <a:prstDash val="solid"/>
                    </a:lnL>
                    <a:lnR w="38100">
                      <a:solidFill>
                        <a:srgbClr val="2997E2"/>
                      </a:solidFill>
                      <a:prstDash val="solid"/>
                    </a:lnR>
                    <a:lnT w="38100">
                      <a:solidFill>
                        <a:srgbClr val="2997E2"/>
                      </a:solidFill>
                      <a:prstDash val="solid"/>
                    </a:lnT>
                    <a:lnB w="38100">
                      <a:solidFill>
                        <a:srgbClr val="2997E2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997E2"/>
                      </a:solidFill>
                      <a:prstDash val="solid"/>
                    </a:lnL>
                    <a:lnR w="38100">
                      <a:solidFill>
                        <a:srgbClr val="2997E2"/>
                      </a:solidFill>
                      <a:prstDash val="solid"/>
                    </a:lnR>
                    <a:lnT w="38100">
                      <a:solidFill>
                        <a:srgbClr val="2997E2"/>
                      </a:solidFill>
                      <a:prstDash val="solid"/>
                    </a:lnT>
                    <a:lnB w="38100">
                      <a:solidFill>
                        <a:srgbClr val="2997E2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3000" y="5562599"/>
            <a:ext cx="1143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FFFF"/>
                </a:solidFill>
                <a:latin typeface="Carlito"/>
                <a:cs typeface="Carlito"/>
              </a:rPr>
              <a:t>Insert  </a:t>
            </a:r>
            <a:r>
              <a:rPr sz="1800" spc="-5" dirty="0">
                <a:solidFill>
                  <a:srgbClr val="00FFFF"/>
                </a:solidFill>
                <a:latin typeface="Carlito"/>
                <a:cs typeface="Carlito"/>
              </a:rPr>
              <a:t>(</a:t>
            </a:r>
            <a:r>
              <a:rPr sz="1800" spc="-10" dirty="0">
                <a:solidFill>
                  <a:srgbClr val="00FFFF"/>
                </a:solidFill>
                <a:latin typeface="Carlito"/>
                <a:cs typeface="Carlito"/>
              </a:rPr>
              <a:t>E</a:t>
            </a:r>
            <a:r>
              <a:rPr sz="1800" spc="-5" dirty="0">
                <a:solidFill>
                  <a:srgbClr val="00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00FFFF"/>
                </a:solidFill>
                <a:latin typeface="Carlito"/>
                <a:cs typeface="Carlito"/>
              </a:rPr>
              <a:t>q</a:t>
            </a:r>
            <a:r>
              <a:rPr sz="1800" spc="-5" dirty="0">
                <a:solidFill>
                  <a:srgbClr val="00FFFF"/>
                </a:solidFill>
                <a:latin typeface="Carlito"/>
                <a:cs typeface="Carlito"/>
              </a:rPr>
              <a:t>u</a:t>
            </a:r>
            <a:r>
              <a:rPr sz="1800" dirty="0">
                <a:solidFill>
                  <a:srgbClr val="00FFFF"/>
                </a:solidFill>
                <a:latin typeface="Carlito"/>
                <a:cs typeface="Carlito"/>
              </a:rPr>
              <a:t>e</a:t>
            </a:r>
            <a:r>
              <a:rPr sz="1800" spc="-5" dirty="0">
                <a:solidFill>
                  <a:srgbClr val="00FFFF"/>
                </a:solidFill>
                <a:latin typeface="Carlito"/>
                <a:cs typeface="Carlito"/>
              </a:rPr>
              <a:t>u</a:t>
            </a:r>
            <a:r>
              <a:rPr sz="1800" dirty="0">
                <a:solidFill>
                  <a:srgbClr val="00FFFF"/>
                </a:solidFill>
                <a:latin typeface="Carlito"/>
                <a:cs typeface="Carlito"/>
              </a:rPr>
              <a:t>e)</a:t>
            </a:r>
            <a:endParaRPr sz="1800">
              <a:solidFill>
                <a:srgbClr val="00FFFF"/>
              </a:solidFill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200" y="5410200"/>
            <a:ext cx="13284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FFFF"/>
                </a:solidFill>
                <a:latin typeface="Carlito"/>
                <a:cs typeface="Carlito"/>
              </a:rPr>
              <a:t>Remove  </a:t>
            </a:r>
            <a:r>
              <a:rPr sz="1800" spc="-5" dirty="0">
                <a:solidFill>
                  <a:srgbClr val="00FFFF"/>
                </a:solidFill>
                <a:latin typeface="Carlito"/>
                <a:cs typeface="Carlito"/>
              </a:rPr>
              <a:t>(</a:t>
            </a:r>
            <a:r>
              <a:rPr sz="1800" spc="-10" dirty="0">
                <a:solidFill>
                  <a:srgbClr val="00FFFF"/>
                </a:solidFill>
                <a:latin typeface="Carlito"/>
                <a:cs typeface="Carlito"/>
              </a:rPr>
              <a:t>D</a:t>
            </a:r>
            <a:r>
              <a:rPr sz="1800" dirty="0">
                <a:solidFill>
                  <a:srgbClr val="00FFFF"/>
                </a:solidFill>
                <a:latin typeface="Carlito"/>
                <a:cs typeface="Carlito"/>
              </a:rPr>
              <a:t>e</a:t>
            </a:r>
            <a:r>
              <a:rPr sz="1800" spc="5" dirty="0">
                <a:solidFill>
                  <a:srgbClr val="00FFFF"/>
                </a:solidFill>
                <a:latin typeface="Carlito"/>
                <a:cs typeface="Carlito"/>
              </a:rPr>
              <a:t>q</a:t>
            </a:r>
            <a:r>
              <a:rPr sz="1800" spc="-5" dirty="0">
                <a:solidFill>
                  <a:srgbClr val="00FFFF"/>
                </a:solidFill>
                <a:latin typeface="Carlito"/>
                <a:cs typeface="Carlito"/>
              </a:rPr>
              <a:t>u</a:t>
            </a:r>
            <a:r>
              <a:rPr sz="1800" dirty="0">
                <a:solidFill>
                  <a:srgbClr val="00FFFF"/>
                </a:solidFill>
                <a:latin typeface="Carlito"/>
                <a:cs typeface="Carlito"/>
              </a:rPr>
              <a:t>e</a:t>
            </a:r>
            <a:r>
              <a:rPr sz="1800" spc="-5" dirty="0">
                <a:solidFill>
                  <a:srgbClr val="00FFFF"/>
                </a:solidFill>
                <a:latin typeface="Carlito"/>
                <a:cs typeface="Carlito"/>
              </a:rPr>
              <a:t>u</a:t>
            </a:r>
            <a:r>
              <a:rPr sz="1800" dirty="0">
                <a:solidFill>
                  <a:srgbClr val="00FFFF"/>
                </a:solidFill>
                <a:latin typeface="Carlito"/>
                <a:cs typeface="Carlito"/>
              </a:rPr>
              <a:t>e)</a:t>
            </a:r>
            <a:endParaRPr sz="1800">
              <a:solidFill>
                <a:srgbClr val="00FFFF"/>
              </a:solidFill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5200" y="6172200"/>
            <a:ext cx="6240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FF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00FFFF"/>
                </a:solidFill>
                <a:latin typeface="Carlito"/>
                <a:cs typeface="Carlito"/>
              </a:rPr>
              <a:t>ear</a:t>
            </a:r>
            <a:endParaRPr sz="1800">
              <a:solidFill>
                <a:srgbClr val="00FFFF"/>
              </a:solidFill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1400" y="6172200"/>
            <a:ext cx="4876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FFFF"/>
                </a:solidFill>
                <a:latin typeface="Carlito"/>
                <a:cs typeface="Carlito"/>
              </a:rPr>
              <a:t>f</a:t>
            </a:r>
            <a:r>
              <a:rPr sz="1800" spc="-30" dirty="0">
                <a:solidFill>
                  <a:srgbClr val="00FFFF"/>
                </a:solidFill>
                <a:latin typeface="Carlito"/>
                <a:cs typeface="Carlito"/>
              </a:rPr>
              <a:t>r</a:t>
            </a:r>
            <a:r>
              <a:rPr sz="1800" spc="-5" dirty="0">
                <a:solidFill>
                  <a:srgbClr val="00FFFF"/>
                </a:solidFill>
                <a:latin typeface="Carlito"/>
                <a:cs typeface="Carlito"/>
              </a:rPr>
              <a:t>o</a:t>
            </a:r>
            <a:r>
              <a:rPr sz="1800" spc="-10" dirty="0">
                <a:solidFill>
                  <a:srgbClr val="00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00FFFF"/>
                </a:solidFill>
                <a:latin typeface="Carlito"/>
                <a:cs typeface="Carlito"/>
              </a:rPr>
              <a:t>t</a:t>
            </a:r>
            <a:endParaRPr sz="1800">
              <a:solidFill>
                <a:srgbClr val="00FFFF"/>
              </a:solidFill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0000" y="563880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96520" h="457200">
                <a:moveTo>
                  <a:pt x="64007" y="80010"/>
                </a:moveTo>
                <a:lnTo>
                  <a:pt x="32003" y="80010"/>
                </a:lnTo>
                <a:lnTo>
                  <a:pt x="32003" y="457200"/>
                </a:lnTo>
                <a:lnTo>
                  <a:pt x="64007" y="457200"/>
                </a:lnTo>
                <a:lnTo>
                  <a:pt x="64007" y="80010"/>
                </a:lnTo>
                <a:close/>
              </a:path>
              <a:path w="96520" h="457200">
                <a:moveTo>
                  <a:pt x="48005" y="0"/>
                </a:moveTo>
                <a:lnTo>
                  <a:pt x="0" y="96012"/>
                </a:lnTo>
                <a:lnTo>
                  <a:pt x="32003" y="96012"/>
                </a:lnTo>
                <a:lnTo>
                  <a:pt x="32003" y="80010"/>
                </a:lnTo>
                <a:lnTo>
                  <a:pt x="88011" y="80010"/>
                </a:lnTo>
                <a:lnTo>
                  <a:pt x="48005" y="0"/>
                </a:lnTo>
                <a:close/>
              </a:path>
              <a:path w="96520" h="457200">
                <a:moveTo>
                  <a:pt x="88011" y="80010"/>
                </a:moveTo>
                <a:lnTo>
                  <a:pt x="64007" y="80010"/>
                </a:lnTo>
                <a:lnTo>
                  <a:pt x="64007" y="96012"/>
                </a:lnTo>
                <a:lnTo>
                  <a:pt x="96012" y="96012"/>
                </a:lnTo>
                <a:lnTo>
                  <a:pt x="88011" y="80010"/>
                </a:lnTo>
                <a:close/>
              </a:path>
            </a:pathLst>
          </a:custGeom>
          <a:solidFill>
            <a:srgbClr val="00FFFF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7467600" y="563880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96520" h="457200">
                <a:moveTo>
                  <a:pt x="64007" y="80010"/>
                </a:moveTo>
                <a:lnTo>
                  <a:pt x="32003" y="80010"/>
                </a:lnTo>
                <a:lnTo>
                  <a:pt x="32003" y="457200"/>
                </a:lnTo>
                <a:lnTo>
                  <a:pt x="64007" y="457200"/>
                </a:lnTo>
                <a:lnTo>
                  <a:pt x="64007" y="80010"/>
                </a:lnTo>
                <a:close/>
              </a:path>
              <a:path w="96520" h="457200">
                <a:moveTo>
                  <a:pt x="48005" y="0"/>
                </a:moveTo>
                <a:lnTo>
                  <a:pt x="0" y="96012"/>
                </a:lnTo>
                <a:lnTo>
                  <a:pt x="32003" y="96012"/>
                </a:lnTo>
                <a:lnTo>
                  <a:pt x="32003" y="80010"/>
                </a:lnTo>
                <a:lnTo>
                  <a:pt x="88011" y="80010"/>
                </a:lnTo>
                <a:lnTo>
                  <a:pt x="48005" y="0"/>
                </a:lnTo>
                <a:close/>
              </a:path>
              <a:path w="96520" h="457200">
                <a:moveTo>
                  <a:pt x="88011" y="80010"/>
                </a:moveTo>
                <a:lnTo>
                  <a:pt x="64007" y="80010"/>
                </a:lnTo>
                <a:lnTo>
                  <a:pt x="64007" y="96012"/>
                </a:lnTo>
                <a:lnTo>
                  <a:pt x="96012" y="96012"/>
                </a:lnTo>
                <a:lnTo>
                  <a:pt x="88011" y="80010"/>
                </a:lnTo>
                <a:close/>
              </a:path>
            </a:pathLst>
          </a:custGeom>
          <a:solidFill>
            <a:srgbClr val="00FFFF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ight Arrow 13"/>
          <p:cNvSpPr/>
          <p:nvPr/>
        </p:nvSpPr>
        <p:spPr>
          <a:xfrm rot="10065834">
            <a:off x="2212101" y="5232868"/>
            <a:ext cx="1219200" cy="152400"/>
          </a:xfrm>
          <a:prstGeom prst="rightArrow">
            <a:avLst/>
          </a:prstGeom>
          <a:solidFill>
            <a:srgbClr val="00FFFF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1815537">
            <a:off x="7844379" y="5279572"/>
            <a:ext cx="1219200" cy="152400"/>
          </a:xfrm>
          <a:prstGeom prst="rightArrow">
            <a:avLst/>
          </a:prstGeom>
          <a:solidFill>
            <a:srgbClr val="00FFFF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600" y="685800"/>
            <a:ext cx="291439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b="1" spc="-5" smtClean="0">
                <a:latin typeface="Arial" pitchFamily="34" charset="0"/>
                <a:cs typeface="Arial" pitchFamily="34" charset="0"/>
              </a:rPr>
              <a:t>Over</a:t>
            </a:r>
            <a:r>
              <a:rPr lang="en-US" sz="4800" b="1" spc="-5" dirty="0" smtClean="0">
                <a:latin typeface="Arial" pitchFamily="34" charset="0"/>
                <a:cs typeface="Arial" pitchFamily="34" charset="0"/>
              </a:rPr>
              <a:t>view</a:t>
            </a:r>
            <a:endParaRPr sz="4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400" y="1447800"/>
            <a:ext cx="8991600" cy="455124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indent="-287020">
              <a:lnSpc>
                <a:spcPct val="150000"/>
              </a:lnSpc>
              <a:spcBef>
                <a:spcPts val="110"/>
              </a:spcBef>
              <a:buClr>
                <a:srgbClr val="00FFFF"/>
              </a:buClr>
              <a:buFont typeface="Wingdings" pitchFamily="2" charset="2"/>
              <a:buChar char="v"/>
              <a:tabLst>
                <a:tab pos="299720" algn="l"/>
              </a:tabLst>
            </a:pPr>
            <a:r>
              <a:rPr lang="en-US" sz="2800" i="1" dirty="0" smtClean="0">
                <a:cs typeface="Carlito"/>
              </a:rPr>
              <a:t>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800" b="1" i="1" smtClean="0">
                <a:latin typeface="Times New Roman" pitchFamily="18" charset="0"/>
                <a:cs typeface="Times New Roman" pitchFamily="18" charset="0"/>
              </a:rPr>
              <a:t>hat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b="1" i="1" spc="-15">
                <a:latin typeface="Times New Roman" pitchFamily="18" charset="0"/>
                <a:cs typeface="Times New Roman" pitchFamily="18" charset="0"/>
              </a:rPr>
              <a:t>stack</a:t>
            </a:r>
            <a:r>
              <a:rPr sz="2800" b="1" i="1" spc="-4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spc="-45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299085" indent="-287020">
              <a:lnSpc>
                <a:spcPct val="150000"/>
              </a:lnSpc>
              <a:spcBef>
                <a:spcPts val="110"/>
              </a:spcBef>
              <a:buClr>
                <a:srgbClr val="00FFFF"/>
              </a:buClr>
              <a:buFont typeface="Wingdings" pitchFamily="2" charset="2"/>
              <a:buChar char="v"/>
              <a:tabLst>
                <a:tab pos="299720" algn="l"/>
              </a:tabLst>
            </a:pPr>
            <a:r>
              <a:rPr lang="en-US" sz="2800" b="1" i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b="1" i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Programming.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299085" indent="-287020">
              <a:lnSpc>
                <a:spcPct val="150000"/>
              </a:lnSpc>
              <a:buClr>
                <a:srgbClr val="00FFFF"/>
              </a:buClr>
              <a:buFont typeface="Wingdings" pitchFamily="2" charset="2"/>
              <a:buChar char="v"/>
              <a:tabLst>
                <a:tab pos="299720" algn="l"/>
              </a:tabLst>
            </a:pP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Basic operations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stack(Pushing</a:t>
            </a:r>
            <a:r>
              <a:rPr sz="2800" b="1" i="1" spc="-1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popping</a:t>
            </a:r>
            <a:r>
              <a:rPr lang="en-US" sz="2800" b="1" i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.)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buClr>
                <a:srgbClr val="00FFFF"/>
              </a:buClr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sz="2800" b="1" i="1" spc="-5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b="1" i="1" spc="-3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Stacks</a:t>
            </a:r>
            <a:endParaRPr lang="en-US" sz="2800" b="1" i="1" spc="-1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buClr>
                <a:srgbClr val="00FFFF"/>
              </a:buClr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2800" b="1" i="1" spc="-1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ueue</a:t>
            </a:r>
            <a:r>
              <a:rPr sz="2800" b="1" i="1" spc="-5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Definition</a:t>
            </a:r>
            <a:endParaRPr lang="en-US" sz="2800" b="1" i="1" spc="-5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buClr>
                <a:srgbClr val="00FFFF"/>
              </a:buClr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sz="2800" b="1" i="1" smtClean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operations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 queue  Enqueuing, </a:t>
            </a:r>
            <a:r>
              <a:rPr sz="2800" b="1" i="1" spc="-5">
                <a:latin typeface="Times New Roman" pitchFamily="18" charset="0"/>
                <a:cs typeface="Times New Roman" pitchFamily="18" charset="0"/>
              </a:rPr>
              <a:t>dequeuing</a:t>
            </a:r>
            <a:r>
              <a:rPr sz="2800" b="1" i="1" spc="-12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etc.</a:t>
            </a:r>
            <a:endParaRPr lang="en-US" sz="2800" b="1" i="1" spc="-1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buClr>
                <a:srgbClr val="00FFFF"/>
              </a:buClr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b="1" i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queue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762000"/>
            <a:ext cx="2895600" cy="3657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48000" y="3276600"/>
            <a:ext cx="2667000" cy="35814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57200" y="4800600"/>
            <a:ext cx="2275840" cy="960120"/>
            <a:chOff x="457200" y="4800600"/>
            <a:chExt cx="2275840" cy="960120"/>
          </a:xfrm>
        </p:grpSpPr>
        <p:grpSp>
          <p:nvGrpSpPr>
            <p:cNvPr id="16" name="object 9"/>
            <p:cNvGrpSpPr/>
            <p:nvPr/>
          </p:nvGrpSpPr>
          <p:grpSpPr>
            <a:xfrm rot="10800000">
              <a:off x="457200" y="4800600"/>
              <a:ext cx="2275840" cy="960120"/>
              <a:chOff x="2997707" y="1325880"/>
              <a:chExt cx="2275840" cy="1152525"/>
            </a:xfrm>
            <a:solidFill>
              <a:srgbClr val="00FFFF"/>
            </a:solidFill>
          </p:grpSpPr>
          <p:sp>
            <p:nvSpPr>
              <p:cNvPr id="17" name="object 10"/>
              <p:cNvSpPr/>
              <p:nvPr/>
            </p:nvSpPr>
            <p:spPr>
              <a:xfrm>
                <a:off x="3005327" y="1333500"/>
                <a:ext cx="2260600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2260600" h="1137285">
                    <a:moveTo>
                      <a:pt x="568451" y="0"/>
                    </a:moveTo>
                    <a:lnTo>
                      <a:pt x="0" y="568451"/>
                    </a:lnTo>
                    <a:lnTo>
                      <a:pt x="568451" y="1136903"/>
                    </a:lnTo>
                    <a:lnTo>
                      <a:pt x="568451" y="852677"/>
                    </a:lnTo>
                    <a:lnTo>
                      <a:pt x="2260092" y="852677"/>
                    </a:lnTo>
                    <a:lnTo>
                      <a:pt x="2260092" y="284225"/>
                    </a:lnTo>
                    <a:lnTo>
                      <a:pt x="568451" y="284225"/>
                    </a:lnTo>
                    <a:lnTo>
                      <a:pt x="568451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1"/>
              <p:cNvSpPr/>
              <p:nvPr/>
            </p:nvSpPr>
            <p:spPr>
              <a:xfrm>
                <a:off x="3005327" y="1333500"/>
                <a:ext cx="2260600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2260600" h="1137285">
                    <a:moveTo>
                      <a:pt x="0" y="568451"/>
                    </a:moveTo>
                    <a:lnTo>
                      <a:pt x="568451" y="0"/>
                    </a:lnTo>
                    <a:lnTo>
                      <a:pt x="568451" y="284225"/>
                    </a:lnTo>
                    <a:lnTo>
                      <a:pt x="2260092" y="284225"/>
                    </a:lnTo>
                    <a:lnTo>
                      <a:pt x="2260092" y="852677"/>
                    </a:lnTo>
                    <a:lnTo>
                      <a:pt x="568451" y="852677"/>
                    </a:lnTo>
                    <a:lnTo>
                      <a:pt x="568451" y="1136903"/>
                    </a:lnTo>
                    <a:lnTo>
                      <a:pt x="0" y="568451"/>
                    </a:lnTo>
                    <a:close/>
                  </a:path>
                </a:pathLst>
              </a:custGeom>
              <a:grpFill/>
              <a:ln w="15240">
                <a:solidFill>
                  <a:srgbClr val="A75F0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8"/>
            <p:cNvSpPr txBox="1"/>
            <p:nvPr/>
          </p:nvSpPr>
          <p:spPr>
            <a:xfrm>
              <a:off x="949858" y="5106670"/>
              <a:ext cx="118374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chemeClr val="bg1"/>
                  </a:solidFill>
                  <a:latin typeface="Carlito"/>
                  <a:cs typeface="Carlito"/>
                </a:rPr>
                <a:t>C</a:t>
              </a:r>
              <a:r>
                <a:rPr sz="1800" b="1" spc="-60" dirty="0">
                  <a:solidFill>
                    <a:schemeClr val="bg1"/>
                  </a:solidFill>
                  <a:latin typeface="Carlito"/>
                  <a:cs typeface="Carlito"/>
                </a:rPr>
                <a:t> </a:t>
              </a:r>
              <a:r>
                <a:rPr sz="1800" b="1" spc="-15" dirty="0">
                  <a:solidFill>
                    <a:schemeClr val="bg1"/>
                  </a:solidFill>
                  <a:latin typeface="Carlito"/>
                  <a:cs typeface="Carlito"/>
                </a:rPr>
                <a:t>Program</a:t>
              </a:r>
              <a:endParaRPr sz="1800" b="1">
                <a:solidFill>
                  <a:schemeClr val="bg1"/>
                </a:solidFill>
                <a:latin typeface="Carlito"/>
                <a:cs typeface="Carlito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286760" y="1325881"/>
            <a:ext cx="2275840" cy="960120"/>
            <a:chOff x="3286760" y="1325881"/>
            <a:chExt cx="2275840" cy="960120"/>
          </a:xfrm>
        </p:grpSpPr>
        <p:grpSp>
          <p:nvGrpSpPr>
            <p:cNvPr id="9" name="object 9"/>
            <p:cNvGrpSpPr/>
            <p:nvPr/>
          </p:nvGrpSpPr>
          <p:grpSpPr>
            <a:xfrm>
              <a:off x="3286760" y="1325881"/>
              <a:ext cx="2275840" cy="960120"/>
              <a:chOff x="2997707" y="1325880"/>
              <a:chExt cx="2275840" cy="1152525"/>
            </a:xfrm>
            <a:solidFill>
              <a:srgbClr val="00FFFF"/>
            </a:solidFill>
          </p:grpSpPr>
          <p:sp>
            <p:nvSpPr>
              <p:cNvPr id="10" name="object 10"/>
              <p:cNvSpPr/>
              <p:nvPr/>
            </p:nvSpPr>
            <p:spPr>
              <a:xfrm>
                <a:off x="3005327" y="1333500"/>
                <a:ext cx="2260600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2260600" h="1137285">
                    <a:moveTo>
                      <a:pt x="568451" y="0"/>
                    </a:moveTo>
                    <a:lnTo>
                      <a:pt x="0" y="568451"/>
                    </a:lnTo>
                    <a:lnTo>
                      <a:pt x="568451" y="1136903"/>
                    </a:lnTo>
                    <a:lnTo>
                      <a:pt x="568451" y="852677"/>
                    </a:lnTo>
                    <a:lnTo>
                      <a:pt x="2260092" y="852677"/>
                    </a:lnTo>
                    <a:lnTo>
                      <a:pt x="2260092" y="284225"/>
                    </a:lnTo>
                    <a:lnTo>
                      <a:pt x="568451" y="284225"/>
                    </a:lnTo>
                    <a:lnTo>
                      <a:pt x="568451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005327" y="1333500"/>
                <a:ext cx="2260600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2260600" h="1137285">
                    <a:moveTo>
                      <a:pt x="0" y="568451"/>
                    </a:moveTo>
                    <a:lnTo>
                      <a:pt x="568451" y="0"/>
                    </a:lnTo>
                    <a:lnTo>
                      <a:pt x="568451" y="284225"/>
                    </a:lnTo>
                    <a:lnTo>
                      <a:pt x="2260092" y="284225"/>
                    </a:lnTo>
                    <a:lnTo>
                      <a:pt x="2260092" y="852677"/>
                    </a:lnTo>
                    <a:lnTo>
                      <a:pt x="568451" y="852677"/>
                    </a:lnTo>
                    <a:lnTo>
                      <a:pt x="568451" y="1136903"/>
                    </a:lnTo>
                    <a:lnTo>
                      <a:pt x="0" y="568451"/>
                    </a:lnTo>
                    <a:close/>
                  </a:path>
                </a:pathLst>
              </a:custGeom>
              <a:grpFill/>
              <a:ln w="15240">
                <a:solidFill>
                  <a:srgbClr val="A75F0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4191000" y="1676400"/>
              <a:ext cx="115024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b="1" dirty="0">
                  <a:solidFill>
                    <a:schemeClr val="bg1"/>
                  </a:solidFill>
                  <a:latin typeface="Carlito"/>
                  <a:cs typeface="Carlito"/>
                </a:rPr>
                <a:t>Al</a:t>
              </a:r>
              <a:r>
                <a:rPr b="1" spc="-15" dirty="0">
                  <a:solidFill>
                    <a:schemeClr val="bg1"/>
                  </a:solidFill>
                  <a:latin typeface="Carlito"/>
                  <a:cs typeface="Carlito"/>
                </a:rPr>
                <a:t>g</a:t>
              </a:r>
              <a:r>
                <a:rPr b="1" spc="-5" dirty="0">
                  <a:solidFill>
                    <a:schemeClr val="bg1"/>
                  </a:solidFill>
                  <a:latin typeface="Carlito"/>
                  <a:cs typeface="Carlito"/>
                </a:rPr>
                <a:t>or</a:t>
              </a:r>
              <a:r>
                <a:rPr b="1" spc="-15" dirty="0">
                  <a:solidFill>
                    <a:schemeClr val="bg1"/>
                  </a:solidFill>
                  <a:latin typeface="Carlito"/>
                  <a:cs typeface="Carlito"/>
                </a:rPr>
                <a:t>i</a:t>
              </a:r>
              <a:r>
                <a:rPr b="1" dirty="0">
                  <a:solidFill>
                    <a:schemeClr val="bg1"/>
                  </a:solidFill>
                  <a:latin typeface="Carlito"/>
                  <a:cs typeface="Carlito"/>
                </a:rPr>
                <a:t>thm</a:t>
              </a:r>
              <a:endParaRPr b="1">
                <a:solidFill>
                  <a:schemeClr val="bg1"/>
                </a:solidFill>
                <a:latin typeface="Carlito"/>
                <a:cs typeface="Carlito"/>
              </a:endParaRPr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657600" y="457200"/>
            <a:ext cx="60198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b="1" spc="-10" smtClean="0">
                <a:latin typeface="Carlito"/>
                <a:cs typeface="Carlito"/>
              </a:rPr>
              <a:t>Enqueu</a:t>
            </a:r>
            <a:r>
              <a:rPr lang="en-US" sz="4800" b="1" spc="-10" dirty="0" smtClean="0">
                <a:latin typeface="Carlito"/>
                <a:cs typeface="Carlito"/>
              </a:rPr>
              <a:t>e Operation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304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procedure </a:t>
            </a:r>
            <a:r>
              <a:rPr lang="en-US" dirty="0" err="1" smtClean="0">
                <a:solidFill>
                  <a:schemeClr val="bg1"/>
                </a:solidFill>
              </a:rPr>
              <a:t>enqueue</a:t>
            </a:r>
            <a:r>
              <a:rPr lang="en-US" dirty="0" smtClean="0">
                <a:solidFill>
                  <a:schemeClr val="bg1"/>
                </a:solidFill>
              </a:rPr>
              <a:t> ( data)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if queue is full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return overflow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end if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rear &lt;- rear +1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queue[rear]&lt;- data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return true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end procedure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4200" y="3441680"/>
            <a:ext cx="289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int</a:t>
            </a:r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</a:rPr>
              <a:t>enqueue</a:t>
            </a:r>
            <a:r>
              <a:rPr lang="en-US" b="1" dirty="0" smtClean="0">
                <a:solidFill>
                  <a:schemeClr val="bg1"/>
                </a:solidFill>
              </a:rPr>
              <a:t> ( </a:t>
            </a:r>
            <a:r>
              <a:rPr lang="en-US" b="1" dirty="0" err="1" smtClean="0">
                <a:solidFill>
                  <a:schemeClr val="bg1"/>
                </a:solidFill>
              </a:rPr>
              <a:t>int</a:t>
            </a:r>
            <a:r>
              <a:rPr lang="en-US" b="1" dirty="0" smtClean="0">
                <a:solidFill>
                  <a:schemeClr val="bg1"/>
                </a:solidFill>
              </a:rPr>
              <a:t> data 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if ( </a:t>
            </a:r>
            <a:r>
              <a:rPr lang="en-US" b="1" dirty="0" err="1" smtClean="0">
                <a:solidFill>
                  <a:schemeClr val="bg1"/>
                </a:solidFill>
              </a:rPr>
              <a:t>isfull</a:t>
            </a:r>
            <a:r>
              <a:rPr lang="en-US" b="1" dirty="0" smtClean="0">
                <a:solidFill>
                  <a:schemeClr val="bg1"/>
                </a:solidFill>
              </a:rPr>
              <a:t> ( )  )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return 0 ;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    rear  = rear + 1;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queue [ rear] = data ;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    return 1;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end procedure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62800" y="2209800"/>
            <a:ext cx="4114800" cy="10668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29600" y="2438400"/>
            <a:ext cx="762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FFFF"/>
                </a:solidFill>
              </a:rPr>
              <a:t>C</a:t>
            </a:r>
            <a:endParaRPr lang="en-US" sz="3600" b="1" dirty="0">
              <a:solidFill>
                <a:srgbClr val="00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0200" y="2438400"/>
            <a:ext cx="762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FFFF"/>
                </a:solidFill>
              </a:rPr>
              <a:t>B</a:t>
            </a:r>
            <a:endParaRPr lang="en-US" sz="3600" b="1" dirty="0">
              <a:solidFill>
                <a:srgbClr val="00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210800" y="2438400"/>
            <a:ext cx="762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FFFF"/>
                </a:solidFill>
              </a:rPr>
              <a:t>A</a:t>
            </a:r>
            <a:endParaRPr lang="en-US" sz="3600" b="1" dirty="0">
              <a:solidFill>
                <a:srgbClr val="00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5400" y="2209800"/>
            <a:ext cx="762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FFFF"/>
                </a:solidFill>
              </a:rPr>
              <a:t>D</a:t>
            </a:r>
            <a:endParaRPr lang="en-US" sz="3200" b="1" dirty="0">
              <a:solidFill>
                <a:srgbClr val="00FFFF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6019800" y="2438400"/>
            <a:ext cx="1066800" cy="30480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8534400" y="1600200"/>
            <a:ext cx="304800" cy="381000"/>
          </a:xfrm>
          <a:prstGeom prst="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10439400" y="1600200"/>
            <a:ext cx="304800" cy="381000"/>
          </a:xfrm>
          <a:prstGeom prst="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7239000" y="2057400"/>
            <a:ext cx="4114800" cy="152400"/>
          </a:xfrm>
          <a:prstGeom prst="rightArrow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7239000" y="3352800"/>
            <a:ext cx="4114800" cy="152400"/>
          </a:xfrm>
          <a:prstGeom prst="rightArrow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1582400" y="1905000"/>
            <a:ext cx="22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</a:rPr>
              <a:t>BEFORE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658600" y="4572000"/>
            <a:ext cx="22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</a:rPr>
              <a:t>AFTER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2000" y="1219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FFFF"/>
                </a:solidFill>
              </a:rPr>
              <a:t>rear</a:t>
            </a:r>
            <a:endParaRPr lang="en-US" sz="2000" b="1" dirty="0">
              <a:solidFill>
                <a:srgbClr val="00FF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210800" y="11430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FFFF"/>
                </a:solidFill>
              </a:rPr>
              <a:t>front</a:t>
            </a:r>
            <a:endParaRPr lang="en-US" sz="2000" b="1" dirty="0">
              <a:solidFill>
                <a:srgbClr val="00FFFF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086600" y="3886200"/>
            <a:ext cx="4191000" cy="2133600"/>
            <a:chOff x="7086600" y="3886200"/>
            <a:chExt cx="4191000" cy="2133600"/>
          </a:xfrm>
        </p:grpSpPr>
        <p:sp>
          <p:nvSpPr>
            <p:cNvPr id="22" name="Rectangle 21"/>
            <p:cNvSpPr/>
            <p:nvPr/>
          </p:nvSpPr>
          <p:spPr>
            <a:xfrm>
              <a:off x="7086600" y="4800600"/>
              <a:ext cx="4114800" cy="1066800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10800" y="50292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FFFF"/>
                  </a:solidFill>
                </a:rPr>
                <a:t>A</a:t>
              </a:r>
              <a:endParaRPr lang="en-US" sz="3600" b="1" dirty="0">
                <a:solidFill>
                  <a:srgbClr val="00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220200" y="50292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FFFF"/>
                  </a:solidFill>
                </a:rPr>
                <a:t>B</a:t>
              </a:r>
              <a:endParaRPr lang="en-US" sz="3600" b="1" dirty="0">
                <a:solidFill>
                  <a:srgbClr val="00FFFF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229600" y="50292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FFFF"/>
                  </a:solidFill>
                </a:rPr>
                <a:t>C</a:t>
              </a:r>
              <a:endParaRPr lang="en-US" sz="3600" b="1" dirty="0">
                <a:solidFill>
                  <a:srgbClr val="00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39000" y="50292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FFFF"/>
                  </a:solidFill>
                </a:rPr>
                <a:t>D</a:t>
              </a:r>
              <a:endParaRPr lang="en-US" sz="3600" b="1" dirty="0">
                <a:solidFill>
                  <a:srgbClr val="00FFFF"/>
                </a:solidFill>
              </a:endParaRPr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7543800" y="4267200"/>
              <a:ext cx="304800" cy="381000"/>
            </a:xfrm>
            <a:prstGeom prst="down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10439400" y="4267200"/>
              <a:ext cx="304800" cy="381000"/>
            </a:xfrm>
            <a:prstGeom prst="down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7162800" y="4648200"/>
              <a:ext cx="4114800" cy="152400"/>
            </a:xfrm>
            <a:prstGeom prst="right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7162800" y="5867400"/>
              <a:ext cx="4114800" cy="152400"/>
            </a:xfrm>
            <a:prstGeom prst="right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67600" y="38862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FFFF"/>
                  </a:solidFill>
                </a:rPr>
                <a:t>rear</a:t>
              </a:r>
              <a:endParaRPr lang="en-US" sz="2000" b="1" dirty="0">
                <a:solidFill>
                  <a:srgbClr val="00FF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210800" y="38862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FFFF"/>
                  </a:solidFill>
                </a:rPr>
                <a:t>front</a:t>
              </a:r>
              <a:endParaRPr lang="en-US" sz="2000" b="1" dirty="0"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038600" y="533400"/>
            <a:ext cx="486816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0465" algn="l"/>
              </a:tabLst>
            </a:pPr>
            <a:r>
              <a:rPr sz="4000" b="1" spc="-5" dirty="0">
                <a:latin typeface="Arial" pitchFamily="34" charset="0"/>
                <a:cs typeface="Arial" pitchFamily="34" charset="0"/>
              </a:rPr>
              <a:t>Dequeue	Operation</a:t>
            </a:r>
            <a:endParaRPr sz="4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066800"/>
            <a:ext cx="2743200" cy="3416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procedure </a:t>
            </a:r>
            <a:r>
              <a:rPr lang="en-US" dirty="0" err="1" smtClean="0">
                <a:solidFill>
                  <a:schemeClr val="bg1"/>
                </a:solidFill>
              </a:rPr>
              <a:t>dequeue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if queue is empty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return underflow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end if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data = queue[ front 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front &lt;- front +1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return true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end procedure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1800" y="3995678"/>
            <a:ext cx="3048000" cy="2862322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dequeue</a:t>
            </a:r>
            <a:r>
              <a:rPr lang="en-US" dirty="0" smtClean="0">
                <a:solidFill>
                  <a:schemeClr val="bg1"/>
                </a:solidFill>
              </a:rPr>
              <a:t> ( ) {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if ( </a:t>
            </a:r>
            <a:r>
              <a:rPr lang="en-US" dirty="0" err="1" smtClean="0">
                <a:solidFill>
                  <a:schemeClr val="bg1"/>
                </a:solidFill>
              </a:rPr>
              <a:t>isempty</a:t>
            </a:r>
            <a:r>
              <a:rPr lang="en-US" dirty="0" smtClean="0">
                <a:solidFill>
                  <a:schemeClr val="bg1"/>
                </a:solidFill>
              </a:rPr>
              <a:t>( ) 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return 0;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data = queue [ front 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front = front +1;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return data;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819400" y="1295400"/>
            <a:ext cx="2275840" cy="960120"/>
            <a:chOff x="3286760" y="1325881"/>
            <a:chExt cx="2275840" cy="960120"/>
          </a:xfrm>
        </p:grpSpPr>
        <p:grpSp>
          <p:nvGrpSpPr>
            <p:cNvPr id="17" name="object 9"/>
            <p:cNvGrpSpPr/>
            <p:nvPr/>
          </p:nvGrpSpPr>
          <p:grpSpPr>
            <a:xfrm>
              <a:off x="3294380" y="1332229"/>
              <a:ext cx="2260600" cy="947424"/>
              <a:chOff x="3005327" y="1333500"/>
              <a:chExt cx="2260600" cy="1137285"/>
            </a:xfrm>
            <a:solidFill>
              <a:srgbClr val="00FFFF"/>
            </a:solidFill>
          </p:grpSpPr>
          <p:sp>
            <p:nvSpPr>
              <p:cNvPr id="19" name="object 10"/>
              <p:cNvSpPr/>
              <p:nvPr/>
            </p:nvSpPr>
            <p:spPr>
              <a:xfrm>
                <a:off x="3005327" y="1333500"/>
                <a:ext cx="2260600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2260600" h="1137285">
                    <a:moveTo>
                      <a:pt x="568451" y="0"/>
                    </a:moveTo>
                    <a:lnTo>
                      <a:pt x="0" y="568451"/>
                    </a:lnTo>
                    <a:lnTo>
                      <a:pt x="568451" y="1136903"/>
                    </a:lnTo>
                    <a:lnTo>
                      <a:pt x="568451" y="852677"/>
                    </a:lnTo>
                    <a:lnTo>
                      <a:pt x="2260092" y="852677"/>
                    </a:lnTo>
                    <a:lnTo>
                      <a:pt x="2260092" y="284225"/>
                    </a:lnTo>
                    <a:lnTo>
                      <a:pt x="568451" y="284225"/>
                    </a:lnTo>
                    <a:lnTo>
                      <a:pt x="568451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1"/>
              <p:cNvSpPr/>
              <p:nvPr/>
            </p:nvSpPr>
            <p:spPr>
              <a:xfrm>
                <a:off x="3005327" y="1333500"/>
                <a:ext cx="2260600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2260600" h="1137285">
                    <a:moveTo>
                      <a:pt x="0" y="568451"/>
                    </a:moveTo>
                    <a:lnTo>
                      <a:pt x="568451" y="0"/>
                    </a:lnTo>
                    <a:lnTo>
                      <a:pt x="568451" y="284225"/>
                    </a:lnTo>
                    <a:lnTo>
                      <a:pt x="2260092" y="284225"/>
                    </a:lnTo>
                    <a:lnTo>
                      <a:pt x="2260092" y="852677"/>
                    </a:lnTo>
                    <a:lnTo>
                      <a:pt x="568451" y="852677"/>
                    </a:lnTo>
                    <a:lnTo>
                      <a:pt x="568451" y="1136903"/>
                    </a:lnTo>
                    <a:lnTo>
                      <a:pt x="0" y="568451"/>
                    </a:lnTo>
                    <a:close/>
                  </a:path>
                </a:pathLst>
              </a:custGeom>
              <a:grpFill/>
              <a:ln w="15240">
                <a:solidFill>
                  <a:srgbClr val="A75F0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12"/>
            <p:cNvSpPr txBox="1"/>
            <p:nvPr/>
          </p:nvSpPr>
          <p:spPr>
            <a:xfrm>
              <a:off x="4191000" y="1676400"/>
              <a:ext cx="115024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b="1" dirty="0">
                  <a:solidFill>
                    <a:schemeClr val="bg1"/>
                  </a:solidFill>
                  <a:latin typeface="Carlito"/>
                  <a:cs typeface="Carlito"/>
                </a:rPr>
                <a:t>Al</a:t>
              </a:r>
              <a:r>
                <a:rPr b="1" spc="-15" dirty="0">
                  <a:solidFill>
                    <a:schemeClr val="bg1"/>
                  </a:solidFill>
                  <a:latin typeface="Carlito"/>
                  <a:cs typeface="Carlito"/>
                </a:rPr>
                <a:t>g</a:t>
              </a:r>
              <a:r>
                <a:rPr b="1" spc="-5" dirty="0">
                  <a:solidFill>
                    <a:schemeClr val="bg1"/>
                  </a:solidFill>
                  <a:latin typeface="Carlito"/>
                  <a:cs typeface="Carlito"/>
                </a:rPr>
                <a:t>or</a:t>
              </a:r>
              <a:r>
                <a:rPr b="1" spc="-15" dirty="0">
                  <a:solidFill>
                    <a:schemeClr val="bg1"/>
                  </a:solidFill>
                  <a:latin typeface="Carlito"/>
                  <a:cs typeface="Carlito"/>
                </a:rPr>
                <a:t>i</a:t>
              </a:r>
              <a:r>
                <a:rPr b="1" dirty="0">
                  <a:solidFill>
                    <a:schemeClr val="bg1"/>
                  </a:solidFill>
                  <a:latin typeface="Carlito"/>
                  <a:cs typeface="Carlito"/>
                </a:rPr>
                <a:t>thm</a:t>
              </a:r>
              <a:endParaRPr b="1">
                <a:solidFill>
                  <a:schemeClr val="bg1"/>
                </a:solidFill>
                <a:latin typeface="Carlito"/>
                <a:cs typeface="Carlito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8600" y="4800600"/>
            <a:ext cx="2275840" cy="960120"/>
            <a:chOff x="457200" y="4800600"/>
            <a:chExt cx="2275840" cy="960120"/>
          </a:xfrm>
        </p:grpSpPr>
        <p:grpSp>
          <p:nvGrpSpPr>
            <p:cNvPr id="22" name="object 9"/>
            <p:cNvGrpSpPr/>
            <p:nvPr/>
          </p:nvGrpSpPr>
          <p:grpSpPr>
            <a:xfrm rot="10800000">
              <a:off x="464820" y="4806948"/>
              <a:ext cx="2260600" cy="947424"/>
              <a:chOff x="3005327" y="1333500"/>
              <a:chExt cx="2260600" cy="1137285"/>
            </a:xfrm>
            <a:solidFill>
              <a:srgbClr val="00FFFF"/>
            </a:solidFill>
          </p:grpSpPr>
          <p:sp>
            <p:nvSpPr>
              <p:cNvPr id="24" name="object 10"/>
              <p:cNvSpPr/>
              <p:nvPr/>
            </p:nvSpPr>
            <p:spPr>
              <a:xfrm>
                <a:off x="3005327" y="1333500"/>
                <a:ext cx="2260600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2260600" h="1137285">
                    <a:moveTo>
                      <a:pt x="568451" y="0"/>
                    </a:moveTo>
                    <a:lnTo>
                      <a:pt x="0" y="568451"/>
                    </a:lnTo>
                    <a:lnTo>
                      <a:pt x="568451" y="1136903"/>
                    </a:lnTo>
                    <a:lnTo>
                      <a:pt x="568451" y="852677"/>
                    </a:lnTo>
                    <a:lnTo>
                      <a:pt x="2260092" y="852677"/>
                    </a:lnTo>
                    <a:lnTo>
                      <a:pt x="2260092" y="284225"/>
                    </a:lnTo>
                    <a:lnTo>
                      <a:pt x="568451" y="284225"/>
                    </a:lnTo>
                    <a:lnTo>
                      <a:pt x="568451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11"/>
              <p:cNvSpPr/>
              <p:nvPr/>
            </p:nvSpPr>
            <p:spPr>
              <a:xfrm>
                <a:off x="3005327" y="1333500"/>
                <a:ext cx="2260600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2260600" h="1137285">
                    <a:moveTo>
                      <a:pt x="0" y="568451"/>
                    </a:moveTo>
                    <a:lnTo>
                      <a:pt x="568451" y="0"/>
                    </a:lnTo>
                    <a:lnTo>
                      <a:pt x="568451" y="284225"/>
                    </a:lnTo>
                    <a:lnTo>
                      <a:pt x="2260092" y="284225"/>
                    </a:lnTo>
                    <a:lnTo>
                      <a:pt x="2260092" y="852677"/>
                    </a:lnTo>
                    <a:lnTo>
                      <a:pt x="568451" y="852677"/>
                    </a:lnTo>
                    <a:lnTo>
                      <a:pt x="568451" y="1136903"/>
                    </a:lnTo>
                    <a:lnTo>
                      <a:pt x="0" y="568451"/>
                    </a:lnTo>
                    <a:close/>
                  </a:path>
                </a:pathLst>
              </a:custGeom>
              <a:grpFill/>
              <a:ln w="15240">
                <a:solidFill>
                  <a:srgbClr val="A75F0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3" name="object 8"/>
            <p:cNvSpPr txBox="1"/>
            <p:nvPr/>
          </p:nvSpPr>
          <p:spPr>
            <a:xfrm>
              <a:off x="949858" y="5106670"/>
              <a:ext cx="118374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chemeClr val="bg1"/>
                  </a:solidFill>
                  <a:latin typeface="Carlito"/>
                  <a:cs typeface="Carlito"/>
                </a:rPr>
                <a:t>C</a:t>
              </a:r>
              <a:r>
                <a:rPr sz="1800" b="1" spc="-60" dirty="0">
                  <a:solidFill>
                    <a:schemeClr val="bg1"/>
                  </a:solidFill>
                  <a:latin typeface="Carlito"/>
                  <a:cs typeface="Carlito"/>
                </a:rPr>
                <a:t> </a:t>
              </a:r>
              <a:r>
                <a:rPr sz="1800" b="1" spc="-15" dirty="0">
                  <a:solidFill>
                    <a:schemeClr val="bg1"/>
                  </a:solidFill>
                  <a:latin typeface="Carlito"/>
                  <a:cs typeface="Carlito"/>
                </a:rPr>
                <a:t>Program</a:t>
              </a:r>
              <a:endParaRPr sz="1800" b="1">
                <a:solidFill>
                  <a:schemeClr val="bg1"/>
                </a:solidFill>
                <a:latin typeface="Carlito"/>
                <a:cs typeface="Carlito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05600" y="1524000"/>
            <a:ext cx="4191000" cy="2133600"/>
            <a:chOff x="7086600" y="3886200"/>
            <a:chExt cx="4191000" cy="2133600"/>
          </a:xfrm>
        </p:grpSpPr>
        <p:sp>
          <p:nvSpPr>
            <p:cNvPr id="27" name="Rectangle 26"/>
            <p:cNvSpPr/>
            <p:nvPr/>
          </p:nvSpPr>
          <p:spPr>
            <a:xfrm>
              <a:off x="7086600" y="4800600"/>
              <a:ext cx="4114800" cy="1066800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210800" y="50292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FFFF"/>
                  </a:solidFill>
                </a:rPr>
                <a:t>A</a:t>
              </a:r>
              <a:endParaRPr lang="en-US" sz="3600" b="1" dirty="0">
                <a:solidFill>
                  <a:srgbClr val="00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220200" y="50292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FFFF"/>
                  </a:solidFill>
                </a:rPr>
                <a:t>B</a:t>
              </a:r>
              <a:endParaRPr lang="en-US" sz="3600" b="1" dirty="0">
                <a:solidFill>
                  <a:srgbClr val="00FFFF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29600" y="50292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FFFF"/>
                  </a:solidFill>
                </a:rPr>
                <a:t>C</a:t>
              </a:r>
              <a:endParaRPr lang="en-US" sz="3600" b="1" dirty="0">
                <a:solidFill>
                  <a:srgbClr val="00FFFF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39000" y="50292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FFFF"/>
                  </a:solidFill>
                </a:rPr>
                <a:t>D</a:t>
              </a:r>
              <a:endParaRPr lang="en-US" sz="3600" b="1" dirty="0">
                <a:solidFill>
                  <a:srgbClr val="00FFFF"/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7543800" y="4267200"/>
              <a:ext cx="304800" cy="381000"/>
            </a:xfrm>
            <a:prstGeom prst="down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10439400" y="4267200"/>
              <a:ext cx="304800" cy="381000"/>
            </a:xfrm>
            <a:prstGeom prst="down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7162800" y="4648200"/>
              <a:ext cx="4114800" cy="152400"/>
            </a:xfrm>
            <a:prstGeom prst="right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7162800" y="5867400"/>
              <a:ext cx="4114800" cy="152400"/>
            </a:xfrm>
            <a:prstGeom prst="right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67600" y="38862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FFFF"/>
                  </a:solidFill>
                </a:rPr>
                <a:t>rear</a:t>
              </a:r>
              <a:endParaRPr lang="en-US" sz="2000" b="1" dirty="0">
                <a:solidFill>
                  <a:srgbClr val="00FFFF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210800" y="38862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FFFF"/>
                  </a:solidFill>
                </a:rPr>
                <a:t>front</a:t>
              </a:r>
              <a:endParaRPr lang="en-US" sz="2000" b="1" dirty="0">
                <a:solidFill>
                  <a:srgbClr val="00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48400" y="4038600"/>
            <a:ext cx="4191000" cy="2133600"/>
            <a:chOff x="7086600" y="3886200"/>
            <a:chExt cx="4191000" cy="2133600"/>
          </a:xfrm>
        </p:grpSpPr>
        <p:sp>
          <p:nvSpPr>
            <p:cNvPr id="39" name="Rectangle 38"/>
            <p:cNvSpPr/>
            <p:nvPr/>
          </p:nvSpPr>
          <p:spPr>
            <a:xfrm>
              <a:off x="7086600" y="4800600"/>
              <a:ext cx="4114800" cy="1066800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220200" y="50292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FFFF"/>
                  </a:solidFill>
                </a:rPr>
                <a:t>B</a:t>
              </a:r>
              <a:endParaRPr lang="en-US" sz="3600" b="1" dirty="0">
                <a:solidFill>
                  <a:srgbClr val="00FFFF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29600" y="50292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FFFF"/>
                  </a:solidFill>
                </a:rPr>
                <a:t>C</a:t>
              </a:r>
              <a:endParaRPr lang="en-US" sz="3600" b="1" dirty="0">
                <a:solidFill>
                  <a:srgbClr val="00FFFF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239000" y="50292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FFFF"/>
                  </a:solidFill>
                </a:rPr>
                <a:t>D</a:t>
              </a:r>
              <a:endParaRPr lang="en-US" sz="3600" b="1" dirty="0">
                <a:solidFill>
                  <a:srgbClr val="00FFFF"/>
                </a:solidFill>
              </a:endParaRPr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7543800" y="4267200"/>
              <a:ext cx="304800" cy="381000"/>
            </a:xfrm>
            <a:prstGeom prst="down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9372600" y="4267200"/>
              <a:ext cx="304800" cy="381000"/>
            </a:xfrm>
            <a:prstGeom prst="down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7162800" y="4648200"/>
              <a:ext cx="4114800" cy="152400"/>
            </a:xfrm>
            <a:prstGeom prst="right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7162800" y="5867400"/>
              <a:ext cx="4114800" cy="152400"/>
            </a:xfrm>
            <a:prstGeom prst="right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67600" y="38862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FFFF"/>
                  </a:solidFill>
                </a:rPr>
                <a:t>rear</a:t>
              </a:r>
              <a:endParaRPr lang="en-US" sz="2000" b="1" dirty="0">
                <a:solidFill>
                  <a:srgbClr val="00FFFF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144000" y="38862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FFFF"/>
                  </a:solidFill>
                </a:rPr>
                <a:t>front</a:t>
              </a:r>
              <a:endParaRPr lang="en-US" sz="2000" b="1" dirty="0">
                <a:solidFill>
                  <a:srgbClr val="00FFFF"/>
                </a:solidFill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11125200" y="6019800"/>
            <a:ext cx="762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FFFF"/>
                </a:solidFill>
              </a:rPr>
              <a:t>A</a:t>
            </a:r>
            <a:endParaRPr lang="en-US" sz="3200" b="1" dirty="0">
              <a:solidFill>
                <a:srgbClr val="00FFFF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 rot="2257624">
            <a:off x="10269097" y="5551752"/>
            <a:ext cx="1066800" cy="304800"/>
          </a:xfrm>
          <a:prstGeom prst="rightArrow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1582400" y="2133600"/>
            <a:ext cx="22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</a:rPr>
              <a:t>BEFORE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506200" y="4495800"/>
            <a:ext cx="22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</a:rPr>
              <a:t>AFTER</a:t>
            </a:r>
            <a:endParaRPr lang="en-US" b="1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12192000" cy="750847"/>
          </a:xfrm>
          <a:prstGeom prst="rect">
            <a:avLst/>
          </a:prstGeom>
          <a:noFill/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800" b="1" spc="-23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Storing queue in a static data structure</a:t>
            </a:r>
            <a:endParaRPr sz="48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1" y="838200"/>
            <a:ext cx="5791199" cy="5581656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622300" indent="-609600">
              <a:spcBef>
                <a:spcPts val="1285"/>
              </a:spcBef>
              <a:buClr>
                <a:srgbClr val="00FFFF"/>
              </a:buClr>
              <a:buFont typeface="Wingdings" pitchFamily="2" charset="2"/>
              <a:buChar char="v"/>
              <a:tabLst>
                <a:tab pos="621665" algn="l"/>
                <a:tab pos="622300" algn="l"/>
              </a:tabLst>
            </a:pP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This implementation </a:t>
            </a:r>
            <a:r>
              <a:rPr sz="2600" b="1" i="1" spc="-15" dirty="0">
                <a:latin typeface="Times New Roman" pitchFamily="18" charset="0"/>
                <a:cs typeface="Times New Roman" pitchFamily="18" charset="0"/>
              </a:rPr>
              <a:t>stores </a:t>
            </a:r>
            <a:r>
              <a:rPr sz="2600" b="1" i="1" dirty="0">
                <a:latin typeface="Times New Roman" pitchFamily="18" charset="0"/>
                <a:cs typeface="Times New Roman" pitchFamily="18" charset="0"/>
              </a:rPr>
              <a:t>the queue </a:t>
            </a: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600" b="1" i="1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600" b="1" i="1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b="1" i="1" spc="-35" dirty="0">
                <a:latin typeface="Times New Roman" pitchFamily="18" charset="0"/>
                <a:cs typeface="Times New Roman" pitchFamily="18" charset="0"/>
              </a:rPr>
              <a:t>array.</a:t>
            </a:r>
            <a:endParaRPr sz="2600" b="1" i="1">
              <a:latin typeface="Times New Roman" pitchFamily="18" charset="0"/>
              <a:cs typeface="Times New Roman" pitchFamily="18" charset="0"/>
            </a:endParaRPr>
          </a:p>
          <a:p>
            <a:pPr marL="622300" indent="-609600">
              <a:spcBef>
                <a:spcPts val="1190"/>
              </a:spcBef>
              <a:buClr>
                <a:srgbClr val="00FFFF"/>
              </a:buClr>
              <a:buFont typeface="Wingdings" pitchFamily="2" charset="2"/>
              <a:buChar char="v"/>
              <a:tabLst>
                <a:tab pos="621665" algn="l"/>
                <a:tab pos="622300" algn="l"/>
              </a:tabLst>
            </a:pP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600" b="1" i="1" spc="-20" dirty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indices </a:t>
            </a:r>
            <a:r>
              <a:rPr sz="2600" b="1" i="1" spc="-1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600" b="1" i="1" dirty="0">
                <a:latin typeface="Times New Roman" pitchFamily="18" charset="0"/>
                <a:cs typeface="Times New Roman" pitchFamily="18" charset="0"/>
              </a:rPr>
              <a:t>the head and </a:t>
            </a:r>
            <a:r>
              <a:rPr sz="2600" b="1" i="1" spc="-10" dirty="0">
                <a:latin typeface="Times New Roman" pitchFamily="18" charset="0"/>
                <a:cs typeface="Times New Roman" pitchFamily="18" charset="0"/>
              </a:rPr>
              <a:t>tail </a:t>
            </a: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600" b="1" i="1" dirty="0">
                <a:latin typeface="Times New Roman" pitchFamily="18" charset="0"/>
                <a:cs typeface="Times New Roman" pitchFamily="18" charset="0"/>
              </a:rPr>
              <a:t>the queue </a:t>
            </a:r>
            <a:r>
              <a:rPr sz="2600" b="1" i="1" spc="-10" dirty="0">
                <a:latin typeface="Times New Roman" pitchFamily="18" charset="0"/>
                <a:cs typeface="Times New Roman" pitchFamily="18" charset="0"/>
              </a:rPr>
              <a:t>are currently </a:t>
            </a:r>
            <a:r>
              <a:rPr sz="2600" b="1" i="1" spc="-15" dirty="0">
                <a:latin typeface="Times New Roman" pitchFamily="18" charset="0"/>
                <a:cs typeface="Times New Roman" pitchFamily="18" charset="0"/>
              </a:rPr>
              <a:t>stored </a:t>
            </a: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must be</a:t>
            </a:r>
            <a:r>
              <a:rPr sz="2600" b="1" i="1" spc="2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maintained.</a:t>
            </a:r>
            <a:endParaRPr sz="2600" b="1" i="1">
              <a:latin typeface="Times New Roman" pitchFamily="18" charset="0"/>
              <a:cs typeface="Times New Roman" pitchFamily="18" charset="0"/>
            </a:endParaRPr>
          </a:p>
          <a:p>
            <a:pPr marL="622300" indent="-609600">
              <a:spcBef>
                <a:spcPts val="1190"/>
              </a:spcBef>
              <a:buClr>
                <a:srgbClr val="00FFFF"/>
              </a:buClr>
              <a:buFont typeface="Wingdings" pitchFamily="2" charset="2"/>
              <a:buChar char="v"/>
              <a:tabLst>
                <a:tab pos="621665" algn="l"/>
                <a:tab pos="622300" algn="l"/>
              </a:tabLst>
            </a:pP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600" b="1" i="1" dirty="0">
                <a:latin typeface="Times New Roman" pitchFamily="18" charset="0"/>
                <a:cs typeface="Times New Roman" pitchFamily="18" charset="0"/>
              </a:rPr>
              <a:t>head </a:t>
            </a: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6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queue is not necessarily </a:t>
            </a:r>
            <a:r>
              <a:rPr sz="2600" b="1" i="1" spc="-10" dirty="0">
                <a:latin typeface="Times New Roman" pitchFamily="18" charset="0"/>
                <a:cs typeface="Times New Roman" pitchFamily="18" charset="0"/>
              </a:rPr>
              <a:t>at index </a:t>
            </a:r>
            <a:r>
              <a:rPr sz="2600" b="1" i="1" dirty="0">
                <a:latin typeface="Times New Roman" pitchFamily="18" charset="0"/>
                <a:cs typeface="Times New Roman" pitchFamily="18" charset="0"/>
              </a:rPr>
              <a:t>0. </a:t>
            </a: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600" b="1" i="1" spc="-20" dirty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sz="2600" b="1" i="1" spc="-1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6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600" b="1" i="1" spc="-20" dirty="0">
                <a:latin typeface="Times New Roman" pitchFamily="18" charset="0"/>
                <a:cs typeface="Times New Roman" pitchFamily="18" charset="0"/>
              </a:rPr>
              <a:t>“circular </a:t>
            </a: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array” </a:t>
            </a:r>
            <a:r>
              <a:rPr sz="2600" b="1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2600" b="1" i="1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600" b="1" i="1" spc="31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b="1" i="1" spc="-5" smtClean="0">
                <a:latin typeface="Times New Roman" pitchFamily="18" charset="0"/>
                <a:cs typeface="Times New Roman" pitchFamily="18" charset="0"/>
              </a:rPr>
              <a:t>queue</a:t>
            </a:r>
            <a:endParaRPr lang="en-US" sz="2600" b="1" i="1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622300" indent="-609600">
              <a:spcBef>
                <a:spcPts val="1190"/>
              </a:spcBef>
              <a:buClr>
                <a:srgbClr val="00FFFF"/>
              </a:buClr>
              <a:buFont typeface="Wingdings" pitchFamily="2" charset="2"/>
              <a:buChar char="Ø"/>
              <a:tabLst>
                <a:tab pos="621665" algn="l"/>
                <a:tab pos="622300" algn="l"/>
              </a:tabLst>
            </a:pPr>
            <a:r>
              <a:rPr sz="2600" b="1" i="1" spc="-15" smtClean="0">
                <a:latin typeface="Times New Roman" pitchFamily="18" charset="0"/>
                <a:cs typeface="Times New Roman" pitchFamily="18" charset="0"/>
              </a:rPr>
              <a:t>“wraps </a:t>
            </a:r>
            <a:r>
              <a:rPr sz="2600" b="1" i="1" spc="-10" dirty="0">
                <a:latin typeface="Times New Roman" pitchFamily="18" charset="0"/>
                <a:cs typeface="Times New Roman" pitchFamily="18" charset="0"/>
              </a:rPr>
              <a:t>round” </a:t>
            </a:r>
            <a:r>
              <a:rPr sz="2600" b="1" i="1" dirty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last </a:t>
            </a:r>
            <a:r>
              <a:rPr sz="2600" b="1" i="1" spc="-10" dirty="0">
                <a:latin typeface="Times New Roman" pitchFamily="18" charset="0"/>
                <a:cs typeface="Times New Roman" pitchFamily="18" charset="0"/>
              </a:rPr>
              <a:t>index </a:t>
            </a: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6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600" b="1" i="1" spc="-20" dirty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sz="2600" b="1" i="1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600" b="1" i="1" spc="8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b="1" i="1" spc="-5" smtClean="0">
                <a:latin typeface="Times New Roman" pitchFamily="18" charset="0"/>
                <a:cs typeface="Times New Roman" pitchFamily="18" charset="0"/>
              </a:rPr>
              <a:t>reached.</a:t>
            </a:r>
            <a:endParaRPr lang="en-US" sz="2600" b="1" i="1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622300" indent="-609600">
              <a:spcBef>
                <a:spcPts val="1190"/>
              </a:spcBef>
              <a:buClr>
                <a:srgbClr val="00FFFF"/>
              </a:buClr>
              <a:buFont typeface="Wingdings" pitchFamily="2" charset="2"/>
              <a:buChar char="Ø"/>
              <a:tabLst>
                <a:tab pos="621665" algn="l"/>
                <a:tab pos="622300" algn="l"/>
              </a:tabLst>
            </a:pPr>
            <a:r>
              <a:rPr sz="2600" b="1" i="1" spc="-1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sz="2600" b="1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2600" b="1" i="1" spc="-10" dirty="0">
                <a:latin typeface="Times New Roman" pitchFamily="18" charset="0"/>
                <a:cs typeface="Times New Roman" pitchFamily="18" charset="0"/>
              </a:rPr>
              <a:t>storing </a:t>
            </a:r>
            <a:r>
              <a:rPr sz="26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queue in </a:t>
            </a:r>
            <a:r>
              <a:rPr sz="2600" b="1" i="1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600" b="1" i="1" spc="-20" dirty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sz="2600" b="1" i="1" spc="-5" dirty="0">
                <a:latin typeface="Times New Roman" pitchFamily="18" charset="0"/>
                <a:cs typeface="Times New Roman" pitchFamily="18" charset="0"/>
              </a:rPr>
              <a:t>of length</a:t>
            </a:r>
            <a:r>
              <a:rPr sz="2600" b="1" i="1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b="1" i="1" dirty="0">
                <a:latin typeface="Times New Roman" pitchFamily="18" charset="0"/>
                <a:cs typeface="Times New Roman" pitchFamily="18" charset="0"/>
              </a:rPr>
              <a:t>5</a:t>
            </a:r>
            <a:endParaRPr sz="2600" b="1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620000" y="5181600"/>
            <a:ext cx="3429000" cy="457200"/>
            <a:chOff x="7543800" y="1447800"/>
            <a:chExt cx="3429000" cy="457200"/>
          </a:xfrm>
          <a:solidFill>
            <a:srgbClr val="00FFFF"/>
          </a:solidFill>
        </p:grpSpPr>
        <p:sp>
          <p:nvSpPr>
            <p:cNvPr id="12" name="Rectangle 11"/>
            <p:cNvSpPr/>
            <p:nvPr/>
          </p:nvSpPr>
          <p:spPr>
            <a:xfrm>
              <a:off x="75438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296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D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9154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Z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6012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X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2870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20000" y="2133600"/>
            <a:ext cx="3429000" cy="457200"/>
            <a:chOff x="7543800" y="1447800"/>
            <a:chExt cx="3429000" cy="457200"/>
          </a:xfrm>
          <a:solidFill>
            <a:srgbClr val="00FFFF"/>
          </a:solidFill>
        </p:grpSpPr>
        <p:sp>
          <p:nvSpPr>
            <p:cNvPr id="20" name="Rectangle 19"/>
            <p:cNvSpPr/>
            <p:nvPr/>
          </p:nvSpPr>
          <p:spPr>
            <a:xfrm>
              <a:off x="75438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A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296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154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6012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870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20000" y="2971800"/>
            <a:ext cx="3429000" cy="457200"/>
            <a:chOff x="7543800" y="1447800"/>
            <a:chExt cx="3429000" cy="457200"/>
          </a:xfrm>
          <a:solidFill>
            <a:srgbClr val="00FFFF"/>
          </a:solidFill>
        </p:grpSpPr>
        <p:sp>
          <p:nvSpPr>
            <p:cNvPr id="26" name="Rectangle 25"/>
            <p:cNvSpPr/>
            <p:nvPr/>
          </p:nvSpPr>
          <p:spPr>
            <a:xfrm>
              <a:off x="75438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A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2296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D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9154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6012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870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20000" y="3657600"/>
            <a:ext cx="3429000" cy="457200"/>
            <a:chOff x="7543800" y="1447800"/>
            <a:chExt cx="3429000" cy="457200"/>
          </a:xfrm>
          <a:solidFill>
            <a:srgbClr val="00FFFF"/>
          </a:solidFill>
        </p:grpSpPr>
        <p:sp>
          <p:nvSpPr>
            <p:cNvPr id="32" name="Rectangle 31"/>
            <p:cNvSpPr/>
            <p:nvPr/>
          </p:nvSpPr>
          <p:spPr>
            <a:xfrm>
              <a:off x="75438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A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296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D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9154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Z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6012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870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20000" y="4419600"/>
            <a:ext cx="3429000" cy="457200"/>
            <a:chOff x="7543800" y="1447800"/>
            <a:chExt cx="3429000" cy="457200"/>
          </a:xfrm>
          <a:solidFill>
            <a:srgbClr val="00FFFF"/>
          </a:solidFill>
        </p:grpSpPr>
        <p:sp>
          <p:nvSpPr>
            <p:cNvPr id="38" name="Rectangle 37"/>
            <p:cNvSpPr/>
            <p:nvPr/>
          </p:nvSpPr>
          <p:spPr>
            <a:xfrm>
              <a:off x="75438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296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D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9154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Z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6012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87000" y="14478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705600" y="5257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FFFF"/>
                </a:solidFill>
              </a:rPr>
              <a:t>Add(X,Q)</a:t>
            </a:r>
            <a:endParaRPr lang="en-US" sz="1400" b="1" dirty="0">
              <a:solidFill>
                <a:srgbClr val="00FF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05600" y="3733801"/>
            <a:ext cx="1143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FFFF"/>
                </a:solidFill>
              </a:rPr>
              <a:t>Add(Z,Q)</a:t>
            </a:r>
            <a:endParaRPr lang="en-US" sz="1400" b="1" dirty="0">
              <a:solidFill>
                <a:srgbClr val="00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29400" y="3048001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FFFF"/>
                </a:solidFill>
              </a:rPr>
              <a:t>Add(D,Q)</a:t>
            </a:r>
            <a:endParaRPr lang="en-US" sz="1400" b="1" dirty="0">
              <a:solidFill>
                <a:srgbClr val="00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29400" y="2209801"/>
            <a:ext cx="1066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FFFF"/>
                </a:solidFill>
              </a:rPr>
              <a:t>Add(A,Q)</a:t>
            </a:r>
            <a:endParaRPr lang="en-US" sz="1400" b="1" dirty="0">
              <a:solidFill>
                <a:srgbClr val="00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77000" y="4419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FFFF"/>
                </a:solidFill>
              </a:rPr>
              <a:t>Remove(Q</a:t>
            </a:r>
            <a:r>
              <a:rPr lang="en-US" b="1" dirty="0" smtClean="0">
                <a:solidFill>
                  <a:srgbClr val="00FFFF"/>
                </a:solidFill>
              </a:rPr>
              <a:t>)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25200" y="51054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FFFF"/>
                </a:solidFill>
              </a:rPr>
              <a:t>Head: 1</a:t>
            </a:r>
          </a:p>
          <a:p>
            <a:r>
              <a:rPr lang="en-US" sz="1400" b="1" dirty="0" smtClean="0">
                <a:solidFill>
                  <a:srgbClr val="00FFFF"/>
                </a:solidFill>
              </a:rPr>
              <a:t>Tail: 3</a:t>
            </a:r>
            <a:endParaRPr lang="en-US" sz="1400" b="1" dirty="0">
              <a:solidFill>
                <a:srgbClr val="00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125200" y="43434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FFFF"/>
                </a:solidFill>
              </a:rPr>
              <a:t>Head: 1</a:t>
            </a:r>
          </a:p>
          <a:p>
            <a:r>
              <a:rPr lang="en-US" sz="1400" b="1" dirty="0" smtClean="0">
                <a:solidFill>
                  <a:srgbClr val="00FFFF"/>
                </a:solidFill>
              </a:rPr>
              <a:t>Tail: 2</a:t>
            </a:r>
            <a:endParaRPr lang="en-US" sz="1400" b="1" dirty="0">
              <a:solidFill>
                <a:srgbClr val="00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125200" y="28956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FFFF"/>
                </a:solidFill>
              </a:rPr>
              <a:t>Head: 0</a:t>
            </a:r>
          </a:p>
          <a:p>
            <a:r>
              <a:rPr lang="en-US" sz="1400" b="1" dirty="0" smtClean="0">
                <a:solidFill>
                  <a:srgbClr val="00FFFF"/>
                </a:solidFill>
              </a:rPr>
              <a:t>Tail: 1</a:t>
            </a:r>
            <a:endParaRPr lang="en-US" sz="1400" b="1" dirty="0">
              <a:solidFill>
                <a:srgbClr val="00FF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25200" y="35814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FFFF"/>
                </a:solidFill>
              </a:rPr>
              <a:t>Head: 0</a:t>
            </a:r>
          </a:p>
          <a:p>
            <a:r>
              <a:rPr lang="en-US" sz="1400" b="1" dirty="0" smtClean="0">
                <a:solidFill>
                  <a:srgbClr val="00FFFF"/>
                </a:solidFill>
              </a:rPr>
              <a:t>Tail: 2</a:t>
            </a:r>
            <a:endParaRPr lang="en-US" sz="1400" b="1" dirty="0">
              <a:solidFill>
                <a:srgbClr val="00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25200" y="21336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FFFF"/>
                </a:solidFill>
              </a:rPr>
              <a:t>Head: 0</a:t>
            </a:r>
          </a:p>
          <a:p>
            <a:r>
              <a:rPr lang="en-US" sz="1400" b="1" dirty="0" smtClean="0">
                <a:solidFill>
                  <a:srgbClr val="00FFFF"/>
                </a:solidFill>
              </a:rPr>
              <a:t>Tail: 0</a:t>
            </a:r>
            <a:endParaRPr lang="en-US" sz="1400" b="1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609600"/>
            <a:ext cx="9067800" cy="538609"/>
          </a:xfrm>
          <a:prstGeom prst="rect">
            <a:avLst/>
          </a:prstGeom>
          <a:noFill/>
          <a:ln w="15240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4220"/>
              </a:lnSpc>
            </a:pPr>
            <a:r>
              <a:rPr sz="4000" b="1" i="0" u="none" spc="-23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Storing</a:t>
            </a:r>
            <a:r>
              <a:rPr sz="4000" b="1" i="0" u="none" spc="-484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b="1" i="0" u="none" spc="-2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sz="4000" b="1" i="0" u="none" spc="-44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b="1" i="0" u="none" spc="-2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queue</a:t>
            </a:r>
            <a:r>
              <a:rPr sz="4000" b="1" i="0" u="none" spc="-49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b="1" i="0" u="none" spc="-2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sz="4000" b="1" i="0" u="none" spc="-47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b="1" i="0" u="none" spc="-2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sz="4000" b="1" i="0" u="none" spc="-4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b="1" i="0" u="none" spc="-27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dynamic</a:t>
            </a:r>
            <a:r>
              <a:rPr sz="4000" b="1" i="0" u="none" spc="-47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b="1" i="0" u="none" spc="-3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sz="4000" b="1" i="0" u="none" spc="-48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i="0" u="none" spc="-48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sz="4000" b="1" i="0" u="none" spc="-265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tructure</a:t>
            </a:r>
            <a:endParaRPr sz="40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04800" y="1219200"/>
            <a:ext cx="11734800" cy="275139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91440" indent="-91440">
              <a:spcBef>
                <a:spcPts val="0"/>
              </a:spcBef>
              <a:buClr>
                <a:srgbClr val="00FFFF"/>
              </a:buClr>
              <a:buSzPct val="100000"/>
              <a:buFont typeface="Wingdings" pitchFamily="2" charset="2"/>
              <a:buChar char="v"/>
              <a:tabLst>
                <a:tab pos="621665" algn="l"/>
                <a:tab pos="622300" algn="l"/>
              </a:tabLst>
            </a:pP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node in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structure contains </a:t>
            </a:r>
            <a:r>
              <a:rPr sz="2800" b="1" i="1" spc="-15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800" b="1" i="1" spc="-1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b="1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reference </a:t>
            </a:r>
            <a:r>
              <a:rPr sz="2800" b="1" i="1" spc="-1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b="1" i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sz="2800" b="1" i="1" spc="17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node.</a:t>
            </a:r>
            <a:endParaRPr lang="en-US" sz="2800" b="1" i="1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91440" indent="-91440">
              <a:spcBef>
                <a:spcPts val="0"/>
              </a:spcBef>
              <a:buClr>
                <a:srgbClr val="00FFFF"/>
              </a:buClr>
              <a:buSzPct val="100000"/>
              <a:buFont typeface="Wingdings" pitchFamily="2" charset="2"/>
              <a:buChar char="v"/>
              <a:tabLst>
                <a:tab pos="621665" algn="l"/>
                <a:tab pos="622300" algn="l"/>
              </a:tabLst>
            </a:pPr>
            <a:r>
              <a:rPr sz="2800" b="1" i="1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queue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also needs a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reference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head </a:t>
            </a:r>
            <a:r>
              <a:rPr sz="2800" b="1" i="1" spc="-5"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b="1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reference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10">
                <a:latin typeface="Times New Roman" pitchFamily="18" charset="0"/>
                <a:cs typeface="Times New Roman" pitchFamily="18" charset="0"/>
              </a:rPr>
              <a:t>tail</a:t>
            </a:r>
            <a:r>
              <a:rPr sz="2800" b="1" i="1" spc="1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node.</a:t>
            </a:r>
            <a:endParaRPr lang="en-US" sz="2800" b="1" i="1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91440" indent="-91440">
              <a:spcBef>
                <a:spcPts val="0"/>
              </a:spcBef>
              <a:buClr>
                <a:srgbClr val="00FFFF"/>
              </a:buClr>
              <a:buSzPct val="100000"/>
              <a:buFont typeface="Wingdings" pitchFamily="2" charset="2"/>
              <a:buChar char="v"/>
              <a:tabLst>
                <a:tab pos="621665" algn="l"/>
                <a:tab pos="622300" algn="l"/>
              </a:tabLst>
            </a:pP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following diagram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describes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storage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 queue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Queue.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consists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data 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(DataItem)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and a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sz="2800" b="1" i="1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(NextNode).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76400" y="5105400"/>
            <a:ext cx="8458200" cy="1594667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22300" indent="-609600">
              <a:spcBef>
                <a:spcPts val="315"/>
              </a:spcBef>
              <a:buClr>
                <a:srgbClr val="00FFFF"/>
              </a:buClr>
              <a:buSzPct val="100000"/>
              <a:buFont typeface="Wingdings" pitchFamily="2" charset="2"/>
              <a:buChar char="Ø"/>
              <a:tabLst>
                <a:tab pos="621665" algn="l"/>
                <a:tab pos="622300" algn="l"/>
              </a:tabLst>
            </a:pPr>
            <a:r>
              <a:rPr sz="2400" b="1" i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b="1" i="1" spc="-15" dirty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sz="2400" b="1" i="1" spc="-5" dirty="0">
                <a:latin typeface="Times New Roman" pitchFamily="18" charset="0"/>
                <a:cs typeface="Times New Roman" pitchFamily="18" charset="0"/>
              </a:rPr>
              <a:t>node is accessed using </a:t>
            </a:r>
            <a:r>
              <a:rPr sz="2400" b="1" i="1" dirty="0">
                <a:latin typeface="Times New Roman" pitchFamily="18" charset="0"/>
                <a:cs typeface="Times New Roman" pitchFamily="18" charset="0"/>
              </a:rPr>
              <a:t>the name</a:t>
            </a:r>
            <a:r>
              <a:rPr sz="2400" b="1" i="1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i="1" spc="-5" dirty="0">
                <a:latin typeface="Times New Roman" pitchFamily="18" charset="0"/>
                <a:cs typeface="Times New Roman" pitchFamily="18" charset="0"/>
              </a:rPr>
              <a:t>Queue.Head.</a:t>
            </a:r>
            <a:endParaRPr sz="2400" b="1" i="1">
              <a:latin typeface="Times New Roman" pitchFamily="18" charset="0"/>
              <a:cs typeface="Times New Roman" pitchFamily="18" charset="0"/>
            </a:endParaRPr>
          </a:p>
          <a:p>
            <a:pPr marL="622300" indent="-609600">
              <a:spcBef>
                <a:spcPts val="215"/>
              </a:spcBef>
              <a:buClr>
                <a:srgbClr val="00FFFF"/>
              </a:buClr>
              <a:buSzPct val="100000"/>
              <a:buFont typeface="Wingdings" pitchFamily="2" charset="2"/>
              <a:buChar char="Ø"/>
              <a:tabLst>
                <a:tab pos="621665" algn="l"/>
                <a:tab pos="622300" algn="l"/>
              </a:tabLst>
            </a:pPr>
            <a:r>
              <a:rPr sz="2400" b="1" i="1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2400" b="1" i="1" spc="-15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400" b="1" i="1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b="1" i="1" spc="-5" dirty="0">
                <a:latin typeface="Times New Roman" pitchFamily="18" charset="0"/>
                <a:cs typeface="Times New Roman" pitchFamily="18" charset="0"/>
              </a:rPr>
              <a:t>accessed using</a:t>
            </a:r>
            <a:r>
              <a:rPr sz="2400" b="1" i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i="1" spc="-10" dirty="0">
                <a:latin typeface="Times New Roman" pitchFamily="18" charset="0"/>
                <a:cs typeface="Times New Roman" pitchFamily="18" charset="0"/>
              </a:rPr>
              <a:t>Queue.Head.DataItem</a:t>
            </a:r>
            <a:endParaRPr sz="2400" b="1" i="1">
              <a:latin typeface="Times New Roman" pitchFamily="18" charset="0"/>
              <a:cs typeface="Times New Roman" pitchFamily="18" charset="0"/>
            </a:endParaRPr>
          </a:p>
          <a:p>
            <a:pPr marL="622300" indent="-609600">
              <a:spcBef>
                <a:spcPts val="215"/>
              </a:spcBef>
              <a:buClr>
                <a:srgbClr val="00FFFF"/>
              </a:buClr>
              <a:buSzPct val="100000"/>
              <a:buFont typeface="Wingdings" pitchFamily="2" charset="2"/>
              <a:buChar char="Ø"/>
              <a:tabLst>
                <a:tab pos="621665" algn="l"/>
                <a:tab pos="622300" algn="l"/>
              </a:tabLst>
            </a:pPr>
            <a:r>
              <a:rPr sz="2400" b="1" i="1" spc="-5" dirty="0">
                <a:latin typeface="Times New Roman" pitchFamily="18" charset="0"/>
                <a:cs typeface="Times New Roman" pitchFamily="18" charset="0"/>
              </a:rPr>
              <a:t>The second node is accessed using</a:t>
            </a:r>
            <a:r>
              <a:rPr sz="2400" b="1" i="1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i="1" spc="-5" dirty="0">
                <a:latin typeface="Times New Roman" pitchFamily="18" charset="0"/>
                <a:cs typeface="Times New Roman" pitchFamily="18" charset="0"/>
              </a:rPr>
              <a:t>Queue.Head.NextNode</a:t>
            </a:r>
            <a:endParaRPr sz="2400" b="1" i="1">
              <a:latin typeface="Times New Roman" pitchFamily="18" charset="0"/>
              <a:cs typeface="Times New Roman" pitchFamily="18" charset="0"/>
            </a:endParaRPr>
          </a:p>
          <a:p>
            <a:pPr marL="622300" indent="-609600">
              <a:spcBef>
                <a:spcPts val="219"/>
              </a:spcBef>
              <a:buClr>
                <a:srgbClr val="00FFFF"/>
              </a:buClr>
              <a:buSzPct val="100000"/>
              <a:buFont typeface="Wingdings" pitchFamily="2" charset="2"/>
              <a:buChar char="Ø"/>
              <a:tabLst>
                <a:tab pos="621665" algn="l"/>
                <a:tab pos="622300" algn="l"/>
              </a:tabLst>
            </a:pPr>
            <a:r>
              <a:rPr sz="2400" b="1" i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b="1" i="1" spc="-10" dirty="0">
                <a:latin typeface="Times New Roman" pitchFamily="18" charset="0"/>
                <a:cs typeface="Times New Roman" pitchFamily="18" charset="0"/>
              </a:rPr>
              <a:t>last </a:t>
            </a:r>
            <a:r>
              <a:rPr sz="2400" b="1" i="1" spc="-5" dirty="0">
                <a:latin typeface="Times New Roman" pitchFamily="18" charset="0"/>
                <a:cs typeface="Times New Roman" pitchFamily="18" charset="0"/>
              </a:rPr>
              <a:t>node is accessed </a:t>
            </a:r>
            <a:r>
              <a:rPr sz="2400" b="1" i="1" spc="-5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400" b="1" i="1" spc="6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i="1" spc="-30" smtClean="0">
                <a:latin typeface="Times New Roman" pitchFamily="18" charset="0"/>
                <a:cs typeface="Times New Roman" pitchFamily="18" charset="0"/>
              </a:rPr>
              <a:t>Queue.Ta</a:t>
            </a:r>
            <a:r>
              <a:rPr lang="en-US" sz="2400" b="1" i="1" spc="-30" dirty="0" err="1" smtClean="0">
                <a:latin typeface="Times New Roman" pitchFamily="18" charset="0"/>
                <a:cs typeface="Times New Roman" pitchFamily="18" charset="0"/>
              </a:rPr>
              <a:t>il</a:t>
            </a:r>
            <a:endParaRPr sz="2400" b="1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524000" y="4038600"/>
            <a:ext cx="9676582" cy="762000"/>
            <a:chOff x="1447800" y="3810000"/>
            <a:chExt cx="9676582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447800" y="3810000"/>
              <a:ext cx="9676582" cy="762000"/>
              <a:chOff x="-117134" y="3886200"/>
              <a:chExt cx="5679254" cy="762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9060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</a:rPr>
                  <a:t>1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7640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1940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</a:rPr>
                  <a:t>2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0520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72440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953000" y="4343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733800" y="4343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828800" y="4343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8600" y="4343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533400" y="4343400"/>
                <a:ext cx="457200" cy="228600"/>
              </a:xfrm>
              <a:prstGeom prst="rightArrow">
                <a:avLst/>
              </a:prstGeom>
              <a:solidFill>
                <a:srgbClr val="00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Arrow 20"/>
              <p:cNvSpPr/>
              <p:nvPr/>
            </p:nvSpPr>
            <p:spPr>
              <a:xfrm rot="10800000">
                <a:off x="4191000" y="4343400"/>
                <a:ext cx="685800" cy="228600"/>
              </a:xfrm>
              <a:prstGeom prst="rightArrow">
                <a:avLst/>
              </a:prstGeom>
              <a:solidFill>
                <a:srgbClr val="00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Arrow 22"/>
              <p:cNvSpPr/>
              <p:nvPr/>
            </p:nvSpPr>
            <p:spPr>
              <a:xfrm>
                <a:off x="2133600" y="4343400"/>
                <a:ext cx="685800" cy="228600"/>
              </a:xfrm>
              <a:prstGeom prst="rightArrow">
                <a:avLst/>
              </a:prstGeom>
              <a:solidFill>
                <a:srgbClr val="00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68154" y="3886200"/>
                <a:ext cx="893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FFFF"/>
                    </a:solidFill>
                  </a:rPr>
                  <a:t>Queue.Tail</a:t>
                </a:r>
                <a:endParaRPr lang="en-US" b="1" dirty="0">
                  <a:solidFill>
                    <a:srgbClr val="00FFFF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-117134" y="3886200"/>
                <a:ext cx="983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>
                    <a:solidFill>
                      <a:srgbClr val="00FFFF"/>
                    </a:solidFill>
                  </a:rPr>
                  <a:t>Queue.Head</a:t>
                </a:r>
                <a:endParaRPr lang="en-US" b="1" dirty="0">
                  <a:solidFill>
                    <a:srgbClr val="00FFFF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400800" y="38100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00FFFF"/>
                  </a:solidFill>
                </a:rPr>
                <a:t>DataItem</a:t>
              </a:r>
              <a:endParaRPr lang="en-US" b="1" dirty="0">
                <a:solidFill>
                  <a:srgbClr val="00FFFF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52800" y="38100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00FFFF"/>
                  </a:solidFill>
                </a:rPr>
                <a:t>DataItem</a:t>
              </a:r>
              <a:endParaRPr lang="en-US" b="1" dirty="0">
                <a:solidFill>
                  <a:srgbClr val="00FFFF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543800" y="3810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00FFFF"/>
                  </a:solidFill>
                </a:rPr>
                <a:t>NextNode</a:t>
              </a:r>
              <a:endParaRPr lang="en-US" b="1" dirty="0">
                <a:solidFill>
                  <a:srgbClr val="00FFFF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95800" y="3810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00FFFF"/>
                  </a:solidFill>
                </a:rPr>
                <a:t>NextNode</a:t>
              </a:r>
              <a:endParaRPr lang="en-US" b="1" dirty="0"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609600"/>
            <a:ext cx="12115800" cy="448841"/>
          </a:xfrm>
          <a:prstGeom prst="rect">
            <a:avLst/>
          </a:prstGeom>
          <a:noFill/>
          <a:ln w="15240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268605" algn="ctr">
              <a:lnSpc>
                <a:spcPts val="3450"/>
              </a:lnSpc>
            </a:pPr>
            <a:r>
              <a:rPr b="1" i="0" u="none" spc="-175" dirty="0">
                <a:latin typeface="Arial" pitchFamily="34" charset="0"/>
                <a:cs typeface="Arial" pitchFamily="34" charset="0"/>
              </a:rPr>
              <a:t>Adding</a:t>
            </a:r>
            <a:r>
              <a:rPr b="1" i="0" u="none" spc="-415" dirty="0">
                <a:latin typeface="Arial" pitchFamily="34" charset="0"/>
                <a:cs typeface="Arial" pitchFamily="34" charset="0"/>
              </a:rPr>
              <a:t> </a:t>
            </a:r>
            <a:r>
              <a:rPr b="1" i="0" u="none" spc="-175">
                <a:latin typeface="Arial" pitchFamily="34" charset="0"/>
                <a:cs typeface="Arial" pitchFamily="34" charset="0"/>
              </a:rPr>
              <a:t>a</a:t>
            </a:r>
            <a:r>
              <a:rPr b="1" i="0" u="none" spc="-385">
                <a:latin typeface="Arial" pitchFamily="34" charset="0"/>
                <a:cs typeface="Arial" pitchFamily="34" charset="0"/>
              </a:rPr>
              <a:t> </a:t>
            </a:r>
            <a:r>
              <a:rPr b="1" i="0" u="none" spc="-155" smtClean="0">
                <a:latin typeface="Arial" pitchFamily="34" charset="0"/>
                <a:cs typeface="Arial" pitchFamily="34" charset="0"/>
              </a:rPr>
              <a:t>node</a:t>
            </a:r>
            <a:r>
              <a:rPr b="1" i="0" u="none" spc="-409" smtClean="0">
                <a:latin typeface="Arial" pitchFamily="34" charset="0"/>
                <a:cs typeface="Arial" pitchFamily="34" charset="0"/>
              </a:rPr>
              <a:t> </a:t>
            </a:r>
            <a:r>
              <a:rPr b="1" i="0" u="none" spc="-170" dirty="0">
                <a:latin typeface="Arial" pitchFamily="34" charset="0"/>
                <a:cs typeface="Arial" pitchFamily="34" charset="0"/>
              </a:rPr>
              <a:t>in</a:t>
            </a:r>
            <a:r>
              <a:rPr b="1" i="0" u="none" spc="-385" dirty="0">
                <a:latin typeface="Arial" pitchFamily="34" charset="0"/>
                <a:cs typeface="Arial" pitchFamily="34" charset="0"/>
              </a:rPr>
              <a:t> </a:t>
            </a:r>
            <a:r>
              <a:rPr b="1" i="0" u="none" spc="-175" dirty="0">
                <a:latin typeface="Arial" pitchFamily="34" charset="0"/>
                <a:cs typeface="Arial" pitchFamily="34" charset="0"/>
              </a:rPr>
              <a:t>a</a:t>
            </a:r>
            <a:r>
              <a:rPr b="1" i="0" u="none" spc="-385" dirty="0">
                <a:latin typeface="Arial" pitchFamily="34" charset="0"/>
                <a:cs typeface="Arial" pitchFamily="34" charset="0"/>
              </a:rPr>
              <a:t> </a:t>
            </a:r>
            <a:r>
              <a:rPr b="1" i="0" u="none" spc="-220" dirty="0">
                <a:latin typeface="Arial" pitchFamily="34" charset="0"/>
                <a:cs typeface="Arial" pitchFamily="34" charset="0"/>
              </a:rPr>
              <a:t>dynamic</a:t>
            </a:r>
            <a:r>
              <a:rPr b="1" i="0" u="none" spc="-420" dirty="0">
                <a:latin typeface="Arial" pitchFamily="34" charset="0"/>
                <a:cs typeface="Arial" pitchFamily="34" charset="0"/>
              </a:rPr>
              <a:t> </a:t>
            </a:r>
            <a:r>
              <a:rPr b="1" i="0" u="none" spc="-240" dirty="0">
                <a:latin typeface="Arial" pitchFamily="34" charset="0"/>
                <a:cs typeface="Arial" pitchFamily="34" charset="0"/>
              </a:rPr>
              <a:t>data</a:t>
            </a:r>
            <a:r>
              <a:rPr b="1" i="0" u="none" spc="-405" dirty="0">
                <a:latin typeface="Arial" pitchFamily="34" charset="0"/>
                <a:cs typeface="Arial" pitchFamily="34" charset="0"/>
              </a:rPr>
              <a:t> </a:t>
            </a:r>
            <a:r>
              <a:rPr b="1" i="0" u="none" spc="-220" dirty="0">
                <a:latin typeface="Arial" pitchFamily="34" charset="0"/>
                <a:cs typeface="Arial" pitchFamily="34" charset="0"/>
              </a:rPr>
              <a:t>structure</a:t>
            </a:r>
            <a:endParaRPr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447800"/>
            <a:ext cx="10869930" cy="18229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22300" marR="5080" indent="-610235">
              <a:spcBef>
                <a:spcPts val="375"/>
              </a:spcBef>
              <a:buClr>
                <a:srgbClr val="00FFFF"/>
              </a:buClr>
              <a:buFont typeface="Wingdings" pitchFamily="2" charset="2"/>
              <a:buChar char="v"/>
              <a:tabLst>
                <a:tab pos="678815" algn="l"/>
              </a:tabLst>
            </a:pP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he new node </a:t>
            </a:r>
            <a:r>
              <a:rPr sz="2800" b="1" i="1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be added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5">
                <a:latin typeface="Times New Roman" pitchFamily="18" charset="0"/>
                <a:cs typeface="Times New Roman" pitchFamily="18" charset="0"/>
              </a:rPr>
              <a:t>tail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f the queue.</a:t>
            </a:r>
            <a:r>
              <a:rPr sz="2800" b="1" i="1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622300" marR="5080" indent="-610235">
              <a:spcBef>
                <a:spcPts val="375"/>
              </a:spcBef>
              <a:buClr>
                <a:srgbClr val="00FFFF"/>
              </a:buClr>
              <a:buFont typeface="Wingdings" pitchFamily="2" charset="2"/>
              <a:buChar char="v"/>
              <a:tabLst>
                <a:tab pos="678815" algn="l"/>
              </a:tabLst>
            </a:pP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reference </a:t>
            </a:r>
            <a:r>
              <a:rPr sz="2800" b="1" i="1" spc="-30">
                <a:latin typeface="Times New Roman" pitchFamily="18" charset="0"/>
                <a:cs typeface="Times New Roman" pitchFamily="18" charset="0"/>
              </a:rPr>
              <a:t>Queue.Tail</a:t>
            </a:r>
            <a:r>
              <a:rPr sz="2800" b="1" i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should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point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node, and the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NextNode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reference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node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previously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tail of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queue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should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point 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DataItem of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800" b="1" i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node.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28600" y="3962400"/>
            <a:ext cx="5867400" cy="2274332"/>
            <a:chOff x="152400" y="4038600"/>
            <a:chExt cx="5867400" cy="2274332"/>
          </a:xfrm>
        </p:grpSpPr>
        <p:grpSp>
          <p:nvGrpSpPr>
            <p:cNvPr id="48" name="Group 47"/>
            <p:cNvGrpSpPr/>
            <p:nvPr/>
          </p:nvGrpSpPr>
          <p:grpSpPr>
            <a:xfrm>
              <a:off x="1447800" y="5486400"/>
              <a:ext cx="1371600" cy="381000"/>
              <a:chOff x="1600200" y="5638800"/>
              <a:chExt cx="1371600" cy="381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600200" y="56388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</a:rPr>
                  <a:t>3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86000" y="56388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590800" y="57150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52400" y="4038600"/>
              <a:ext cx="5867400" cy="2274332"/>
              <a:chOff x="-304800" y="3810000"/>
              <a:chExt cx="5867400" cy="227433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0" y="52578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9060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</a:rPr>
                  <a:t>1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67640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81940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</a:rPr>
                  <a:t>2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0520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72440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953000" y="4343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733800" y="4343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828800" y="4343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28600" y="53340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28600" y="4343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ight Arrow 41"/>
              <p:cNvSpPr/>
              <p:nvPr/>
            </p:nvSpPr>
            <p:spPr>
              <a:xfrm>
                <a:off x="533400" y="4343400"/>
                <a:ext cx="457200" cy="228600"/>
              </a:xfrm>
              <a:prstGeom prst="rightArrow">
                <a:avLst/>
              </a:prstGeom>
              <a:solidFill>
                <a:srgbClr val="00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ight Arrow 42"/>
              <p:cNvSpPr/>
              <p:nvPr/>
            </p:nvSpPr>
            <p:spPr>
              <a:xfrm rot="10800000">
                <a:off x="4191000" y="4343400"/>
                <a:ext cx="685800" cy="228600"/>
              </a:xfrm>
              <a:prstGeom prst="rightArrow">
                <a:avLst/>
              </a:prstGeom>
              <a:solidFill>
                <a:srgbClr val="00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Arrow 43"/>
              <p:cNvSpPr/>
              <p:nvPr/>
            </p:nvSpPr>
            <p:spPr>
              <a:xfrm>
                <a:off x="2133600" y="4343400"/>
                <a:ext cx="685800" cy="228600"/>
              </a:xfrm>
              <a:prstGeom prst="rightArrow">
                <a:avLst/>
              </a:prstGeom>
              <a:solidFill>
                <a:srgbClr val="00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3810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FFFF"/>
                    </a:solidFill>
                  </a:rPr>
                  <a:t>tail</a:t>
                </a:r>
                <a:endParaRPr lang="en-US" b="1" dirty="0">
                  <a:solidFill>
                    <a:srgbClr val="00FFFF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0" y="3886200"/>
                <a:ext cx="838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FFFF"/>
                    </a:solidFill>
                  </a:rPr>
                  <a:t>head</a:t>
                </a:r>
                <a:endParaRPr lang="en-US" b="1" dirty="0">
                  <a:solidFill>
                    <a:srgbClr val="00FFFF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-304800" y="57150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>
                    <a:solidFill>
                      <a:srgbClr val="00FFFF"/>
                    </a:solidFill>
                  </a:rPr>
                  <a:t>NewNode</a:t>
                </a:r>
                <a:endParaRPr lang="en-US" b="1" dirty="0">
                  <a:solidFill>
                    <a:srgbClr val="00FFFF"/>
                  </a:solidFill>
                </a:endParaRPr>
              </a:p>
            </p:txBody>
          </p:sp>
        </p:grpSp>
        <p:sp>
          <p:nvSpPr>
            <p:cNvPr id="28" name="Right Arrow 27"/>
            <p:cNvSpPr/>
            <p:nvPr/>
          </p:nvSpPr>
          <p:spPr>
            <a:xfrm>
              <a:off x="990600" y="5562600"/>
              <a:ext cx="457200" cy="228600"/>
            </a:xfrm>
            <a:prstGeom prst="rightArrow">
              <a:avLst/>
            </a:prstGeom>
            <a:solidFill>
              <a:srgbClr val="00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19800" y="3962400"/>
            <a:ext cx="5867400" cy="2274332"/>
            <a:chOff x="5943600" y="3962400"/>
            <a:chExt cx="5867400" cy="2274332"/>
          </a:xfrm>
        </p:grpSpPr>
        <p:grpSp>
          <p:nvGrpSpPr>
            <p:cNvPr id="5" name="Group 4"/>
            <p:cNvGrpSpPr/>
            <p:nvPr/>
          </p:nvGrpSpPr>
          <p:grpSpPr>
            <a:xfrm>
              <a:off x="5943600" y="3962400"/>
              <a:ext cx="5867400" cy="2274332"/>
              <a:chOff x="-304800" y="3810000"/>
              <a:chExt cx="5867400" cy="2274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0" y="5257800"/>
                <a:ext cx="685800" cy="381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9060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</a:rPr>
                  <a:t>1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67640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1940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</a:rPr>
                  <a:t>2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50520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724400" y="42672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953000" y="4343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733800" y="4343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828800" y="4343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28600" y="53340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28600" y="43434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Arrow 17"/>
              <p:cNvSpPr/>
              <p:nvPr/>
            </p:nvSpPr>
            <p:spPr>
              <a:xfrm>
                <a:off x="533400" y="4343400"/>
                <a:ext cx="457200" cy="228600"/>
              </a:xfrm>
              <a:prstGeom prst="rightArrow">
                <a:avLst/>
              </a:prstGeom>
              <a:solidFill>
                <a:srgbClr val="00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Arrow 20"/>
              <p:cNvSpPr/>
              <p:nvPr/>
            </p:nvSpPr>
            <p:spPr>
              <a:xfrm>
                <a:off x="2133600" y="4343400"/>
                <a:ext cx="685800" cy="228600"/>
              </a:xfrm>
              <a:prstGeom prst="rightArrow">
                <a:avLst/>
              </a:prstGeom>
              <a:solidFill>
                <a:srgbClr val="00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800600" y="3810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FFFF"/>
                    </a:solidFill>
                  </a:rPr>
                  <a:t>tail</a:t>
                </a:r>
                <a:endParaRPr lang="en-US" b="1" dirty="0">
                  <a:solidFill>
                    <a:srgbClr val="00FFFF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0" y="3886200"/>
                <a:ext cx="838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FFFF"/>
                    </a:solidFill>
                  </a:rPr>
                  <a:t>head</a:t>
                </a:r>
                <a:endParaRPr lang="en-US" b="1" dirty="0">
                  <a:solidFill>
                    <a:srgbClr val="00FFFF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-304800" y="57150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>
                    <a:solidFill>
                      <a:srgbClr val="00FFFF"/>
                    </a:solidFill>
                  </a:rPr>
                  <a:t>NewNode</a:t>
                </a:r>
                <a:endParaRPr lang="en-US" b="1" dirty="0">
                  <a:solidFill>
                    <a:srgbClr val="00FFFF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9982200" y="5486400"/>
              <a:ext cx="1371600" cy="381000"/>
              <a:chOff x="1600200" y="5638800"/>
              <a:chExt cx="1371600" cy="381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600200" y="56388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</a:rPr>
                  <a:t>3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86000" y="5638800"/>
                <a:ext cx="685800" cy="381000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590800" y="57150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ight Arrow 52"/>
            <p:cNvSpPr/>
            <p:nvPr/>
          </p:nvSpPr>
          <p:spPr>
            <a:xfrm rot="5191072">
              <a:off x="9831055" y="4979389"/>
              <a:ext cx="718357" cy="220442"/>
            </a:xfrm>
            <a:prstGeom prst="rightArrow">
              <a:avLst/>
            </a:prstGeom>
            <a:solidFill>
              <a:srgbClr val="00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Arrow 53"/>
            <p:cNvSpPr/>
            <p:nvPr/>
          </p:nvSpPr>
          <p:spPr>
            <a:xfrm rot="6118375">
              <a:off x="10797152" y="4987438"/>
              <a:ext cx="728915" cy="235923"/>
            </a:xfrm>
            <a:prstGeom prst="rightArrow">
              <a:avLst/>
            </a:prstGeom>
            <a:solidFill>
              <a:srgbClr val="00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11658600" cy="448841"/>
          </a:xfrm>
          <a:prstGeom prst="rect">
            <a:avLst/>
          </a:prstGeom>
          <a:noFill/>
          <a:ln w="15240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ts val="3450"/>
              </a:lnSpc>
            </a:pPr>
            <a:r>
              <a:rPr sz="4400" b="1" i="0" u="none" spc="-18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Removing</a:t>
            </a:r>
            <a:r>
              <a:rPr sz="4400" b="1" i="0" u="none" spc="-3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400" b="1" i="0" u="none" spc="-175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sz="4400" b="1" i="0" u="none" spc="-335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400" b="1" i="0" u="none" spc="-14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nod</a:t>
            </a:r>
            <a:r>
              <a:rPr lang="en-US" sz="4400" b="1" i="0" u="none" spc="-14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sz="4400" b="1" i="0" u="none" spc="-325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400" b="1" i="0" u="none" spc="-17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sz="4400" b="1" i="0" u="none" spc="-33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400" b="1" i="0" u="none" spc="-17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sz="4400" b="1" i="0" u="none" spc="-33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400" b="1" i="0" u="none" spc="-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dynamic</a:t>
            </a:r>
            <a:r>
              <a:rPr sz="4400" b="1" i="0" u="none" spc="-36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400" b="1" i="0" u="none" spc="-2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sz="4400" b="1" i="0" u="none" spc="-34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400" b="1" i="0" u="none" spc="-204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structure</a:t>
            </a:r>
            <a:endParaRPr sz="44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219200"/>
            <a:ext cx="10379710" cy="24379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21665" marR="5080" indent="-609600">
              <a:lnSpc>
                <a:spcPct val="90100"/>
              </a:lnSpc>
              <a:spcBef>
                <a:spcPts val="315"/>
              </a:spcBef>
              <a:buClr>
                <a:srgbClr val="00FFFF"/>
              </a:buClr>
              <a:buFont typeface="Wingdings" pitchFamily="2" charset="2"/>
              <a:buChar char="v"/>
              <a:tabLst>
                <a:tab pos="621665" algn="l"/>
                <a:tab pos="622300" algn="l"/>
              </a:tabLst>
            </a:pP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 Queue.Head.DataItem is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returned.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temporary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reference </a:t>
            </a:r>
            <a:r>
              <a:rPr sz="2800" b="1" i="1" spc="-40" dirty="0">
                <a:latin typeface="Times New Roman" pitchFamily="18" charset="0"/>
                <a:cs typeface="Times New Roman" pitchFamily="18" charset="0"/>
              </a:rPr>
              <a:t>Temp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declared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to point  to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head node in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queue </a:t>
            </a:r>
            <a:r>
              <a:rPr sz="2800" b="1" i="1" spc="-35" dirty="0">
                <a:latin typeface="Times New Roman" pitchFamily="18" charset="0"/>
                <a:cs typeface="Times New Roman" pitchFamily="18" charset="0"/>
              </a:rPr>
              <a:t>(Temp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Queue.Head). Queue.Head is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to point to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second node 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instead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2800" b="1" i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node.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621665" marR="248285" indent="-609600">
              <a:lnSpc>
                <a:spcPts val="1939"/>
              </a:lnSpc>
              <a:spcBef>
                <a:spcPts val="1435"/>
              </a:spcBef>
              <a:buClr>
                <a:srgbClr val="00FFFF"/>
              </a:buClr>
              <a:buFont typeface="Wingdings" pitchFamily="2" charset="2"/>
              <a:buChar char="v"/>
              <a:tabLst>
                <a:tab pos="621665" algn="l"/>
                <a:tab pos="622300" algn="l"/>
              </a:tabLst>
            </a:pP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The only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reference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original head node is now </a:t>
            </a:r>
            <a:r>
              <a:rPr sz="2800" b="1" i="1" spc="-40">
                <a:latin typeface="Times New Roman" pitchFamily="18" charset="0"/>
                <a:cs typeface="Times New Roman" pitchFamily="18" charset="0"/>
              </a:rPr>
              <a:t>Temp </a:t>
            </a:r>
            <a:r>
              <a:rPr sz="2800" b="1" i="1" smtClean="0">
                <a:latin typeface="Times New Roman" pitchFamily="18" charset="0"/>
                <a:cs typeface="Times New Roman" pitchFamily="18" charset="0"/>
              </a:rPr>
              <a:t>and</a:t>
            </a:r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621665" marR="248285" indent="-609600">
              <a:lnSpc>
                <a:spcPts val="1939"/>
              </a:lnSpc>
              <a:spcBef>
                <a:spcPts val="1435"/>
              </a:spcBef>
              <a:buClr>
                <a:srgbClr val="00FFFF"/>
              </a:buClr>
              <a:tabLst>
                <a:tab pos="621665" algn="l"/>
                <a:tab pos="622300" algn="l"/>
              </a:tabLst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sz="2800" b="1" i="1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used by this node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then 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800" b="1" i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freed.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4800" y="3886200"/>
            <a:ext cx="5562600" cy="2274332"/>
            <a:chOff x="0" y="3810000"/>
            <a:chExt cx="5562600" cy="2274332"/>
          </a:xfrm>
        </p:grpSpPr>
        <p:sp>
          <p:nvSpPr>
            <p:cNvPr id="14" name="Rectangle 13"/>
            <p:cNvSpPr/>
            <p:nvPr/>
          </p:nvSpPr>
          <p:spPr>
            <a:xfrm>
              <a:off x="0" y="5257800"/>
              <a:ext cx="685800" cy="381000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4267200"/>
              <a:ext cx="685800" cy="381000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600" y="4267200"/>
              <a:ext cx="685800" cy="381000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1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76400" y="4267200"/>
              <a:ext cx="685800" cy="381000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19400" y="4267200"/>
              <a:ext cx="685800" cy="381000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2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05200" y="4267200"/>
              <a:ext cx="685800" cy="381000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24400" y="4267200"/>
              <a:ext cx="685800" cy="381000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953000" y="434340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733800" y="434340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434340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28600" y="533400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28600" y="434340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533400" y="4343400"/>
              <a:ext cx="457200" cy="228600"/>
            </a:xfrm>
            <a:prstGeom prst="rightArrow">
              <a:avLst/>
            </a:prstGeom>
            <a:solidFill>
              <a:srgbClr val="00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Arrow 44"/>
            <p:cNvSpPr/>
            <p:nvPr/>
          </p:nvSpPr>
          <p:spPr>
            <a:xfrm rot="10800000">
              <a:off x="4191000" y="4343400"/>
              <a:ext cx="685800" cy="228600"/>
            </a:xfrm>
            <a:prstGeom prst="rightArrow">
              <a:avLst/>
            </a:prstGeom>
            <a:solidFill>
              <a:srgbClr val="00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Arrow 45"/>
            <p:cNvSpPr/>
            <p:nvPr/>
          </p:nvSpPr>
          <p:spPr>
            <a:xfrm rot="19323808">
              <a:off x="371845" y="4889435"/>
              <a:ext cx="1112848" cy="233300"/>
            </a:xfrm>
            <a:prstGeom prst="rightArrow">
              <a:avLst/>
            </a:prstGeom>
            <a:solidFill>
              <a:srgbClr val="00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2133600" y="4343400"/>
              <a:ext cx="685800" cy="228600"/>
            </a:xfrm>
            <a:prstGeom prst="rightArrow">
              <a:avLst/>
            </a:prstGeom>
            <a:solidFill>
              <a:srgbClr val="00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00600" y="3810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</a:rPr>
                <a:t>tail</a:t>
              </a:r>
              <a:endParaRPr lang="en-US" b="1" dirty="0">
                <a:solidFill>
                  <a:srgbClr val="00FF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0" y="3886200"/>
              <a:ext cx="838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</a:rPr>
                <a:t>head</a:t>
              </a:r>
              <a:endParaRPr lang="en-US" b="1" dirty="0">
                <a:solidFill>
                  <a:srgbClr val="00FFFF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0" y="5715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</a:rPr>
                <a:t>Temp</a:t>
              </a:r>
              <a:endParaRPr lang="en-US" b="1" dirty="0">
                <a:solidFill>
                  <a:srgbClr val="00FFFF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943600" y="3581400"/>
            <a:ext cx="6096000" cy="2426732"/>
            <a:chOff x="5943600" y="3429000"/>
            <a:chExt cx="6096000" cy="2426732"/>
          </a:xfrm>
        </p:grpSpPr>
        <p:sp>
          <p:nvSpPr>
            <p:cNvPr id="27" name="Rectangle 26"/>
            <p:cNvSpPr/>
            <p:nvPr/>
          </p:nvSpPr>
          <p:spPr>
            <a:xfrm>
              <a:off x="6096000" y="5029200"/>
              <a:ext cx="6858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4191000"/>
              <a:ext cx="685800" cy="381000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91400" y="4191000"/>
              <a:ext cx="6858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1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77200" y="4191000"/>
              <a:ext cx="6858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296400" y="4191000"/>
              <a:ext cx="685800" cy="381000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2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82200" y="4191000"/>
              <a:ext cx="685800" cy="381000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125200" y="4191000"/>
              <a:ext cx="685800" cy="381000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30000" y="426720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210800" y="426720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305800" y="426720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324600" y="510540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324600" y="426720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Arrow 46"/>
            <p:cNvSpPr/>
            <p:nvPr/>
          </p:nvSpPr>
          <p:spPr>
            <a:xfrm rot="19323808">
              <a:off x="6465047" y="4759178"/>
              <a:ext cx="1014507" cy="30980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ircular Arrow 47"/>
            <p:cNvSpPr/>
            <p:nvPr/>
          </p:nvSpPr>
          <p:spPr>
            <a:xfrm flipV="1">
              <a:off x="6324600" y="3429000"/>
              <a:ext cx="3657600" cy="2362200"/>
            </a:xfrm>
            <a:prstGeom prst="circularArrow">
              <a:avLst>
                <a:gd name="adj1" fmla="val 5018"/>
                <a:gd name="adj2" fmla="val 1142319"/>
                <a:gd name="adj3" fmla="val 20644527"/>
                <a:gd name="adj4" fmla="val 10800000"/>
                <a:gd name="adj5" fmla="val 9429"/>
              </a:avLst>
            </a:prstGeom>
            <a:solidFill>
              <a:srgbClr val="00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Right Arrow 48"/>
            <p:cNvSpPr/>
            <p:nvPr/>
          </p:nvSpPr>
          <p:spPr>
            <a:xfrm rot="10800000">
              <a:off x="10668000" y="4267200"/>
              <a:ext cx="685800" cy="228600"/>
            </a:xfrm>
            <a:prstGeom prst="rightArrow">
              <a:avLst/>
            </a:prstGeom>
            <a:solidFill>
              <a:srgbClr val="00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19800" y="37338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</a:rPr>
                <a:t>head</a:t>
              </a:r>
              <a:endParaRPr lang="en-US" b="1" dirty="0">
                <a:solidFill>
                  <a:srgbClr val="00FFFF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25200" y="3733800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</a:rPr>
                <a:t>tail</a:t>
              </a:r>
              <a:endParaRPr lang="en-US" b="1" dirty="0">
                <a:solidFill>
                  <a:srgbClr val="00FFFF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43600" y="54864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FFFF"/>
                  </a:solidFill>
                </a:rPr>
                <a:t>Temp</a:t>
              </a:r>
              <a:endParaRPr lang="en-US" b="1" dirty="0">
                <a:solidFill>
                  <a:srgbClr val="00FFFF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905000" y="59436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FFFF"/>
                </a:solidFill>
              </a:rPr>
              <a:t>BEFORE</a:t>
            </a:r>
            <a:endParaRPr lang="en-US" sz="2000" b="1" dirty="0">
              <a:solidFill>
                <a:srgbClr val="00F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77200" y="60198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FFFF"/>
                </a:solidFill>
              </a:rPr>
              <a:t>AFTER</a:t>
            </a:r>
            <a:endParaRPr lang="en-US" sz="2000" b="1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609599"/>
            <a:ext cx="9220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latin typeface="Carlito"/>
                <a:cs typeface="Carlito"/>
              </a:rPr>
              <a:t>Implementation </a:t>
            </a:r>
            <a:r>
              <a:rPr sz="4800" b="1" spc="-5" dirty="0">
                <a:latin typeface="Carlito"/>
                <a:cs typeface="Carlito"/>
              </a:rPr>
              <a:t>of</a:t>
            </a:r>
            <a:r>
              <a:rPr sz="4800" b="1" spc="-30" dirty="0">
                <a:latin typeface="Carlito"/>
                <a:cs typeface="Carlito"/>
              </a:rPr>
              <a:t> </a:t>
            </a:r>
            <a:r>
              <a:rPr sz="4800" b="1" spc="-5" dirty="0">
                <a:latin typeface="Carlito"/>
                <a:cs typeface="Carlito"/>
              </a:rPr>
              <a:t>Queue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1732025"/>
            <a:ext cx="10210799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95"/>
              </a:spcBef>
              <a:buClr>
                <a:srgbClr val="00FFFF"/>
              </a:buClr>
              <a:buFont typeface="Wingdings" pitchFamily="2" charset="2"/>
              <a:buChar char="v"/>
              <a:tabLst>
                <a:tab pos="469265" algn="l"/>
                <a:tab pos="469900" algn="l"/>
              </a:tabLst>
            </a:pPr>
            <a:r>
              <a:rPr sz="2800" i="1" spc="-15" dirty="0">
                <a:cs typeface="Carlito"/>
              </a:rPr>
              <a:t>Just </a:t>
            </a:r>
            <a:r>
              <a:rPr sz="2800" i="1" spc="-5" dirty="0">
                <a:cs typeface="Carlito"/>
              </a:rPr>
              <a:t>as </a:t>
            </a:r>
            <a:r>
              <a:rPr sz="2800" i="1" spc="-20" dirty="0">
                <a:cs typeface="Carlito"/>
              </a:rPr>
              <a:t>stacks </a:t>
            </a:r>
            <a:r>
              <a:rPr sz="2800" i="1" spc="-10" dirty="0">
                <a:cs typeface="Carlito"/>
              </a:rPr>
              <a:t>can </a:t>
            </a:r>
            <a:r>
              <a:rPr sz="2800" i="1" spc="-5" dirty="0">
                <a:cs typeface="Carlito"/>
              </a:rPr>
              <a:t>be </a:t>
            </a:r>
            <a:r>
              <a:rPr sz="2800" i="1" spc="-15" dirty="0">
                <a:cs typeface="Carlito"/>
              </a:rPr>
              <a:t>implemented </a:t>
            </a:r>
            <a:r>
              <a:rPr sz="2800" i="1" spc="-10" dirty="0">
                <a:cs typeface="Carlito"/>
              </a:rPr>
              <a:t>as  arrays </a:t>
            </a:r>
            <a:r>
              <a:rPr sz="2800" i="1" dirty="0">
                <a:cs typeface="Carlito"/>
              </a:rPr>
              <a:t>or </a:t>
            </a:r>
            <a:r>
              <a:rPr sz="2800" i="1" spc="-20" dirty="0">
                <a:cs typeface="Carlito"/>
              </a:rPr>
              <a:t>linked </a:t>
            </a:r>
            <a:r>
              <a:rPr sz="2800" i="1" spc="-10" dirty="0">
                <a:cs typeface="Carlito"/>
              </a:rPr>
              <a:t>lists, </a:t>
            </a:r>
            <a:r>
              <a:rPr sz="2800" i="1" dirty="0">
                <a:cs typeface="Carlito"/>
              </a:rPr>
              <a:t>so </a:t>
            </a:r>
            <a:r>
              <a:rPr sz="2800" i="1" spc="-5" dirty="0">
                <a:cs typeface="Carlito"/>
              </a:rPr>
              <a:t>with</a:t>
            </a:r>
            <a:r>
              <a:rPr sz="2800" i="1" spc="10" dirty="0">
                <a:cs typeface="Carlito"/>
              </a:rPr>
              <a:t> </a:t>
            </a:r>
            <a:r>
              <a:rPr sz="2800" i="1" spc="-5" dirty="0">
                <a:cs typeface="Carlito"/>
              </a:rPr>
              <a:t>queues.</a:t>
            </a:r>
            <a:endParaRPr sz="2800">
              <a:cs typeface="Carlito"/>
            </a:endParaRPr>
          </a:p>
          <a:p>
            <a:pPr marL="469900" marR="559435" indent="-457200">
              <a:lnSpc>
                <a:spcPct val="150000"/>
              </a:lnSpc>
              <a:buClr>
                <a:srgbClr val="00FFFF"/>
              </a:buClr>
              <a:buFont typeface="Wingdings" pitchFamily="2" charset="2"/>
              <a:buChar char="v"/>
              <a:tabLst>
                <a:tab pos="469265" algn="l"/>
                <a:tab pos="469900" algn="l"/>
              </a:tabLst>
            </a:pPr>
            <a:r>
              <a:rPr sz="2800" i="1" spc="-10" dirty="0">
                <a:cs typeface="Carlito"/>
              </a:rPr>
              <a:t>Dynamic queues </a:t>
            </a:r>
            <a:r>
              <a:rPr sz="2800" i="1" spc="-5" dirty="0">
                <a:cs typeface="Carlito"/>
              </a:rPr>
              <a:t>have the </a:t>
            </a:r>
            <a:r>
              <a:rPr sz="2800" i="1" spc="-10" dirty="0">
                <a:cs typeface="Carlito"/>
              </a:rPr>
              <a:t>same  </a:t>
            </a:r>
            <a:r>
              <a:rPr sz="2800" i="1" spc="-15">
                <a:cs typeface="Carlito"/>
              </a:rPr>
              <a:t>advantages </a:t>
            </a:r>
            <a:r>
              <a:rPr sz="2800" i="1" spc="-5" smtClean="0">
                <a:cs typeface="Carlito"/>
              </a:rPr>
              <a:t>over</a:t>
            </a:r>
            <a:r>
              <a:rPr lang="en-US" sz="2800" i="1" spc="-5" dirty="0" smtClean="0">
                <a:cs typeface="Carlito"/>
              </a:rPr>
              <a:t> </a:t>
            </a:r>
            <a:r>
              <a:rPr sz="2800" i="1" spc="-20" smtClean="0">
                <a:cs typeface="Carlito"/>
              </a:rPr>
              <a:t>static </a:t>
            </a:r>
            <a:r>
              <a:rPr sz="2800" i="1" spc="-10" dirty="0">
                <a:cs typeface="Carlito"/>
              </a:rPr>
              <a:t>queues </a:t>
            </a:r>
            <a:r>
              <a:rPr sz="2800" i="1" dirty="0">
                <a:cs typeface="Carlito"/>
              </a:rPr>
              <a:t>as  </a:t>
            </a:r>
            <a:r>
              <a:rPr sz="2800" i="1" spc="-10" dirty="0">
                <a:cs typeface="Carlito"/>
              </a:rPr>
              <a:t>dynamic </a:t>
            </a:r>
            <a:r>
              <a:rPr sz="2800" i="1" spc="-20" dirty="0">
                <a:cs typeface="Carlito"/>
              </a:rPr>
              <a:t>stacks </a:t>
            </a:r>
            <a:r>
              <a:rPr sz="2800" i="1" spc="-10" dirty="0">
                <a:cs typeface="Carlito"/>
              </a:rPr>
              <a:t>have over </a:t>
            </a:r>
            <a:r>
              <a:rPr sz="2800" i="1" spc="-20" dirty="0">
                <a:cs typeface="Carlito"/>
              </a:rPr>
              <a:t>static  stacks</a:t>
            </a:r>
            <a:endParaRPr sz="2800">
              <a:cs typeface="Carlito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10744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Arial" pitchFamily="34" charset="0"/>
                <a:cs typeface="Arial" pitchFamily="34" charset="0"/>
              </a:rPr>
              <a:t>Array </a:t>
            </a:r>
            <a:r>
              <a:rPr sz="4800" b="1" spc="-10" dirty="0">
                <a:latin typeface="Arial" pitchFamily="34" charset="0"/>
                <a:cs typeface="Arial" pitchFamily="34" charset="0"/>
              </a:rPr>
              <a:t>Implementation </a:t>
            </a:r>
            <a:r>
              <a:rPr sz="4800" b="1" spc="-5" dirty="0">
                <a:latin typeface="Arial" pitchFamily="34" charset="0"/>
                <a:cs typeface="Arial" pitchFamily="34" charset="0"/>
              </a:rPr>
              <a:t>of</a:t>
            </a:r>
            <a:r>
              <a:rPr sz="4800" b="1" spc="-85" dirty="0">
                <a:latin typeface="Arial" pitchFamily="34" charset="0"/>
                <a:cs typeface="Arial" pitchFamily="34" charset="0"/>
              </a:rPr>
              <a:t> </a:t>
            </a:r>
            <a:r>
              <a:rPr sz="4800" b="1" spc="-5" dirty="0">
                <a:latin typeface="Arial" pitchFamily="34" charset="0"/>
                <a:cs typeface="Arial" pitchFamily="34" charset="0"/>
              </a:rPr>
              <a:t>Queue</a:t>
            </a:r>
            <a:endParaRPr sz="48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26194" y="1342326"/>
            <a:ext cx="3289935" cy="944244"/>
            <a:chOff x="2826194" y="1342326"/>
            <a:chExt cx="3289935" cy="944244"/>
          </a:xfrm>
          <a:solidFill>
            <a:srgbClr val="00FFFF"/>
          </a:solidFill>
        </p:grpSpPr>
        <p:sp>
          <p:nvSpPr>
            <p:cNvPr id="4" name="object 4"/>
            <p:cNvSpPr/>
            <p:nvPr/>
          </p:nvSpPr>
          <p:spPr>
            <a:xfrm>
              <a:off x="2834132" y="1397250"/>
              <a:ext cx="490220" cy="835025"/>
            </a:xfrm>
            <a:custGeom>
              <a:avLst/>
              <a:gdLst/>
              <a:ahLst/>
              <a:cxnLst/>
              <a:rect l="l" t="t" r="r" b="b"/>
              <a:pathLst>
                <a:path w="490220" h="835025">
                  <a:moveTo>
                    <a:pt x="387846" y="0"/>
                  </a:moveTo>
                  <a:lnTo>
                    <a:pt x="344268" y="9893"/>
                  </a:lnTo>
                  <a:lnTo>
                    <a:pt x="301354" y="41965"/>
                  </a:lnTo>
                  <a:lnTo>
                    <a:pt x="259941" y="94795"/>
                  </a:lnTo>
                  <a:lnTo>
                    <a:pt x="240058" y="128552"/>
                  </a:lnTo>
                  <a:lnTo>
                    <a:pt x="220864" y="166965"/>
                  </a:lnTo>
                  <a:lnTo>
                    <a:pt x="202463" y="209859"/>
                  </a:lnTo>
                  <a:lnTo>
                    <a:pt x="184959" y="257055"/>
                  </a:lnTo>
                  <a:lnTo>
                    <a:pt x="168459" y="308377"/>
                  </a:lnTo>
                  <a:lnTo>
                    <a:pt x="153065" y="363646"/>
                  </a:lnTo>
                  <a:lnTo>
                    <a:pt x="138882" y="422685"/>
                  </a:lnTo>
                  <a:lnTo>
                    <a:pt x="126015" y="485318"/>
                  </a:lnTo>
                  <a:lnTo>
                    <a:pt x="114569" y="551366"/>
                  </a:lnTo>
                  <a:lnTo>
                    <a:pt x="104648" y="620652"/>
                  </a:lnTo>
                  <a:lnTo>
                    <a:pt x="0" y="615572"/>
                  </a:lnTo>
                  <a:lnTo>
                    <a:pt x="190881" y="834647"/>
                  </a:lnTo>
                  <a:lnTo>
                    <a:pt x="418592" y="636019"/>
                  </a:lnTo>
                  <a:lnTo>
                    <a:pt x="313944" y="630939"/>
                  </a:lnTo>
                  <a:lnTo>
                    <a:pt x="322677" y="569341"/>
                  </a:lnTo>
                  <a:lnTo>
                    <a:pt x="332707" y="509844"/>
                  </a:lnTo>
                  <a:lnTo>
                    <a:pt x="343967" y="452653"/>
                  </a:lnTo>
                  <a:lnTo>
                    <a:pt x="356394" y="397974"/>
                  </a:lnTo>
                  <a:lnTo>
                    <a:pt x="369924" y="346013"/>
                  </a:lnTo>
                  <a:lnTo>
                    <a:pt x="384492" y="296976"/>
                  </a:lnTo>
                  <a:lnTo>
                    <a:pt x="400033" y="251070"/>
                  </a:lnTo>
                  <a:lnTo>
                    <a:pt x="416484" y="208499"/>
                  </a:lnTo>
                  <a:lnTo>
                    <a:pt x="433780" y="169470"/>
                  </a:lnTo>
                  <a:lnTo>
                    <a:pt x="451856" y="134189"/>
                  </a:lnTo>
                  <a:lnTo>
                    <a:pt x="490093" y="75695"/>
                  </a:lnTo>
                  <a:lnTo>
                    <a:pt x="481024" y="62334"/>
                  </a:lnTo>
                  <a:lnTo>
                    <a:pt x="452628" y="29848"/>
                  </a:lnTo>
                  <a:lnTo>
                    <a:pt x="409622" y="3813"/>
                  </a:lnTo>
                  <a:lnTo>
                    <a:pt x="38784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23006" y="1397507"/>
              <a:ext cx="433705" cy="865505"/>
            </a:xfrm>
            <a:custGeom>
              <a:avLst/>
              <a:gdLst/>
              <a:ahLst/>
              <a:cxnLst/>
              <a:rect l="l" t="t" r="r" b="b"/>
              <a:pathLst>
                <a:path w="433704" h="865505">
                  <a:moveTo>
                    <a:pt x="0" y="0"/>
                  </a:moveTo>
                  <a:lnTo>
                    <a:pt x="41876" y="13106"/>
                  </a:lnTo>
                  <a:lnTo>
                    <a:pt x="80561" y="46986"/>
                  </a:lnTo>
                  <a:lnTo>
                    <a:pt x="115601" y="99882"/>
                  </a:lnTo>
                  <a:lnTo>
                    <a:pt x="146541" y="170033"/>
                  </a:lnTo>
                  <a:lnTo>
                    <a:pt x="160331" y="211030"/>
                  </a:lnTo>
                  <a:lnTo>
                    <a:pt x="172926" y="255682"/>
                  </a:lnTo>
                  <a:lnTo>
                    <a:pt x="184268" y="303769"/>
                  </a:lnTo>
                  <a:lnTo>
                    <a:pt x="194300" y="355070"/>
                  </a:lnTo>
                  <a:lnTo>
                    <a:pt x="202967" y="409367"/>
                  </a:lnTo>
                  <a:lnTo>
                    <a:pt x="210210" y="466438"/>
                  </a:lnTo>
                  <a:lnTo>
                    <a:pt x="215973" y="526065"/>
                  </a:lnTo>
                  <a:lnTo>
                    <a:pt x="220199" y="588028"/>
                  </a:lnTo>
                  <a:lnTo>
                    <a:pt x="222832" y="652106"/>
                  </a:lnTo>
                  <a:lnTo>
                    <a:pt x="223814" y="718080"/>
                  </a:lnTo>
                  <a:lnTo>
                    <a:pt x="223088" y="785730"/>
                  </a:lnTo>
                  <a:lnTo>
                    <a:pt x="220598" y="854837"/>
                  </a:lnTo>
                  <a:lnTo>
                    <a:pt x="429894" y="864996"/>
                  </a:lnTo>
                  <a:lnTo>
                    <a:pt x="432384" y="795890"/>
                  </a:lnTo>
                  <a:lnTo>
                    <a:pt x="433110" y="728240"/>
                  </a:lnTo>
                  <a:lnTo>
                    <a:pt x="432128" y="662266"/>
                  </a:lnTo>
                  <a:lnTo>
                    <a:pt x="429495" y="598189"/>
                  </a:lnTo>
                  <a:lnTo>
                    <a:pt x="425269" y="536227"/>
                  </a:lnTo>
                  <a:lnTo>
                    <a:pt x="419506" y="476602"/>
                  </a:lnTo>
                  <a:lnTo>
                    <a:pt x="412263" y="419532"/>
                  </a:lnTo>
                  <a:lnTo>
                    <a:pt x="403596" y="365238"/>
                  </a:lnTo>
                  <a:lnTo>
                    <a:pt x="393564" y="313940"/>
                  </a:lnTo>
                  <a:lnTo>
                    <a:pt x="382222" y="265858"/>
                  </a:lnTo>
                  <a:lnTo>
                    <a:pt x="369627" y="221212"/>
                  </a:lnTo>
                  <a:lnTo>
                    <a:pt x="355837" y="180221"/>
                  </a:lnTo>
                  <a:lnTo>
                    <a:pt x="340908" y="143105"/>
                  </a:lnTo>
                  <a:lnTo>
                    <a:pt x="307861" y="81381"/>
                  </a:lnTo>
                  <a:lnTo>
                    <a:pt x="270942" y="37798"/>
                  </a:lnTo>
                  <a:lnTo>
                    <a:pt x="230604" y="14115"/>
                  </a:lnTo>
                  <a:lnTo>
                    <a:pt x="209295" y="1028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4132" y="1397507"/>
              <a:ext cx="822325" cy="865505"/>
            </a:xfrm>
            <a:custGeom>
              <a:avLst/>
              <a:gdLst/>
              <a:ahLst/>
              <a:cxnLst/>
              <a:rect l="l" t="t" r="r" b="b"/>
              <a:pathLst>
                <a:path w="822325" h="865505">
                  <a:moveTo>
                    <a:pt x="490093" y="75437"/>
                  </a:moveTo>
                  <a:lnTo>
                    <a:pt x="451856" y="133932"/>
                  </a:lnTo>
                  <a:lnTo>
                    <a:pt x="433780" y="169213"/>
                  </a:lnTo>
                  <a:lnTo>
                    <a:pt x="416484" y="208242"/>
                  </a:lnTo>
                  <a:lnTo>
                    <a:pt x="400033" y="250813"/>
                  </a:lnTo>
                  <a:lnTo>
                    <a:pt x="384492" y="296719"/>
                  </a:lnTo>
                  <a:lnTo>
                    <a:pt x="369924" y="345756"/>
                  </a:lnTo>
                  <a:lnTo>
                    <a:pt x="356394" y="397716"/>
                  </a:lnTo>
                  <a:lnTo>
                    <a:pt x="343967" y="452395"/>
                  </a:lnTo>
                  <a:lnTo>
                    <a:pt x="332707" y="509586"/>
                  </a:lnTo>
                  <a:lnTo>
                    <a:pt x="322677" y="569084"/>
                  </a:lnTo>
                  <a:lnTo>
                    <a:pt x="313944" y="630681"/>
                  </a:lnTo>
                  <a:lnTo>
                    <a:pt x="418592" y="635762"/>
                  </a:lnTo>
                  <a:lnTo>
                    <a:pt x="190881" y="834389"/>
                  </a:lnTo>
                  <a:lnTo>
                    <a:pt x="0" y="615314"/>
                  </a:lnTo>
                  <a:lnTo>
                    <a:pt x="104648" y="620394"/>
                  </a:lnTo>
                  <a:lnTo>
                    <a:pt x="115101" y="547811"/>
                  </a:lnTo>
                  <a:lnTo>
                    <a:pt x="127282" y="478567"/>
                  </a:lnTo>
                  <a:lnTo>
                    <a:pt x="141071" y="412922"/>
                  </a:lnTo>
                  <a:lnTo>
                    <a:pt x="156351" y="351135"/>
                  </a:lnTo>
                  <a:lnTo>
                    <a:pt x="173002" y="293464"/>
                  </a:lnTo>
                  <a:lnTo>
                    <a:pt x="190906" y="240167"/>
                  </a:lnTo>
                  <a:lnTo>
                    <a:pt x="209945" y="191503"/>
                  </a:lnTo>
                  <a:lnTo>
                    <a:pt x="229999" y="147730"/>
                  </a:lnTo>
                  <a:lnTo>
                    <a:pt x="250951" y="109108"/>
                  </a:lnTo>
                  <a:lnTo>
                    <a:pt x="272683" y="75894"/>
                  </a:lnTo>
                  <a:lnTo>
                    <a:pt x="318007" y="26725"/>
                  </a:lnTo>
                  <a:lnTo>
                    <a:pt x="365026" y="2293"/>
                  </a:lnTo>
                  <a:lnTo>
                    <a:pt x="388874" y="0"/>
                  </a:lnTo>
                  <a:lnTo>
                    <a:pt x="598169" y="10287"/>
                  </a:lnTo>
                  <a:lnTo>
                    <a:pt x="640046" y="23359"/>
                  </a:lnTo>
                  <a:lnTo>
                    <a:pt x="678731" y="57211"/>
                  </a:lnTo>
                  <a:lnTo>
                    <a:pt x="713771" y="110085"/>
                  </a:lnTo>
                  <a:lnTo>
                    <a:pt x="744711" y="180221"/>
                  </a:lnTo>
                  <a:lnTo>
                    <a:pt x="758501" y="221212"/>
                  </a:lnTo>
                  <a:lnTo>
                    <a:pt x="771096" y="265858"/>
                  </a:lnTo>
                  <a:lnTo>
                    <a:pt x="782438" y="313940"/>
                  </a:lnTo>
                  <a:lnTo>
                    <a:pt x="792470" y="365238"/>
                  </a:lnTo>
                  <a:lnTo>
                    <a:pt x="801137" y="419532"/>
                  </a:lnTo>
                  <a:lnTo>
                    <a:pt x="808380" y="476602"/>
                  </a:lnTo>
                  <a:lnTo>
                    <a:pt x="814143" y="536227"/>
                  </a:lnTo>
                  <a:lnTo>
                    <a:pt x="818369" y="598189"/>
                  </a:lnTo>
                  <a:lnTo>
                    <a:pt x="821002" y="662266"/>
                  </a:lnTo>
                  <a:lnTo>
                    <a:pt x="821984" y="728240"/>
                  </a:lnTo>
                  <a:lnTo>
                    <a:pt x="821258" y="795890"/>
                  </a:lnTo>
                  <a:lnTo>
                    <a:pt x="818769" y="864996"/>
                  </a:lnTo>
                  <a:lnTo>
                    <a:pt x="609472" y="854837"/>
                  </a:lnTo>
                  <a:lnTo>
                    <a:pt x="611962" y="785730"/>
                  </a:lnTo>
                  <a:lnTo>
                    <a:pt x="612688" y="718080"/>
                  </a:lnTo>
                  <a:lnTo>
                    <a:pt x="611706" y="652106"/>
                  </a:lnTo>
                  <a:lnTo>
                    <a:pt x="609073" y="588028"/>
                  </a:lnTo>
                  <a:lnTo>
                    <a:pt x="604847" y="526065"/>
                  </a:lnTo>
                  <a:lnTo>
                    <a:pt x="599084" y="466438"/>
                  </a:lnTo>
                  <a:lnTo>
                    <a:pt x="591841" y="409367"/>
                  </a:lnTo>
                  <a:lnTo>
                    <a:pt x="583174" y="355070"/>
                  </a:lnTo>
                  <a:lnTo>
                    <a:pt x="573142" y="303769"/>
                  </a:lnTo>
                  <a:lnTo>
                    <a:pt x="561800" y="255682"/>
                  </a:lnTo>
                  <a:lnTo>
                    <a:pt x="549205" y="211030"/>
                  </a:lnTo>
                  <a:lnTo>
                    <a:pt x="535415" y="170033"/>
                  </a:lnTo>
                  <a:lnTo>
                    <a:pt x="520486" y="132910"/>
                  </a:lnTo>
                  <a:lnTo>
                    <a:pt x="487439" y="71167"/>
                  </a:lnTo>
                  <a:lnTo>
                    <a:pt x="450520" y="27560"/>
                  </a:lnTo>
                  <a:lnTo>
                    <a:pt x="410182" y="3846"/>
                  </a:lnTo>
                  <a:lnTo>
                    <a:pt x="388874" y="0"/>
                  </a:lnTo>
                </a:path>
              </a:pathLst>
            </a:custGeom>
            <a:grpFill/>
            <a:ln w="15874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2868" y="1394837"/>
              <a:ext cx="490220" cy="835025"/>
            </a:xfrm>
            <a:custGeom>
              <a:avLst/>
              <a:gdLst/>
              <a:ahLst/>
              <a:cxnLst/>
              <a:rect l="l" t="t" r="r" b="b"/>
              <a:pathLst>
                <a:path w="490220" h="835025">
                  <a:moveTo>
                    <a:pt x="387854" y="0"/>
                  </a:moveTo>
                  <a:lnTo>
                    <a:pt x="344287" y="9893"/>
                  </a:lnTo>
                  <a:lnTo>
                    <a:pt x="301387" y="41965"/>
                  </a:lnTo>
                  <a:lnTo>
                    <a:pt x="259986" y="94795"/>
                  </a:lnTo>
                  <a:lnTo>
                    <a:pt x="240108" y="128552"/>
                  </a:lnTo>
                  <a:lnTo>
                    <a:pt x="220917" y="166965"/>
                  </a:lnTo>
                  <a:lnTo>
                    <a:pt x="202519" y="209859"/>
                  </a:lnTo>
                  <a:lnTo>
                    <a:pt x="185016" y="257055"/>
                  </a:lnTo>
                  <a:lnTo>
                    <a:pt x="168513" y="308377"/>
                  </a:lnTo>
                  <a:lnTo>
                    <a:pt x="153115" y="363646"/>
                  </a:lnTo>
                  <a:lnTo>
                    <a:pt x="138925" y="422685"/>
                  </a:lnTo>
                  <a:lnTo>
                    <a:pt x="126047" y="485318"/>
                  </a:lnTo>
                  <a:lnTo>
                    <a:pt x="114587" y="551366"/>
                  </a:lnTo>
                  <a:lnTo>
                    <a:pt x="104648" y="620652"/>
                  </a:lnTo>
                  <a:lnTo>
                    <a:pt x="0" y="615572"/>
                  </a:lnTo>
                  <a:lnTo>
                    <a:pt x="190881" y="834647"/>
                  </a:lnTo>
                  <a:lnTo>
                    <a:pt x="418592" y="635892"/>
                  </a:lnTo>
                  <a:lnTo>
                    <a:pt x="313944" y="630812"/>
                  </a:lnTo>
                  <a:lnTo>
                    <a:pt x="322680" y="569243"/>
                  </a:lnTo>
                  <a:lnTo>
                    <a:pt x="332715" y="509770"/>
                  </a:lnTo>
                  <a:lnTo>
                    <a:pt x="343985" y="452597"/>
                  </a:lnTo>
                  <a:lnTo>
                    <a:pt x="356423" y="397931"/>
                  </a:lnTo>
                  <a:lnTo>
                    <a:pt x="369963" y="345979"/>
                  </a:lnTo>
                  <a:lnTo>
                    <a:pt x="384540" y="296945"/>
                  </a:lnTo>
                  <a:lnTo>
                    <a:pt x="400087" y="251035"/>
                  </a:lnTo>
                  <a:lnTo>
                    <a:pt x="416541" y="208457"/>
                  </a:lnTo>
                  <a:lnTo>
                    <a:pt x="433833" y="169415"/>
                  </a:lnTo>
                  <a:lnTo>
                    <a:pt x="451900" y="134115"/>
                  </a:lnTo>
                  <a:lnTo>
                    <a:pt x="490093" y="75568"/>
                  </a:lnTo>
                  <a:lnTo>
                    <a:pt x="481024" y="62263"/>
                  </a:lnTo>
                  <a:lnTo>
                    <a:pt x="452628" y="29848"/>
                  </a:lnTo>
                  <a:lnTo>
                    <a:pt x="409626" y="3813"/>
                  </a:lnTo>
                  <a:lnTo>
                    <a:pt x="38785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1742" y="1395094"/>
              <a:ext cx="433705" cy="865505"/>
            </a:xfrm>
            <a:custGeom>
              <a:avLst/>
              <a:gdLst/>
              <a:ahLst/>
              <a:cxnLst/>
              <a:rect l="l" t="t" r="r" b="b"/>
              <a:pathLst>
                <a:path w="433704" h="865505">
                  <a:moveTo>
                    <a:pt x="0" y="0"/>
                  </a:moveTo>
                  <a:lnTo>
                    <a:pt x="41910" y="13075"/>
                  </a:lnTo>
                  <a:lnTo>
                    <a:pt x="80622" y="46937"/>
                  </a:lnTo>
                  <a:lnTo>
                    <a:pt x="115681" y="99822"/>
                  </a:lnTo>
                  <a:lnTo>
                    <a:pt x="146633" y="169970"/>
                  </a:lnTo>
                  <a:lnTo>
                    <a:pt x="160426" y="210967"/>
                  </a:lnTo>
                  <a:lnTo>
                    <a:pt x="173021" y="255619"/>
                  </a:lnTo>
                  <a:lnTo>
                    <a:pt x="184362" y="303705"/>
                  </a:lnTo>
                  <a:lnTo>
                    <a:pt x="194392" y="355006"/>
                  </a:lnTo>
                  <a:lnTo>
                    <a:pt x="203053" y="409301"/>
                  </a:lnTo>
                  <a:lnTo>
                    <a:pt x="210290" y="466371"/>
                  </a:lnTo>
                  <a:lnTo>
                    <a:pt x="216044" y="525994"/>
                  </a:lnTo>
                  <a:lnTo>
                    <a:pt x="220260" y="587951"/>
                  </a:lnTo>
                  <a:lnTo>
                    <a:pt x="222880" y="652021"/>
                  </a:lnTo>
                  <a:lnTo>
                    <a:pt x="223848" y="717984"/>
                  </a:lnTo>
                  <a:lnTo>
                    <a:pt x="223106" y="785620"/>
                  </a:lnTo>
                  <a:lnTo>
                    <a:pt x="220599" y="854709"/>
                  </a:lnTo>
                  <a:lnTo>
                    <a:pt x="430022" y="864996"/>
                  </a:lnTo>
                  <a:lnTo>
                    <a:pt x="432511" y="795889"/>
                  </a:lnTo>
                  <a:lnTo>
                    <a:pt x="433237" y="728237"/>
                  </a:lnTo>
                  <a:lnTo>
                    <a:pt x="432254" y="662259"/>
                  </a:lnTo>
                  <a:lnTo>
                    <a:pt x="429621" y="598176"/>
                  </a:lnTo>
                  <a:lnTo>
                    <a:pt x="425394" y="536207"/>
                  </a:lnTo>
                  <a:lnTo>
                    <a:pt x="419629" y="476574"/>
                  </a:lnTo>
                  <a:lnTo>
                    <a:pt x="412384" y="419496"/>
                  </a:lnTo>
                  <a:lnTo>
                    <a:pt x="403715" y="365194"/>
                  </a:lnTo>
                  <a:lnTo>
                    <a:pt x="393679" y="313886"/>
                  </a:lnTo>
                  <a:lnTo>
                    <a:pt x="382333" y="265795"/>
                  </a:lnTo>
                  <a:lnTo>
                    <a:pt x="369733" y="221139"/>
                  </a:lnTo>
                  <a:lnTo>
                    <a:pt x="355937" y="180138"/>
                  </a:lnTo>
                  <a:lnTo>
                    <a:pt x="341000" y="143014"/>
                  </a:lnTo>
                  <a:lnTo>
                    <a:pt x="307935" y="81274"/>
                  </a:lnTo>
                  <a:lnTo>
                    <a:pt x="270991" y="37678"/>
                  </a:lnTo>
                  <a:lnTo>
                    <a:pt x="230622" y="13989"/>
                  </a:lnTo>
                  <a:lnTo>
                    <a:pt x="209296" y="1015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2868" y="1395094"/>
              <a:ext cx="822325" cy="865505"/>
            </a:xfrm>
            <a:custGeom>
              <a:avLst/>
              <a:gdLst/>
              <a:ahLst/>
              <a:cxnLst/>
              <a:rect l="l" t="t" r="r" b="b"/>
              <a:pathLst>
                <a:path w="822325" h="865505">
                  <a:moveTo>
                    <a:pt x="490093" y="75310"/>
                  </a:moveTo>
                  <a:lnTo>
                    <a:pt x="451900" y="133858"/>
                  </a:lnTo>
                  <a:lnTo>
                    <a:pt x="433833" y="169158"/>
                  </a:lnTo>
                  <a:lnTo>
                    <a:pt x="416541" y="208200"/>
                  </a:lnTo>
                  <a:lnTo>
                    <a:pt x="400087" y="250778"/>
                  </a:lnTo>
                  <a:lnTo>
                    <a:pt x="384540" y="296687"/>
                  </a:lnTo>
                  <a:lnTo>
                    <a:pt x="369963" y="345721"/>
                  </a:lnTo>
                  <a:lnTo>
                    <a:pt x="356423" y="397674"/>
                  </a:lnTo>
                  <a:lnTo>
                    <a:pt x="343985" y="452340"/>
                  </a:lnTo>
                  <a:lnTo>
                    <a:pt x="332715" y="509512"/>
                  </a:lnTo>
                  <a:lnTo>
                    <a:pt x="322680" y="568986"/>
                  </a:lnTo>
                  <a:lnTo>
                    <a:pt x="313944" y="630554"/>
                  </a:lnTo>
                  <a:lnTo>
                    <a:pt x="418592" y="635634"/>
                  </a:lnTo>
                  <a:lnTo>
                    <a:pt x="190881" y="834389"/>
                  </a:lnTo>
                  <a:lnTo>
                    <a:pt x="0" y="615314"/>
                  </a:lnTo>
                  <a:lnTo>
                    <a:pt x="104648" y="620394"/>
                  </a:lnTo>
                  <a:lnTo>
                    <a:pt x="115125" y="547787"/>
                  </a:lnTo>
                  <a:lnTo>
                    <a:pt x="127326" y="478523"/>
                  </a:lnTo>
                  <a:lnTo>
                    <a:pt x="141132" y="412861"/>
                  </a:lnTo>
                  <a:lnTo>
                    <a:pt x="156425" y="351060"/>
                  </a:lnTo>
                  <a:lnTo>
                    <a:pt x="173086" y="293379"/>
                  </a:lnTo>
                  <a:lnTo>
                    <a:pt x="190997" y="240075"/>
                  </a:lnTo>
                  <a:lnTo>
                    <a:pt x="210039" y="191408"/>
                  </a:lnTo>
                  <a:lnTo>
                    <a:pt x="230094" y="147635"/>
                  </a:lnTo>
                  <a:lnTo>
                    <a:pt x="251043" y="109016"/>
                  </a:lnTo>
                  <a:lnTo>
                    <a:pt x="272767" y="75809"/>
                  </a:lnTo>
                  <a:lnTo>
                    <a:pt x="318068" y="26664"/>
                  </a:lnTo>
                  <a:lnTo>
                    <a:pt x="365049" y="2270"/>
                  </a:lnTo>
                  <a:lnTo>
                    <a:pt x="388874" y="0"/>
                  </a:lnTo>
                  <a:lnTo>
                    <a:pt x="598170" y="10159"/>
                  </a:lnTo>
                  <a:lnTo>
                    <a:pt x="640080" y="23235"/>
                  </a:lnTo>
                  <a:lnTo>
                    <a:pt x="678793" y="57098"/>
                  </a:lnTo>
                  <a:lnTo>
                    <a:pt x="713855" y="109986"/>
                  </a:lnTo>
                  <a:lnTo>
                    <a:pt x="744811" y="180138"/>
                  </a:lnTo>
                  <a:lnTo>
                    <a:pt x="758607" y="221139"/>
                  </a:lnTo>
                  <a:lnTo>
                    <a:pt x="771207" y="265795"/>
                  </a:lnTo>
                  <a:lnTo>
                    <a:pt x="782553" y="313886"/>
                  </a:lnTo>
                  <a:lnTo>
                    <a:pt x="792589" y="365194"/>
                  </a:lnTo>
                  <a:lnTo>
                    <a:pt x="801258" y="419496"/>
                  </a:lnTo>
                  <a:lnTo>
                    <a:pt x="808503" y="476574"/>
                  </a:lnTo>
                  <a:lnTo>
                    <a:pt x="814268" y="536207"/>
                  </a:lnTo>
                  <a:lnTo>
                    <a:pt x="818495" y="598176"/>
                  </a:lnTo>
                  <a:lnTo>
                    <a:pt x="821128" y="662259"/>
                  </a:lnTo>
                  <a:lnTo>
                    <a:pt x="822111" y="728237"/>
                  </a:lnTo>
                  <a:lnTo>
                    <a:pt x="821385" y="795889"/>
                  </a:lnTo>
                  <a:lnTo>
                    <a:pt x="818896" y="864996"/>
                  </a:lnTo>
                  <a:lnTo>
                    <a:pt x="609473" y="854709"/>
                  </a:lnTo>
                  <a:lnTo>
                    <a:pt x="611980" y="785620"/>
                  </a:lnTo>
                  <a:lnTo>
                    <a:pt x="612722" y="717984"/>
                  </a:lnTo>
                  <a:lnTo>
                    <a:pt x="611754" y="652021"/>
                  </a:lnTo>
                  <a:lnTo>
                    <a:pt x="609134" y="587951"/>
                  </a:lnTo>
                  <a:lnTo>
                    <a:pt x="604918" y="525994"/>
                  </a:lnTo>
                  <a:lnTo>
                    <a:pt x="599164" y="466371"/>
                  </a:lnTo>
                  <a:lnTo>
                    <a:pt x="591927" y="409301"/>
                  </a:lnTo>
                  <a:lnTo>
                    <a:pt x="583266" y="355006"/>
                  </a:lnTo>
                  <a:lnTo>
                    <a:pt x="573236" y="303705"/>
                  </a:lnTo>
                  <a:lnTo>
                    <a:pt x="561895" y="255619"/>
                  </a:lnTo>
                  <a:lnTo>
                    <a:pt x="549300" y="210967"/>
                  </a:lnTo>
                  <a:lnTo>
                    <a:pt x="535507" y="169970"/>
                  </a:lnTo>
                  <a:lnTo>
                    <a:pt x="520573" y="132849"/>
                  </a:lnTo>
                  <a:lnTo>
                    <a:pt x="487511" y="71112"/>
                  </a:lnTo>
                  <a:lnTo>
                    <a:pt x="450568" y="27518"/>
                  </a:lnTo>
                  <a:lnTo>
                    <a:pt x="410200" y="3829"/>
                  </a:lnTo>
                  <a:lnTo>
                    <a:pt x="388874" y="0"/>
                  </a:lnTo>
                </a:path>
              </a:pathLst>
            </a:custGeom>
            <a:grpFill/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76750" y="1413252"/>
              <a:ext cx="490220" cy="835025"/>
            </a:xfrm>
            <a:custGeom>
              <a:avLst/>
              <a:gdLst/>
              <a:ahLst/>
              <a:cxnLst/>
              <a:rect l="l" t="t" r="r" b="b"/>
              <a:pathLst>
                <a:path w="490220" h="835025">
                  <a:moveTo>
                    <a:pt x="387854" y="0"/>
                  </a:moveTo>
                  <a:lnTo>
                    <a:pt x="344287" y="9893"/>
                  </a:lnTo>
                  <a:lnTo>
                    <a:pt x="301387" y="41965"/>
                  </a:lnTo>
                  <a:lnTo>
                    <a:pt x="259986" y="94795"/>
                  </a:lnTo>
                  <a:lnTo>
                    <a:pt x="240108" y="128552"/>
                  </a:lnTo>
                  <a:lnTo>
                    <a:pt x="220917" y="166965"/>
                  </a:lnTo>
                  <a:lnTo>
                    <a:pt x="202519" y="209859"/>
                  </a:lnTo>
                  <a:lnTo>
                    <a:pt x="185016" y="257055"/>
                  </a:lnTo>
                  <a:lnTo>
                    <a:pt x="168513" y="308377"/>
                  </a:lnTo>
                  <a:lnTo>
                    <a:pt x="153115" y="363646"/>
                  </a:lnTo>
                  <a:lnTo>
                    <a:pt x="138925" y="422685"/>
                  </a:lnTo>
                  <a:lnTo>
                    <a:pt x="126047" y="485318"/>
                  </a:lnTo>
                  <a:lnTo>
                    <a:pt x="114587" y="551366"/>
                  </a:lnTo>
                  <a:lnTo>
                    <a:pt x="104648" y="620652"/>
                  </a:lnTo>
                  <a:lnTo>
                    <a:pt x="0" y="615572"/>
                  </a:lnTo>
                  <a:lnTo>
                    <a:pt x="190880" y="834647"/>
                  </a:lnTo>
                  <a:lnTo>
                    <a:pt x="418591" y="636019"/>
                  </a:lnTo>
                  <a:lnTo>
                    <a:pt x="313944" y="630939"/>
                  </a:lnTo>
                  <a:lnTo>
                    <a:pt x="322680" y="569341"/>
                  </a:lnTo>
                  <a:lnTo>
                    <a:pt x="332715" y="509844"/>
                  </a:lnTo>
                  <a:lnTo>
                    <a:pt x="343985" y="452653"/>
                  </a:lnTo>
                  <a:lnTo>
                    <a:pt x="356423" y="397974"/>
                  </a:lnTo>
                  <a:lnTo>
                    <a:pt x="369963" y="346013"/>
                  </a:lnTo>
                  <a:lnTo>
                    <a:pt x="384540" y="296976"/>
                  </a:lnTo>
                  <a:lnTo>
                    <a:pt x="400087" y="251070"/>
                  </a:lnTo>
                  <a:lnTo>
                    <a:pt x="416541" y="208499"/>
                  </a:lnTo>
                  <a:lnTo>
                    <a:pt x="433833" y="169470"/>
                  </a:lnTo>
                  <a:lnTo>
                    <a:pt x="451900" y="134189"/>
                  </a:lnTo>
                  <a:lnTo>
                    <a:pt x="490092" y="75695"/>
                  </a:lnTo>
                  <a:lnTo>
                    <a:pt x="481024" y="62334"/>
                  </a:lnTo>
                  <a:lnTo>
                    <a:pt x="452627" y="29848"/>
                  </a:lnTo>
                  <a:lnTo>
                    <a:pt x="409626" y="3813"/>
                  </a:lnTo>
                  <a:lnTo>
                    <a:pt x="38785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65624" y="1413509"/>
              <a:ext cx="433705" cy="865505"/>
            </a:xfrm>
            <a:custGeom>
              <a:avLst/>
              <a:gdLst/>
              <a:ahLst/>
              <a:cxnLst/>
              <a:rect l="l" t="t" r="r" b="b"/>
              <a:pathLst>
                <a:path w="433704" h="865505">
                  <a:moveTo>
                    <a:pt x="0" y="0"/>
                  </a:moveTo>
                  <a:lnTo>
                    <a:pt x="41910" y="13106"/>
                  </a:lnTo>
                  <a:lnTo>
                    <a:pt x="80622" y="46986"/>
                  </a:lnTo>
                  <a:lnTo>
                    <a:pt x="115681" y="99882"/>
                  </a:lnTo>
                  <a:lnTo>
                    <a:pt x="146633" y="170033"/>
                  </a:lnTo>
                  <a:lnTo>
                    <a:pt x="160426" y="211030"/>
                  </a:lnTo>
                  <a:lnTo>
                    <a:pt x="173021" y="255682"/>
                  </a:lnTo>
                  <a:lnTo>
                    <a:pt x="184362" y="303769"/>
                  </a:lnTo>
                  <a:lnTo>
                    <a:pt x="194392" y="355070"/>
                  </a:lnTo>
                  <a:lnTo>
                    <a:pt x="203053" y="409367"/>
                  </a:lnTo>
                  <a:lnTo>
                    <a:pt x="210290" y="466438"/>
                  </a:lnTo>
                  <a:lnTo>
                    <a:pt x="216044" y="526065"/>
                  </a:lnTo>
                  <a:lnTo>
                    <a:pt x="220260" y="588028"/>
                  </a:lnTo>
                  <a:lnTo>
                    <a:pt x="222880" y="652106"/>
                  </a:lnTo>
                  <a:lnTo>
                    <a:pt x="223848" y="718080"/>
                  </a:lnTo>
                  <a:lnTo>
                    <a:pt x="223106" y="785730"/>
                  </a:lnTo>
                  <a:lnTo>
                    <a:pt x="220599" y="854837"/>
                  </a:lnTo>
                  <a:lnTo>
                    <a:pt x="430022" y="864997"/>
                  </a:lnTo>
                  <a:lnTo>
                    <a:pt x="432511" y="795890"/>
                  </a:lnTo>
                  <a:lnTo>
                    <a:pt x="433237" y="728240"/>
                  </a:lnTo>
                  <a:lnTo>
                    <a:pt x="432254" y="662266"/>
                  </a:lnTo>
                  <a:lnTo>
                    <a:pt x="429621" y="598188"/>
                  </a:lnTo>
                  <a:lnTo>
                    <a:pt x="425394" y="536225"/>
                  </a:lnTo>
                  <a:lnTo>
                    <a:pt x="419629" y="476598"/>
                  </a:lnTo>
                  <a:lnTo>
                    <a:pt x="412384" y="419527"/>
                  </a:lnTo>
                  <a:lnTo>
                    <a:pt x="403715" y="365230"/>
                  </a:lnTo>
                  <a:lnTo>
                    <a:pt x="393679" y="313929"/>
                  </a:lnTo>
                  <a:lnTo>
                    <a:pt x="382333" y="265842"/>
                  </a:lnTo>
                  <a:lnTo>
                    <a:pt x="369733" y="221190"/>
                  </a:lnTo>
                  <a:lnTo>
                    <a:pt x="355937" y="180193"/>
                  </a:lnTo>
                  <a:lnTo>
                    <a:pt x="341000" y="143070"/>
                  </a:lnTo>
                  <a:lnTo>
                    <a:pt x="307935" y="81327"/>
                  </a:lnTo>
                  <a:lnTo>
                    <a:pt x="270991" y="37720"/>
                  </a:lnTo>
                  <a:lnTo>
                    <a:pt x="230622" y="14006"/>
                  </a:lnTo>
                  <a:lnTo>
                    <a:pt x="209296" y="1016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6750" y="1413509"/>
              <a:ext cx="822325" cy="865505"/>
            </a:xfrm>
            <a:custGeom>
              <a:avLst/>
              <a:gdLst/>
              <a:ahLst/>
              <a:cxnLst/>
              <a:rect l="l" t="t" r="r" b="b"/>
              <a:pathLst>
                <a:path w="822325" h="865505">
                  <a:moveTo>
                    <a:pt x="490092" y="75437"/>
                  </a:moveTo>
                  <a:lnTo>
                    <a:pt x="451900" y="133932"/>
                  </a:lnTo>
                  <a:lnTo>
                    <a:pt x="433833" y="169213"/>
                  </a:lnTo>
                  <a:lnTo>
                    <a:pt x="416541" y="208242"/>
                  </a:lnTo>
                  <a:lnTo>
                    <a:pt x="400087" y="250813"/>
                  </a:lnTo>
                  <a:lnTo>
                    <a:pt x="384540" y="296719"/>
                  </a:lnTo>
                  <a:lnTo>
                    <a:pt x="369963" y="345756"/>
                  </a:lnTo>
                  <a:lnTo>
                    <a:pt x="356423" y="397716"/>
                  </a:lnTo>
                  <a:lnTo>
                    <a:pt x="343985" y="452395"/>
                  </a:lnTo>
                  <a:lnTo>
                    <a:pt x="332715" y="509586"/>
                  </a:lnTo>
                  <a:lnTo>
                    <a:pt x="322680" y="569084"/>
                  </a:lnTo>
                  <a:lnTo>
                    <a:pt x="313944" y="630681"/>
                  </a:lnTo>
                  <a:lnTo>
                    <a:pt x="418591" y="635762"/>
                  </a:lnTo>
                  <a:lnTo>
                    <a:pt x="190880" y="834389"/>
                  </a:lnTo>
                  <a:lnTo>
                    <a:pt x="0" y="615314"/>
                  </a:lnTo>
                  <a:lnTo>
                    <a:pt x="104648" y="620394"/>
                  </a:lnTo>
                  <a:lnTo>
                    <a:pt x="115125" y="547809"/>
                  </a:lnTo>
                  <a:lnTo>
                    <a:pt x="127326" y="478561"/>
                  </a:lnTo>
                  <a:lnTo>
                    <a:pt x="141132" y="412910"/>
                  </a:lnTo>
                  <a:lnTo>
                    <a:pt x="156425" y="351115"/>
                  </a:lnTo>
                  <a:lnTo>
                    <a:pt x="173086" y="293435"/>
                  </a:lnTo>
                  <a:lnTo>
                    <a:pt x="190997" y="240130"/>
                  </a:lnTo>
                  <a:lnTo>
                    <a:pt x="210039" y="191458"/>
                  </a:lnTo>
                  <a:lnTo>
                    <a:pt x="230094" y="147680"/>
                  </a:lnTo>
                  <a:lnTo>
                    <a:pt x="251043" y="109053"/>
                  </a:lnTo>
                  <a:lnTo>
                    <a:pt x="272767" y="75837"/>
                  </a:lnTo>
                  <a:lnTo>
                    <a:pt x="318068" y="26677"/>
                  </a:lnTo>
                  <a:lnTo>
                    <a:pt x="365049" y="2271"/>
                  </a:lnTo>
                  <a:lnTo>
                    <a:pt x="388874" y="0"/>
                  </a:lnTo>
                  <a:lnTo>
                    <a:pt x="598170" y="10160"/>
                  </a:lnTo>
                  <a:lnTo>
                    <a:pt x="640080" y="23266"/>
                  </a:lnTo>
                  <a:lnTo>
                    <a:pt x="678793" y="57146"/>
                  </a:lnTo>
                  <a:lnTo>
                    <a:pt x="713855" y="110042"/>
                  </a:lnTo>
                  <a:lnTo>
                    <a:pt x="744811" y="180193"/>
                  </a:lnTo>
                  <a:lnTo>
                    <a:pt x="758607" y="221190"/>
                  </a:lnTo>
                  <a:lnTo>
                    <a:pt x="771207" y="265842"/>
                  </a:lnTo>
                  <a:lnTo>
                    <a:pt x="782553" y="313929"/>
                  </a:lnTo>
                  <a:lnTo>
                    <a:pt x="792589" y="365230"/>
                  </a:lnTo>
                  <a:lnTo>
                    <a:pt x="801258" y="419527"/>
                  </a:lnTo>
                  <a:lnTo>
                    <a:pt x="808503" y="476598"/>
                  </a:lnTo>
                  <a:lnTo>
                    <a:pt x="814268" y="536225"/>
                  </a:lnTo>
                  <a:lnTo>
                    <a:pt x="818495" y="598188"/>
                  </a:lnTo>
                  <a:lnTo>
                    <a:pt x="821128" y="662266"/>
                  </a:lnTo>
                  <a:lnTo>
                    <a:pt x="822111" y="728240"/>
                  </a:lnTo>
                  <a:lnTo>
                    <a:pt x="821385" y="795890"/>
                  </a:lnTo>
                  <a:lnTo>
                    <a:pt x="818896" y="864997"/>
                  </a:lnTo>
                  <a:lnTo>
                    <a:pt x="609473" y="854837"/>
                  </a:lnTo>
                  <a:lnTo>
                    <a:pt x="611980" y="785730"/>
                  </a:lnTo>
                  <a:lnTo>
                    <a:pt x="612722" y="718080"/>
                  </a:lnTo>
                  <a:lnTo>
                    <a:pt x="611754" y="652106"/>
                  </a:lnTo>
                  <a:lnTo>
                    <a:pt x="609134" y="588028"/>
                  </a:lnTo>
                  <a:lnTo>
                    <a:pt x="604918" y="526065"/>
                  </a:lnTo>
                  <a:lnTo>
                    <a:pt x="599164" y="466438"/>
                  </a:lnTo>
                  <a:lnTo>
                    <a:pt x="591927" y="409367"/>
                  </a:lnTo>
                  <a:lnTo>
                    <a:pt x="583266" y="355070"/>
                  </a:lnTo>
                  <a:lnTo>
                    <a:pt x="573236" y="303769"/>
                  </a:lnTo>
                  <a:lnTo>
                    <a:pt x="561895" y="255682"/>
                  </a:lnTo>
                  <a:lnTo>
                    <a:pt x="549300" y="211030"/>
                  </a:lnTo>
                  <a:lnTo>
                    <a:pt x="535507" y="170033"/>
                  </a:lnTo>
                  <a:lnTo>
                    <a:pt x="520573" y="132910"/>
                  </a:lnTo>
                  <a:lnTo>
                    <a:pt x="487511" y="71167"/>
                  </a:lnTo>
                  <a:lnTo>
                    <a:pt x="450568" y="27560"/>
                  </a:lnTo>
                  <a:lnTo>
                    <a:pt x="410200" y="3846"/>
                  </a:lnTo>
                  <a:lnTo>
                    <a:pt x="388874" y="0"/>
                  </a:lnTo>
                </a:path>
              </a:pathLst>
            </a:custGeom>
            <a:grpFill/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85613" y="1350006"/>
              <a:ext cx="490220" cy="835025"/>
            </a:xfrm>
            <a:custGeom>
              <a:avLst/>
              <a:gdLst/>
              <a:ahLst/>
              <a:cxnLst/>
              <a:rect l="l" t="t" r="r" b="b"/>
              <a:pathLst>
                <a:path w="490220" h="835025">
                  <a:moveTo>
                    <a:pt x="387846" y="0"/>
                  </a:moveTo>
                  <a:lnTo>
                    <a:pt x="344268" y="9893"/>
                  </a:lnTo>
                  <a:lnTo>
                    <a:pt x="301354" y="41965"/>
                  </a:lnTo>
                  <a:lnTo>
                    <a:pt x="259941" y="94795"/>
                  </a:lnTo>
                  <a:lnTo>
                    <a:pt x="240058" y="128552"/>
                  </a:lnTo>
                  <a:lnTo>
                    <a:pt x="220864" y="166965"/>
                  </a:lnTo>
                  <a:lnTo>
                    <a:pt x="202463" y="209859"/>
                  </a:lnTo>
                  <a:lnTo>
                    <a:pt x="184959" y="257055"/>
                  </a:lnTo>
                  <a:lnTo>
                    <a:pt x="168459" y="308377"/>
                  </a:lnTo>
                  <a:lnTo>
                    <a:pt x="153065" y="363646"/>
                  </a:lnTo>
                  <a:lnTo>
                    <a:pt x="138882" y="422685"/>
                  </a:lnTo>
                  <a:lnTo>
                    <a:pt x="126015" y="485318"/>
                  </a:lnTo>
                  <a:lnTo>
                    <a:pt x="114569" y="551366"/>
                  </a:lnTo>
                  <a:lnTo>
                    <a:pt x="104648" y="620652"/>
                  </a:lnTo>
                  <a:lnTo>
                    <a:pt x="0" y="615572"/>
                  </a:lnTo>
                  <a:lnTo>
                    <a:pt x="190881" y="834647"/>
                  </a:lnTo>
                  <a:lnTo>
                    <a:pt x="418591" y="635892"/>
                  </a:lnTo>
                  <a:lnTo>
                    <a:pt x="313944" y="630812"/>
                  </a:lnTo>
                  <a:lnTo>
                    <a:pt x="322677" y="569217"/>
                  </a:lnTo>
                  <a:lnTo>
                    <a:pt x="332707" y="509726"/>
                  </a:lnTo>
                  <a:lnTo>
                    <a:pt x="343967" y="452544"/>
                  </a:lnTo>
                  <a:lnTo>
                    <a:pt x="356394" y="397875"/>
                  </a:lnTo>
                  <a:lnTo>
                    <a:pt x="369924" y="345925"/>
                  </a:lnTo>
                  <a:lnTo>
                    <a:pt x="384492" y="296897"/>
                  </a:lnTo>
                  <a:lnTo>
                    <a:pt x="400033" y="250997"/>
                  </a:lnTo>
                  <a:lnTo>
                    <a:pt x="416484" y="208429"/>
                  </a:lnTo>
                  <a:lnTo>
                    <a:pt x="433780" y="169397"/>
                  </a:lnTo>
                  <a:lnTo>
                    <a:pt x="451856" y="134107"/>
                  </a:lnTo>
                  <a:lnTo>
                    <a:pt x="490092" y="75568"/>
                  </a:lnTo>
                  <a:lnTo>
                    <a:pt x="481024" y="62209"/>
                  </a:lnTo>
                  <a:lnTo>
                    <a:pt x="452627" y="29848"/>
                  </a:lnTo>
                  <a:lnTo>
                    <a:pt x="409622" y="3813"/>
                  </a:lnTo>
                  <a:lnTo>
                    <a:pt x="38784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4486" y="1350263"/>
              <a:ext cx="433705" cy="864869"/>
            </a:xfrm>
            <a:custGeom>
              <a:avLst/>
              <a:gdLst/>
              <a:ahLst/>
              <a:cxnLst/>
              <a:rect l="l" t="t" r="r" b="b"/>
              <a:pathLst>
                <a:path w="433704" h="864869">
                  <a:moveTo>
                    <a:pt x="0" y="0"/>
                  </a:moveTo>
                  <a:lnTo>
                    <a:pt x="41876" y="13072"/>
                  </a:lnTo>
                  <a:lnTo>
                    <a:pt x="80561" y="46924"/>
                  </a:lnTo>
                  <a:lnTo>
                    <a:pt x="115601" y="99798"/>
                  </a:lnTo>
                  <a:lnTo>
                    <a:pt x="146541" y="169934"/>
                  </a:lnTo>
                  <a:lnTo>
                    <a:pt x="160331" y="210925"/>
                  </a:lnTo>
                  <a:lnTo>
                    <a:pt x="172926" y="255571"/>
                  </a:lnTo>
                  <a:lnTo>
                    <a:pt x="184268" y="303653"/>
                  </a:lnTo>
                  <a:lnTo>
                    <a:pt x="194300" y="354951"/>
                  </a:lnTo>
                  <a:lnTo>
                    <a:pt x="202967" y="409245"/>
                  </a:lnTo>
                  <a:lnTo>
                    <a:pt x="210210" y="466315"/>
                  </a:lnTo>
                  <a:lnTo>
                    <a:pt x="215973" y="525940"/>
                  </a:lnTo>
                  <a:lnTo>
                    <a:pt x="220199" y="587902"/>
                  </a:lnTo>
                  <a:lnTo>
                    <a:pt x="222832" y="651979"/>
                  </a:lnTo>
                  <a:lnTo>
                    <a:pt x="223814" y="717953"/>
                  </a:lnTo>
                  <a:lnTo>
                    <a:pt x="223088" y="785603"/>
                  </a:lnTo>
                  <a:lnTo>
                    <a:pt x="220599" y="854710"/>
                  </a:lnTo>
                  <a:lnTo>
                    <a:pt x="429895" y="864870"/>
                  </a:lnTo>
                  <a:lnTo>
                    <a:pt x="432385" y="795780"/>
                  </a:lnTo>
                  <a:lnTo>
                    <a:pt x="433113" y="728144"/>
                  </a:lnTo>
                  <a:lnTo>
                    <a:pt x="432135" y="662181"/>
                  </a:lnTo>
                  <a:lnTo>
                    <a:pt x="429507" y="598111"/>
                  </a:lnTo>
                  <a:lnTo>
                    <a:pt x="425287" y="536154"/>
                  </a:lnTo>
                  <a:lnTo>
                    <a:pt x="419530" y="476531"/>
                  </a:lnTo>
                  <a:lnTo>
                    <a:pt x="412293" y="419461"/>
                  </a:lnTo>
                  <a:lnTo>
                    <a:pt x="403633" y="365166"/>
                  </a:lnTo>
                  <a:lnTo>
                    <a:pt x="393606" y="313865"/>
                  </a:lnTo>
                  <a:lnTo>
                    <a:pt x="382270" y="265779"/>
                  </a:lnTo>
                  <a:lnTo>
                    <a:pt x="369679" y="221127"/>
                  </a:lnTo>
                  <a:lnTo>
                    <a:pt x="355892" y="180130"/>
                  </a:lnTo>
                  <a:lnTo>
                    <a:pt x="340965" y="143009"/>
                  </a:lnTo>
                  <a:lnTo>
                    <a:pt x="307915" y="81272"/>
                  </a:lnTo>
                  <a:lnTo>
                    <a:pt x="270983" y="37678"/>
                  </a:lnTo>
                  <a:lnTo>
                    <a:pt x="230621" y="13989"/>
                  </a:lnTo>
                  <a:lnTo>
                    <a:pt x="209296" y="1016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85613" y="1350263"/>
              <a:ext cx="822325" cy="864869"/>
            </a:xfrm>
            <a:custGeom>
              <a:avLst/>
              <a:gdLst/>
              <a:ahLst/>
              <a:cxnLst/>
              <a:rect l="l" t="t" r="r" b="b"/>
              <a:pathLst>
                <a:path w="822325" h="864869">
                  <a:moveTo>
                    <a:pt x="490092" y="75311"/>
                  </a:moveTo>
                  <a:lnTo>
                    <a:pt x="451900" y="133849"/>
                  </a:lnTo>
                  <a:lnTo>
                    <a:pt x="433833" y="169140"/>
                  </a:lnTo>
                  <a:lnTo>
                    <a:pt x="416541" y="208171"/>
                  </a:lnTo>
                  <a:lnTo>
                    <a:pt x="400087" y="250740"/>
                  </a:lnTo>
                  <a:lnTo>
                    <a:pt x="384540" y="296640"/>
                  </a:lnTo>
                  <a:lnTo>
                    <a:pt x="369963" y="345667"/>
                  </a:lnTo>
                  <a:lnTo>
                    <a:pt x="356423" y="397618"/>
                  </a:lnTo>
                  <a:lnTo>
                    <a:pt x="343985" y="452286"/>
                  </a:lnTo>
                  <a:lnTo>
                    <a:pt x="332715" y="509468"/>
                  </a:lnTo>
                  <a:lnTo>
                    <a:pt x="322680" y="568959"/>
                  </a:lnTo>
                  <a:lnTo>
                    <a:pt x="313944" y="630555"/>
                  </a:lnTo>
                  <a:lnTo>
                    <a:pt x="418591" y="635635"/>
                  </a:lnTo>
                  <a:lnTo>
                    <a:pt x="190881" y="834389"/>
                  </a:lnTo>
                  <a:lnTo>
                    <a:pt x="0" y="615314"/>
                  </a:lnTo>
                  <a:lnTo>
                    <a:pt x="104648" y="620395"/>
                  </a:lnTo>
                  <a:lnTo>
                    <a:pt x="115101" y="547787"/>
                  </a:lnTo>
                  <a:lnTo>
                    <a:pt x="127282" y="478523"/>
                  </a:lnTo>
                  <a:lnTo>
                    <a:pt x="141071" y="412861"/>
                  </a:lnTo>
                  <a:lnTo>
                    <a:pt x="156351" y="351060"/>
                  </a:lnTo>
                  <a:lnTo>
                    <a:pt x="173002" y="293379"/>
                  </a:lnTo>
                  <a:lnTo>
                    <a:pt x="190906" y="240075"/>
                  </a:lnTo>
                  <a:lnTo>
                    <a:pt x="209945" y="191408"/>
                  </a:lnTo>
                  <a:lnTo>
                    <a:pt x="229999" y="147635"/>
                  </a:lnTo>
                  <a:lnTo>
                    <a:pt x="250952" y="109016"/>
                  </a:lnTo>
                  <a:lnTo>
                    <a:pt x="272683" y="75809"/>
                  </a:lnTo>
                  <a:lnTo>
                    <a:pt x="318008" y="26664"/>
                  </a:lnTo>
                  <a:lnTo>
                    <a:pt x="365026" y="2270"/>
                  </a:lnTo>
                  <a:lnTo>
                    <a:pt x="388874" y="0"/>
                  </a:lnTo>
                  <a:lnTo>
                    <a:pt x="598170" y="10160"/>
                  </a:lnTo>
                  <a:lnTo>
                    <a:pt x="640076" y="23235"/>
                  </a:lnTo>
                  <a:lnTo>
                    <a:pt x="678780" y="57097"/>
                  </a:lnTo>
                  <a:lnTo>
                    <a:pt x="713827" y="109982"/>
                  </a:lnTo>
                  <a:lnTo>
                    <a:pt x="744766" y="180130"/>
                  </a:lnTo>
                  <a:lnTo>
                    <a:pt x="758553" y="221127"/>
                  </a:lnTo>
                  <a:lnTo>
                    <a:pt x="771144" y="265779"/>
                  </a:lnTo>
                  <a:lnTo>
                    <a:pt x="782480" y="313865"/>
                  </a:lnTo>
                  <a:lnTo>
                    <a:pt x="792507" y="365166"/>
                  </a:lnTo>
                  <a:lnTo>
                    <a:pt x="801167" y="419461"/>
                  </a:lnTo>
                  <a:lnTo>
                    <a:pt x="808404" y="476531"/>
                  </a:lnTo>
                  <a:lnTo>
                    <a:pt x="814161" y="536154"/>
                  </a:lnTo>
                  <a:lnTo>
                    <a:pt x="818381" y="598111"/>
                  </a:lnTo>
                  <a:lnTo>
                    <a:pt x="821009" y="662181"/>
                  </a:lnTo>
                  <a:lnTo>
                    <a:pt x="821987" y="728144"/>
                  </a:lnTo>
                  <a:lnTo>
                    <a:pt x="821259" y="795780"/>
                  </a:lnTo>
                  <a:lnTo>
                    <a:pt x="818769" y="864870"/>
                  </a:lnTo>
                  <a:lnTo>
                    <a:pt x="609473" y="854710"/>
                  </a:lnTo>
                  <a:lnTo>
                    <a:pt x="611962" y="785603"/>
                  </a:lnTo>
                  <a:lnTo>
                    <a:pt x="612688" y="717953"/>
                  </a:lnTo>
                  <a:lnTo>
                    <a:pt x="611706" y="651979"/>
                  </a:lnTo>
                  <a:lnTo>
                    <a:pt x="609073" y="587902"/>
                  </a:lnTo>
                  <a:lnTo>
                    <a:pt x="604847" y="525940"/>
                  </a:lnTo>
                  <a:lnTo>
                    <a:pt x="599084" y="466315"/>
                  </a:lnTo>
                  <a:lnTo>
                    <a:pt x="591841" y="409245"/>
                  </a:lnTo>
                  <a:lnTo>
                    <a:pt x="583174" y="354951"/>
                  </a:lnTo>
                  <a:lnTo>
                    <a:pt x="573142" y="303653"/>
                  </a:lnTo>
                  <a:lnTo>
                    <a:pt x="561800" y="255571"/>
                  </a:lnTo>
                  <a:lnTo>
                    <a:pt x="549205" y="210925"/>
                  </a:lnTo>
                  <a:lnTo>
                    <a:pt x="535415" y="169934"/>
                  </a:lnTo>
                  <a:lnTo>
                    <a:pt x="520486" y="132818"/>
                  </a:lnTo>
                  <a:lnTo>
                    <a:pt x="487439" y="71094"/>
                  </a:lnTo>
                  <a:lnTo>
                    <a:pt x="450520" y="27511"/>
                  </a:lnTo>
                  <a:lnTo>
                    <a:pt x="410182" y="3828"/>
                  </a:lnTo>
                  <a:lnTo>
                    <a:pt x="388874" y="0"/>
                  </a:lnTo>
                </a:path>
              </a:pathLst>
            </a:custGeom>
            <a:grpFill/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69413" y="2339213"/>
          <a:ext cx="7410448" cy="784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045"/>
                <a:gridCol w="741045"/>
                <a:gridCol w="741045"/>
                <a:gridCol w="741044"/>
                <a:gridCol w="741044"/>
                <a:gridCol w="741045"/>
                <a:gridCol w="741045"/>
                <a:gridCol w="741045"/>
                <a:gridCol w="741045"/>
                <a:gridCol w="741045"/>
              </a:tblGrid>
              <a:tr h="7849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3600" b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36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3600" b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13</a:t>
                      </a:r>
                      <a:endParaRPr sz="36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3600" b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16</a:t>
                      </a:r>
                      <a:endParaRPr sz="36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3600" b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19</a:t>
                      </a:r>
                      <a:endParaRPr sz="36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3600" b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22</a:t>
                      </a:r>
                      <a:endParaRPr sz="36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52522" y="3666997"/>
          <a:ext cx="7442198" cy="707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220"/>
                <a:gridCol w="744220"/>
                <a:gridCol w="744220"/>
                <a:gridCol w="744219"/>
                <a:gridCol w="744219"/>
                <a:gridCol w="744220"/>
                <a:gridCol w="744220"/>
                <a:gridCol w="744220"/>
                <a:gridCol w="744220"/>
                <a:gridCol w="744220"/>
              </a:tblGrid>
              <a:tr h="7072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36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13</a:t>
                      </a:r>
                      <a:endParaRPr sz="36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16</a:t>
                      </a:r>
                      <a:endParaRPr sz="36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29</a:t>
                      </a:r>
                      <a:endParaRPr sz="36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22</a:t>
                      </a:r>
                      <a:endParaRPr sz="36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2667000" y="4419600"/>
            <a:ext cx="441959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89380" algn="l"/>
              </a:tabLst>
            </a:pPr>
            <a:r>
              <a:rPr lang="en-US" sz="1600" b="1" spc="-10" dirty="0" smtClean="0">
                <a:solidFill>
                  <a:srgbClr val="00FFFF"/>
                </a:solidFill>
                <a:latin typeface="Carlito"/>
                <a:cs typeface="Carlito"/>
              </a:rPr>
              <a:t>size =1  size =2  size = 3  size =4  size=5</a:t>
            </a:r>
            <a:endParaRPr sz="1600" b="1">
              <a:solidFill>
                <a:srgbClr val="00FFFF"/>
              </a:solidFill>
              <a:latin typeface="Carlito"/>
              <a:cs typeface="Carlit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90800" y="3200400"/>
            <a:ext cx="3858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89380" algn="l"/>
              </a:tabLst>
            </a:pPr>
            <a:r>
              <a:rPr lang="en-US" sz="1600" b="1" spc="-10" dirty="0" smtClean="0">
                <a:solidFill>
                  <a:srgbClr val="00FFFF"/>
                </a:solidFill>
                <a:latin typeface="Carlito"/>
                <a:cs typeface="Carlito"/>
              </a:rPr>
              <a:t>size =1  size =2 size = 3 size =4 size=5</a:t>
            </a:r>
            <a:endParaRPr lang="en-US" sz="1600" b="1" dirty="0">
              <a:solidFill>
                <a:srgbClr val="00FFFF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52400" y="4267199"/>
            <a:ext cx="4114800" cy="2610971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19939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solidFill>
                  <a:schemeClr val="bg1"/>
                </a:solidFill>
                <a:cs typeface="Carlito"/>
              </a:rPr>
              <a:t>// </a:t>
            </a:r>
            <a:r>
              <a:rPr sz="1200" b="1" i="1" spc="-40" dirty="0">
                <a:solidFill>
                  <a:schemeClr val="bg1"/>
                </a:solidFill>
                <a:cs typeface="Carlito"/>
              </a:rPr>
              <a:t>To </a:t>
            </a:r>
            <a:r>
              <a:rPr sz="1200" b="1" i="1" dirty="0">
                <a:solidFill>
                  <a:schemeClr val="bg1"/>
                </a:solidFill>
                <a:cs typeface="Carlito"/>
              </a:rPr>
              <a:t>Enqueue an </a:t>
            </a:r>
            <a:r>
              <a:rPr sz="1200" b="1" i="1" spc="-10">
                <a:solidFill>
                  <a:schemeClr val="bg1"/>
                </a:solidFill>
                <a:cs typeface="Carlito"/>
              </a:rPr>
              <a:t>integer  </a:t>
            </a:r>
            <a:endParaRPr lang="en-US" sz="1200" b="1" i="1" spc="-10" dirty="0" smtClean="0">
              <a:solidFill>
                <a:schemeClr val="bg1"/>
              </a:solidFill>
              <a:cs typeface="Carlito"/>
            </a:endParaRPr>
          </a:p>
          <a:p>
            <a:pPr marL="12700" marR="1993900">
              <a:lnSpc>
                <a:spcPct val="100000"/>
              </a:lnSpc>
              <a:spcBef>
                <a:spcPts val="100"/>
              </a:spcBef>
            </a:pPr>
            <a:r>
              <a:rPr lang="en-US" sz="1200" b="1" i="1" spc="-10" dirty="0" smtClean="0">
                <a:solidFill>
                  <a:schemeClr val="bg1"/>
                </a:solidFill>
                <a:cs typeface="Carlito"/>
              </a:rPr>
              <a:t>  </a:t>
            </a:r>
            <a:r>
              <a:rPr sz="1200" b="1" i="1" spc="-5" smtClean="0">
                <a:solidFill>
                  <a:schemeClr val="bg1"/>
                </a:solidFill>
                <a:cs typeface="Carlito"/>
              </a:rPr>
              <a:t>void </a:t>
            </a:r>
            <a:r>
              <a:rPr sz="1200" b="1" i="1" spc="-5" dirty="0">
                <a:solidFill>
                  <a:schemeClr val="bg1"/>
                </a:solidFill>
                <a:cs typeface="Carlito"/>
              </a:rPr>
              <a:t>Enqueue(int </a:t>
            </a:r>
            <a:r>
              <a:rPr sz="1200" b="1" i="1" dirty="0">
                <a:solidFill>
                  <a:schemeClr val="bg1"/>
                </a:solidFill>
                <a:cs typeface="Carlito"/>
              </a:rPr>
              <a:t>x)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7625">
              <a:lnSpc>
                <a:spcPct val="100000"/>
              </a:lnSpc>
            </a:pPr>
            <a:r>
              <a:rPr sz="1200" b="1" i="1" dirty="0">
                <a:solidFill>
                  <a:schemeClr val="bg1"/>
                </a:solidFill>
                <a:cs typeface="Carlito"/>
              </a:rPr>
              <a:t>{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i="1" spc="-5" dirty="0">
                <a:solidFill>
                  <a:schemeClr val="bg1"/>
                </a:solidFill>
                <a:cs typeface="Carlito"/>
              </a:rPr>
              <a:t>struct Node* </a:t>
            </a:r>
            <a:r>
              <a:rPr sz="1200" b="1" i="1" spc="-10" dirty="0">
                <a:solidFill>
                  <a:schemeClr val="bg1"/>
                </a:solidFill>
                <a:cs typeface="Carlito"/>
              </a:rPr>
              <a:t>temp</a:t>
            </a:r>
            <a:r>
              <a:rPr sz="1200" b="1" i="1" spc="15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i="1" dirty="0">
                <a:solidFill>
                  <a:schemeClr val="bg1"/>
                </a:solidFill>
                <a:cs typeface="Carlito"/>
              </a:rPr>
              <a:t>=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 marR="5080" indent="456565">
              <a:lnSpc>
                <a:spcPct val="100000"/>
              </a:lnSpc>
            </a:pPr>
            <a:r>
              <a:rPr sz="1200" b="1" i="1" spc="-5" dirty="0">
                <a:solidFill>
                  <a:schemeClr val="bg1"/>
                </a:solidFill>
                <a:cs typeface="Carlito"/>
              </a:rPr>
              <a:t>(struct Node*)malloc(sizeof(struct Node));  temp-&gt;data</a:t>
            </a:r>
            <a:r>
              <a:rPr sz="1200" b="1" i="1" spc="-25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i="1" spc="-5" dirty="0">
                <a:solidFill>
                  <a:schemeClr val="bg1"/>
                </a:solidFill>
                <a:cs typeface="Carlito"/>
              </a:rPr>
              <a:t>=x;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i="1" spc="-10" dirty="0">
                <a:solidFill>
                  <a:schemeClr val="bg1"/>
                </a:solidFill>
                <a:cs typeface="Carlito"/>
              </a:rPr>
              <a:t>temp-&gt;next </a:t>
            </a:r>
            <a:r>
              <a:rPr sz="1200" b="1" i="1" dirty="0">
                <a:solidFill>
                  <a:schemeClr val="bg1"/>
                </a:solidFill>
                <a:cs typeface="Carlito"/>
              </a:rPr>
              <a:t>=</a:t>
            </a:r>
            <a:r>
              <a:rPr sz="1200" b="1" i="1" spc="-10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i="1" spc="-5" dirty="0">
                <a:solidFill>
                  <a:schemeClr val="bg1"/>
                </a:solidFill>
                <a:cs typeface="Carlito"/>
              </a:rPr>
              <a:t>NULL;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927100" marR="917575" indent="-457200">
              <a:lnSpc>
                <a:spcPct val="100000"/>
              </a:lnSpc>
            </a:pPr>
            <a:r>
              <a:rPr sz="1200" b="1" i="1" spc="-5" dirty="0">
                <a:solidFill>
                  <a:schemeClr val="bg1"/>
                </a:solidFill>
                <a:cs typeface="Carlito"/>
              </a:rPr>
              <a:t>if(front == NULL &amp;&amp; rear == NULL){  front </a:t>
            </a:r>
            <a:r>
              <a:rPr sz="1200" b="1" i="1" dirty="0">
                <a:solidFill>
                  <a:schemeClr val="bg1"/>
                </a:solidFill>
                <a:cs typeface="Carlito"/>
              </a:rPr>
              <a:t>= </a:t>
            </a:r>
            <a:r>
              <a:rPr sz="1200" b="1" i="1" spc="-5" dirty="0">
                <a:solidFill>
                  <a:schemeClr val="bg1"/>
                </a:solidFill>
                <a:cs typeface="Carlito"/>
              </a:rPr>
              <a:t>rear </a:t>
            </a:r>
            <a:r>
              <a:rPr sz="1200" b="1" i="1" dirty="0">
                <a:solidFill>
                  <a:schemeClr val="bg1"/>
                </a:solidFill>
                <a:cs typeface="Carlito"/>
              </a:rPr>
              <a:t>=</a:t>
            </a:r>
            <a:r>
              <a:rPr sz="1200" b="1" i="1" spc="10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i="1" spc="-5" dirty="0">
                <a:solidFill>
                  <a:schemeClr val="bg1"/>
                </a:solidFill>
                <a:cs typeface="Carlito"/>
              </a:rPr>
              <a:t>temp;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200" b="1" i="1" spc="-5" dirty="0">
                <a:solidFill>
                  <a:schemeClr val="bg1"/>
                </a:solidFill>
                <a:cs typeface="Carlito"/>
              </a:rPr>
              <a:t>return;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i="1" dirty="0">
                <a:solidFill>
                  <a:schemeClr val="bg1"/>
                </a:solidFill>
                <a:cs typeface="Carlito"/>
              </a:rPr>
              <a:t>}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 marR="1939289">
              <a:lnSpc>
                <a:spcPct val="100000"/>
              </a:lnSpc>
              <a:spcBef>
                <a:spcPts val="5"/>
              </a:spcBef>
            </a:pPr>
            <a:r>
              <a:rPr sz="1200" b="1" i="1" spc="-10" dirty="0">
                <a:solidFill>
                  <a:schemeClr val="bg1"/>
                </a:solidFill>
                <a:cs typeface="Carlito"/>
              </a:rPr>
              <a:t>rear-&gt;next </a:t>
            </a:r>
            <a:r>
              <a:rPr sz="1200" b="1" i="1" dirty="0">
                <a:solidFill>
                  <a:schemeClr val="bg1"/>
                </a:solidFill>
                <a:cs typeface="Carlito"/>
              </a:rPr>
              <a:t>= </a:t>
            </a:r>
            <a:r>
              <a:rPr sz="1200" b="1" i="1" spc="-5" dirty="0">
                <a:solidFill>
                  <a:schemeClr val="bg1"/>
                </a:solidFill>
                <a:cs typeface="Carlito"/>
              </a:rPr>
              <a:t>temp;  rear </a:t>
            </a:r>
            <a:r>
              <a:rPr sz="1200" b="1" i="1" dirty="0">
                <a:solidFill>
                  <a:schemeClr val="bg1"/>
                </a:solidFill>
                <a:cs typeface="Carlito"/>
              </a:rPr>
              <a:t>=</a:t>
            </a:r>
            <a:r>
              <a:rPr sz="1200" b="1" i="1" spc="10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i="1" spc="-5" dirty="0">
                <a:solidFill>
                  <a:schemeClr val="bg1"/>
                </a:solidFill>
                <a:cs typeface="Carlito"/>
              </a:rPr>
              <a:t>temp;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b="1" i="1" dirty="0">
                <a:solidFill>
                  <a:schemeClr val="bg1"/>
                </a:solidFill>
                <a:cs typeface="Carlito"/>
              </a:rPr>
              <a:t>}</a:t>
            </a:r>
            <a:endParaRPr sz="1200">
              <a:solidFill>
                <a:schemeClr val="bg1"/>
              </a:solidFill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3800" y="1447800"/>
            <a:ext cx="4419600" cy="242630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106934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chemeClr val="bg1"/>
                </a:solidFill>
                <a:cs typeface="Carlito"/>
              </a:rPr>
              <a:t>// </a:t>
            </a:r>
            <a:r>
              <a:rPr sz="1200" b="1" spc="-55" dirty="0">
                <a:solidFill>
                  <a:schemeClr val="bg1"/>
                </a:solidFill>
                <a:cs typeface="Carlito"/>
              </a:rPr>
              <a:t>To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Dequeue an </a:t>
            </a:r>
            <a:r>
              <a:rPr sz="1200" b="1" spc="-20" dirty="0">
                <a:solidFill>
                  <a:schemeClr val="bg1"/>
                </a:solidFill>
                <a:cs typeface="Carlito"/>
              </a:rPr>
              <a:t>integer</a:t>
            </a:r>
            <a:r>
              <a:rPr sz="1200" b="1" spc="-20">
                <a:solidFill>
                  <a:schemeClr val="bg1"/>
                </a:solidFill>
                <a:cs typeface="Carlito"/>
              </a:rPr>
              <a:t>.  </a:t>
            </a:r>
            <a:endParaRPr lang="en-US" sz="1200" b="1" spc="-20" dirty="0" smtClean="0">
              <a:solidFill>
                <a:schemeClr val="bg1"/>
              </a:solidFill>
              <a:cs typeface="Carlito"/>
            </a:endParaRPr>
          </a:p>
          <a:p>
            <a:pPr marL="12700" marR="1069340">
              <a:lnSpc>
                <a:spcPct val="100000"/>
              </a:lnSpc>
              <a:spcBef>
                <a:spcPts val="100"/>
              </a:spcBef>
            </a:pPr>
            <a:r>
              <a:rPr sz="1200" b="1" spc="-5" smtClean="0">
                <a:solidFill>
                  <a:schemeClr val="bg1"/>
                </a:solidFill>
                <a:cs typeface="Carlito"/>
              </a:rPr>
              <a:t>void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Dequeue()</a:t>
            </a:r>
            <a:r>
              <a:rPr sz="1200" b="1" spc="20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{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 marR="542925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struct Node* temp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=</a:t>
            </a:r>
            <a:r>
              <a:rPr sz="1200" b="1" spc="-55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front;  </a:t>
            </a:r>
            <a:r>
              <a:rPr sz="1200" b="1" spc="-5">
                <a:solidFill>
                  <a:schemeClr val="bg1"/>
                </a:solidFill>
                <a:cs typeface="Carlito"/>
              </a:rPr>
              <a:t>if(front </a:t>
            </a:r>
            <a:r>
              <a:rPr sz="1200" b="1" spc="-5" smtClean="0">
                <a:solidFill>
                  <a:schemeClr val="bg1"/>
                </a:solidFill>
                <a:cs typeface="Carlito"/>
              </a:rPr>
              <a:t>==</a:t>
            </a:r>
            <a:r>
              <a:rPr lang="en-US" sz="1200" b="1" spc="-5" dirty="0" smtClean="0">
                <a:solidFill>
                  <a:schemeClr val="bg1"/>
                </a:solidFill>
                <a:cs typeface="Carlito"/>
              </a:rPr>
              <a:t> </a:t>
            </a:r>
            <a:r>
              <a:rPr sz="1200" b="1" spc="-5" smtClean="0">
                <a:solidFill>
                  <a:schemeClr val="bg1"/>
                </a:solidFill>
                <a:cs typeface="Carlito"/>
              </a:rPr>
              <a:t>NULL</a:t>
            </a:r>
            <a:r>
              <a:rPr lang="en-US" sz="1200" b="1" spc="-5" dirty="0" smtClean="0">
                <a:solidFill>
                  <a:schemeClr val="bg1"/>
                </a:solidFill>
                <a:cs typeface="Carlito"/>
              </a:rPr>
              <a:t> </a:t>
            </a:r>
            <a:r>
              <a:rPr sz="1200" b="1" spc="-5" smtClean="0">
                <a:solidFill>
                  <a:schemeClr val="bg1"/>
                </a:solidFill>
                <a:cs typeface="Carlito"/>
              </a:rPr>
              <a:t>)</a:t>
            </a:r>
            <a:r>
              <a:rPr sz="1200" b="1" smtClean="0">
                <a:solidFill>
                  <a:schemeClr val="bg1"/>
                </a:solidFill>
                <a:cs typeface="Carlito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cs typeface="Carlito"/>
              </a:rPr>
              <a:t> </a:t>
            </a:r>
            <a:r>
              <a:rPr sz="1200" b="1" smtClean="0">
                <a:solidFill>
                  <a:schemeClr val="bg1"/>
                </a:solidFill>
                <a:cs typeface="Carlito"/>
              </a:rPr>
              <a:t>{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927100" marR="508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printf("Queue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is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Empty\n");  return;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dirty="0">
                <a:solidFill>
                  <a:schemeClr val="bg1"/>
                </a:solidFill>
                <a:cs typeface="Carlito"/>
              </a:rPr>
              <a:t>}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if(front == rear)</a:t>
            </a:r>
            <a:r>
              <a:rPr sz="1200" b="1" spc="-30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{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front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=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rear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=</a:t>
            </a:r>
            <a:r>
              <a:rPr sz="1200" b="1" spc="-20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NULL;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dirty="0">
                <a:solidFill>
                  <a:schemeClr val="bg1"/>
                </a:solidFill>
                <a:cs typeface="Carlito"/>
              </a:rPr>
              <a:t>}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else</a:t>
            </a:r>
            <a:r>
              <a:rPr sz="1200" b="1" spc="-15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{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front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=</a:t>
            </a:r>
            <a:r>
              <a:rPr sz="1200" b="1" spc="-15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front-&gt;next;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smtClean="0">
                <a:solidFill>
                  <a:schemeClr val="bg1"/>
                </a:solidFill>
                <a:cs typeface="Carlito"/>
              </a:rPr>
              <a:t>}</a:t>
            </a:r>
            <a:endParaRPr lang="en-US" sz="1200" b="1" dirty="0" smtClean="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lang="en-US" sz="1200" b="1" dirty="0">
                <a:solidFill>
                  <a:schemeClr val="bg1"/>
                </a:solidFill>
                <a:cs typeface="Carlito"/>
              </a:rPr>
              <a:t>f</a:t>
            </a:r>
            <a:r>
              <a:rPr lang="en-US" sz="1200" b="1" dirty="0" smtClean="0">
                <a:solidFill>
                  <a:schemeClr val="bg1"/>
                </a:solidFill>
                <a:cs typeface="Carlito"/>
              </a:rPr>
              <a:t>ree(temp);</a:t>
            </a:r>
            <a:endParaRPr lang="en-US" sz="1200" b="1" dirty="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lang="en-US" sz="1200" b="1" dirty="0">
                <a:solidFill>
                  <a:schemeClr val="bg1"/>
                </a:solidFill>
                <a:cs typeface="Carlito"/>
              </a:rPr>
              <a:t>}</a:t>
            </a:r>
            <a:endParaRPr lang="en-US" sz="1200" b="1" dirty="0" smtClean="0">
              <a:solidFill>
                <a:schemeClr val="bg1"/>
              </a:solidFill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0" y="3962400"/>
            <a:ext cx="3052827" cy="1305486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int Front()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{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if(front == NULL)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 {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927100" marR="508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printf("Queue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is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empty\n");  return;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dirty="0">
                <a:solidFill>
                  <a:schemeClr val="bg1"/>
                </a:solidFill>
                <a:cs typeface="Carlito"/>
              </a:rPr>
              <a:t>}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return</a:t>
            </a:r>
            <a:r>
              <a:rPr sz="1200" b="1" spc="-10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front-&gt;data;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chemeClr val="bg1"/>
                </a:solidFill>
                <a:cs typeface="Carlito"/>
              </a:rPr>
              <a:t>}</a:t>
            </a:r>
            <a:endParaRPr sz="1200">
              <a:solidFill>
                <a:schemeClr val="bg1"/>
              </a:solidFill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3400" y="5367848"/>
            <a:ext cx="3886200" cy="1490152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void Print()</a:t>
            </a:r>
            <a:r>
              <a:rPr sz="1200" b="1" spc="5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{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 marR="40513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struct Node* temp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=</a:t>
            </a:r>
            <a:r>
              <a:rPr sz="1200" b="1" spc="-55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front;  while(temp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!=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NULL)</a:t>
            </a:r>
            <a:r>
              <a:rPr sz="1200" b="1" spc="10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{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927100" marR="508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printf("%d</a:t>
            </a:r>
            <a:r>
              <a:rPr sz="1200" b="1" spc="-60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",temp-&gt;data</a:t>
            </a:r>
            <a:r>
              <a:rPr sz="1200" b="1" spc="-5">
                <a:solidFill>
                  <a:schemeClr val="bg1"/>
                </a:solidFill>
                <a:cs typeface="Carlito"/>
              </a:rPr>
              <a:t>);  </a:t>
            </a:r>
            <a:endParaRPr lang="en-US" sz="1200" b="1" spc="-5" dirty="0" smtClean="0">
              <a:solidFill>
                <a:schemeClr val="bg1"/>
              </a:solidFill>
              <a:cs typeface="Carlito"/>
            </a:endParaRPr>
          </a:p>
          <a:p>
            <a:pPr marL="927100" marR="5080">
              <a:lnSpc>
                <a:spcPct val="100000"/>
              </a:lnSpc>
            </a:pPr>
            <a:r>
              <a:rPr sz="1200" b="1" spc="-5" smtClean="0">
                <a:solidFill>
                  <a:schemeClr val="bg1"/>
                </a:solidFill>
                <a:cs typeface="Carlito"/>
              </a:rPr>
              <a:t>temp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=</a:t>
            </a:r>
            <a:r>
              <a:rPr sz="1200" b="1" spc="-15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temp-&gt;next;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dirty="0">
                <a:solidFill>
                  <a:schemeClr val="bg1"/>
                </a:solidFill>
                <a:cs typeface="Carlito"/>
              </a:rPr>
              <a:t>}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printf("\n");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chemeClr val="bg1"/>
                </a:solidFill>
                <a:cs typeface="Carlito"/>
              </a:rPr>
              <a:t>}</a:t>
            </a:r>
            <a:endParaRPr sz="1200">
              <a:solidFill>
                <a:schemeClr val="bg1"/>
              </a:solidFill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34400" y="1371600"/>
            <a:ext cx="3429000" cy="1687641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int</a:t>
            </a:r>
            <a:r>
              <a:rPr sz="1200" b="1" spc="-20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spc="-5">
                <a:solidFill>
                  <a:schemeClr val="bg1"/>
                </a:solidFill>
                <a:cs typeface="Carlito"/>
              </a:rPr>
              <a:t>main</a:t>
            </a:r>
            <a:r>
              <a:rPr sz="1200" b="1" spc="-5" smtClean="0">
                <a:solidFill>
                  <a:schemeClr val="bg1"/>
                </a:solidFill>
                <a:cs typeface="Carlito"/>
              </a:rPr>
              <a:t>()</a:t>
            </a:r>
            <a:r>
              <a:rPr lang="en-US" sz="1200" b="1" spc="-5" dirty="0" smtClean="0">
                <a:solidFill>
                  <a:schemeClr val="bg1"/>
                </a:solidFill>
                <a:cs typeface="Carlito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 smtClean="0">
                <a:solidFill>
                  <a:schemeClr val="bg1"/>
                </a:solidFill>
                <a:cs typeface="Carlito"/>
              </a:rPr>
              <a:t>/</a:t>
            </a:r>
            <a:r>
              <a:rPr sz="1200" b="1" smtClean="0">
                <a:solidFill>
                  <a:schemeClr val="bg1"/>
                </a:solidFill>
                <a:cs typeface="Carlito"/>
              </a:rPr>
              <a:t>*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Drive code to test</a:t>
            </a:r>
            <a:r>
              <a:rPr sz="1200" b="1" spc="-135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the 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implementation</a:t>
            </a:r>
            <a:r>
              <a:rPr sz="1200" b="1" spc="-5">
                <a:solidFill>
                  <a:schemeClr val="bg1"/>
                </a:solidFill>
                <a:cs typeface="Carlito"/>
              </a:rPr>
              <a:t>.</a:t>
            </a:r>
            <a:r>
              <a:rPr sz="1200" b="1" spc="-50">
                <a:solidFill>
                  <a:schemeClr val="bg1"/>
                </a:solidFill>
                <a:cs typeface="Carlito"/>
              </a:rPr>
              <a:t> </a:t>
            </a:r>
            <a:r>
              <a:rPr sz="1200" b="1" smtClean="0">
                <a:solidFill>
                  <a:schemeClr val="bg1"/>
                </a:solidFill>
                <a:cs typeface="Carlito"/>
              </a:rPr>
              <a:t>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Printing elements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in</a:t>
            </a:r>
            <a:r>
              <a:rPr sz="1200" b="1" spc="-100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Queue 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after each </a:t>
            </a:r>
            <a:r>
              <a:rPr sz="1200" b="1" dirty="0">
                <a:solidFill>
                  <a:schemeClr val="bg1"/>
                </a:solidFill>
                <a:cs typeface="Carlito"/>
              </a:rPr>
              <a:t>Enqueue </a:t>
            </a:r>
            <a:r>
              <a:rPr sz="1200" b="1">
                <a:solidFill>
                  <a:schemeClr val="bg1"/>
                </a:solidFill>
                <a:cs typeface="Carlito"/>
              </a:rPr>
              <a:t>or</a:t>
            </a:r>
            <a:r>
              <a:rPr sz="1200" b="1" spc="-114">
                <a:solidFill>
                  <a:schemeClr val="bg1"/>
                </a:solidFill>
                <a:cs typeface="Carlito"/>
              </a:rPr>
              <a:t> </a:t>
            </a:r>
            <a:r>
              <a:rPr sz="1200" b="1" smtClean="0">
                <a:solidFill>
                  <a:schemeClr val="bg1"/>
                </a:solidFill>
                <a:cs typeface="Carlito"/>
              </a:rPr>
              <a:t>Dequeue</a:t>
            </a:r>
            <a:r>
              <a:rPr lang="en-US" sz="1200" b="1" dirty="0" smtClean="0">
                <a:solidFill>
                  <a:schemeClr val="bg1"/>
                </a:solidFill>
                <a:cs typeface="Carlito"/>
              </a:rPr>
              <a:t> */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Enqueue(2);</a:t>
            </a:r>
            <a:r>
              <a:rPr sz="1200" b="1" spc="-50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Print();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Enqueue(4);</a:t>
            </a:r>
            <a:r>
              <a:rPr sz="1200" b="1" spc="-50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Print();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Enqueue(6);</a:t>
            </a:r>
            <a:r>
              <a:rPr sz="1200" b="1" spc="-50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Print();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Dequeue();</a:t>
            </a:r>
            <a:r>
              <a:rPr sz="1200" b="1" spc="285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Print();</a:t>
            </a:r>
            <a:endParaRPr sz="1200">
              <a:solidFill>
                <a:schemeClr val="bg1"/>
              </a:solidFill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solidFill>
                  <a:schemeClr val="bg1"/>
                </a:solidFill>
                <a:cs typeface="Carlito"/>
              </a:rPr>
              <a:t>Enqueue(8);</a:t>
            </a:r>
            <a:r>
              <a:rPr sz="1200" b="1" spc="-25" dirty="0">
                <a:solidFill>
                  <a:schemeClr val="bg1"/>
                </a:solidFill>
                <a:cs typeface="Carlito"/>
              </a:rPr>
              <a:t> </a:t>
            </a:r>
            <a:r>
              <a:rPr sz="1200" b="1" spc="-5" dirty="0">
                <a:solidFill>
                  <a:schemeClr val="bg1"/>
                </a:solidFill>
                <a:cs typeface="Carlito"/>
              </a:rPr>
              <a:t>Print();</a:t>
            </a:r>
            <a:endParaRPr sz="1200">
              <a:solidFill>
                <a:schemeClr val="bg1"/>
              </a:solidFill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10016" y="3267456"/>
            <a:ext cx="3681984" cy="3590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110489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b="1" spc="-5" smtClean="0">
                <a:latin typeface="Arial" pitchFamily="34" charset="0"/>
                <a:cs typeface="Arial" pitchFamily="34" charset="0"/>
              </a:rPr>
              <a:t>Implemen</a:t>
            </a:r>
            <a:r>
              <a:rPr lang="en-US" sz="4800" b="1" spc="-5" dirty="0" smtClean="0">
                <a:latin typeface="Arial" pitchFamily="34" charset="0"/>
                <a:cs typeface="Arial" pitchFamily="34" charset="0"/>
              </a:rPr>
              <a:t>t queue using linked list in c</a:t>
            </a:r>
            <a:endParaRPr sz="4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1447800"/>
            <a:ext cx="3200400" cy="2677656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/*Queue- Linked list </a:t>
            </a:r>
            <a:r>
              <a:rPr lang="en-US" sz="1200" b="1" dirty="0" err="1" smtClean="0">
                <a:solidFill>
                  <a:schemeClr val="bg1"/>
                </a:solidFill>
              </a:rPr>
              <a:t>implmentation</a:t>
            </a:r>
            <a:r>
              <a:rPr lang="en-US" sz="1200" b="1" dirty="0" smtClean="0">
                <a:solidFill>
                  <a:schemeClr val="bg1"/>
                </a:solidFill>
              </a:rPr>
              <a:t> */</a:t>
            </a:r>
          </a:p>
          <a:p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/>
                </a:solidFill>
              </a:rPr>
              <a:t>#include&lt;</a:t>
            </a:r>
            <a:r>
              <a:rPr lang="en-US" sz="1200" b="1" dirty="0" err="1" smtClean="0">
                <a:solidFill>
                  <a:schemeClr val="bg1"/>
                </a:solidFill>
              </a:rPr>
              <a:t>stdio.h</a:t>
            </a:r>
            <a:r>
              <a:rPr lang="en-US" sz="1200" b="1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#include&lt;</a:t>
            </a:r>
            <a:r>
              <a:rPr lang="en-US" sz="1200" b="1" dirty="0" err="1" smtClean="0">
                <a:solidFill>
                  <a:schemeClr val="bg1"/>
                </a:solidFill>
              </a:rPr>
              <a:t>stdlib.h</a:t>
            </a:r>
            <a:r>
              <a:rPr lang="en-US" sz="1200" b="1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200" b="1" dirty="0" err="1" smtClean="0">
                <a:solidFill>
                  <a:schemeClr val="bg1"/>
                </a:solidFill>
              </a:rPr>
              <a:t>struct</a:t>
            </a:r>
            <a:r>
              <a:rPr lang="en-US" sz="1200" b="1" dirty="0" smtClean="0">
                <a:solidFill>
                  <a:schemeClr val="bg1"/>
                </a:solidFill>
              </a:rPr>
              <a:t> Node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     </a:t>
            </a:r>
            <a:r>
              <a:rPr lang="en-US" sz="1200" b="1" dirty="0" err="1" smtClean="0">
                <a:solidFill>
                  <a:schemeClr val="bg1"/>
                </a:solidFill>
              </a:rPr>
              <a:t>int</a:t>
            </a:r>
            <a:r>
              <a:rPr lang="en-US" sz="1200" b="1" dirty="0" smtClean="0">
                <a:solidFill>
                  <a:schemeClr val="bg1"/>
                </a:solidFill>
              </a:rPr>
              <a:t> data;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     </a:t>
            </a:r>
            <a:r>
              <a:rPr lang="en-US" sz="1200" b="1" dirty="0" err="1" smtClean="0">
                <a:solidFill>
                  <a:schemeClr val="bg1"/>
                </a:solidFill>
              </a:rPr>
              <a:t>struct</a:t>
            </a:r>
            <a:r>
              <a:rPr lang="en-US" sz="1200" b="1" dirty="0" smtClean="0">
                <a:solidFill>
                  <a:schemeClr val="bg1"/>
                </a:solidFill>
              </a:rPr>
              <a:t> Node* next;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/* Two variables to store the address of front and rear nodes*/</a:t>
            </a:r>
          </a:p>
          <a:p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1200" b="1" dirty="0" err="1" smtClean="0">
                <a:solidFill>
                  <a:schemeClr val="bg1"/>
                </a:solidFill>
              </a:rPr>
              <a:t>struct</a:t>
            </a:r>
            <a:r>
              <a:rPr lang="en-US" sz="1200" b="1" dirty="0" smtClean="0">
                <a:solidFill>
                  <a:schemeClr val="bg1"/>
                </a:solidFill>
              </a:rPr>
              <a:t> Node* front =NULL;</a:t>
            </a:r>
          </a:p>
          <a:p>
            <a:r>
              <a:rPr lang="en-US" sz="1200" b="1" dirty="0" err="1" smtClean="0">
                <a:solidFill>
                  <a:schemeClr val="bg1"/>
                </a:solidFill>
              </a:rPr>
              <a:t>struct</a:t>
            </a:r>
            <a:r>
              <a:rPr lang="en-US" sz="1200" b="1" dirty="0" smtClean="0">
                <a:solidFill>
                  <a:schemeClr val="bg1"/>
                </a:solidFill>
              </a:rPr>
              <a:t> Node* rear = NULL;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609600"/>
            <a:ext cx="10591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9064625" algn="l"/>
              </a:tabLst>
            </a:pPr>
            <a:r>
              <a:rPr sz="4800" b="1" spc="-5" dirty="0">
                <a:latin typeface="Arial" pitchFamily="34" charset="0"/>
                <a:cs typeface="Arial" pitchFamily="34" charset="0"/>
              </a:rPr>
              <a:t>Comparing </a:t>
            </a:r>
            <a:r>
              <a:rPr sz="4800" b="1" dirty="0">
                <a:latin typeface="Arial" pitchFamily="34" charset="0"/>
                <a:cs typeface="Arial" pitchFamily="34" charset="0"/>
              </a:rPr>
              <a:t>queue </a:t>
            </a:r>
            <a:r>
              <a:rPr sz="4800" b="1" spc="-10" dirty="0">
                <a:latin typeface="Arial" pitchFamily="34" charset="0"/>
                <a:cs typeface="Arial" pitchFamily="34" charset="0"/>
              </a:rPr>
              <a:t>implementations</a:t>
            </a:r>
            <a:r>
              <a:rPr sz="4800" b="1" spc="-10" dirty="0">
                <a:latin typeface="Carlito"/>
                <a:cs typeface="Carlito"/>
              </a:rPr>
              <a:t>	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8800" y="1676401"/>
            <a:ext cx="8991600" cy="5097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FFFF"/>
              </a:buClr>
              <a:buSzPct val="100000"/>
              <a:buFont typeface="Wingdings" pitchFamily="2" charset="2"/>
              <a:buChar char="v"/>
              <a:tabLst>
                <a:tab pos="355600" algn="l"/>
              </a:tabLst>
            </a:pPr>
            <a:r>
              <a:rPr sz="2800" b="1" i="1">
                <a:latin typeface="Times New Roman" pitchFamily="18" charset="0"/>
                <a:cs typeface="Times New Roman" pitchFamily="18" charset="0"/>
              </a:rPr>
              <a:t>Memory</a:t>
            </a:r>
            <a:r>
              <a:rPr sz="2800" b="1" i="1" spc="-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sz="2400" b="1" i="1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200000"/>
              </a:lnSpc>
              <a:spcBef>
                <a:spcPts val="30"/>
              </a:spcBef>
              <a:buClr>
                <a:srgbClr val="00FFFF"/>
              </a:buClr>
              <a:buFont typeface="Wingdings" pitchFamily="2" charset="2"/>
              <a:buChar char="Ø"/>
              <a:tabLst>
                <a:tab pos="756920" algn="l"/>
              </a:tabLst>
            </a:pPr>
            <a:r>
              <a:rPr sz="2800" b="1" i="1" spc="-1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Array-based</a:t>
            </a:r>
            <a:r>
              <a:rPr sz="2800" b="1" i="1" spc="1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implementation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1155700" marR="391795" lvl="2" indent="-228600">
              <a:lnSpc>
                <a:spcPts val="2590"/>
              </a:lnSpc>
              <a:spcBef>
                <a:spcPts val="645"/>
              </a:spcBef>
              <a:buClr>
                <a:srgbClr val="00FFFF"/>
              </a:buClr>
              <a:buFont typeface="Wingdings" pitchFamily="2" charset="2"/>
              <a:buChar char="§"/>
              <a:tabLst>
                <a:tab pos="1155700" algn="l"/>
              </a:tabLst>
            </a:pP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Assume a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queue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(size: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100) of strings (80</a:t>
            </a:r>
            <a:r>
              <a:rPr sz="2800" b="1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bytes 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each)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1155700" lvl="2" indent="-228600">
              <a:lnSpc>
                <a:spcPct val="100000"/>
              </a:lnSpc>
              <a:spcBef>
                <a:spcPts val="254"/>
              </a:spcBef>
              <a:buClr>
                <a:srgbClr val="00FFFF"/>
              </a:buClr>
              <a:buFont typeface="Wingdings" pitchFamily="2" charset="2"/>
              <a:buChar char="§"/>
              <a:tabLst>
                <a:tab pos="1155700" algn="l"/>
              </a:tabLst>
            </a:pP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Assume indices </a:t>
            </a:r>
            <a:r>
              <a:rPr sz="2800" b="1" i="1" spc="-25" dirty="0">
                <a:latin typeface="Times New Roman" pitchFamily="18" charset="0"/>
                <a:cs typeface="Times New Roman" pitchFamily="18" charset="0"/>
              </a:rPr>
              <a:t>take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b="1" i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bytes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1155700" lvl="2" indent="-228600">
              <a:lnSpc>
                <a:spcPts val="2735"/>
              </a:lnSpc>
              <a:spcBef>
                <a:spcPts val="285"/>
              </a:spcBef>
              <a:buClr>
                <a:srgbClr val="00FFFF"/>
              </a:buClr>
              <a:buFont typeface="Wingdings" pitchFamily="2" charset="2"/>
              <a:buChar char="§"/>
              <a:tabLst>
                <a:tab pos="1155700" algn="l"/>
              </a:tabLst>
            </a:pPr>
            <a:r>
              <a:rPr sz="2800" b="1" i="1" spc="-55" dirty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memory: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(80 bytes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101 slots)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(2 bytes </a:t>
            </a:r>
            <a:r>
              <a:rPr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sz="2800" b="1" i="1" spc="-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smtClean="0">
                <a:latin typeface="Times New Roman" pitchFamily="18" charset="0"/>
                <a:cs typeface="Times New Roman" pitchFamily="18" charset="0"/>
              </a:rPr>
              <a:t>indexes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2800" b="1" i="1" spc="-5">
                <a:latin typeface="Times New Roman" pitchFamily="18" charset="0"/>
                <a:cs typeface="Times New Roman" pitchFamily="18" charset="0"/>
              </a:rPr>
              <a:t>8084</a:t>
            </a:r>
            <a:r>
              <a:rPr sz="2800" b="1" i="1" spc="-1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bytes</a:t>
            </a:r>
            <a:endParaRPr lang="en-US" sz="2800" b="1" i="1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1155700" lvl="2" indent="-228600">
              <a:lnSpc>
                <a:spcPts val="2735"/>
              </a:lnSpc>
              <a:spcBef>
                <a:spcPts val="285"/>
              </a:spcBef>
              <a:buClr>
                <a:srgbClr val="00FFFF"/>
              </a:buClr>
              <a:tabLst>
                <a:tab pos="1155700" algn="l"/>
              </a:tabLst>
            </a:pP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Clr>
                <a:srgbClr val="00FFFF"/>
              </a:buClr>
              <a:buFont typeface="Wingdings" pitchFamily="2" charset="2"/>
              <a:buChar char="Ø"/>
              <a:tabLst>
                <a:tab pos="756920" algn="l"/>
              </a:tabLst>
            </a:pPr>
            <a:r>
              <a:rPr sz="2800" b="1" i="1" spc="-1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Linked-list-based</a:t>
            </a:r>
            <a:r>
              <a:rPr sz="2800" b="1" i="1" spc="5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implementation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1155700" lvl="2" indent="-228600">
              <a:lnSpc>
                <a:spcPct val="100000"/>
              </a:lnSpc>
              <a:spcBef>
                <a:spcPts val="340"/>
              </a:spcBef>
              <a:buClr>
                <a:srgbClr val="00FFFF"/>
              </a:buClr>
              <a:buFont typeface="Wingdings" pitchFamily="2" charset="2"/>
              <a:buChar char="§"/>
              <a:tabLst>
                <a:tab pos="1155700" algn="l"/>
              </a:tabLst>
            </a:pP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pointers </a:t>
            </a:r>
            <a:r>
              <a:rPr sz="2800" b="1" i="1" spc="-25" dirty="0">
                <a:latin typeface="Times New Roman" pitchFamily="18" charset="0"/>
                <a:cs typeface="Times New Roman" pitchFamily="18" charset="0"/>
              </a:rPr>
              <a:t>take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2800" b="1" i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bytes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1155700" lvl="2" indent="-228600">
              <a:lnSpc>
                <a:spcPts val="2740"/>
              </a:lnSpc>
              <a:spcBef>
                <a:spcPts val="290"/>
              </a:spcBef>
              <a:buClr>
                <a:srgbClr val="00FFFF"/>
              </a:buClr>
              <a:buFont typeface="Wingdings" pitchFamily="2" charset="2"/>
              <a:buChar char="§"/>
              <a:tabLst>
                <a:tab pos="1155700" algn="l"/>
              </a:tabLst>
            </a:pPr>
            <a:r>
              <a:rPr sz="2800" b="1" i="1" spc="-55" dirty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per node: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80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bytes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+ 4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bytes </a:t>
            </a:r>
            <a:r>
              <a:rPr sz="2800" b="1" i="1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b="1" i="1" spc="-2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mtClean="0">
                <a:latin typeface="Times New Roman" pitchFamily="18" charset="0"/>
                <a:cs typeface="Times New Roman" pitchFamily="18" charset="0"/>
              </a:rPr>
              <a:t>84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bytes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0945" y="681304"/>
            <a:ext cx="485965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5" smtClean="0">
                <a:latin typeface="Arial" pitchFamily="34" charset="0"/>
                <a:cs typeface="Arial" pitchFamily="34" charset="0"/>
              </a:rPr>
              <a:t>Stack</a:t>
            </a:r>
            <a:r>
              <a:rPr lang="en-US" sz="4800" b="1" spc="-7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4800" b="1" spc="-5" smtClean="0">
                <a:latin typeface="Arial" pitchFamily="34" charset="0"/>
                <a:cs typeface="Arial" pitchFamily="34" charset="0"/>
              </a:rPr>
              <a:t>Overview</a:t>
            </a:r>
            <a:endParaRPr sz="4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1600200"/>
            <a:ext cx="9067799" cy="3924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571500">
              <a:lnSpc>
                <a:spcPct val="150000"/>
              </a:lnSpc>
              <a:spcBef>
                <a:spcPts val="95"/>
              </a:spcBef>
              <a:buClr>
                <a:srgbClr val="00FFFF"/>
              </a:buClr>
              <a:buFont typeface="Wingdings" pitchFamily="2" charset="2"/>
              <a:buChar char="v"/>
              <a:tabLst>
                <a:tab pos="583565" algn="l"/>
                <a:tab pos="584200" algn="l"/>
                <a:tab pos="1511935" algn="l"/>
              </a:tabLst>
            </a:pP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Stack	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Definition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584200" indent="-571500">
              <a:lnSpc>
                <a:spcPct val="150000"/>
              </a:lnSpc>
              <a:buClr>
                <a:srgbClr val="00FFFF"/>
              </a:buClr>
              <a:buFont typeface="Wingdings" pitchFamily="2" charset="2"/>
              <a:buChar char="v"/>
              <a:tabLst>
                <a:tab pos="583565" algn="l"/>
                <a:tab pos="584200" algn="l"/>
              </a:tabLst>
            </a:pP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b="1" i="1" spc="-20">
                <a:latin typeface="Times New Roman" pitchFamily="18" charset="0"/>
                <a:cs typeface="Times New Roman" pitchFamily="18" charset="0"/>
              </a:rPr>
              <a:t>stack</a:t>
            </a:r>
            <a:r>
              <a:rPr sz="2800" b="1" i="1" spc="1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50" b="1" i="1" spc="-70" dirty="0" smtClean="0">
                <a:latin typeface="Times New Roman" pitchFamily="18" charset="0"/>
                <a:cs typeface="Times New Roman" pitchFamily="18" charset="0"/>
              </a:rPr>
              <a:t>?                                     </a:t>
            </a:r>
            <a:endParaRPr sz="2950" b="1">
              <a:latin typeface="Times New Roman" pitchFamily="18" charset="0"/>
              <a:cs typeface="Times New Roman" pitchFamily="18" charset="0"/>
            </a:endParaRPr>
          </a:p>
          <a:p>
            <a:pPr marL="584200" indent="-571500">
              <a:lnSpc>
                <a:spcPct val="150000"/>
              </a:lnSpc>
              <a:buClr>
                <a:srgbClr val="00FFFF"/>
              </a:buClr>
              <a:buFont typeface="Wingdings" pitchFamily="2" charset="2"/>
              <a:buChar char="v"/>
              <a:tabLst>
                <a:tab pos="583565" algn="l"/>
                <a:tab pos="584200" algn="l"/>
              </a:tabLst>
            </a:pP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Condition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b="1" i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20" dirty="0">
                <a:latin typeface="Times New Roman" pitchFamily="18" charset="0"/>
                <a:cs typeface="Times New Roman" pitchFamily="18" charset="0"/>
              </a:rPr>
              <a:t>stack.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584200" indent="-571500">
              <a:lnSpc>
                <a:spcPct val="150000"/>
              </a:lnSpc>
              <a:buClr>
                <a:srgbClr val="00FFFF"/>
              </a:buClr>
              <a:buFont typeface="Wingdings" pitchFamily="2" charset="2"/>
              <a:buChar char="v"/>
              <a:tabLst>
                <a:tab pos="583565" algn="l"/>
                <a:tab pos="584200" algn="l"/>
              </a:tabLst>
            </a:pP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b="1" i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Programming.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584200" indent="-571500">
              <a:lnSpc>
                <a:spcPct val="150000"/>
              </a:lnSpc>
              <a:buClr>
                <a:srgbClr val="00FFFF"/>
              </a:buClr>
              <a:buFont typeface="Wingdings" pitchFamily="2" charset="2"/>
              <a:buChar char="v"/>
              <a:tabLst>
                <a:tab pos="583565" algn="l"/>
                <a:tab pos="584200" algn="l"/>
              </a:tabLst>
            </a:pP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Basic operations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stack(Pushing,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popping</a:t>
            </a:r>
            <a:r>
              <a:rPr sz="2800" b="1" i="1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etc.)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584200" indent="-571500">
              <a:lnSpc>
                <a:spcPct val="150000"/>
              </a:lnSpc>
              <a:buClr>
                <a:srgbClr val="00FFFF"/>
              </a:buClr>
              <a:buFont typeface="Wingdings" pitchFamily="2" charset="2"/>
              <a:buChar char="v"/>
              <a:tabLst>
                <a:tab pos="583565" algn="l"/>
                <a:tab pos="584200" algn="l"/>
              </a:tabLst>
            </a:pP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b="1" i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Stacks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5000" y="22098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23622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19800" y="25146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72200" y="26670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24600" y="28194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77000" y="29718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29400" y="31242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81800" y="32766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34200" y="34290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86600" y="35814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39000" y="3733800"/>
            <a:ext cx="1447800" cy="2286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 algn="ctr">
              <a:lnSpc>
                <a:spcPct val="100000"/>
              </a:lnSpc>
              <a:spcBef>
                <a:spcPts val="100"/>
              </a:spcBef>
            </a:pPr>
            <a:r>
              <a:rPr sz="4800" b="1" spc="-295" dirty="0">
                <a:latin typeface="Arial" pitchFamily="34" charset="0"/>
                <a:cs typeface="Arial" pitchFamily="34" charset="0"/>
              </a:rPr>
              <a:t>Comparing</a:t>
            </a:r>
            <a:r>
              <a:rPr b="1" spc="-295" dirty="0">
                <a:latin typeface="Arial" pitchFamily="34" charset="0"/>
                <a:cs typeface="Arial" pitchFamily="34" charset="0"/>
              </a:rPr>
              <a:t> </a:t>
            </a:r>
            <a:r>
              <a:rPr sz="4800" b="1" spc="-340" dirty="0">
                <a:latin typeface="Arial" pitchFamily="34" charset="0"/>
                <a:cs typeface="Arial" pitchFamily="34" charset="0"/>
              </a:rPr>
              <a:t>queue</a:t>
            </a:r>
            <a:r>
              <a:rPr b="1" spc="-605" dirty="0">
                <a:latin typeface="Arial" pitchFamily="34" charset="0"/>
                <a:cs typeface="Arial" pitchFamily="34" charset="0"/>
              </a:rPr>
              <a:t> </a:t>
            </a:r>
            <a:r>
              <a:rPr sz="4800" b="1" spc="-350" dirty="0">
                <a:latin typeface="Arial" pitchFamily="34" charset="0"/>
                <a:cs typeface="Arial" pitchFamily="34" charset="0"/>
              </a:rPr>
              <a:t>implementations</a:t>
            </a:r>
            <a:endParaRPr b="1" spc="-35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55901" y="1524004"/>
          <a:ext cx="7848600" cy="4952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/>
                <a:gridCol w="2540000"/>
                <a:gridCol w="2540000"/>
              </a:tblGrid>
              <a:tr h="498068">
                <a:tc gridSpan="3">
                  <a:txBody>
                    <a:bodyPr/>
                    <a:lstStyle/>
                    <a:p>
                      <a:pPr marL="86169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Big-O Comparison of Queue</a:t>
                      </a:r>
                      <a:r>
                        <a:rPr sz="2800" b="0" spc="2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Operations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603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146050" marR="139700" indent="7099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  </a:t>
                      </a:r>
                      <a:r>
                        <a:rPr sz="2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sz="2800" b="0" spc="-1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sz="2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sz="2800" b="0" spc="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sz="2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sz="2800" b="0" spc="-2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sz="2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entati</a:t>
                      </a:r>
                      <a:r>
                        <a:rPr sz="2800" b="0" spc="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sz="2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146050" marR="139700" indent="6197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Linked  </a:t>
                      </a:r>
                      <a:r>
                        <a:rPr sz="2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sz="2800" b="0" spc="-1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sz="2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sz="2800" b="0" spc="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sz="2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sz="2800" b="0" spc="-2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sz="2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entati</a:t>
                      </a:r>
                      <a:r>
                        <a:rPr sz="2800" b="0" spc="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sz="2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4987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r>
                        <a:rPr sz="2800" b="0" spc="-2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constructor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4987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0" spc="-1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MakeEmpty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O(N)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4987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IsFull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4987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IsEmpty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4987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Enqueue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4994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Dequeue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5013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Destructor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0" spc="-5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O(N)</a:t>
                      </a:r>
                      <a:endParaRPr sz="2800" b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Stack Definition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4669536"/>
          </a:xfrm>
        </p:spPr>
        <p:txBody>
          <a:bodyPr>
            <a:normAutofit/>
          </a:bodyPr>
          <a:lstStyle/>
          <a:p>
            <a:pPr>
              <a:buClr>
                <a:srgbClr val="00FFFF"/>
              </a:buClr>
              <a:buSzPct val="100000"/>
              <a:buFont typeface="Wingdings" pitchFamily="2" charset="2"/>
              <a:buChar char="v"/>
            </a:pPr>
            <a:r>
              <a:rPr lang="en-US" sz="2800" b="1" i="1" spc="-65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know that the </a:t>
            </a:r>
            <a:r>
              <a:rPr lang="en-US" sz="2800" b="1" i="1" spc="-15" dirty="0" smtClean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b="1" i="1" spc="-10" dirty="0" smtClean="0">
                <a:latin typeface="Times New Roman" pitchFamily="18" charset="0"/>
                <a:cs typeface="Times New Roman" pitchFamily="18" charset="0"/>
              </a:rPr>
              <a:t>LIFO 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Structure i.e. </a:t>
            </a:r>
            <a:r>
              <a:rPr lang="en-US" sz="2800" b="1" i="1" spc="-15" dirty="0" smtClean="0">
                <a:latin typeface="Times New Roman" pitchFamily="18" charset="0"/>
                <a:cs typeface="Times New Roman" pitchFamily="18" charset="0"/>
              </a:rPr>
              <a:t>Last 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b="1" i="1" spc="-15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Out. </a:t>
            </a:r>
          </a:p>
          <a:p>
            <a:pPr>
              <a:buClr>
                <a:srgbClr val="00FFFF"/>
              </a:buClr>
              <a:buSzPct val="100000"/>
              <a:buFont typeface="Wingdings" pitchFamily="2" charset="2"/>
              <a:buChar char="v"/>
            </a:pP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It  is very </a:t>
            </a:r>
            <a:r>
              <a:rPr lang="en-US" sz="2800" b="1" i="1" spc="-10" dirty="0" smtClean="0">
                <a:latin typeface="Times New Roman" pitchFamily="18" charset="0"/>
                <a:cs typeface="Times New Roman" pitchFamily="18" charset="0"/>
              </a:rPr>
              <a:t>useful </a:t>
            </a:r>
            <a:r>
              <a:rPr lang="en-US" sz="2800" b="1" i="1" spc="-15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800" b="1" i="1" spc="-10" dirty="0" smtClean="0"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in C Programming. </a:t>
            </a:r>
          </a:p>
          <a:p>
            <a:pPr>
              <a:buClr>
                <a:srgbClr val="00FFFF"/>
              </a:buClr>
              <a:buSzPct val="100000"/>
              <a:buFont typeface="Wingdings" pitchFamily="2" charset="2"/>
              <a:buChar char="v"/>
            </a:pPr>
            <a:r>
              <a:rPr lang="en-US" sz="2800" b="1" i="1" spc="-15" dirty="0" smtClean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lang="en-US" sz="2800" b="1" i="1" spc="-10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800" b="1" i="1" spc="-15" dirty="0" smtClean="0">
                <a:latin typeface="Times New Roman" pitchFamily="18" charset="0"/>
                <a:cs typeface="Times New Roman" pitchFamily="18" charset="0"/>
              </a:rPr>
              <a:t>implemented </a:t>
            </a:r>
            <a:r>
              <a:rPr lang="en-US" sz="2800" b="1" i="1" spc="-1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spc="-25" dirty="0" smtClean="0">
                <a:latin typeface="Times New Roman" pitchFamily="18" charset="0"/>
                <a:cs typeface="Times New Roman" pitchFamily="18" charset="0"/>
              </a:rPr>
              <a:t>Linked </a:t>
            </a:r>
            <a:r>
              <a:rPr lang="en-US" sz="2800" b="1" i="1" spc="-15" dirty="0" smtClean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b="1" i="1" spc="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spc="-20" dirty="0" smtClean="0">
                <a:latin typeface="Times New Roman" pitchFamily="18" charset="0"/>
                <a:cs typeface="Times New Roman" pitchFamily="18" charset="0"/>
              </a:rPr>
              <a:t>Array.</a:t>
            </a:r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600" y="4800600"/>
            <a:ext cx="1447800" cy="4572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5334000"/>
            <a:ext cx="1447800" cy="4572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12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7600" y="5867400"/>
            <a:ext cx="1447800" cy="4572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57600" y="6400800"/>
            <a:ext cx="1447800" cy="4572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‘a’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71800" y="3657600"/>
            <a:ext cx="1447800" cy="4572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31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4900355">
            <a:off x="3759884" y="4292077"/>
            <a:ext cx="400060" cy="310682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7200" y="4267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Arial Black" pitchFamily="34" charset="0"/>
              </a:rPr>
              <a:t>PUSH</a:t>
            </a:r>
            <a:endParaRPr lang="en-US" b="1" dirty="0">
              <a:solidFill>
                <a:srgbClr val="00FFFF"/>
              </a:solidFill>
              <a:latin typeface="Arial Black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77000" y="4800600"/>
            <a:ext cx="1447800" cy="4572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7000" y="5334000"/>
            <a:ext cx="1447800" cy="4572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12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77000" y="5867400"/>
            <a:ext cx="1447800" cy="4572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77000" y="6400800"/>
            <a:ext cx="1447800" cy="4572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‘a’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34200" y="4191000"/>
            <a:ext cx="1447800" cy="4572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31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8232525">
            <a:off x="8041437" y="3754920"/>
            <a:ext cx="400060" cy="310682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534400" y="3657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Arial Black" pitchFamily="34" charset="0"/>
              </a:rPr>
              <a:t>POP</a:t>
            </a:r>
            <a:endParaRPr lang="en-US" b="1" dirty="0">
              <a:solidFill>
                <a:srgbClr val="00FFFF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1905000"/>
            <a:ext cx="9220200" cy="32438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0" marR="315595" indent="-514350">
              <a:lnSpc>
                <a:spcPct val="150000"/>
              </a:lnSpc>
              <a:spcBef>
                <a:spcPts val="95"/>
              </a:spcBef>
              <a:buClr>
                <a:srgbClr val="00FFFF"/>
              </a:buClr>
              <a:buSzPct val="100000"/>
              <a:buFont typeface="Wingdings" pitchFamily="2" charset="2"/>
              <a:buChar char="v"/>
              <a:tabLst>
                <a:tab pos="284480" algn="l"/>
              </a:tabLst>
            </a:pPr>
            <a:r>
              <a:rPr lang="en-US" sz="2800" i="1" spc="-15" dirty="0" smtClean="0">
                <a:cs typeface="Carlito"/>
              </a:rPr>
              <a:t> </a:t>
            </a:r>
            <a:r>
              <a:rPr sz="2800" b="1" i="1" spc="-15" smtClean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LIFO Structure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[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Last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First  Out</a:t>
            </a:r>
            <a:r>
              <a:rPr sz="2800" b="1" i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]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527050" marR="375285" indent="-514350">
              <a:lnSpc>
                <a:spcPct val="150000"/>
              </a:lnSpc>
              <a:spcBef>
                <a:spcPts val="5"/>
              </a:spcBef>
              <a:buClr>
                <a:srgbClr val="00FFFF"/>
              </a:buClr>
              <a:buSzPct val="100000"/>
              <a:buFont typeface="Wingdings" pitchFamily="2" charset="2"/>
              <a:buChar char="v"/>
              <a:tabLst>
                <a:tab pos="284480" algn="l"/>
              </a:tabLst>
            </a:pPr>
            <a:r>
              <a:rPr lang="en-US" sz="2800" b="1" i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smtClean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Ordered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Elements of  Same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20" dirty="0">
                <a:latin typeface="Times New Roman" pitchFamily="18" charset="0"/>
                <a:cs typeface="Times New Roman" pitchFamily="18" charset="0"/>
              </a:rPr>
              <a:t>Type.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526415" indent="-514350">
              <a:lnSpc>
                <a:spcPct val="150000"/>
              </a:lnSpc>
              <a:buClr>
                <a:srgbClr val="00FFFF"/>
              </a:buClr>
              <a:buSzPct val="100000"/>
              <a:buFont typeface="Wingdings" pitchFamily="2" charset="2"/>
              <a:buChar char="v"/>
              <a:tabLst>
                <a:tab pos="284480" algn="l"/>
              </a:tabLst>
            </a:pPr>
            <a:r>
              <a:rPr lang="en-US" sz="2800" b="1" i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smtClean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is Linear</a:t>
            </a:r>
            <a:r>
              <a:rPr sz="2800" b="1" i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List</a:t>
            </a:r>
            <a:endParaRPr sz="2800" b="1" i="1">
              <a:latin typeface="Times New Roman" pitchFamily="18" charset="0"/>
              <a:cs typeface="Times New Roman" pitchFamily="18" charset="0"/>
            </a:endParaRPr>
          </a:p>
          <a:p>
            <a:pPr marL="527050" marR="5080" indent="-514350">
              <a:lnSpc>
                <a:spcPct val="150000"/>
              </a:lnSpc>
              <a:buClr>
                <a:srgbClr val="00FFFF"/>
              </a:buClr>
              <a:buSzPct val="100000"/>
              <a:buFont typeface="Wingdings" pitchFamily="2" charset="2"/>
              <a:buChar char="v"/>
              <a:tabLst>
                <a:tab pos="284480" algn="l"/>
              </a:tabLst>
            </a:pP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all Operations such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as 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Insertion </a:t>
            </a:r>
            <a:r>
              <a:rPr sz="2800" b="1" i="1" spc="-5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Deletion</a:t>
            </a:r>
            <a:r>
              <a:rPr lang="en-US" sz="2800" b="1" i="1" spc="-10" dirty="0" smtClean="0">
                <a:latin typeface="Times New Roman" pitchFamily="18" charset="0"/>
                <a:cs typeface="Times New Roman" pitchFamily="18" charset="0"/>
              </a:rPr>
              <a:t> are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permitted </a:t>
            </a:r>
            <a:r>
              <a:rPr sz="2800" b="1" i="1" spc="-1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one end called </a:t>
            </a:r>
            <a:r>
              <a:rPr sz="2800" b="1" i="1" spc="-80" dirty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Top</a:t>
            </a:r>
            <a:endParaRPr sz="2800" b="1" i="1">
              <a:solidFill>
                <a:srgbClr val="00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4373" y="762000"/>
            <a:ext cx="622782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Carlito"/>
                <a:cs typeface="Carlito"/>
              </a:rPr>
              <a:t>Condition of</a:t>
            </a:r>
            <a:r>
              <a:rPr sz="4800" b="1" spc="-65" dirty="0">
                <a:latin typeface="Carlito"/>
                <a:cs typeface="Carlito"/>
              </a:rPr>
              <a:t> </a:t>
            </a:r>
            <a:r>
              <a:rPr sz="4800" b="1" spc="-25" dirty="0">
                <a:latin typeface="Carlito"/>
                <a:cs typeface="Carlito"/>
              </a:rPr>
              <a:t>stack</a:t>
            </a:r>
            <a:endParaRPr sz="4800">
              <a:latin typeface="Carlito"/>
              <a:cs typeface="Carlito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691641"/>
            <a:ext cx="7239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5" dirty="0">
                <a:latin typeface="Carlito"/>
                <a:cs typeface="Carlito"/>
              </a:rPr>
              <a:t>Stack </a:t>
            </a:r>
            <a:r>
              <a:rPr sz="4800" b="1" spc="-5" dirty="0">
                <a:latin typeface="Carlito"/>
                <a:cs typeface="Carlito"/>
              </a:rPr>
              <a:t>in</a:t>
            </a:r>
            <a:r>
              <a:rPr sz="4800" b="1" spc="-50" dirty="0">
                <a:latin typeface="Carlito"/>
                <a:cs typeface="Carlito"/>
              </a:rPr>
              <a:t> </a:t>
            </a:r>
            <a:r>
              <a:rPr sz="4800" b="1" spc="-5" dirty="0">
                <a:latin typeface="Carlito"/>
                <a:cs typeface="Carlito"/>
              </a:rPr>
              <a:t>Programming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0" y="2133600"/>
            <a:ext cx="8382000" cy="26359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Similar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is the idea of </a:t>
            </a:r>
            <a:r>
              <a:rPr sz="2800" b="1" i="1" spc="-20" dirty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sz="2800" b="1" i="1" spc="-5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b="1" i="1" spc="8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Programming</a:t>
            </a:r>
            <a:endParaRPr lang="en-US" sz="2800" b="1" i="1" spc="-5" dirty="0">
              <a:latin typeface="Times New Roman" pitchFamily="18" charset="0"/>
              <a:cs typeface="Times New Roman" pitchFamily="18" charset="0"/>
            </a:endParaRPr>
          </a:p>
          <a:p>
            <a:pPr marL="527050" indent="-514350">
              <a:lnSpc>
                <a:spcPct val="150000"/>
              </a:lnSpc>
              <a:spcBef>
                <a:spcPts val="95"/>
              </a:spcBef>
              <a:buClr>
                <a:srgbClr val="00FFFF"/>
              </a:buClr>
              <a:buFont typeface="Wingdings" pitchFamily="2" charset="2"/>
              <a:buChar char="v"/>
            </a:pPr>
            <a:r>
              <a:rPr sz="2800" b="1" i="1" spc="-195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="1" i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2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ad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i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i="1" spc="-15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sz="2800" b="1" i="1" spc="-2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i="1" spc="-3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i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b="1" i="1" spc="-3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i="1" spc="-4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b="1" i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20" smtClean="0">
                <a:latin typeface="Times New Roman" pitchFamily="18" charset="0"/>
                <a:cs typeface="Times New Roman" pitchFamily="18" charset="0"/>
              </a:rPr>
              <a:t>stack.</a:t>
            </a:r>
            <a:endParaRPr lang="en-US" sz="2800" b="1" i="1" spc="-20" dirty="0">
              <a:latin typeface="Times New Roman" pitchFamily="18" charset="0"/>
              <a:cs typeface="Times New Roman" pitchFamily="18" charset="0"/>
            </a:endParaRPr>
          </a:p>
          <a:p>
            <a:pPr marL="527050" indent="-514350">
              <a:lnSpc>
                <a:spcPct val="150000"/>
              </a:lnSpc>
              <a:spcBef>
                <a:spcPts val="95"/>
              </a:spcBef>
              <a:buClr>
                <a:srgbClr val="00FFFF"/>
              </a:buClr>
              <a:buFont typeface="Wingdings" pitchFamily="2" charset="2"/>
              <a:buChar char="v"/>
            </a:pPr>
            <a:r>
              <a:rPr sz="2800" b="1" i="1" spc="-195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="1" i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2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800" b="1" i="1" spc="-2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ov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4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mo</a:t>
            </a:r>
            <a:r>
              <a:rPr sz="2800" b="1" i="1" spc="-4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i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i="1" spc="-2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i="1" spc="-15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i="1" spc="-35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i="1" spc="-5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27050" indent="-514350">
              <a:lnSpc>
                <a:spcPct val="150000"/>
              </a:lnSpc>
              <a:spcBef>
                <a:spcPts val="95"/>
              </a:spcBef>
              <a:buClr>
                <a:srgbClr val="00FFFF"/>
              </a:buClr>
              <a:buFont typeface="Wingdings" pitchFamily="2" charset="2"/>
              <a:buChar char="v"/>
            </a:pPr>
            <a:r>
              <a:rPr sz="2800" b="1" i="1" spc="-70" smtClean="0"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sz="2800" b="1" i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800" b="1" i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sz="2800" b="1" i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b="1" i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2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800" b="1" i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smtClean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sz="2800" b="1" i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200" y="2133600"/>
            <a:ext cx="8610600" cy="18713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  <a:buClr>
                <a:srgbClr val="00FFFF"/>
              </a:buClr>
              <a:buFont typeface="Wingdings" pitchFamily="2" charset="2"/>
              <a:buChar char="v"/>
            </a:pPr>
            <a:r>
              <a:rPr sz="2800" b="1" spc="-5" dirty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Push: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Equivalent </a:t>
            </a:r>
            <a:r>
              <a:rPr sz="2800" b="1" i="1" spc="-2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b="1" i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insert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Clr>
                <a:srgbClr val="00FFFF"/>
              </a:buClr>
              <a:buFont typeface="Wingdings" pitchFamily="2" charset="2"/>
              <a:buChar char="v"/>
            </a:pPr>
            <a:r>
              <a:rPr sz="2800" b="1" spc="-20" dirty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Pop: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Deletes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most recently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inserted </a:t>
            </a:r>
            <a:r>
              <a:rPr sz="2800" b="1" i="1" spc="-10">
                <a:latin typeface="Times New Roman" pitchFamily="18" charset="0"/>
                <a:cs typeface="Times New Roman" pitchFamily="18" charset="0"/>
              </a:rPr>
              <a:t>element  </a:t>
            </a:r>
            <a:endParaRPr lang="en-US" sz="2800" b="1" i="1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Clr>
                <a:srgbClr val="00FFFF"/>
              </a:buClr>
              <a:buFont typeface="Wingdings" pitchFamily="2" charset="2"/>
              <a:buChar char="v"/>
            </a:pPr>
            <a:r>
              <a:rPr sz="2800" b="1" spc="-65" smtClean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Top</a:t>
            </a:r>
            <a:r>
              <a:rPr sz="2800" b="1" spc="-65" dirty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Examines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most recently inserted</a:t>
            </a:r>
            <a:r>
              <a:rPr sz="2800" b="1" i="1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element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762000"/>
            <a:ext cx="7391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0" dirty="0">
                <a:latin typeface="Carlito"/>
                <a:cs typeface="Carlito"/>
              </a:rPr>
              <a:t>Fundamental</a:t>
            </a:r>
            <a:r>
              <a:rPr sz="4800" b="1" spc="-10" dirty="0">
                <a:latin typeface="Carlito"/>
                <a:cs typeface="Carlito"/>
              </a:rPr>
              <a:t> </a:t>
            </a:r>
            <a:r>
              <a:rPr sz="4800" b="1" spc="-5" dirty="0">
                <a:latin typeface="Carlito"/>
                <a:cs typeface="Carlito"/>
              </a:rPr>
              <a:t>operations</a:t>
            </a:r>
            <a:endParaRPr sz="4800">
              <a:latin typeface="Carlito"/>
              <a:cs typeface="Carlito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507619"/>
            <a:ext cx="4495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Carlito"/>
                <a:cs typeface="Carlito"/>
              </a:rPr>
              <a:t>Push </a:t>
            </a:r>
            <a:r>
              <a:rPr sz="4800" b="1" dirty="0">
                <a:latin typeface="Carlito"/>
                <a:cs typeface="Carlito"/>
              </a:rPr>
              <a:t>and</a:t>
            </a:r>
            <a:r>
              <a:rPr sz="4800" b="1" spc="-55" dirty="0">
                <a:latin typeface="Carlito"/>
                <a:cs typeface="Carlito"/>
              </a:rPr>
              <a:t> </a:t>
            </a:r>
            <a:r>
              <a:rPr sz="4800" b="1" spc="-30" dirty="0">
                <a:latin typeface="Carlito"/>
                <a:cs typeface="Carlito"/>
              </a:rPr>
              <a:t>Pop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1663395"/>
            <a:ext cx="7543800" cy="16690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Clr>
                <a:srgbClr val="00FFFF"/>
              </a:buClr>
              <a:buFont typeface="Wingdings" pitchFamily="2" charset="2"/>
              <a:buChar char="v"/>
            </a:pPr>
            <a:r>
              <a:rPr lang="en-US" sz="2800" b="1" i="1" spc="-5" dirty="0" smtClean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smtClean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Push</a:t>
            </a:r>
            <a:endParaRPr sz="2800" b="1">
              <a:solidFill>
                <a:srgbClr val="00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ts val="2865"/>
              </a:lnSpc>
              <a:spcBef>
                <a:spcPts val="30"/>
              </a:spcBef>
            </a:pP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an element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b="1" i="1" spc="-20" dirty="0">
                <a:latin typeface="Times New Roman" pitchFamily="18" charset="0"/>
                <a:cs typeface="Times New Roman" pitchFamily="18" charset="0"/>
              </a:rPr>
              <a:t> stack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3345"/>
              </a:lnSpc>
              <a:buClr>
                <a:srgbClr val="00FFFF"/>
              </a:buClr>
              <a:buFont typeface="Wingdings" pitchFamily="2" charset="2"/>
              <a:buChar char="v"/>
            </a:pPr>
            <a:r>
              <a:rPr lang="en-US" sz="2800" b="1" i="1" spc="-30" dirty="0" smtClean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30" smtClean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Pop</a:t>
            </a:r>
            <a:endParaRPr sz="2800" b="1">
              <a:solidFill>
                <a:srgbClr val="00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Remove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element at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b="1" i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20" dirty="0">
                <a:latin typeface="Times New Roman" pitchFamily="18" charset="0"/>
                <a:cs typeface="Times New Roman" pitchFamily="18" charset="0"/>
              </a:rPr>
              <a:t>stack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1466" y="4660201"/>
            <a:ext cx="2877820" cy="1507490"/>
            <a:chOff x="1061466" y="4660201"/>
            <a:chExt cx="2877820" cy="1507490"/>
          </a:xfrm>
        </p:grpSpPr>
        <p:sp>
          <p:nvSpPr>
            <p:cNvPr id="5" name="object 5"/>
            <p:cNvSpPr/>
            <p:nvPr/>
          </p:nvSpPr>
          <p:spPr>
            <a:xfrm>
              <a:off x="1445514" y="4676394"/>
              <a:ext cx="1905000" cy="1447800"/>
            </a:xfrm>
            <a:custGeom>
              <a:avLst/>
              <a:gdLst/>
              <a:ahLst/>
              <a:cxnLst/>
              <a:rect l="l" t="t" r="r" b="b"/>
              <a:pathLst>
                <a:path w="1905000" h="1447800">
                  <a:moveTo>
                    <a:pt x="0" y="0"/>
                  </a:moveTo>
                  <a:lnTo>
                    <a:pt x="304800" y="0"/>
                  </a:lnTo>
                </a:path>
                <a:path w="1905000" h="1447800">
                  <a:moveTo>
                    <a:pt x="304800" y="0"/>
                  </a:moveTo>
                  <a:lnTo>
                    <a:pt x="304800" y="1447799"/>
                  </a:lnTo>
                </a:path>
                <a:path w="1905000" h="1447800">
                  <a:moveTo>
                    <a:pt x="304800" y="1447799"/>
                  </a:moveTo>
                  <a:lnTo>
                    <a:pt x="1600200" y="1447799"/>
                  </a:lnTo>
                </a:path>
                <a:path w="1905000" h="1447800">
                  <a:moveTo>
                    <a:pt x="1600200" y="1447799"/>
                  </a:moveTo>
                  <a:lnTo>
                    <a:pt x="1600200" y="0"/>
                  </a:lnTo>
                </a:path>
                <a:path w="1905000" h="1447800">
                  <a:moveTo>
                    <a:pt x="1600200" y="0"/>
                  </a:moveTo>
                  <a:lnTo>
                    <a:pt x="1905000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2004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" y="5740908"/>
              <a:ext cx="2877820" cy="426720"/>
            </a:xfrm>
            <a:custGeom>
              <a:avLst/>
              <a:gdLst/>
              <a:ahLst/>
              <a:cxnLst/>
              <a:rect l="l" t="t" r="r" b="b"/>
              <a:pathLst>
                <a:path w="2877820" h="426720">
                  <a:moveTo>
                    <a:pt x="568452" y="383286"/>
                  </a:moveTo>
                  <a:lnTo>
                    <a:pt x="539496" y="368808"/>
                  </a:lnTo>
                  <a:lnTo>
                    <a:pt x="481584" y="339852"/>
                  </a:lnTo>
                  <a:lnTo>
                    <a:pt x="481584" y="368808"/>
                  </a:lnTo>
                  <a:lnTo>
                    <a:pt x="0" y="368808"/>
                  </a:lnTo>
                  <a:lnTo>
                    <a:pt x="0" y="397764"/>
                  </a:lnTo>
                  <a:lnTo>
                    <a:pt x="481584" y="397764"/>
                  </a:lnTo>
                  <a:lnTo>
                    <a:pt x="481584" y="426720"/>
                  </a:lnTo>
                  <a:lnTo>
                    <a:pt x="539496" y="397764"/>
                  </a:lnTo>
                  <a:lnTo>
                    <a:pt x="568452" y="383286"/>
                  </a:lnTo>
                  <a:close/>
                </a:path>
                <a:path w="2877820" h="426720">
                  <a:moveTo>
                    <a:pt x="2877312" y="43434"/>
                  </a:moveTo>
                  <a:lnTo>
                    <a:pt x="2848356" y="28956"/>
                  </a:lnTo>
                  <a:lnTo>
                    <a:pt x="2790444" y="0"/>
                  </a:lnTo>
                  <a:lnTo>
                    <a:pt x="2790444" y="28956"/>
                  </a:lnTo>
                  <a:lnTo>
                    <a:pt x="2267712" y="28956"/>
                  </a:lnTo>
                  <a:lnTo>
                    <a:pt x="2267712" y="57912"/>
                  </a:lnTo>
                  <a:lnTo>
                    <a:pt x="2790444" y="57912"/>
                  </a:lnTo>
                  <a:lnTo>
                    <a:pt x="2790444" y="86868"/>
                  </a:lnTo>
                  <a:lnTo>
                    <a:pt x="2848356" y="57912"/>
                  </a:lnTo>
                  <a:lnTo>
                    <a:pt x="2877312" y="43434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75586" y="4131138"/>
            <a:ext cx="12420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65" dirty="0">
                <a:solidFill>
                  <a:srgbClr val="00FFFF"/>
                </a:solidFill>
                <a:latin typeface="Tahoma"/>
                <a:cs typeface="Tahoma"/>
              </a:rPr>
              <a:t>empty</a:t>
            </a:r>
            <a:r>
              <a:rPr sz="1900" i="1" spc="-90" dirty="0">
                <a:solidFill>
                  <a:srgbClr val="00FFFF"/>
                </a:solidFill>
                <a:latin typeface="Tahoma"/>
                <a:cs typeface="Tahoma"/>
              </a:rPr>
              <a:t> </a:t>
            </a:r>
            <a:r>
              <a:rPr sz="1900" i="1" spc="-50" dirty="0">
                <a:solidFill>
                  <a:srgbClr val="00FFFF"/>
                </a:solidFill>
                <a:latin typeface="Tahoma"/>
                <a:cs typeface="Tahoma"/>
              </a:rPr>
              <a:t>stack</a:t>
            </a:r>
            <a:endParaRPr sz="1900">
              <a:solidFill>
                <a:srgbClr val="00FFFF"/>
              </a:solidFill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836" y="5695118"/>
            <a:ext cx="3517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40" dirty="0">
                <a:solidFill>
                  <a:srgbClr val="00FFFF"/>
                </a:solidFill>
                <a:latin typeface="Tahoma"/>
                <a:cs typeface="Tahoma"/>
              </a:rPr>
              <a:t>t</a:t>
            </a:r>
            <a:r>
              <a:rPr sz="1900" i="1" spc="-65" dirty="0">
                <a:solidFill>
                  <a:srgbClr val="00FFFF"/>
                </a:solidFill>
                <a:latin typeface="Tahoma"/>
                <a:cs typeface="Tahoma"/>
              </a:rPr>
              <a:t>o</a:t>
            </a:r>
            <a:r>
              <a:rPr sz="1900" i="1" spc="-60" dirty="0">
                <a:solidFill>
                  <a:srgbClr val="00FFFF"/>
                </a:solidFill>
                <a:latin typeface="Tahoma"/>
                <a:cs typeface="Tahoma"/>
              </a:rPr>
              <a:t>p</a:t>
            </a:r>
            <a:endParaRPr sz="1900">
              <a:solidFill>
                <a:srgbClr val="00FFFF"/>
              </a:solidFill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2396" y="5394585"/>
            <a:ext cx="3517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40" dirty="0">
                <a:solidFill>
                  <a:srgbClr val="00FFFF"/>
                </a:solidFill>
                <a:latin typeface="Tahoma"/>
                <a:cs typeface="Tahoma"/>
              </a:rPr>
              <a:t>t</a:t>
            </a:r>
            <a:r>
              <a:rPr sz="1900" i="1" spc="-65" dirty="0">
                <a:solidFill>
                  <a:srgbClr val="00FFFF"/>
                </a:solidFill>
                <a:latin typeface="Tahoma"/>
                <a:cs typeface="Tahoma"/>
              </a:rPr>
              <a:t>o</a:t>
            </a:r>
            <a:r>
              <a:rPr sz="1900" i="1" spc="-60" dirty="0">
                <a:solidFill>
                  <a:srgbClr val="00FFFF"/>
                </a:solidFill>
                <a:latin typeface="Tahoma"/>
                <a:cs typeface="Tahoma"/>
              </a:rPr>
              <a:t>p</a:t>
            </a:r>
            <a:endParaRPr sz="1900">
              <a:solidFill>
                <a:srgbClr val="00FFFF"/>
              </a:solidFill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45814" y="4676394"/>
            <a:ext cx="1905000" cy="1447800"/>
          </a:xfrm>
          <a:custGeom>
            <a:avLst/>
            <a:gdLst/>
            <a:ahLst/>
            <a:cxnLst/>
            <a:rect l="l" t="t" r="r" b="b"/>
            <a:pathLst>
              <a:path w="1905000" h="1447800">
                <a:moveTo>
                  <a:pt x="0" y="0"/>
                </a:moveTo>
                <a:lnTo>
                  <a:pt x="304800" y="0"/>
                </a:lnTo>
              </a:path>
              <a:path w="1905000" h="1447800">
                <a:moveTo>
                  <a:pt x="304800" y="0"/>
                </a:moveTo>
                <a:lnTo>
                  <a:pt x="304800" y="1447799"/>
                </a:lnTo>
              </a:path>
              <a:path w="1905000" h="1447800">
                <a:moveTo>
                  <a:pt x="304800" y="1447799"/>
                </a:moveTo>
                <a:lnTo>
                  <a:pt x="1600200" y="1447799"/>
                </a:lnTo>
              </a:path>
              <a:path w="1905000" h="1447800">
                <a:moveTo>
                  <a:pt x="1600200" y="1447799"/>
                </a:moveTo>
                <a:lnTo>
                  <a:pt x="1600200" y="0"/>
                </a:lnTo>
              </a:path>
              <a:path w="1905000" h="1447800">
                <a:moveTo>
                  <a:pt x="1600200" y="0"/>
                </a:moveTo>
                <a:lnTo>
                  <a:pt x="1905000" y="0"/>
                </a:lnTo>
              </a:path>
            </a:pathLst>
          </a:custGeom>
          <a:ln w="32004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32041" y="4709921"/>
            <a:ext cx="1905000" cy="1447800"/>
          </a:xfrm>
          <a:custGeom>
            <a:avLst/>
            <a:gdLst/>
            <a:ahLst/>
            <a:cxnLst/>
            <a:rect l="l" t="t" r="r" b="b"/>
            <a:pathLst>
              <a:path w="1905000" h="1447800">
                <a:moveTo>
                  <a:pt x="0" y="0"/>
                </a:moveTo>
                <a:lnTo>
                  <a:pt x="304800" y="0"/>
                </a:lnTo>
              </a:path>
              <a:path w="1905000" h="1447800">
                <a:moveTo>
                  <a:pt x="304800" y="0"/>
                </a:moveTo>
                <a:lnTo>
                  <a:pt x="304800" y="1447799"/>
                </a:lnTo>
              </a:path>
              <a:path w="1905000" h="1447800">
                <a:moveTo>
                  <a:pt x="304800" y="1447799"/>
                </a:moveTo>
                <a:lnTo>
                  <a:pt x="1600200" y="1447799"/>
                </a:lnTo>
              </a:path>
              <a:path w="1905000" h="1447800">
                <a:moveTo>
                  <a:pt x="1600200" y="1447799"/>
                </a:moveTo>
                <a:lnTo>
                  <a:pt x="1600200" y="0"/>
                </a:lnTo>
              </a:path>
              <a:path w="1905000" h="1447800">
                <a:moveTo>
                  <a:pt x="1600200" y="0"/>
                </a:moveTo>
                <a:lnTo>
                  <a:pt x="1905000" y="0"/>
                </a:lnTo>
              </a:path>
            </a:pathLst>
          </a:custGeom>
          <a:ln w="32004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8305800" y="4729734"/>
            <a:ext cx="2283713" cy="1447800"/>
            <a:chOff x="8305800" y="4729734"/>
            <a:chExt cx="2283713" cy="1447800"/>
          </a:xfrm>
        </p:grpSpPr>
        <p:sp>
          <p:nvSpPr>
            <p:cNvPr id="13" name="object 13"/>
            <p:cNvSpPr/>
            <p:nvPr/>
          </p:nvSpPr>
          <p:spPr>
            <a:xfrm>
              <a:off x="8684513" y="4729734"/>
              <a:ext cx="1905000" cy="1447800"/>
            </a:xfrm>
            <a:custGeom>
              <a:avLst/>
              <a:gdLst/>
              <a:ahLst/>
              <a:cxnLst/>
              <a:rect l="l" t="t" r="r" b="b"/>
              <a:pathLst>
                <a:path w="1905000" h="1447800">
                  <a:moveTo>
                    <a:pt x="0" y="0"/>
                  </a:moveTo>
                  <a:lnTo>
                    <a:pt x="304800" y="0"/>
                  </a:lnTo>
                </a:path>
                <a:path w="1905000" h="1447800">
                  <a:moveTo>
                    <a:pt x="304800" y="0"/>
                  </a:moveTo>
                  <a:lnTo>
                    <a:pt x="304800" y="1447800"/>
                  </a:lnTo>
                </a:path>
                <a:path w="1905000" h="1447800">
                  <a:moveTo>
                    <a:pt x="304800" y="1447800"/>
                  </a:moveTo>
                  <a:lnTo>
                    <a:pt x="1600200" y="1447800"/>
                  </a:lnTo>
                </a:path>
                <a:path w="1905000" h="1447800">
                  <a:moveTo>
                    <a:pt x="1600200" y="1447800"/>
                  </a:moveTo>
                  <a:lnTo>
                    <a:pt x="1600200" y="0"/>
                  </a:lnTo>
                </a:path>
                <a:path w="1905000" h="1447800">
                  <a:moveTo>
                    <a:pt x="1600200" y="0"/>
                  </a:moveTo>
                  <a:lnTo>
                    <a:pt x="1905000" y="0"/>
                  </a:lnTo>
                </a:path>
              </a:pathLst>
            </a:custGeom>
            <a:ln w="32004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5800" y="5715000"/>
              <a:ext cx="609600" cy="86995"/>
            </a:xfrm>
            <a:custGeom>
              <a:avLst/>
              <a:gdLst/>
              <a:ahLst/>
              <a:cxnLst/>
              <a:rect l="l" t="t" r="r" b="b"/>
              <a:pathLst>
                <a:path w="609600" h="86995">
                  <a:moveTo>
                    <a:pt x="522732" y="0"/>
                  </a:moveTo>
                  <a:lnTo>
                    <a:pt x="522732" y="86867"/>
                  </a:lnTo>
                  <a:lnTo>
                    <a:pt x="580644" y="57911"/>
                  </a:lnTo>
                  <a:lnTo>
                    <a:pt x="537210" y="57911"/>
                  </a:lnTo>
                  <a:lnTo>
                    <a:pt x="537210" y="28955"/>
                  </a:lnTo>
                  <a:lnTo>
                    <a:pt x="580644" y="28955"/>
                  </a:lnTo>
                  <a:lnTo>
                    <a:pt x="522732" y="0"/>
                  </a:lnTo>
                  <a:close/>
                </a:path>
                <a:path w="609600" h="86995">
                  <a:moveTo>
                    <a:pt x="522732" y="28955"/>
                  </a:moveTo>
                  <a:lnTo>
                    <a:pt x="0" y="28955"/>
                  </a:lnTo>
                  <a:lnTo>
                    <a:pt x="0" y="57911"/>
                  </a:lnTo>
                  <a:lnTo>
                    <a:pt x="522732" y="57911"/>
                  </a:lnTo>
                  <a:lnTo>
                    <a:pt x="522732" y="28955"/>
                  </a:lnTo>
                  <a:close/>
                </a:path>
                <a:path w="609600" h="86995">
                  <a:moveTo>
                    <a:pt x="580644" y="28955"/>
                  </a:moveTo>
                  <a:lnTo>
                    <a:pt x="537210" y="28955"/>
                  </a:lnTo>
                  <a:lnTo>
                    <a:pt x="537210" y="57911"/>
                  </a:lnTo>
                  <a:lnTo>
                    <a:pt x="580644" y="57911"/>
                  </a:lnTo>
                  <a:lnTo>
                    <a:pt x="609600" y="43433"/>
                  </a:lnTo>
                  <a:lnTo>
                    <a:pt x="580644" y="28955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73195" y="4160729"/>
            <a:ext cx="170751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55" dirty="0">
                <a:solidFill>
                  <a:srgbClr val="00FFFF"/>
                </a:solidFill>
                <a:latin typeface="Tahoma"/>
                <a:cs typeface="Tahoma"/>
              </a:rPr>
              <a:t>push an</a:t>
            </a:r>
            <a:r>
              <a:rPr sz="1900" i="1" spc="-70" dirty="0">
                <a:solidFill>
                  <a:srgbClr val="00FFFF"/>
                </a:solidFill>
                <a:latin typeface="Tahoma"/>
                <a:cs typeface="Tahoma"/>
              </a:rPr>
              <a:t> </a:t>
            </a:r>
            <a:r>
              <a:rPr sz="1900" i="1" spc="-60" dirty="0">
                <a:solidFill>
                  <a:srgbClr val="00FFFF"/>
                </a:solidFill>
                <a:latin typeface="Tahoma"/>
                <a:cs typeface="Tahoma"/>
              </a:rPr>
              <a:t>element</a:t>
            </a:r>
            <a:endParaRPr sz="1900">
              <a:solidFill>
                <a:srgbClr val="00FFFF"/>
              </a:solidFill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3400" y="5715000"/>
            <a:ext cx="914400" cy="260328"/>
          </a:xfrm>
          <a:prstGeom prst="rect">
            <a:avLst/>
          </a:prstGeom>
          <a:solidFill>
            <a:srgbClr val="00FFFF"/>
          </a:solidFill>
          <a:ln w="28955">
            <a:solidFill>
              <a:schemeClr val="bg2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10"/>
              </a:spcBef>
            </a:pPr>
            <a:r>
              <a:rPr sz="1600" b="1" spc="-5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endParaRPr sz="1600" b="1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4200" y="5715000"/>
            <a:ext cx="914400" cy="259686"/>
          </a:xfrm>
          <a:prstGeom prst="rect">
            <a:avLst/>
          </a:prstGeom>
          <a:solidFill>
            <a:srgbClr val="00FFFF"/>
          </a:solidFill>
          <a:ln w="28955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endParaRPr sz="1600" b="1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0" y="5715000"/>
            <a:ext cx="914400" cy="260328"/>
          </a:xfrm>
          <a:prstGeom prst="rect">
            <a:avLst/>
          </a:prstGeom>
          <a:solidFill>
            <a:srgbClr val="00FFFF"/>
          </a:solidFill>
          <a:ln w="28955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110"/>
              </a:spcBef>
            </a:pPr>
            <a:r>
              <a:rPr sz="1600" b="1" spc="-5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endParaRPr sz="1600" b="1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34200" y="5105400"/>
            <a:ext cx="978535" cy="259045"/>
          </a:xfrm>
          <a:prstGeom prst="rect">
            <a:avLst/>
          </a:prstGeom>
          <a:solidFill>
            <a:srgbClr val="00FFFF"/>
          </a:solidFill>
          <a:ln w="2895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R="20955" algn="ctr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chemeClr val="bg1"/>
                </a:solidFill>
                <a:latin typeface="Tahoma"/>
                <a:cs typeface="Tahoma"/>
              </a:rPr>
              <a:t>B</a:t>
            </a:r>
            <a:endParaRPr sz="1600" b="1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18223" y="4172032"/>
            <a:ext cx="13589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55" dirty="0">
                <a:solidFill>
                  <a:srgbClr val="00FFFF"/>
                </a:solidFill>
                <a:latin typeface="Tahoma"/>
                <a:cs typeface="Tahoma"/>
              </a:rPr>
              <a:t>push</a:t>
            </a:r>
            <a:r>
              <a:rPr sz="1900" i="1" spc="-110" dirty="0">
                <a:solidFill>
                  <a:srgbClr val="00FFFF"/>
                </a:solidFill>
                <a:latin typeface="Tahoma"/>
                <a:cs typeface="Tahoma"/>
              </a:rPr>
              <a:t> </a:t>
            </a:r>
            <a:r>
              <a:rPr sz="1900" i="1" spc="-50" dirty="0">
                <a:solidFill>
                  <a:srgbClr val="00FFFF"/>
                </a:solidFill>
                <a:latin typeface="Tahoma"/>
                <a:cs typeface="Tahoma"/>
              </a:rPr>
              <a:t>another</a:t>
            </a:r>
            <a:endParaRPr sz="1900">
              <a:solidFill>
                <a:srgbClr val="00FFFF"/>
              </a:solidFill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66529" y="4143711"/>
            <a:ext cx="4025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60" dirty="0">
                <a:solidFill>
                  <a:srgbClr val="00FFFF"/>
                </a:solidFill>
                <a:latin typeface="Tahoma"/>
                <a:cs typeface="Tahoma"/>
              </a:rPr>
              <a:t>pop</a:t>
            </a:r>
            <a:endParaRPr sz="1900">
              <a:solidFill>
                <a:srgbClr val="00FFFF"/>
              </a:solidFill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65063" y="4873072"/>
            <a:ext cx="3517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40" dirty="0">
                <a:solidFill>
                  <a:srgbClr val="00FFFF"/>
                </a:solidFill>
                <a:latin typeface="Tahoma"/>
                <a:cs typeface="Tahoma"/>
              </a:rPr>
              <a:t>t</a:t>
            </a:r>
            <a:r>
              <a:rPr sz="1900" i="1" spc="-65" dirty="0">
                <a:solidFill>
                  <a:srgbClr val="00FFFF"/>
                </a:solidFill>
                <a:latin typeface="Tahoma"/>
                <a:cs typeface="Tahoma"/>
              </a:rPr>
              <a:t>o</a:t>
            </a:r>
            <a:r>
              <a:rPr sz="1900" i="1" spc="-60" dirty="0">
                <a:solidFill>
                  <a:srgbClr val="00FFFF"/>
                </a:solidFill>
                <a:latin typeface="Tahoma"/>
                <a:cs typeface="Tahoma"/>
              </a:rPr>
              <a:t>p</a:t>
            </a:r>
            <a:endParaRPr sz="1900">
              <a:solidFill>
                <a:srgbClr val="00FFFF"/>
              </a:solidFill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83402" y="5181600"/>
            <a:ext cx="609600" cy="86995"/>
          </a:xfrm>
          <a:custGeom>
            <a:avLst/>
            <a:gdLst/>
            <a:ahLst/>
            <a:cxnLst/>
            <a:rect l="l" t="t" r="r" b="b"/>
            <a:pathLst>
              <a:path w="609600" h="86995">
                <a:moveTo>
                  <a:pt x="522732" y="0"/>
                </a:moveTo>
                <a:lnTo>
                  <a:pt x="522732" y="86868"/>
                </a:lnTo>
                <a:lnTo>
                  <a:pt x="580643" y="57912"/>
                </a:lnTo>
                <a:lnTo>
                  <a:pt x="537210" y="57912"/>
                </a:lnTo>
                <a:lnTo>
                  <a:pt x="537210" y="28956"/>
                </a:lnTo>
                <a:lnTo>
                  <a:pt x="580644" y="28956"/>
                </a:lnTo>
                <a:lnTo>
                  <a:pt x="522732" y="0"/>
                </a:lnTo>
                <a:close/>
              </a:path>
              <a:path w="609600" h="86995">
                <a:moveTo>
                  <a:pt x="5227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22732" y="57912"/>
                </a:lnTo>
                <a:lnTo>
                  <a:pt x="522732" y="28956"/>
                </a:lnTo>
                <a:close/>
              </a:path>
              <a:path w="609600" h="86995">
                <a:moveTo>
                  <a:pt x="580644" y="28956"/>
                </a:moveTo>
                <a:lnTo>
                  <a:pt x="537210" y="28956"/>
                </a:lnTo>
                <a:lnTo>
                  <a:pt x="537210" y="57912"/>
                </a:lnTo>
                <a:lnTo>
                  <a:pt x="580643" y="57912"/>
                </a:lnTo>
                <a:lnTo>
                  <a:pt x="609600" y="43433"/>
                </a:lnTo>
                <a:lnTo>
                  <a:pt x="580644" y="28956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36102" y="5347646"/>
            <a:ext cx="3517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40" dirty="0">
                <a:solidFill>
                  <a:srgbClr val="00FFFF"/>
                </a:solidFill>
                <a:latin typeface="Tahoma"/>
                <a:cs typeface="Tahoma"/>
              </a:rPr>
              <a:t>t</a:t>
            </a:r>
            <a:r>
              <a:rPr sz="1900" i="1" spc="-65" dirty="0">
                <a:solidFill>
                  <a:srgbClr val="00FFFF"/>
                </a:solidFill>
                <a:latin typeface="Tahoma"/>
                <a:cs typeface="Tahoma"/>
              </a:rPr>
              <a:t>o</a:t>
            </a:r>
            <a:r>
              <a:rPr sz="1900" i="1" spc="-60" dirty="0">
                <a:solidFill>
                  <a:srgbClr val="00FFFF"/>
                </a:solidFill>
                <a:latin typeface="Tahoma"/>
                <a:cs typeface="Tahoma"/>
              </a:rPr>
              <a:t>p</a:t>
            </a:r>
            <a:endParaRPr sz="1900">
              <a:solidFill>
                <a:srgbClr val="00FFFF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83819"/>
            <a:ext cx="7543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latin typeface="Arial" pitchFamily="34" charset="0"/>
                <a:cs typeface="Arial" pitchFamily="34" charset="0"/>
              </a:rPr>
              <a:t>Implementation </a:t>
            </a:r>
            <a:r>
              <a:rPr sz="4800" b="1" spc="-5" dirty="0">
                <a:latin typeface="Arial" pitchFamily="34" charset="0"/>
                <a:cs typeface="Arial" pitchFamily="34" charset="0"/>
              </a:rPr>
              <a:t>of</a:t>
            </a:r>
            <a:r>
              <a:rPr sz="4800" b="1" spc="-100" dirty="0">
                <a:latin typeface="Arial" pitchFamily="34" charset="0"/>
                <a:cs typeface="Arial" pitchFamily="34" charset="0"/>
              </a:rPr>
              <a:t> </a:t>
            </a:r>
            <a:r>
              <a:rPr sz="4800" b="1" spc="-20" dirty="0">
                <a:latin typeface="Arial" pitchFamily="34" charset="0"/>
                <a:cs typeface="Arial" pitchFamily="34" charset="0"/>
              </a:rPr>
              <a:t>Stacks</a:t>
            </a:r>
            <a:endParaRPr sz="4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2006599"/>
            <a:ext cx="10972800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79705" indent="-457834">
              <a:lnSpc>
                <a:spcPct val="100000"/>
              </a:lnSpc>
              <a:spcBef>
                <a:spcPts val="95"/>
              </a:spcBef>
              <a:buClr>
                <a:srgbClr val="00FFFF"/>
              </a:buClr>
              <a:buFont typeface="Wingdings" pitchFamily="2" charset="2"/>
              <a:buChar char="v"/>
              <a:tabLst>
                <a:tab pos="469900" algn="l"/>
                <a:tab pos="470534" algn="l"/>
              </a:tabLst>
            </a:pPr>
            <a:r>
              <a:rPr sz="2800" b="1" i="1" spc="-20" dirty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list implementation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could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800" b="1" i="1" spc="-2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sz="2800" b="1" i="1" spc="-5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b="1" i="1" spc="-20" smtClean="0">
                <a:latin typeface="Times New Roman" pitchFamily="18" charset="0"/>
                <a:cs typeface="Times New Roman" pitchFamily="18" charset="0"/>
              </a:rPr>
              <a:t>stack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927100" lvl="1" indent="-457834">
              <a:lnSpc>
                <a:spcPct val="100000"/>
              </a:lnSpc>
              <a:buClr>
                <a:srgbClr val="00FFFF"/>
              </a:buClr>
              <a:buFont typeface="Wingdings" pitchFamily="2" charset="2"/>
              <a:buChar char="Ø"/>
              <a:tabLst>
                <a:tab pos="927100" algn="l"/>
                <a:tab pos="927735" algn="l"/>
              </a:tabLst>
            </a:pP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Arrays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(static: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size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b="1" i="1" spc="-20" dirty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2800" b="1" i="1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initially)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927100" lvl="1" indent="-457834">
              <a:lnSpc>
                <a:spcPct val="100000"/>
              </a:lnSpc>
              <a:buClr>
                <a:srgbClr val="00FFFF"/>
              </a:buClr>
              <a:buFont typeface="Wingdings" pitchFamily="2" charset="2"/>
              <a:buChar char="Ø"/>
              <a:tabLst>
                <a:tab pos="927100" algn="l"/>
                <a:tab pos="927735" algn="l"/>
              </a:tabLst>
            </a:pPr>
            <a:r>
              <a:rPr sz="2800" b="1" i="1" spc="-25" dirty="0">
                <a:latin typeface="Times New Roman" pitchFamily="18" charset="0"/>
                <a:cs typeface="Times New Roman" pitchFamily="18" charset="0"/>
              </a:rPr>
              <a:t>Linked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lists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(dynamic: never become</a:t>
            </a:r>
            <a:r>
              <a:rPr sz="2800" b="1" i="1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5">
                <a:latin typeface="Times New Roman" pitchFamily="18" charset="0"/>
                <a:cs typeface="Times New Roman" pitchFamily="18" charset="0"/>
              </a:rPr>
              <a:t>full</a:t>
            </a:r>
            <a:r>
              <a:rPr sz="2800" b="1" i="1" spc="-5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b="1" i="1" spc="-5" dirty="0">
              <a:latin typeface="Times New Roman" pitchFamily="18" charset="0"/>
              <a:cs typeface="Times New Roman" pitchFamily="18" charset="0"/>
            </a:endParaRPr>
          </a:p>
          <a:p>
            <a:pPr marL="927100" lvl="1" indent="-457834">
              <a:lnSpc>
                <a:spcPct val="100000"/>
              </a:lnSpc>
              <a:buFont typeface="Wingdings" pitchFamily="2" charset="2"/>
              <a:buChar char="v"/>
              <a:tabLst>
                <a:tab pos="927100" algn="l"/>
                <a:tab pos="927735" algn="l"/>
              </a:tabLst>
            </a:pP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469900" marR="342265" indent="-457834">
              <a:lnSpc>
                <a:spcPct val="100000"/>
              </a:lnSpc>
              <a:buClr>
                <a:srgbClr val="00FFFF"/>
              </a:buClr>
              <a:buFont typeface="Wingdings" pitchFamily="2" charset="2"/>
              <a:buChar char="v"/>
              <a:tabLst>
                <a:tab pos="469900" algn="l"/>
                <a:tab pos="470534" algn="l"/>
              </a:tabLst>
            </a:pPr>
            <a:r>
              <a:rPr sz="2800" b="1" i="1" spc="-6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2800" b="1" i="1" spc="-20" dirty="0">
                <a:latin typeface="Times New Roman" pitchFamily="18" charset="0"/>
                <a:cs typeface="Times New Roman" pitchFamily="18" charset="0"/>
              </a:rPr>
              <a:t>explore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implementations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based on array </a:t>
            </a:r>
            <a:r>
              <a:rPr sz="2800" b="1" i="1" spc="-5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800" b="1" i="1" spc="-25" smtClean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800" b="1" i="1" spc="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US" sz="2800" b="1" i="1" spc="-15" dirty="0">
              <a:latin typeface="Times New Roman" pitchFamily="18" charset="0"/>
              <a:cs typeface="Times New Roman" pitchFamily="18" charset="0"/>
            </a:endParaRPr>
          </a:p>
          <a:p>
            <a:pPr marL="469900" marR="342265" indent="-457834">
              <a:lnSpc>
                <a:spcPct val="100000"/>
              </a:lnSpc>
              <a:buClr>
                <a:srgbClr val="00FFFF"/>
              </a:buClr>
              <a:buFont typeface="Wingdings" pitchFamily="2" charset="2"/>
              <a:buChar char="v"/>
              <a:tabLst>
                <a:tab pos="469900" algn="l"/>
                <a:tab pos="470534" algn="l"/>
              </a:tabLst>
            </a:pP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lnSpc>
                <a:spcPct val="100000"/>
              </a:lnSpc>
              <a:buClr>
                <a:srgbClr val="00FFFF"/>
              </a:buClr>
              <a:buFont typeface="Wingdings" pitchFamily="2" charset="2"/>
              <a:buChar char="v"/>
              <a:tabLst>
                <a:tab pos="469900" algn="l"/>
                <a:tab pos="470534" algn="l"/>
              </a:tabLst>
            </a:pPr>
            <a:r>
              <a:rPr sz="2800" b="1" i="1" spc="-25" dirty="0">
                <a:latin typeface="Times New Roman" pitchFamily="18" charset="0"/>
                <a:cs typeface="Times New Roman" pitchFamily="18" charset="0"/>
              </a:rPr>
              <a:t>Let’s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see how </a:t>
            </a:r>
            <a:r>
              <a:rPr sz="2800" b="1" i="1" spc="-2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sz="2800" b="1" i="1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sz="2800" b="1" i="1" spc="-2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b="1" i="1" spc="-20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sz="2800" b="1" i="1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first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588</TotalTime>
  <Words>1886</Words>
  <Application>Microsoft Office PowerPoint</Application>
  <PresentationFormat>Custom</PresentationFormat>
  <Paragraphs>479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Technic</vt:lpstr>
      <vt:lpstr>STACK AND QUEUE</vt:lpstr>
      <vt:lpstr>Overview</vt:lpstr>
      <vt:lpstr>Stack Overview</vt:lpstr>
      <vt:lpstr>Stack Definition</vt:lpstr>
      <vt:lpstr>Condition of stack</vt:lpstr>
      <vt:lpstr>Stack in Programming</vt:lpstr>
      <vt:lpstr>Fundamental operations</vt:lpstr>
      <vt:lpstr>Push and Pop</vt:lpstr>
      <vt:lpstr>Implementation of Stacks</vt:lpstr>
      <vt:lpstr>Array Implementation of Stack</vt:lpstr>
      <vt:lpstr>Array Implementation of Stack</vt:lpstr>
      <vt:lpstr>Array Implementation of Stack</vt:lpstr>
      <vt:lpstr>Array Implementation of Stack</vt:lpstr>
      <vt:lpstr>Linked-list Implementation of Stack</vt:lpstr>
      <vt:lpstr>Linked-list Implementation of Stack</vt:lpstr>
      <vt:lpstr>Linked-list Implementation of Stack</vt:lpstr>
      <vt:lpstr>Queue Overview</vt:lpstr>
      <vt:lpstr>What is Queue</vt:lpstr>
      <vt:lpstr>Basic operations of queue</vt:lpstr>
      <vt:lpstr>Enqueue Operation</vt:lpstr>
      <vt:lpstr>Dequeue Operation</vt:lpstr>
      <vt:lpstr>Storing queue in a static data structure</vt:lpstr>
      <vt:lpstr>Storing a queue in a dynamic data structure</vt:lpstr>
      <vt:lpstr>Adding a node in a dynamic data structure</vt:lpstr>
      <vt:lpstr>Removing a node  in a dynamic data structure</vt:lpstr>
      <vt:lpstr>Implementation of Queue</vt:lpstr>
      <vt:lpstr>Array Implementation of Queue</vt:lpstr>
      <vt:lpstr>Implement queue using linked list in c</vt:lpstr>
      <vt:lpstr>Comparing queue implementations </vt:lpstr>
      <vt:lpstr>Comparing queue implementations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Queue</dc:title>
  <cp:lastModifiedBy>SATBIR SINGH</cp:lastModifiedBy>
  <cp:revision>59</cp:revision>
  <dcterms:created xsi:type="dcterms:W3CDTF">2020-04-15T07:29:38Z</dcterms:created>
  <dcterms:modified xsi:type="dcterms:W3CDTF">2020-04-17T18:44:00Z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2020-04-15T00:00:00Z</vt:filetime>
  </property>
</Properties>
</file>