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embeddedFontLst>
    <p:embeddedFont>
      <p:font typeface="Roboto" panose="020B0604020202020204" charset="0"/>
      <p:regular r:id="rId49"/>
      <p:bold r:id="rId50"/>
      <p:italic r:id="rId51"/>
      <p:boldItalic r:id="rId52"/>
    </p:embeddedFont>
    <p:embeddedFont>
      <p:font typeface="Georgia" panose="02040502050405020303" pitchFamily="18" charset="0"/>
      <p:regular r:id="rId53"/>
      <p:bold r:id="rId54"/>
      <p:italic r:id="rId55"/>
      <p:boldItalic r:id="rId56"/>
    </p:embeddedFont>
    <p:embeddedFont>
      <p:font typeface="Calibri" panose="020F0502020204030204" pitchFamily="34"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1" roundtripDataSignature="AMtx7miYSBeFiz14gabhz+cf/KhQtd4D5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5" Type="http://schemas.openxmlformats.org/officeDocument/2006/relationships/slide" Target="slides/slide4.xml"/><Relationship Id="rId61" Type="http://customschemas.google.com/relationships/presentationmetadata" Target="meta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325563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csacademy.com/lesson/depth_first_search/"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www.techiedelight.com/depth-first-search/"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csacademy.com/lesson/breadth_first_search/"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www.techiedelight.com/breadth-first-search/"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1178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2f078c592_0_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2f078c59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 if undirected graph, and there is path from any vertex to any other vertex, we simply call it connected.</a:t>
            </a:r>
            <a:endParaRPr/>
          </a:p>
          <a:p>
            <a:pPr marL="0" lvl="0" indent="0" algn="l" rtl="0">
              <a:spcBef>
                <a:spcPts val="0"/>
              </a:spcBef>
              <a:spcAft>
                <a:spcPts val="0"/>
              </a:spcAft>
              <a:buNone/>
            </a:pPr>
            <a:r>
              <a:rPr lang="en-US"/>
              <a:t>(ii) if directed graph, and is not strongly connected but can be converted into connected graph by treating all edges as undirected then such graph is called weakly connected graph.</a:t>
            </a:r>
            <a:endParaRPr/>
          </a:p>
          <a:p>
            <a:pPr marL="0" lvl="0" indent="0" algn="l" rtl="0">
              <a:spcBef>
                <a:spcPts val="0"/>
              </a:spcBef>
              <a:spcAft>
                <a:spcPts val="0"/>
              </a:spcAft>
              <a:buNone/>
            </a:pPr>
            <a:r>
              <a:rPr lang="en-US"/>
              <a:t>(iii) if directed graph, and there is path from any vertex to any other vertex, we call it strongly connected.</a:t>
            </a:r>
            <a:endParaRPr/>
          </a:p>
        </p:txBody>
      </p:sp>
    </p:spTree>
    <p:extLst>
      <p:ext uri="{BB962C8B-B14F-4D97-AF65-F5344CB8AC3E}">
        <p14:creationId xmlns:p14="http://schemas.microsoft.com/office/powerpoint/2010/main" val="3232129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2f078c592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2f078c59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4998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2f078c592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2f078c59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8259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52f078c592_0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52f078c59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4757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846311d694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846311d69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379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846311d694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846311d6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4580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846311d694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846311d69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219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846311d694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846311d69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0207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2f078c592_0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2f078c59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7871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46311d694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46311d69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9642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52f078c59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52f078c59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05815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846311d694_0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846311d69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0617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846311d694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846311d69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41694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2f078c592_0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52f078c59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7154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46311d694_0_5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846311d69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617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846311d694_0_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846311d69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0346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846311d694_0_7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846311d694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0998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846311d694_0_7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846311d69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37407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846311d694_0_8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846311d69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2336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46311d694_0_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46311d694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a:solidFill>
                  <a:schemeClr val="hlink"/>
                </a:solidFill>
                <a:hlinkClick r:id="rId3"/>
              </a:rPr>
              <a:t>https://csacademy.com/lesson/depth_first_search/</a:t>
            </a:r>
            <a:r>
              <a:rPr lang="en-US"/>
              <a:t>  -&gt;video demo</a:t>
            </a:r>
            <a:endParaRPr/>
          </a:p>
          <a:p>
            <a:pPr marL="0" lvl="0" indent="0" algn="l" rtl="0">
              <a:spcBef>
                <a:spcPts val="0"/>
              </a:spcBef>
              <a:spcAft>
                <a:spcPts val="0"/>
              </a:spcAft>
              <a:buNone/>
            </a:pPr>
            <a:r>
              <a:rPr lang="en-US" u="sng">
                <a:solidFill>
                  <a:schemeClr val="hlink"/>
                </a:solidFill>
                <a:hlinkClick r:id="rId4"/>
              </a:rPr>
              <a:t>https://www.techiedelight.com/depth-first-search/</a:t>
            </a:r>
            <a:r>
              <a:rPr lang="en-US"/>
              <a:t>  -&gt; iterative and recursive implementation</a:t>
            </a:r>
            <a:endParaRPr/>
          </a:p>
        </p:txBody>
      </p:sp>
    </p:spTree>
    <p:extLst>
      <p:ext uri="{BB962C8B-B14F-4D97-AF65-F5344CB8AC3E}">
        <p14:creationId xmlns:p14="http://schemas.microsoft.com/office/powerpoint/2010/main" val="28480542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46311d694_0_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846311d694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024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2f078c592_0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2f078c59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71470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846311d694_0_1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846311d694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a:solidFill>
                  <a:schemeClr val="hlink"/>
                </a:solidFill>
                <a:hlinkClick r:id="rId3"/>
              </a:rPr>
              <a:t>https://csacademy.com/lesson/breadth_first_search/</a:t>
            </a:r>
            <a:r>
              <a:rPr lang="en-US"/>
              <a:t>  -&gt; video demo</a:t>
            </a:r>
            <a:endParaRPr/>
          </a:p>
          <a:p>
            <a:pPr marL="0" lvl="0" indent="0" algn="l" rtl="0">
              <a:spcBef>
                <a:spcPts val="0"/>
              </a:spcBef>
              <a:spcAft>
                <a:spcPts val="0"/>
              </a:spcAft>
              <a:buNone/>
            </a:pPr>
            <a:r>
              <a:rPr lang="en-US" u="sng">
                <a:solidFill>
                  <a:schemeClr val="hlink"/>
                </a:solidFill>
                <a:hlinkClick r:id="rId4"/>
              </a:rPr>
              <a:t>https://www.techiedelight.com/breadth-first-search/</a:t>
            </a:r>
            <a:r>
              <a:rPr lang="en-US"/>
              <a:t>  -&gt; iterative and recursive implementation</a:t>
            </a:r>
            <a:endParaRPr/>
          </a:p>
        </p:txBody>
      </p:sp>
    </p:spTree>
    <p:extLst>
      <p:ext uri="{BB962C8B-B14F-4D97-AF65-F5344CB8AC3E}">
        <p14:creationId xmlns:p14="http://schemas.microsoft.com/office/powerpoint/2010/main" val="28343833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846311d694_0_1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846311d694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9123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76fb4614b1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g76fb4614b1_0_1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871077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76fb4614b1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76fb4614b1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a theorem that Euler used to show that it is in fact impossible to walk through the town and traverse all the bridges only once. </a:t>
            </a:r>
            <a:endParaRPr/>
          </a:p>
        </p:txBody>
      </p:sp>
    </p:spTree>
    <p:extLst>
      <p:ext uri="{BB962C8B-B14F-4D97-AF65-F5344CB8AC3E}">
        <p14:creationId xmlns:p14="http://schemas.microsoft.com/office/powerpoint/2010/main" val="14221956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76fb4614b1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76fb4614b1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95088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76fb4614b1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76fb4614b1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47123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76fb4614b1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76fb4614b1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39775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76fb4614b1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76fb4614b1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23379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76fb4614b1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76fb4614b1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91414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76fb4614b1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76fb4614b1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4241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2f078c592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2f078c59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To recommend a friend the problem for the graph can be like find all the nodes that are having distance from a specific node less then 2.</a:t>
            </a:r>
            <a:endParaRPr/>
          </a:p>
        </p:txBody>
      </p:sp>
    </p:spTree>
    <p:extLst>
      <p:ext uri="{BB962C8B-B14F-4D97-AF65-F5344CB8AC3E}">
        <p14:creationId xmlns:p14="http://schemas.microsoft.com/office/powerpoint/2010/main" val="18958511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6fb4614b1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6fb4614b1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4731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76fb4614b1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76fb4614b1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36517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6fb4614b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76fb4614b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04377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76fb4614b1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76fb4614b1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11134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76fb4614b1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g76fb4614b1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54642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76fb4614b1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g76fb4614b1_0_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4984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76fb4614b1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76fb4614b1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8206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2f078c592_0_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2f078c59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web crawlers use this graph to traverse all nodes in the graph by visiting all the nodes connected with edge from the source node.</a:t>
            </a:r>
            <a:endParaRPr/>
          </a:p>
        </p:txBody>
      </p:sp>
    </p:spTree>
    <p:extLst>
      <p:ext uri="{BB962C8B-B14F-4D97-AF65-F5344CB8AC3E}">
        <p14:creationId xmlns:p14="http://schemas.microsoft.com/office/powerpoint/2010/main" val="3263505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2f078c592_0_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2f078c592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0090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2f078c592_0_7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2f078c592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7927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2f078c592_0_7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2f078c592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&lt;A, B, F, H&gt; → simple path</a:t>
            </a:r>
            <a:endParaRPr/>
          </a:p>
          <a:p>
            <a:pPr marL="0" lvl="0" indent="0" algn="l" rtl="0">
              <a:spcBef>
                <a:spcPts val="0"/>
              </a:spcBef>
              <a:spcAft>
                <a:spcPts val="0"/>
              </a:spcAft>
              <a:buNone/>
            </a:pPr>
            <a:r>
              <a:rPr lang="en-US"/>
              <a:t>&lt;A, B, F, H, E, B, A, D&gt; → walk</a:t>
            </a:r>
            <a:endParaRPr/>
          </a:p>
          <a:p>
            <a:pPr marL="0" lvl="0" indent="0" algn="l" rtl="0">
              <a:spcBef>
                <a:spcPts val="0"/>
              </a:spcBef>
              <a:spcAft>
                <a:spcPts val="0"/>
              </a:spcAft>
              <a:buNone/>
            </a:pPr>
            <a:r>
              <a:rPr lang="en-US"/>
              <a:t>&lt;A, B, E, H, D, A, C&gt; → trail</a:t>
            </a:r>
            <a:endParaRPr/>
          </a:p>
          <a:p>
            <a:pPr marL="0" lvl="0" indent="0" algn="l" rtl="0">
              <a:spcBef>
                <a:spcPts val="0"/>
              </a:spcBef>
              <a:spcAft>
                <a:spcPts val="0"/>
              </a:spcAft>
              <a:buNone/>
            </a:pPr>
            <a:r>
              <a:rPr lang="en-US"/>
              <a:t>&lt;A, B, E, H, D, A&gt; → closed walk</a:t>
            </a:r>
            <a:endParaRPr/>
          </a:p>
        </p:txBody>
      </p:sp>
    </p:spTree>
    <p:extLst>
      <p:ext uri="{BB962C8B-B14F-4D97-AF65-F5344CB8AC3E}">
        <p14:creationId xmlns:p14="http://schemas.microsoft.com/office/powerpoint/2010/main" val="4214324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52f078c592_0_9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52f078c592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 tree is undirected acyclic graph</a:t>
            </a:r>
            <a:endParaRPr/>
          </a:p>
          <a:p>
            <a:pPr marL="0" lvl="0" indent="0" algn="l" rtl="0">
              <a:spcBef>
                <a:spcPts val="0"/>
              </a:spcBef>
              <a:spcAft>
                <a:spcPts val="0"/>
              </a:spcAft>
              <a:buNone/>
            </a:pPr>
            <a:endParaRPr/>
          </a:p>
          <a:p>
            <a:pPr marL="0" lvl="0" indent="0" algn="l" rtl="0">
              <a:spcBef>
                <a:spcPts val="0"/>
              </a:spcBef>
              <a:spcAft>
                <a:spcPts val="0"/>
              </a:spcAft>
              <a:buNone/>
            </a:pPr>
            <a:r>
              <a:rPr lang="en-US"/>
              <a:t>There can be undirected acyclic graphs which are not trees and they are known as DAG.</a:t>
            </a:r>
            <a:endParaRPr/>
          </a:p>
        </p:txBody>
      </p:sp>
    </p:spTree>
    <p:extLst>
      <p:ext uri="{BB962C8B-B14F-4D97-AF65-F5344CB8AC3E}">
        <p14:creationId xmlns:p14="http://schemas.microsoft.com/office/powerpoint/2010/main" val="244623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28"/>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8"/>
          <p:cNvSpPr/>
          <p:nvPr/>
        </p:nvSpPr>
        <p:spPr>
          <a:xfrm>
            <a:off x="1" y="6334316"/>
            <a:ext cx="12192000"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8"/>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8"/>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19" name="Google Shape;19;p2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2" name="Google Shape;22;p28"/>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3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37"/>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6" name="Google Shape;86;p3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3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8"/>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38"/>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4" name="Google Shape;94;p3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2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9"/>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6" name="Google Shape;26;p2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29"/>
        <p:cNvGrpSpPr/>
        <p:nvPr/>
      </p:nvGrpSpPr>
      <p:grpSpPr>
        <a:xfrm>
          <a:off x="0" y="0"/>
          <a:ext cx="0" cy="0"/>
          <a:chOff x="0" y="0"/>
          <a:chExt cx="0" cy="0"/>
        </a:xfrm>
      </p:grpSpPr>
      <p:sp>
        <p:nvSpPr>
          <p:cNvPr id="30" name="Google Shape;30;p30"/>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0"/>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0"/>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0"/>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4" name="Google Shape;34;p3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7" name="Google Shape;37;p30"/>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3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1"/>
          <p:cNvSpPr txBox="1">
            <a:spLocks noGrp="1"/>
          </p:cNvSpPr>
          <p:nvPr>
            <p:ph type="body" idx="1"/>
          </p:nvPr>
        </p:nvSpPr>
        <p:spPr>
          <a:xfrm>
            <a:off x="1097280" y="1845734"/>
            <a:ext cx="4937760" cy="402335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1" name="Google Shape;41;p31"/>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2" name="Google Shape;42;p3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3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2"/>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8" name="Google Shape;48;p32"/>
          <p:cNvSpPr txBox="1">
            <a:spLocks noGrp="1"/>
          </p:cNvSpPr>
          <p:nvPr>
            <p:ph type="body" idx="2"/>
          </p:nvPr>
        </p:nvSpPr>
        <p:spPr>
          <a:xfrm>
            <a:off x="1097280" y="2582335"/>
            <a:ext cx="493776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 name="Google Shape;49;p32"/>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0" name="Google Shape;50;p32"/>
          <p:cNvSpPr txBox="1">
            <a:spLocks noGrp="1"/>
          </p:cNvSpPr>
          <p:nvPr>
            <p:ph type="body" idx="4"/>
          </p:nvPr>
        </p:nvSpPr>
        <p:spPr>
          <a:xfrm>
            <a:off x="6217920" y="2582334"/>
            <a:ext cx="493776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3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3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9"/>
        <p:cNvGrpSpPr/>
        <p:nvPr/>
      </p:nvGrpSpPr>
      <p:grpSpPr>
        <a:xfrm>
          <a:off x="0" y="0"/>
          <a:ext cx="0" cy="0"/>
          <a:chOff x="0" y="0"/>
          <a:chExt cx="0" cy="0"/>
        </a:xfrm>
      </p:grpSpPr>
      <p:sp>
        <p:nvSpPr>
          <p:cNvPr id="60" name="Google Shape;60;p34"/>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4"/>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5"/>
        <p:cNvGrpSpPr/>
        <p:nvPr/>
      </p:nvGrpSpPr>
      <p:grpSpPr>
        <a:xfrm>
          <a:off x="0" y="0"/>
          <a:ext cx="0" cy="0"/>
          <a:chOff x="0" y="0"/>
          <a:chExt cx="0" cy="0"/>
        </a:xfrm>
      </p:grpSpPr>
      <p:sp>
        <p:nvSpPr>
          <p:cNvPr id="66" name="Google Shape;66;p35"/>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5"/>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5"/>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35"/>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0" name="Google Shape;70;p35"/>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1" name="Google Shape;71;p35"/>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5"/>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36"/>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6"/>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6"/>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36"/>
          <p:cNvSpPr>
            <a:spLocks noGrp="1"/>
          </p:cNvSpPr>
          <p:nvPr>
            <p:ph type="pic" idx="2"/>
          </p:nvPr>
        </p:nvSpPr>
        <p:spPr>
          <a:xfrm>
            <a:off x="15" y="0"/>
            <a:ext cx="12191985" cy="4915076"/>
          </a:xfrm>
          <a:prstGeom prst="rect">
            <a:avLst/>
          </a:prstGeom>
          <a:solidFill>
            <a:srgbClr val="BECAD4"/>
          </a:solidFill>
          <a:ln>
            <a:noFill/>
          </a:ln>
        </p:spPr>
        <p:txBody>
          <a:bodyPr spcFirstLastPara="1" wrap="square" lIns="457200" tIns="457200" rIns="0" bIns="45700" anchor="t" anchorCtr="0">
            <a:normAutofit/>
          </a:bodyPr>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rgbClr val="3F3F3F"/>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79" name="Google Shape;79;p36"/>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0" name="Google Shape;80;p3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7"/>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27"/>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2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27"/>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Google Shape;10;p2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2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2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3" name="Google Shape;13;p27"/>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US"/>
              <a:t>Graphs</a:t>
            </a:r>
            <a:endParaRPr/>
          </a:p>
        </p:txBody>
      </p:sp>
      <p:sp>
        <p:nvSpPr>
          <p:cNvPr id="102" name="Google Shape;102;p1"/>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52f078c592_0_85"/>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Properties</a:t>
            </a:r>
            <a:endParaRPr/>
          </a:p>
        </p:txBody>
      </p:sp>
      <p:sp>
        <p:nvSpPr>
          <p:cNvPr id="169" name="Google Shape;169;g52f078c592_0_85"/>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Autofit/>
          </a:bodyPr>
          <a:lstStyle/>
          <a:p>
            <a:pPr marL="0" lvl="0" indent="0" algn="l" rtl="0">
              <a:spcBef>
                <a:spcPts val="1200"/>
              </a:spcBef>
              <a:spcAft>
                <a:spcPts val="0"/>
              </a:spcAft>
              <a:buNone/>
            </a:pPr>
            <a:r>
              <a:rPr lang="en-US"/>
              <a:t>Strongly Connected Graphs:</a:t>
            </a:r>
            <a:endParaRPr/>
          </a:p>
          <a:p>
            <a:pPr marL="0" lvl="0" indent="0" algn="l" rtl="0">
              <a:spcBef>
                <a:spcPts val="1200"/>
              </a:spcBef>
              <a:spcAft>
                <a:spcPts val="200"/>
              </a:spcAft>
              <a:buNone/>
            </a:pPr>
            <a:r>
              <a:rPr lang="en-US"/>
              <a:t>				if there is a path from any vertex to any other vertex.</a:t>
            </a:r>
            <a:endParaRPr/>
          </a:p>
        </p:txBody>
      </p:sp>
      <p:sp>
        <p:nvSpPr>
          <p:cNvPr id="170" name="Google Shape;170;g52f078c592_0_85"/>
          <p:cNvSpPr/>
          <p:nvPr/>
        </p:nvSpPr>
        <p:spPr>
          <a:xfrm rot="5400000">
            <a:off x="2356275" y="2342175"/>
            <a:ext cx="328500" cy="346800"/>
          </a:xfrm>
          <a:prstGeom prst="bentUpArrow">
            <a:avLst>
              <a:gd name="adj1" fmla="val 25000"/>
              <a:gd name="adj2" fmla="val 25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1" name="Google Shape;171;g52f078c592_0_85"/>
          <p:cNvPicPr preferRelativeResize="0"/>
          <p:nvPr/>
        </p:nvPicPr>
        <p:blipFill>
          <a:blip r:embed="rId3">
            <a:alphaModFix/>
          </a:blip>
          <a:stretch>
            <a:fillRect/>
          </a:stretch>
        </p:blipFill>
        <p:spPr>
          <a:xfrm>
            <a:off x="323128" y="3275726"/>
            <a:ext cx="11467773" cy="2745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52f078c592_0_15"/>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Representation</a:t>
            </a:r>
            <a:endParaRPr/>
          </a:p>
        </p:txBody>
      </p:sp>
      <p:sp>
        <p:nvSpPr>
          <p:cNvPr id="177" name="Google Shape;177;g52f078c592_0_15"/>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Autofit/>
          </a:bodyPr>
          <a:lstStyle/>
          <a:p>
            <a:pPr marL="0" lvl="0" indent="0" algn="l" rtl="0">
              <a:spcBef>
                <a:spcPts val="1200"/>
              </a:spcBef>
              <a:spcAft>
                <a:spcPts val="0"/>
              </a:spcAft>
              <a:buNone/>
            </a:pPr>
            <a:r>
              <a:rPr lang="en-US"/>
              <a:t>There are generally two ways to represent a graph data structure:</a:t>
            </a:r>
            <a:endParaRPr/>
          </a:p>
          <a:p>
            <a:pPr marL="457200" lvl="0" indent="-342900" algn="l" rtl="0">
              <a:spcBef>
                <a:spcPts val="1200"/>
              </a:spcBef>
              <a:spcAft>
                <a:spcPts val="0"/>
              </a:spcAft>
              <a:buSzPts val="1800"/>
              <a:buAutoNum type="arabicPeriod"/>
            </a:pPr>
            <a:r>
              <a:rPr lang="en-US"/>
              <a:t>Adjacency Matrix</a:t>
            </a:r>
            <a:endParaRPr/>
          </a:p>
          <a:p>
            <a:pPr marL="457200" lvl="0" indent="-342900" algn="l" rtl="0">
              <a:spcBef>
                <a:spcPts val="0"/>
              </a:spcBef>
              <a:spcAft>
                <a:spcPts val="0"/>
              </a:spcAft>
              <a:buSzPts val="1800"/>
              <a:buAutoNum type="arabicPeriod"/>
            </a:pPr>
            <a:r>
              <a:rPr lang="en-US"/>
              <a:t>Adjacency List</a:t>
            </a:r>
            <a:endParaRPr/>
          </a:p>
          <a:p>
            <a:pPr marL="457200" lvl="0" indent="0" algn="l" rtl="0">
              <a:spcBef>
                <a:spcPts val="1200"/>
              </a:spcBef>
              <a:spcAft>
                <a:spcPts val="0"/>
              </a:spcAft>
              <a:buNone/>
            </a:pPr>
            <a:endParaRPr>
              <a:solidFill>
                <a:schemeClr val="dk1"/>
              </a:solidFill>
              <a:highlight>
                <a:srgbClr val="FFFFFF"/>
              </a:highlight>
            </a:endParaRPr>
          </a:p>
          <a:p>
            <a:pPr marL="0" lvl="0" indent="457200" algn="l" rtl="0">
              <a:spcBef>
                <a:spcPts val="1200"/>
              </a:spcBef>
              <a:spcAft>
                <a:spcPts val="0"/>
              </a:spcAft>
              <a:buNone/>
            </a:pPr>
            <a:endParaRPr>
              <a:solidFill>
                <a:schemeClr val="dk1"/>
              </a:solidFill>
              <a:highlight>
                <a:srgbClr val="FFFFFF"/>
              </a:highlight>
            </a:endParaRPr>
          </a:p>
          <a:p>
            <a:pPr marL="0" lvl="0" indent="457200" algn="l" rtl="0">
              <a:spcBef>
                <a:spcPts val="1200"/>
              </a:spcBef>
              <a:spcAft>
                <a:spcPts val="0"/>
              </a:spcAft>
              <a:buNone/>
            </a:pPr>
            <a:r>
              <a:rPr lang="en-US">
                <a:solidFill>
                  <a:schemeClr val="dk1"/>
                </a:solidFill>
                <a:highlight>
                  <a:srgbClr val="FFFFFF"/>
                </a:highlight>
              </a:rPr>
              <a:t>There are other representations also like, Incidence Matrix and Incidence List.</a:t>
            </a:r>
            <a:endParaRPr>
              <a:solidFill>
                <a:schemeClr val="dk1"/>
              </a:solidFill>
              <a:highlight>
                <a:srgbClr val="FFFFFF"/>
              </a:highlight>
            </a:endParaRPr>
          </a:p>
          <a:p>
            <a:pPr marL="457200" lvl="0" indent="0" algn="l" rtl="0">
              <a:spcBef>
                <a:spcPts val="1200"/>
              </a:spcBef>
              <a:spcAft>
                <a:spcPts val="0"/>
              </a:spcAft>
              <a:buNone/>
            </a:pPr>
            <a:r>
              <a:rPr lang="en-US">
                <a:solidFill>
                  <a:schemeClr val="dk1"/>
                </a:solidFill>
                <a:highlight>
                  <a:srgbClr val="FFFFFF"/>
                </a:highlight>
              </a:rPr>
              <a:t>The choice of the graph representation is situation specific. </a:t>
            </a:r>
            <a:endParaRPr>
              <a:solidFill>
                <a:schemeClr val="dk1"/>
              </a:solidFill>
              <a:highlight>
                <a:srgbClr val="FFFFFF"/>
              </a:highlight>
            </a:endParaRPr>
          </a:p>
          <a:p>
            <a:pPr marL="457200" lvl="0" indent="0" algn="l" rtl="0">
              <a:spcBef>
                <a:spcPts val="1200"/>
              </a:spcBef>
              <a:spcAft>
                <a:spcPts val="200"/>
              </a:spcAft>
              <a:buNone/>
            </a:pPr>
            <a:r>
              <a:rPr lang="en-US">
                <a:solidFill>
                  <a:schemeClr val="dk1"/>
                </a:solidFill>
                <a:highlight>
                  <a:srgbClr val="FFFFFF"/>
                </a:highlight>
              </a:rPr>
              <a:t>It totally depends on the type of operations to be performed and ease of use.</a:t>
            </a:r>
            <a:endParaRPr>
              <a:solidFill>
                <a:schemeClr val="dk1"/>
              </a:solidFill>
              <a:highlight>
                <a:srgbClr val="FFFFFF"/>
              </a:highlight>
            </a:endParaRPr>
          </a:p>
        </p:txBody>
      </p:sp>
      <p:pic>
        <p:nvPicPr>
          <p:cNvPr id="178" name="Google Shape;178;g52f078c592_0_15"/>
          <p:cNvPicPr preferRelativeResize="0"/>
          <p:nvPr/>
        </p:nvPicPr>
        <p:blipFill rotWithShape="1">
          <a:blip r:embed="rId3">
            <a:alphaModFix/>
          </a:blip>
          <a:srcRect l="-9349"/>
          <a:stretch/>
        </p:blipFill>
        <p:spPr>
          <a:xfrm>
            <a:off x="7421913" y="1914425"/>
            <a:ext cx="4676775" cy="2019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52f078c592_0_22"/>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Adjacency Matrix</a:t>
            </a:r>
            <a:endParaRPr/>
          </a:p>
        </p:txBody>
      </p:sp>
      <p:sp>
        <p:nvSpPr>
          <p:cNvPr id="184" name="Google Shape;184;g52f078c592_0_22"/>
          <p:cNvSpPr txBox="1">
            <a:spLocks noGrp="1"/>
          </p:cNvSpPr>
          <p:nvPr>
            <p:ph type="body" idx="1"/>
          </p:nvPr>
        </p:nvSpPr>
        <p:spPr>
          <a:xfrm>
            <a:off x="1097276" y="1845725"/>
            <a:ext cx="7475700" cy="4023300"/>
          </a:xfrm>
          <a:prstGeom prst="rect">
            <a:avLst/>
          </a:prstGeom>
        </p:spPr>
        <p:txBody>
          <a:bodyPr spcFirstLastPara="1" wrap="square" lIns="0" tIns="45700" rIns="0" bIns="45700" anchor="t" anchorCtr="0">
            <a:noAutofit/>
          </a:bodyPr>
          <a:lstStyle/>
          <a:p>
            <a:pPr marL="0" lvl="0" indent="0" algn="l" rtl="0">
              <a:lnSpc>
                <a:spcPct val="171429"/>
              </a:lnSpc>
              <a:spcBef>
                <a:spcPts val="0"/>
              </a:spcBef>
              <a:spcAft>
                <a:spcPts val="0"/>
              </a:spcAft>
              <a:buNone/>
            </a:pPr>
            <a:r>
              <a:rPr lang="en-US" sz="1900">
                <a:solidFill>
                  <a:schemeClr val="dk1"/>
                </a:solidFill>
                <a:highlight>
                  <a:srgbClr val="FFFFFF"/>
                </a:highlight>
              </a:rPr>
              <a:t>Adjacency Matrix is a 2D array of size V x V where V is the number of vertices in a graph.</a:t>
            </a:r>
            <a:endParaRPr sz="1900">
              <a:solidFill>
                <a:schemeClr val="dk1"/>
              </a:solidFill>
              <a:highlight>
                <a:srgbClr val="FFFFFF"/>
              </a:highlight>
            </a:endParaRPr>
          </a:p>
          <a:p>
            <a:pPr marL="0" lvl="0" indent="0" algn="l" rtl="0">
              <a:lnSpc>
                <a:spcPct val="171429"/>
              </a:lnSpc>
              <a:spcBef>
                <a:spcPts val="800"/>
              </a:spcBef>
              <a:spcAft>
                <a:spcPts val="0"/>
              </a:spcAft>
              <a:buNone/>
            </a:pPr>
            <a:r>
              <a:rPr lang="en-US" sz="1900">
                <a:solidFill>
                  <a:schemeClr val="dk1"/>
                </a:solidFill>
                <a:highlight>
                  <a:srgbClr val="FFFFFF"/>
                </a:highlight>
              </a:rPr>
              <a:t>Let the 2D array be adj[][], a slot adj[i][j] = 1 indicates that there is an edge from vertex i to vertex j. Adjacency matrix for undirected graph is always symmetric. </a:t>
            </a:r>
            <a:endParaRPr sz="1900">
              <a:solidFill>
                <a:schemeClr val="dk1"/>
              </a:solidFill>
              <a:highlight>
                <a:srgbClr val="FFFFFF"/>
              </a:highlight>
            </a:endParaRPr>
          </a:p>
          <a:p>
            <a:pPr marL="0" lvl="0" indent="0" algn="l" rtl="0">
              <a:lnSpc>
                <a:spcPct val="171429"/>
              </a:lnSpc>
              <a:spcBef>
                <a:spcPts val="800"/>
              </a:spcBef>
              <a:spcAft>
                <a:spcPts val="0"/>
              </a:spcAft>
              <a:buNone/>
            </a:pPr>
            <a:r>
              <a:rPr lang="en-US" sz="1900">
                <a:solidFill>
                  <a:schemeClr val="dk1"/>
                </a:solidFill>
                <a:highlight>
                  <a:srgbClr val="FFFFFF"/>
                </a:highlight>
              </a:rPr>
              <a:t>Adjacency Matrix is also used to represent weighted graphs. </a:t>
            </a:r>
            <a:endParaRPr sz="1900">
              <a:solidFill>
                <a:schemeClr val="dk1"/>
              </a:solidFill>
              <a:highlight>
                <a:srgbClr val="FFFFFF"/>
              </a:highlight>
            </a:endParaRPr>
          </a:p>
          <a:p>
            <a:pPr marL="0" lvl="0" indent="0" algn="l" rtl="0">
              <a:lnSpc>
                <a:spcPct val="171429"/>
              </a:lnSpc>
              <a:spcBef>
                <a:spcPts val="800"/>
              </a:spcBef>
              <a:spcAft>
                <a:spcPts val="0"/>
              </a:spcAft>
              <a:buClr>
                <a:schemeClr val="dk1"/>
              </a:buClr>
              <a:buSzPts val="1100"/>
              <a:buFont typeface="Arial"/>
              <a:buNone/>
            </a:pPr>
            <a:r>
              <a:rPr lang="en-US" sz="1900">
                <a:solidFill>
                  <a:schemeClr val="dk1"/>
                </a:solidFill>
                <a:highlight>
                  <a:srgbClr val="FFFFFF"/>
                </a:highlight>
              </a:rPr>
              <a:t>If adj[i][j] = w, then there is an edge from vertex i to vertex j with weight w and all other values will be filled with some highest value or infinity.</a:t>
            </a:r>
            <a:endParaRPr sz="1900">
              <a:solidFill>
                <a:schemeClr val="dk1"/>
              </a:solidFill>
              <a:highlight>
                <a:srgbClr val="FFFFFF"/>
              </a:highlight>
            </a:endParaRPr>
          </a:p>
          <a:p>
            <a:pPr marL="0" lvl="0" indent="0" algn="l" rtl="0">
              <a:lnSpc>
                <a:spcPct val="115000"/>
              </a:lnSpc>
              <a:spcBef>
                <a:spcPts val="800"/>
              </a:spcBef>
              <a:spcAft>
                <a:spcPts val="0"/>
              </a:spcAft>
              <a:buClr>
                <a:schemeClr val="dk1"/>
              </a:buClr>
              <a:buSzPts val="1100"/>
              <a:buFont typeface="Arial"/>
              <a:buNone/>
            </a:pPr>
            <a:endParaRPr sz="1100">
              <a:solidFill>
                <a:schemeClr val="dk1"/>
              </a:solidFill>
              <a:latin typeface="Arial"/>
              <a:ea typeface="Arial"/>
              <a:cs typeface="Arial"/>
              <a:sym typeface="Arial"/>
            </a:endParaRPr>
          </a:p>
          <a:p>
            <a:pPr marL="0" lvl="0" indent="0" algn="l" rtl="0">
              <a:spcBef>
                <a:spcPts val="1200"/>
              </a:spcBef>
              <a:spcAft>
                <a:spcPts val="200"/>
              </a:spcAft>
              <a:buNone/>
            </a:pPr>
            <a:endParaRPr/>
          </a:p>
        </p:txBody>
      </p:sp>
      <p:pic>
        <p:nvPicPr>
          <p:cNvPr id="185" name="Google Shape;185;g52f078c592_0_22"/>
          <p:cNvPicPr preferRelativeResize="0"/>
          <p:nvPr/>
        </p:nvPicPr>
        <p:blipFill rotWithShape="1">
          <a:blip r:embed="rId3">
            <a:alphaModFix/>
          </a:blip>
          <a:srcRect b="25361"/>
          <a:stretch/>
        </p:blipFill>
        <p:spPr>
          <a:xfrm>
            <a:off x="8624825" y="1906150"/>
            <a:ext cx="3359875" cy="3679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52f078c592_0_29"/>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Adjacency Matrix</a:t>
            </a:r>
            <a:endParaRPr/>
          </a:p>
        </p:txBody>
      </p:sp>
      <p:sp>
        <p:nvSpPr>
          <p:cNvPr id="191" name="Google Shape;191;g52f078c592_0_29"/>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Autofit/>
          </a:bodyPr>
          <a:lstStyle/>
          <a:p>
            <a:pPr marL="0" lvl="0" indent="0" algn="l" rtl="0">
              <a:lnSpc>
                <a:spcPct val="171429"/>
              </a:lnSpc>
              <a:spcBef>
                <a:spcPts val="0"/>
              </a:spcBef>
              <a:spcAft>
                <a:spcPts val="0"/>
              </a:spcAft>
              <a:buNone/>
            </a:pPr>
            <a:r>
              <a:rPr lang="en-US" b="1" i="1">
                <a:solidFill>
                  <a:schemeClr val="dk1"/>
                </a:solidFill>
                <a:highlight>
                  <a:srgbClr val="FFFFFF"/>
                </a:highlight>
              </a:rPr>
              <a:t>Pros:</a:t>
            </a:r>
            <a:r>
              <a:rPr lang="en-US">
                <a:solidFill>
                  <a:schemeClr val="dk1"/>
                </a:solidFill>
                <a:highlight>
                  <a:srgbClr val="FFFFFF"/>
                </a:highlight>
              </a:rPr>
              <a:t> Representation is easier to implement and follow. Removing an edge takes O(1) time. Queries like whether there is an edge from vertex ‘u’ to vertex ‘v’ are efficient and can be done O(1).</a:t>
            </a:r>
            <a:endParaRPr>
              <a:solidFill>
                <a:schemeClr val="dk1"/>
              </a:solidFill>
              <a:highlight>
                <a:srgbClr val="FFFFFF"/>
              </a:highlight>
            </a:endParaRPr>
          </a:p>
          <a:p>
            <a:pPr marL="0" lvl="0" indent="0" algn="l" rtl="0">
              <a:lnSpc>
                <a:spcPct val="171429"/>
              </a:lnSpc>
              <a:spcBef>
                <a:spcPts val="800"/>
              </a:spcBef>
              <a:spcAft>
                <a:spcPts val="0"/>
              </a:spcAft>
              <a:buClr>
                <a:schemeClr val="dk1"/>
              </a:buClr>
              <a:buSzPts val="1100"/>
              <a:buFont typeface="Arial"/>
              <a:buNone/>
            </a:pPr>
            <a:endParaRPr>
              <a:solidFill>
                <a:schemeClr val="dk1"/>
              </a:solidFill>
              <a:highlight>
                <a:srgbClr val="FFFFFF"/>
              </a:highlight>
            </a:endParaRPr>
          </a:p>
          <a:p>
            <a:pPr marL="0" lvl="0" indent="0" algn="l" rtl="0">
              <a:lnSpc>
                <a:spcPct val="171429"/>
              </a:lnSpc>
              <a:spcBef>
                <a:spcPts val="800"/>
              </a:spcBef>
              <a:spcAft>
                <a:spcPts val="0"/>
              </a:spcAft>
              <a:buClr>
                <a:schemeClr val="dk1"/>
              </a:buClr>
              <a:buSzPts val="1100"/>
              <a:buFont typeface="Arial"/>
              <a:buNone/>
            </a:pPr>
            <a:r>
              <a:rPr lang="en-US" b="1" i="1">
                <a:solidFill>
                  <a:schemeClr val="dk1"/>
                </a:solidFill>
                <a:highlight>
                  <a:srgbClr val="FFFFFF"/>
                </a:highlight>
              </a:rPr>
              <a:t>Cons:</a:t>
            </a:r>
            <a:r>
              <a:rPr lang="en-US">
                <a:solidFill>
                  <a:schemeClr val="dk1"/>
                </a:solidFill>
                <a:highlight>
                  <a:srgbClr val="FFFFFF"/>
                </a:highlight>
              </a:rPr>
              <a:t> Consumes more space O(V^2). Even if the graph is sparse(contains less number of edges), it consumes the same space. Adding a vertex is O(V^2) time.</a:t>
            </a:r>
            <a:endParaRPr>
              <a:solidFill>
                <a:schemeClr val="dk1"/>
              </a:solidFill>
              <a:highlight>
                <a:srgbClr val="FFFFFF"/>
              </a:highlight>
            </a:endParaRPr>
          </a:p>
          <a:p>
            <a:pPr marL="0" lvl="0" indent="0" algn="l" rtl="0">
              <a:spcBef>
                <a:spcPts val="1200"/>
              </a:spcBef>
              <a:spcAft>
                <a:spcPts val="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846311d694_0_6"/>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Adjacency Matrix</a:t>
            </a:r>
            <a:endParaRPr/>
          </a:p>
        </p:txBody>
      </p:sp>
      <p:sp>
        <p:nvSpPr>
          <p:cNvPr id="197" name="Google Shape;197;g846311d694_0_6"/>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Autofit/>
          </a:bodyPr>
          <a:lstStyle/>
          <a:p>
            <a:pPr marL="0" lvl="0" indent="0" algn="l" rtl="0">
              <a:spcBef>
                <a:spcPts val="1200"/>
              </a:spcBef>
              <a:spcAft>
                <a:spcPts val="200"/>
              </a:spcAft>
              <a:buNone/>
            </a:pPr>
            <a:endParaRPr/>
          </a:p>
        </p:txBody>
      </p:sp>
      <p:pic>
        <p:nvPicPr>
          <p:cNvPr id="198" name="Google Shape;198;g846311d694_0_6"/>
          <p:cNvPicPr preferRelativeResize="0"/>
          <p:nvPr/>
        </p:nvPicPr>
        <p:blipFill>
          <a:blip r:embed="rId3">
            <a:alphaModFix/>
          </a:blip>
          <a:stretch>
            <a:fillRect/>
          </a:stretch>
        </p:blipFill>
        <p:spPr>
          <a:xfrm>
            <a:off x="1229100" y="1914525"/>
            <a:ext cx="9728600" cy="4129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846311d694_0_0"/>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Adjacency Matrix</a:t>
            </a:r>
            <a:endParaRPr/>
          </a:p>
        </p:txBody>
      </p:sp>
      <p:sp>
        <p:nvSpPr>
          <p:cNvPr id="204" name="Google Shape;204;g846311d694_0_0"/>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Autofit/>
          </a:bodyPr>
          <a:lstStyle/>
          <a:p>
            <a:pPr marL="0" lvl="0" indent="0" algn="l" rtl="0">
              <a:spcBef>
                <a:spcPts val="1200"/>
              </a:spcBef>
              <a:spcAft>
                <a:spcPts val="200"/>
              </a:spcAft>
              <a:buNone/>
            </a:pPr>
            <a:endParaRPr/>
          </a:p>
        </p:txBody>
      </p:sp>
      <p:pic>
        <p:nvPicPr>
          <p:cNvPr id="205" name="Google Shape;205;g846311d694_0_0"/>
          <p:cNvPicPr preferRelativeResize="0"/>
          <p:nvPr/>
        </p:nvPicPr>
        <p:blipFill>
          <a:blip r:embed="rId3">
            <a:alphaModFix/>
          </a:blip>
          <a:stretch>
            <a:fillRect/>
          </a:stretch>
        </p:blipFill>
        <p:spPr>
          <a:xfrm>
            <a:off x="1176350" y="1833575"/>
            <a:ext cx="9815339" cy="4023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846311d694_0_12"/>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Adjacency Matrix</a:t>
            </a:r>
            <a:endParaRPr/>
          </a:p>
        </p:txBody>
      </p:sp>
      <p:sp>
        <p:nvSpPr>
          <p:cNvPr id="211" name="Google Shape;211;g846311d694_0_12"/>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Autofit/>
          </a:bodyPr>
          <a:lstStyle/>
          <a:p>
            <a:pPr marL="0" lvl="0" indent="0" algn="l" rtl="0">
              <a:spcBef>
                <a:spcPts val="1200"/>
              </a:spcBef>
              <a:spcAft>
                <a:spcPts val="200"/>
              </a:spcAft>
              <a:buNone/>
            </a:pPr>
            <a:endParaRPr/>
          </a:p>
        </p:txBody>
      </p:sp>
      <p:pic>
        <p:nvPicPr>
          <p:cNvPr id="212" name="Google Shape;212;g846311d694_0_12"/>
          <p:cNvPicPr preferRelativeResize="0"/>
          <p:nvPr/>
        </p:nvPicPr>
        <p:blipFill>
          <a:blip r:embed="rId3">
            <a:alphaModFix/>
          </a:blip>
          <a:stretch>
            <a:fillRect/>
          </a:stretch>
        </p:blipFill>
        <p:spPr>
          <a:xfrm>
            <a:off x="1238250" y="1852625"/>
            <a:ext cx="9757625" cy="4206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846311d694_0_41"/>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Adjacency Matrix - Representation</a:t>
            </a:r>
            <a:endParaRPr/>
          </a:p>
        </p:txBody>
      </p:sp>
      <p:sp>
        <p:nvSpPr>
          <p:cNvPr id="218" name="Google Shape;218;g846311d694_0_41"/>
          <p:cNvSpPr txBox="1">
            <a:spLocks noGrp="1"/>
          </p:cNvSpPr>
          <p:nvPr>
            <p:ph type="body" idx="1"/>
          </p:nvPr>
        </p:nvSpPr>
        <p:spPr>
          <a:xfrm>
            <a:off x="1097280" y="1921934"/>
            <a:ext cx="10058400" cy="4023300"/>
          </a:xfrm>
          <a:prstGeom prst="rect">
            <a:avLst/>
          </a:prstGeom>
        </p:spPr>
        <p:txBody>
          <a:bodyPr spcFirstLastPara="1" wrap="square" lIns="0" tIns="45700" rIns="0" bIns="45700" anchor="t" anchorCtr="0">
            <a:noAutofit/>
          </a:bodyPr>
          <a:lstStyle/>
          <a:p>
            <a:pPr marL="0" lvl="0" indent="0" algn="l" rtl="0">
              <a:lnSpc>
                <a:spcPct val="100000"/>
              </a:lnSpc>
              <a:spcBef>
                <a:spcPts val="0"/>
              </a:spcBef>
              <a:spcAft>
                <a:spcPts val="0"/>
              </a:spcAft>
              <a:buNone/>
            </a:pPr>
            <a:r>
              <a:rPr lang="en-US">
                <a:solidFill>
                  <a:srgbClr val="6A737D"/>
                </a:solidFill>
                <a:highlight>
                  <a:srgbClr val="FFFFFF"/>
                </a:highlight>
                <a:latin typeface="Roboto"/>
                <a:ea typeface="Roboto"/>
                <a:cs typeface="Roboto"/>
                <a:sym typeface="Roboto"/>
              </a:rPr>
              <a:t>// undirected dense graph</a:t>
            </a:r>
            <a:endParaRPr>
              <a:solidFill>
                <a:srgbClr val="D73A49"/>
              </a:solidFill>
              <a:highlight>
                <a:srgbClr val="FFFFFF"/>
              </a:highlight>
              <a:latin typeface="Roboto"/>
              <a:ea typeface="Roboto"/>
              <a:cs typeface="Roboto"/>
              <a:sym typeface="Roboto"/>
            </a:endParaRPr>
          </a:p>
          <a:p>
            <a:pPr marL="0" lvl="0" indent="0" algn="l" rtl="0">
              <a:lnSpc>
                <a:spcPct val="100000"/>
              </a:lnSpc>
              <a:spcBef>
                <a:spcPts val="0"/>
              </a:spcBef>
              <a:spcAft>
                <a:spcPts val="0"/>
              </a:spcAft>
              <a:buNone/>
            </a:pPr>
            <a:r>
              <a:rPr lang="en-US">
                <a:solidFill>
                  <a:srgbClr val="D73A49"/>
                </a:solidFill>
                <a:highlight>
                  <a:srgbClr val="FFFFFF"/>
                </a:highlight>
                <a:latin typeface="Roboto"/>
                <a:ea typeface="Roboto"/>
                <a:cs typeface="Roboto"/>
                <a:sym typeface="Roboto"/>
              </a:rPr>
              <a:t>int</a:t>
            </a:r>
            <a:r>
              <a:rPr lang="en-US">
                <a:solidFill>
                  <a:srgbClr val="24292E"/>
                </a:solidFill>
                <a:highlight>
                  <a:srgbClr val="FFFFFF"/>
                </a:highlight>
                <a:latin typeface="Roboto"/>
                <a:ea typeface="Roboto"/>
                <a:cs typeface="Roboto"/>
                <a:sym typeface="Roboto"/>
              </a:rPr>
              <a:t> adj_matrix[N][N];		</a:t>
            </a:r>
            <a:endParaRPr>
              <a:solidFill>
                <a:srgbClr val="24292E"/>
              </a:solidFill>
              <a:highlight>
                <a:srgbClr val="FFFFFF"/>
              </a:highlight>
              <a:latin typeface="Roboto"/>
              <a:ea typeface="Roboto"/>
              <a:cs typeface="Roboto"/>
              <a:sym typeface="Roboto"/>
            </a:endParaRPr>
          </a:p>
          <a:p>
            <a:pPr marL="0" lvl="0" indent="0" algn="l" rtl="0">
              <a:lnSpc>
                <a:spcPct val="100000"/>
              </a:lnSpc>
              <a:spcBef>
                <a:spcPts val="0"/>
              </a:spcBef>
              <a:spcAft>
                <a:spcPts val="0"/>
              </a:spcAft>
              <a:buNone/>
            </a:pPr>
            <a:r>
              <a:rPr lang="en-US">
                <a:solidFill>
                  <a:srgbClr val="24292E"/>
                </a:solidFill>
                <a:highlight>
                  <a:srgbClr val="FFFFFF"/>
                </a:highlight>
                <a:latin typeface="Roboto"/>
                <a:ea typeface="Roboto"/>
                <a:cs typeface="Roboto"/>
                <a:sym typeface="Roboto"/>
              </a:rPr>
              <a:t>			</a:t>
            </a:r>
            <a:endParaRPr>
              <a:solidFill>
                <a:srgbClr val="24292E"/>
              </a:solidFill>
              <a:highlight>
                <a:srgbClr val="FFFFFF"/>
              </a:highlight>
              <a:latin typeface="Roboto"/>
              <a:ea typeface="Roboto"/>
              <a:cs typeface="Roboto"/>
              <a:sym typeface="Roboto"/>
            </a:endParaRPr>
          </a:p>
          <a:p>
            <a:pPr marL="0" lvl="0" indent="0" algn="l" rtl="0">
              <a:lnSpc>
                <a:spcPct val="100000"/>
              </a:lnSpc>
              <a:spcBef>
                <a:spcPts val="0"/>
              </a:spcBef>
              <a:spcAft>
                <a:spcPts val="0"/>
              </a:spcAft>
              <a:buNone/>
            </a:pPr>
            <a:r>
              <a:rPr lang="en-US">
                <a:solidFill>
                  <a:srgbClr val="D73A49"/>
                </a:solidFill>
                <a:highlight>
                  <a:srgbClr val="FFFFFF"/>
                </a:highlight>
                <a:latin typeface="Roboto"/>
                <a:ea typeface="Roboto"/>
                <a:cs typeface="Roboto"/>
                <a:sym typeface="Roboto"/>
              </a:rPr>
              <a:t>int</a:t>
            </a:r>
            <a:r>
              <a:rPr lang="en-US">
                <a:solidFill>
                  <a:srgbClr val="24292E"/>
                </a:solidFill>
                <a:highlight>
                  <a:srgbClr val="FFFFFF"/>
                </a:highlight>
                <a:latin typeface="Roboto"/>
                <a:ea typeface="Roboto"/>
                <a:cs typeface="Roboto"/>
                <a:sym typeface="Roboto"/>
              </a:rPr>
              <a:t> </a:t>
            </a:r>
            <a:r>
              <a:rPr lang="en-US">
                <a:solidFill>
                  <a:srgbClr val="6F42C1"/>
                </a:solidFill>
                <a:highlight>
                  <a:srgbClr val="FFFFFF"/>
                </a:highlight>
                <a:latin typeface="Roboto"/>
                <a:ea typeface="Roboto"/>
                <a:cs typeface="Roboto"/>
                <a:sym typeface="Roboto"/>
              </a:rPr>
              <a:t>main</a:t>
            </a:r>
            <a:r>
              <a:rPr lang="en-US">
                <a:solidFill>
                  <a:srgbClr val="24292E"/>
                </a:solidFill>
                <a:highlight>
                  <a:srgbClr val="FFFFFF"/>
                </a:highlight>
                <a:latin typeface="Roboto"/>
                <a:ea typeface="Roboto"/>
                <a:cs typeface="Roboto"/>
                <a:sym typeface="Roboto"/>
              </a:rPr>
              <a:t>(){</a:t>
            </a:r>
            <a:endParaRPr>
              <a:solidFill>
                <a:srgbClr val="24292E"/>
              </a:solidFill>
              <a:highlight>
                <a:srgbClr val="FFFFFF"/>
              </a:highlight>
              <a:latin typeface="Roboto"/>
              <a:ea typeface="Roboto"/>
              <a:cs typeface="Roboto"/>
              <a:sym typeface="Roboto"/>
            </a:endParaRPr>
          </a:p>
          <a:p>
            <a:pPr marL="0" lvl="0" indent="457200" algn="l" rtl="0">
              <a:lnSpc>
                <a:spcPct val="100000"/>
              </a:lnSpc>
              <a:spcBef>
                <a:spcPts val="0"/>
              </a:spcBef>
              <a:spcAft>
                <a:spcPts val="0"/>
              </a:spcAft>
              <a:buNone/>
            </a:pPr>
            <a:r>
              <a:rPr lang="en-US">
                <a:solidFill>
                  <a:srgbClr val="D73A49"/>
                </a:solidFill>
                <a:highlight>
                  <a:srgbClr val="FFFFFF"/>
                </a:highlight>
                <a:latin typeface="Roboto"/>
                <a:ea typeface="Roboto"/>
                <a:cs typeface="Roboto"/>
                <a:sym typeface="Roboto"/>
              </a:rPr>
              <a:t>int</a:t>
            </a:r>
            <a:r>
              <a:rPr lang="en-US">
                <a:solidFill>
                  <a:srgbClr val="24292E"/>
                </a:solidFill>
                <a:highlight>
                  <a:srgbClr val="FFFFFF"/>
                </a:highlight>
                <a:latin typeface="Roboto"/>
                <a:ea typeface="Roboto"/>
                <a:cs typeface="Roboto"/>
                <a:sym typeface="Roboto"/>
              </a:rPr>
              <a:t> num_nodes, num_edges;</a:t>
            </a:r>
            <a:endParaRPr>
              <a:solidFill>
                <a:srgbClr val="24292E"/>
              </a:solidFill>
              <a:highlight>
                <a:srgbClr val="FFFFFF"/>
              </a:highlight>
              <a:latin typeface="Roboto"/>
              <a:ea typeface="Roboto"/>
              <a:cs typeface="Roboto"/>
              <a:sym typeface="Roboto"/>
            </a:endParaRPr>
          </a:p>
          <a:p>
            <a:pPr marL="0" lvl="0" indent="457200" algn="l" rtl="0">
              <a:lnSpc>
                <a:spcPct val="100000"/>
              </a:lnSpc>
              <a:spcBef>
                <a:spcPts val="0"/>
              </a:spcBef>
              <a:spcAft>
                <a:spcPts val="0"/>
              </a:spcAft>
              <a:buNone/>
            </a:pPr>
            <a:r>
              <a:rPr lang="en-US">
                <a:solidFill>
                  <a:srgbClr val="24292E"/>
                </a:solidFill>
                <a:highlight>
                  <a:srgbClr val="FFFFFF"/>
                </a:highlight>
                <a:latin typeface="Roboto"/>
                <a:ea typeface="Roboto"/>
                <a:cs typeface="Roboto"/>
                <a:sym typeface="Roboto"/>
              </a:rPr>
              <a:t>cin &gt;&gt; num_nodes &gt;&gt; num_edges;</a:t>
            </a:r>
            <a:endParaRPr>
              <a:solidFill>
                <a:srgbClr val="24292E"/>
              </a:solidFill>
              <a:highlight>
                <a:srgbClr val="FFFFFF"/>
              </a:highlight>
              <a:latin typeface="Roboto"/>
              <a:ea typeface="Roboto"/>
              <a:cs typeface="Roboto"/>
              <a:sym typeface="Roboto"/>
            </a:endParaRPr>
          </a:p>
          <a:p>
            <a:pPr marL="0" lvl="0" indent="457200" algn="l" rtl="0">
              <a:lnSpc>
                <a:spcPct val="100000"/>
              </a:lnSpc>
              <a:spcBef>
                <a:spcPts val="0"/>
              </a:spcBef>
              <a:spcAft>
                <a:spcPts val="0"/>
              </a:spcAft>
              <a:buNone/>
            </a:pPr>
            <a:r>
              <a:rPr lang="en-US">
                <a:solidFill>
                  <a:srgbClr val="D73A49"/>
                </a:solidFill>
                <a:highlight>
                  <a:srgbClr val="FFFFFF"/>
                </a:highlight>
                <a:latin typeface="Roboto"/>
                <a:ea typeface="Roboto"/>
                <a:cs typeface="Roboto"/>
                <a:sym typeface="Roboto"/>
              </a:rPr>
              <a:t>for</a:t>
            </a:r>
            <a:r>
              <a:rPr lang="en-US">
                <a:solidFill>
                  <a:srgbClr val="24292E"/>
                </a:solidFill>
                <a:highlight>
                  <a:srgbClr val="FFFFFF"/>
                </a:highlight>
                <a:latin typeface="Roboto"/>
                <a:ea typeface="Roboto"/>
                <a:cs typeface="Roboto"/>
                <a:sym typeface="Roboto"/>
              </a:rPr>
              <a:t>(</a:t>
            </a:r>
            <a:r>
              <a:rPr lang="en-US">
                <a:solidFill>
                  <a:srgbClr val="D73A49"/>
                </a:solidFill>
                <a:highlight>
                  <a:srgbClr val="FFFFFF"/>
                </a:highlight>
                <a:latin typeface="Roboto"/>
                <a:ea typeface="Roboto"/>
                <a:cs typeface="Roboto"/>
                <a:sym typeface="Roboto"/>
              </a:rPr>
              <a:t>int</a:t>
            </a:r>
            <a:r>
              <a:rPr lang="en-US">
                <a:solidFill>
                  <a:srgbClr val="24292E"/>
                </a:solidFill>
                <a:highlight>
                  <a:srgbClr val="FFFFFF"/>
                </a:highlight>
                <a:latin typeface="Roboto"/>
                <a:ea typeface="Roboto"/>
                <a:cs typeface="Roboto"/>
                <a:sym typeface="Roboto"/>
              </a:rPr>
              <a:t> i = </a:t>
            </a:r>
            <a:r>
              <a:rPr lang="en-US">
                <a:solidFill>
                  <a:srgbClr val="005CC5"/>
                </a:solidFill>
                <a:highlight>
                  <a:srgbClr val="FFFFFF"/>
                </a:highlight>
                <a:latin typeface="Roboto"/>
                <a:ea typeface="Roboto"/>
                <a:cs typeface="Roboto"/>
                <a:sym typeface="Roboto"/>
              </a:rPr>
              <a:t>0</a:t>
            </a:r>
            <a:r>
              <a:rPr lang="en-US">
                <a:solidFill>
                  <a:srgbClr val="24292E"/>
                </a:solidFill>
                <a:highlight>
                  <a:srgbClr val="FFFFFF"/>
                </a:highlight>
                <a:latin typeface="Roboto"/>
                <a:ea typeface="Roboto"/>
                <a:cs typeface="Roboto"/>
                <a:sym typeface="Roboto"/>
              </a:rPr>
              <a:t>, u, v; i &lt; num_edges; ++i){</a:t>
            </a:r>
            <a:endParaRPr>
              <a:solidFill>
                <a:srgbClr val="24292E"/>
              </a:solidFill>
              <a:highlight>
                <a:srgbClr val="FFFFFF"/>
              </a:highlight>
              <a:latin typeface="Roboto"/>
              <a:ea typeface="Roboto"/>
              <a:cs typeface="Roboto"/>
              <a:sym typeface="Roboto"/>
            </a:endParaRPr>
          </a:p>
          <a:p>
            <a:pPr marL="0" lvl="0" indent="457200" algn="l" rtl="0">
              <a:lnSpc>
                <a:spcPct val="100000"/>
              </a:lnSpc>
              <a:spcBef>
                <a:spcPts val="0"/>
              </a:spcBef>
              <a:spcAft>
                <a:spcPts val="0"/>
              </a:spcAft>
              <a:buNone/>
            </a:pPr>
            <a:r>
              <a:rPr lang="en-US">
                <a:solidFill>
                  <a:srgbClr val="24292E"/>
                </a:solidFill>
                <a:highlight>
                  <a:srgbClr val="FFFFFF"/>
                </a:highlight>
                <a:latin typeface="Roboto"/>
                <a:ea typeface="Roboto"/>
                <a:cs typeface="Roboto"/>
                <a:sym typeface="Roboto"/>
              </a:rPr>
              <a:t>	</a:t>
            </a:r>
            <a:r>
              <a:rPr lang="en-US">
                <a:solidFill>
                  <a:srgbClr val="6A737D"/>
                </a:solidFill>
                <a:highlight>
                  <a:srgbClr val="FFFFFF"/>
                </a:highlight>
                <a:latin typeface="Roboto"/>
                <a:ea typeface="Roboto"/>
                <a:cs typeface="Roboto"/>
                <a:sym typeface="Roboto"/>
              </a:rPr>
              <a:t>// take nodes between which we have an edge</a:t>
            </a:r>
            <a:endParaRPr>
              <a:solidFill>
                <a:srgbClr val="6A737D"/>
              </a:solidFill>
              <a:highlight>
                <a:srgbClr val="FFFFFF"/>
              </a:highlight>
              <a:latin typeface="Roboto"/>
              <a:ea typeface="Roboto"/>
              <a:cs typeface="Roboto"/>
              <a:sym typeface="Roboto"/>
            </a:endParaRPr>
          </a:p>
          <a:p>
            <a:pPr marL="0" lvl="0" indent="0" algn="l" rtl="0">
              <a:lnSpc>
                <a:spcPct val="100000"/>
              </a:lnSpc>
              <a:spcBef>
                <a:spcPts val="0"/>
              </a:spcBef>
              <a:spcAft>
                <a:spcPts val="0"/>
              </a:spcAft>
              <a:buNone/>
            </a:pPr>
            <a:r>
              <a:rPr lang="en-US">
                <a:solidFill>
                  <a:srgbClr val="24292E"/>
                </a:solidFill>
                <a:highlight>
                  <a:srgbClr val="FFFFFF"/>
                </a:highlight>
                <a:latin typeface="Roboto"/>
                <a:ea typeface="Roboto"/>
                <a:cs typeface="Roboto"/>
                <a:sym typeface="Roboto"/>
              </a:rPr>
              <a:t>   		cin &gt;&gt; u &gt;&gt; v;</a:t>
            </a:r>
            <a:endParaRPr>
              <a:solidFill>
                <a:srgbClr val="24292E"/>
              </a:solidFill>
              <a:highlight>
                <a:srgbClr val="FFFFFF"/>
              </a:highlight>
              <a:latin typeface="Roboto"/>
              <a:ea typeface="Roboto"/>
              <a:cs typeface="Roboto"/>
              <a:sym typeface="Roboto"/>
            </a:endParaRPr>
          </a:p>
          <a:p>
            <a:pPr marL="0" lvl="0" indent="0" algn="l" rtl="0">
              <a:lnSpc>
                <a:spcPct val="100000"/>
              </a:lnSpc>
              <a:spcBef>
                <a:spcPts val="0"/>
              </a:spcBef>
              <a:spcAft>
                <a:spcPts val="0"/>
              </a:spcAft>
              <a:buNone/>
            </a:pPr>
            <a:r>
              <a:rPr lang="en-US">
                <a:solidFill>
                  <a:srgbClr val="24292E"/>
                </a:solidFill>
                <a:highlight>
                  <a:srgbClr val="FFFFFF"/>
                </a:highlight>
                <a:latin typeface="Roboto"/>
                <a:ea typeface="Roboto"/>
                <a:cs typeface="Roboto"/>
                <a:sym typeface="Roboto"/>
              </a:rPr>
              <a:t>   		</a:t>
            </a:r>
            <a:r>
              <a:rPr lang="en-US">
                <a:solidFill>
                  <a:srgbClr val="6A737D"/>
                </a:solidFill>
                <a:highlight>
                  <a:srgbClr val="FFFFFF"/>
                </a:highlight>
                <a:latin typeface="Roboto"/>
                <a:ea typeface="Roboto"/>
                <a:cs typeface="Roboto"/>
                <a:sym typeface="Roboto"/>
              </a:rPr>
              <a:t>// undirected so we mark both (u, v) and (v, u) as 1</a:t>
            </a:r>
            <a:endParaRPr>
              <a:solidFill>
                <a:srgbClr val="6A737D"/>
              </a:solidFill>
              <a:highlight>
                <a:srgbClr val="FFFFFF"/>
              </a:highlight>
              <a:latin typeface="Roboto"/>
              <a:ea typeface="Roboto"/>
              <a:cs typeface="Roboto"/>
              <a:sym typeface="Roboto"/>
            </a:endParaRPr>
          </a:p>
          <a:p>
            <a:pPr marL="0" lvl="0" indent="0" algn="l" rtl="0">
              <a:lnSpc>
                <a:spcPct val="100000"/>
              </a:lnSpc>
              <a:spcBef>
                <a:spcPts val="0"/>
              </a:spcBef>
              <a:spcAft>
                <a:spcPts val="0"/>
              </a:spcAft>
              <a:buNone/>
            </a:pPr>
            <a:r>
              <a:rPr lang="en-US">
                <a:solidFill>
                  <a:srgbClr val="24292E"/>
                </a:solidFill>
                <a:highlight>
                  <a:srgbClr val="FFFFFF"/>
                </a:highlight>
                <a:latin typeface="Roboto"/>
                <a:ea typeface="Roboto"/>
                <a:cs typeface="Roboto"/>
                <a:sym typeface="Roboto"/>
              </a:rPr>
              <a:t>   		adj_matrix[u][v] = </a:t>
            </a:r>
            <a:r>
              <a:rPr lang="en-US">
                <a:solidFill>
                  <a:srgbClr val="005CC5"/>
                </a:solidFill>
                <a:highlight>
                  <a:srgbClr val="FFFFFF"/>
                </a:highlight>
                <a:latin typeface="Roboto"/>
                <a:ea typeface="Roboto"/>
                <a:cs typeface="Roboto"/>
                <a:sym typeface="Roboto"/>
              </a:rPr>
              <a:t>1</a:t>
            </a:r>
            <a:r>
              <a:rPr lang="en-US">
                <a:solidFill>
                  <a:srgbClr val="24292E"/>
                </a:solidFill>
                <a:highlight>
                  <a:srgbClr val="FFFFFF"/>
                </a:highlight>
                <a:latin typeface="Roboto"/>
                <a:ea typeface="Roboto"/>
                <a:cs typeface="Roboto"/>
                <a:sym typeface="Roboto"/>
              </a:rPr>
              <a:t>;</a:t>
            </a:r>
            <a:endParaRPr>
              <a:solidFill>
                <a:srgbClr val="24292E"/>
              </a:solidFill>
              <a:highlight>
                <a:srgbClr val="FFFFFF"/>
              </a:highlight>
              <a:latin typeface="Roboto"/>
              <a:ea typeface="Roboto"/>
              <a:cs typeface="Roboto"/>
              <a:sym typeface="Roboto"/>
            </a:endParaRPr>
          </a:p>
          <a:p>
            <a:pPr marL="0" lvl="0" indent="0" algn="l" rtl="0">
              <a:lnSpc>
                <a:spcPct val="100000"/>
              </a:lnSpc>
              <a:spcBef>
                <a:spcPts val="0"/>
              </a:spcBef>
              <a:spcAft>
                <a:spcPts val="0"/>
              </a:spcAft>
              <a:buNone/>
            </a:pPr>
            <a:r>
              <a:rPr lang="en-US">
                <a:solidFill>
                  <a:srgbClr val="24292E"/>
                </a:solidFill>
                <a:highlight>
                  <a:srgbClr val="FFFFFF"/>
                </a:highlight>
                <a:latin typeface="Roboto"/>
                <a:ea typeface="Roboto"/>
                <a:cs typeface="Roboto"/>
                <a:sym typeface="Roboto"/>
              </a:rPr>
              <a:t>   		adj_matrix[v][u] = </a:t>
            </a:r>
            <a:r>
              <a:rPr lang="en-US">
                <a:solidFill>
                  <a:srgbClr val="005CC5"/>
                </a:solidFill>
                <a:highlight>
                  <a:srgbClr val="FFFFFF"/>
                </a:highlight>
                <a:latin typeface="Roboto"/>
                <a:ea typeface="Roboto"/>
                <a:cs typeface="Roboto"/>
                <a:sym typeface="Roboto"/>
              </a:rPr>
              <a:t>1</a:t>
            </a:r>
            <a:r>
              <a:rPr lang="en-US">
                <a:solidFill>
                  <a:srgbClr val="24292E"/>
                </a:solidFill>
                <a:highlight>
                  <a:srgbClr val="FFFFFF"/>
                </a:highlight>
                <a:latin typeface="Roboto"/>
                <a:ea typeface="Roboto"/>
                <a:cs typeface="Roboto"/>
                <a:sym typeface="Roboto"/>
              </a:rPr>
              <a:t>;</a:t>
            </a:r>
            <a:endParaRPr>
              <a:solidFill>
                <a:srgbClr val="24292E"/>
              </a:solidFill>
              <a:highlight>
                <a:srgbClr val="FFFFFF"/>
              </a:highlight>
              <a:latin typeface="Roboto"/>
              <a:ea typeface="Roboto"/>
              <a:cs typeface="Roboto"/>
              <a:sym typeface="Roboto"/>
            </a:endParaRPr>
          </a:p>
          <a:p>
            <a:pPr marL="0" lvl="0" indent="0" algn="l" rtl="0">
              <a:lnSpc>
                <a:spcPct val="100000"/>
              </a:lnSpc>
              <a:spcBef>
                <a:spcPts val="0"/>
              </a:spcBef>
              <a:spcAft>
                <a:spcPts val="0"/>
              </a:spcAft>
              <a:buNone/>
            </a:pPr>
            <a:r>
              <a:rPr lang="en-US">
                <a:solidFill>
                  <a:srgbClr val="24292E"/>
                </a:solidFill>
                <a:highlight>
                  <a:srgbClr val="FFFFFF"/>
                </a:highlight>
                <a:latin typeface="Roboto"/>
                <a:ea typeface="Roboto"/>
                <a:cs typeface="Roboto"/>
                <a:sym typeface="Roboto"/>
              </a:rPr>
              <a:t> 	}												</a:t>
            </a:r>
            <a:r>
              <a:rPr lang="en-US">
                <a:solidFill>
                  <a:srgbClr val="6A737D"/>
                </a:solidFill>
                <a:highlight>
                  <a:srgbClr val="FFFFFF"/>
                </a:highlight>
                <a:latin typeface="Roboto"/>
                <a:ea typeface="Roboto"/>
                <a:cs typeface="Roboto"/>
                <a:sym typeface="Roboto"/>
              </a:rPr>
              <a:t>// do something with the graph</a:t>
            </a:r>
            <a:endParaRPr>
              <a:solidFill>
                <a:srgbClr val="6A737D"/>
              </a:solidFill>
              <a:highlight>
                <a:srgbClr val="FFFFFF"/>
              </a:highlight>
              <a:latin typeface="Roboto"/>
              <a:ea typeface="Roboto"/>
              <a:cs typeface="Roboto"/>
              <a:sym typeface="Roboto"/>
            </a:endParaRPr>
          </a:p>
          <a:p>
            <a:pPr marL="0" lvl="0" indent="0" algn="l" rtl="0">
              <a:lnSpc>
                <a:spcPct val="100000"/>
              </a:lnSpc>
              <a:spcBef>
                <a:spcPts val="0"/>
              </a:spcBef>
              <a:spcAft>
                <a:spcPts val="0"/>
              </a:spcAft>
              <a:buNone/>
            </a:pPr>
            <a:r>
              <a:rPr lang="en-US">
                <a:solidFill>
                  <a:srgbClr val="24292E"/>
                </a:solidFill>
                <a:highlight>
                  <a:srgbClr val="FFFFFF"/>
                </a:highlight>
                <a:latin typeface="Roboto"/>
                <a:ea typeface="Roboto"/>
                <a:cs typeface="Roboto"/>
                <a:sym typeface="Roboto"/>
              </a:rPr>
              <a:t>}</a:t>
            </a:r>
            <a:endParaRPr>
              <a:solidFill>
                <a:srgbClr val="24292E"/>
              </a:solidFill>
              <a:highlight>
                <a:srgbClr val="FFFFFF"/>
              </a:highlight>
              <a:latin typeface="Roboto"/>
              <a:ea typeface="Roboto"/>
              <a:cs typeface="Roboto"/>
              <a:sym typeface="Roboto"/>
            </a:endParaRPr>
          </a:p>
          <a:p>
            <a:pPr marL="0" lvl="0" indent="0" algn="l" rtl="0">
              <a:lnSpc>
                <a:spcPct val="90000"/>
              </a:lnSpc>
              <a:spcBef>
                <a:spcPts val="0"/>
              </a:spcBef>
              <a:spcAft>
                <a:spcPts val="0"/>
              </a:spcAft>
              <a:buNone/>
            </a:pPr>
            <a:endParaRPr sz="29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52f078c592_0_35"/>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Adjacency List</a:t>
            </a:r>
            <a:endParaRPr/>
          </a:p>
        </p:txBody>
      </p:sp>
      <p:sp>
        <p:nvSpPr>
          <p:cNvPr id="224" name="Google Shape;224;g52f078c592_0_35"/>
          <p:cNvSpPr txBox="1">
            <a:spLocks noGrp="1"/>
          </p:cNvSpPr>
          <p:nvPr>
            <p:ph type="body" idx="1"/>
          </p:nvPr>
        </p:nvSpPr>
        <p:spPr>
          <a:xfrm>
            <a:off x="1097275" y="1845725"/>
            <a:ext cx="4283700" cy="4023300"/>
          </a:xfrm>
          <a:prstGeom prst="rect">
            <a:avLst/>
          </a:prstGeom>
        </p:spPr>
        <p:txBody>
          <a:bodyPr spcFirstLastPara="1" wrap="square" lIns="0" tIns="45700" rIns="0" bIns="45700" anchor="t" anchorCtr="0">
            <a:noAutofit/>
          </a:bodyPr>
          <a:lstStyle/>
          <a:p>
            <a:pPr marL="0" lvl="0" indent="0" algn="l" rtl="0">
              <a:spcBef>
                <a:spcPts val="1200"/>
              </a:spcBef>
              <a:spcAft>
                <a:spcPts val="0"/>
              </a:spcAft>
              <a:buNone/>
            </a:pPr>
            <a:r>
              <a:rPr lang="en-US" b="1">
                <a:solidFill>
                  <a:schemeClr val="dk1"/>
                </a:solidFill>
                <a:highlight>
                  <a:srgbClr val="FFFFFF"/>
                </a:highlight>
              </a:rPr>
              <a:t>An array of lists is used. </a:t>
            </a:r>
            <a:endParaRPr b="1">
              <a:solidFill>
                <a:schemeClr val="dk1"/>
              </a:solidFill>
              <a:highlight>
                <a:srgbClr val="FFFFFF"/>
              </a:highlight>
            </a:endParaRPr>
          </a:p>
          <a:p>
            <a:pPr marL="0" lvl="0" indent="0" algn="l" rtl="0">
              <a:spcBef>
                <a:spcPts val="1200"/>
              </a:spcBef>
              <a:spcAft>
                <a:spcPts val="0"/>
              </a:spcAft>
              <a:buNone/>
            </a:pPr>
            <a:r>
              <a:rPr lang="en-US">
                <a:solidFill>
                  <a:schemeClr val="dk1"/>
                </a:solidFill>
                <a:highlight>
                  <a:srgbClr val="FFFFFF"/>
                </a:highlight>
              </a:rPr>
              <a:t>Size of the array is equal to the number of vertices. </a:t>
            </a:r>
            <a:endParaRPr>
              <a:solidFill>
                <a:schemeClr val="dk1"/>
              </a:solidFill>
              <a:highlight>
                <a:srgbClr val="FFFFFF"/>
              </a:highlight>
            </a:endParaRPr>
          </a:p>
          <a:p>
            <a:pPr marL="0" lvl="0" indent="0" algn="l" rtl="0">
              <a:spcBef>
                <a:spcPts val="1200"/>
              </a:spcBef>
              <a:spcAft>
                <a:spcPts val="0"/>
              </a:spcAft>
              <a:buNone/>
            </a:pPr>
            <a:r>
              <a:rPr lang="en-US">
                <a:solidFill>
                  <a:schemeClr val="dk1"/>
                </a:solidFill>
                <a:highlight>
                  <a:srgbClr val="FFFFFF"/>
                </a:highlight>
              </a:rPr>
              <a:t>Let the array be array[]. </a:t>
            </a:r>
            <a:endParaRPr>
              <a:solidFill>
                <a:schemeClr val="dk1"/>
              </a:solidFill>
              <a:highlight>
                <a:srgbClr val="FFFFFF"/>
              </a:highlight>
            </a:endParaRPr>
          </a:p>
          <a:p>
            <a:pPr marL="0" lvl="0" indent="0" algn="l" rtl="0">
              <a:spcBef>
                <a:spcPts val="1200"/>
              </a:spcBef>
              <a:spcAft>
                <a:spcPts val="0"/>
              </a:spcAft>
              <a:buNone/>
            </a:pPr>
            <a:r>
              <a:rPr lang="en-US">
                <a:solidFill>
                  <a:schemeClr val="dk1"/>
                </a:solidFill>
                <a:highlight>
                  <a:srgbClr val="FFFFFF"/>
                </a:highlight>
              </a:rPr>
              <a:t>An entry array[i] represents the list of vertices adjacent to the</a:t>
            </a:r>
            <a:r>
              <a:rPr lang="en-US" b="1">
                <a:solidFill>
                  <a:schemeClr val="dk1"/>
                </a:solidFill>
                <a:highlight>
                  <a:srgbClr val="FFFFFF"/>
                </a:highlight>
              </a:rPr>
              <a:t> </a:t>
            </a:r>
            <a:r>
              <a:rPr lang="en-US" b="1" i="1">
                <a:solidFill>
                  <a:schemeClr val="dk1"/>
                </a:solidFill>
                <a:highlight>
                  <a:srgbClr val="FFFFFF"/>
                </a:highlight>
              </a:rPr>
              <a:t>i</a:t>
            </a:r>
            <a:r>
              <a:rPr lang="en-US">
                <a:solidFill>
                  <a:schemeClr val="dk1"/>
                </a:solidFill>
                <a:highlight>
                  <a:srgbClr val="FFFFFF"/>
                </a:highlight>
              </a:rPr>
              <a:t>th vertex. </a:t>
            </a:r>
            <a:endParaRPr>
              <a:solidFill>
                <a:schemeClr val="dk1"/>
              </a:solidFill>
              <a:highlight>
                <a:srgbClr val="FFFFFF"/>
              </a:highlight>
            </a:endParaRPr>
          </a:p>
          <a:p>
            <a:pPr marL="0" lvl="0" indent="0" algn="l" rtl="0">
              <a:spcBef>
                <a:spcPts val="1200"/>
              </a:spcBef>
              <a:spcAft>
                <a:spcPts val="0"/>
              </a:spcAft>
              <a:buNone/>
            </a:pPr>
            <a:r>
              <a:rPr lang="en-US">
                <a:solidFill>
                  <a:schemeClr val="dk1"/>
                </a:solidFill>
                <a:highlight>
                  <a:srgbClr val="FFFFFF"/>
                </a:highlight>
              </a:rPr>
              <a:t>This representation can also be used to </a:t>
            </a:r>
            <a:endParaRPr>
              <a:solidFill>
                <a:schemeClr val="dk1"/>
              </a:solidFill>
              <a:highlight>
                <a:srgbClr val="FFFFFF"/>
              </a:highlight>
            </a:endParaRPr>
          </a:p>
          <a:p>
            <a:pPr marL="0" lvl="0" indent="0" algn="l" rtl="0">
              <a:spcBef>
                <a:spcPts val="1200"/>
              </a:spcBef>
              <a:spcAft>
                <a:spcPts val="0"/>
              </a:spcAft>
              <a:buNone/>
            </a:pPr>
            <a:r>
              <a:rPr lang="en-US">
                <a:solidFill>
                  <a:schemeClr val="dk1"/>
                </a:solidFill>
                <a:highlight>
                  <a:srgbClr val="FFFFFF"/>
                </a:highlight>
              </a:rPr>
              <a:t>represent a weighted graph. </a:t>
            </a:r>
            <a:endParaRPr>
              <a:solidFill>
                <a:schemeClr val="dk1"/>
              </a:solidFill>
              <a:highlight>
                <a:srgbClr val="FFFFFF"/>
              </a:highlight>
            </a:endParaRPr>
          </a:p>
          <a:p>
            <a:pPr marL="0" lvl="0" indent="0" algn="l" rtl="0">
              <a:spcBef>
                <a:spcPts val="1200"/>
              </a:spcBef>
              <a:spcAft>
                <a:spcPts val="200"/>
              </a:spcAft>
              <a:buNone/>
            </a:pPr>
            <a:r>
              <a:rPr lang="en-US">
                <a:solidFill>
                  <a:schemeClr val="dk1"/>
                </a:solidFill>
                <a:highlight>
                  <a:srgbClr val="FFFFFF"/>
                </a:highlight>
              </a:rPr>
              <a:t>The weights of edges can be represented as lists of pairs.</a:t>
            </a:r>
            <a:endParaRPr sz="2800"/>
          </a:p>
        </p:txBody>
      </p:sp>
      <p:pic>
        <p:nvPicPr>
          <p:cNvPr id="225" name="Google Shape;225;g52f078c592_0_35"/>
          <p:cNvPicPr preferRelativeResize="0"/>
          <p:nvPr/>
        </p:nvPicPr>
        <p:blipFill>
          <a:blip r:embed="rId3">
            <a:alphaModFix/>
          </a:blip>
          <a:stretch>
            <a:fillRect/>
          </a:stretch>
        </p:blipFill>
        <p:spPr>
          <a:xfrm>
            <a:off x="5546700" y="2986098"/>
            <a:ext cx="6511951" cy="2545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846311d694_0_18"/>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Adjacency List</a:t>
            </a:r>
            <a:endParaRPr/>
          </a:p>
        </p:txBody>
      </p:sp>
      <p:sp>
        <p:nvSpPr>
          <p:cNvPr id="231" name="Google Shape;231;g846311d694_0_18"/>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Autofit/>
          </a:bodyPr>
          <a:lstStyle/>
          <a:p>
            <a:pPr marL="0" lvl="0" indent="0" algn="l" rtl="0">
              <a:spcBef>
                <a:spcPts val="1200"/>
              </a:spcBef>
              <a:spcAft>
                <a:spcPts val="200"/>
              </a:spcAft>
              <a:buNone/>
            </a:pPr>
            <a:endParaRPr/>
          </a:p>
        </p:txBody>
      </p:sp>
      <p:pic>
        <p:nvPicPr>
          <p:cNvPr id="232" name="Google Shape;232;g846311d694_0_18"/>
          <p:cNvPicPr preferRelativeResize="0"/>
          <p:nvPr/>
        </p:nvPicPr>
        <p:blipFill>
          <a:blip r:embed="rId3">
            <a:alphaModFix/>
          </a:blip>
          <a:stretch>
            <a:fillRect/>
          </a:stretch>
        </p:blipFill>
        <p:spPr>
          <a:xfrm>
            <a:off x="1303300" y="1881199"/>
            <a:ext cx="9787289" cy="4023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52f078c592_0_0"/>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Introduction</a:t>
            </a:r>
            <a:endParaRPr/>
          </a:p>
        </p:txBody>
      </p:sp>
      <p:sp>
        <p:nvSpPr>
          <p:cNvPr id="108" name="Google Shape;108;g52f078c592_0_0"/>
          <p:cNvSpPr txBox="1">
            <a:spLocks noGrp="1"/>
          </p:cNvSpPr>
          <p:nvPr>
            <p:ph type="body" idx="1"/>
          </p:nvPr>
        </p:nvSpPr>
        <p:spPr>
          <a:xfrm>
            <a:off x="1097280" y="1769534"/>
            <a:ext cx="10058400" cy="4023300"/>
          </a:xfrm>
          <a:prstGeom prst="rect">
            <a:avLst/>
          </a:prstGeom>
        </p:spPr>
        <p:txBody>
          <a:bodyPr spcFirstLastPara="1" wrap="square" lIns="0" tIns="45700" rIns="0" bIns="45700" anchor="t" anchorCtr="0">
            <a:noAutofit/>
          </a:bodyPr>
          <a:lstStyle/>
          <a:p>
            <a:pPr marL="0" lvl="0" indent="0" algn="l" rtl="0">
              <a:spcBef>
                <a:spcPts val="1200"/>
              </a:spcBef>
              <a:spcAft>
                <a:spcPts val="0"/>
              </a:spcAft>
              <a:buNone/>
            </a:pPr>
            <a:r>
              <a:rPr lang="en-US">
                <a:solidFill>
                  <a:schemeClr val="dk1"/>
                </a:solidFill>
                <a:highlight>
                  <a:srgbClr val="FFFFFF"/>
                </a:highlight>
              </a:rPr>
              <a:t>A Graph is a non-linear data structure consisting of nodes and edges.</a:t>
            </a:r>
            <a:endParaRPr>
              <a:solidFill>
                <a:schemeClr val="dk1"/>
              </a:solidFill>
              <a:highlight>
                <a:srgbClr val="FFFFFF"/>
              </a:highlight>
            </a:endParaRPr>
          </a:p>
          <a:p>
            <a:pPr marL="0" lvl="0" indent="0" algn="l" rtl="0">
              <a:spcBef>
                <a:spcPts val="1200"/>
              </a:spcBef>
              <a:spcAft>
                <a:spcPts val="0"/>
              </a:spcAft>
              <a:buNone/>
            </a:pPr>
            <a:r>
              <a:rPr lang="en-US">
                <a:solidFill>
                  <a:schemeClr val="dk1"/>
                </a:solidFill>
                <a:highlight>
                  <a:srgbClr val="FFFFFF"/>
                </a:highlight>
              </a:rPr>
              <a:t>A Graph consists of a finite set of vertices(or nodes) and set of Edges which connect a pair of nodes. </a:t>
            </a:r>
            <a:endParaRPr>
              <a:solidFill>
                <a:schemeClr val="dk1"/>
              </a:solidFill>
              <a:highlight>
                <a:srgbClr val="FFFFFF"/>
              </a:highlight>
            </a:endParaRPr>
          </a:p>
          <a:p>
            <a:pPr marL="0" lvl="0" indent="0" algn="l" rtl="0">
              <a:spcBef>
                <a:spcPts val="1200"/>
              </a:spcBef>
              <a:spcAft>
                <a:spcPts val="0"/>
              </a:spcAft>
              <a:buNone/>
            </a:pPr>
            <a:endParaRPr>
              <a:solidFill>
                <a:schemeClr val="dk1"/>
              </a:solidFill>
              <a:highlight>
                <a:srgbClr val="FFFFFF"/>
              </a:highlight>
            </a:endParaRPr>
          </a:p>
          <a:p>
            <a:pPr marL="0" lvl="0" indent="0" algn="l" rtl="0">
              <a:spcBef>
                <a:spcPts val="1200"/>
              </a:spcBef>
              <a:spcAft>
                <a:spcPts val="0"/>
              </a:spcAft>
              <a:buNone/>
            </a:pPr>
            <a:endParaRPr>
              <a:solidFill>
                <a:schemeClr val="dk1"/>
              </a:solidFill>
              <a:highlight>
                <a:srgbClr val="FFFFFF"/>
              </a:highlight>
            </a:endParaRPr>
          </a:p>
          <a:p>
            <a:pPr marL="0" lvl="0" indent="0" algn="l" rtl="0">
              <a:spcBef>
                <a:spcPts val="1200"/>
              </a:spcBef>
              <a:spcAft>
                <a:spcPts val="0"/>
              </a:spcAft>
              <a:buNone/>
            </a:pPr>
            <a:endParaRPr>
              <a:solidFill>
                <a:schemeClr val="dk1"/>
              </a:solidFill>
              <a:highlight>
                <a:srgbClr val="FFFFFF"/>
              </a:highlight>
            </a:endParaRPr>
          </a:p>
          <a:p>
            <a:pPr marL="0" lvl="0" indent="0" algn="l" rtl="0">
              <a:spcBef>
                <a:spcPts val="1200"/>
              </a:spcBef>
              <a:spcAft>
                <a:spcPts val="0"/>
              </a:spcAft>
              <a:buNone/>
            </a:pPr>
            <a:endParaRPr>
              <a:solidFill>
                <a:schemeClr val="dk1"/>
              </a:solidFill>
              <a:highlight>
                <a:srgbClr val="FFFFFF"/>
              </a:highlight>
            </a:endParaRPr>
          </a:p>
          <a:p>
            <a:pPr marL="0" lvl="0" indent="0" algn="l" rtl="0">
              <a:spcBef>
                <a:spcPts val="1200"/>
              </a:spcBef>
              <a:spcAft>
                <a:spcPts val="0"/>
              </a:spcAft>
              <a:buNone/>
            </a:pPr>
            <a:endParaRPr>
              <a:solidFill>
                <a:schemeClr val="dk1"/>
              </a:solidFill>
              <a:highlight>
                <a:srgbClr val="FFFFFF"/>
              </a:highlight>
            </a:endParaRPr>
          </a:p>
          <a:p>
            <a:pPr marL="0" lvl="0" indent="0" algn="l" rtl="0">
              <a:spcBef>
                <a:spcPts val="1200"/>
              </a:spcBef>
              <a:spcAft>
                <a:spcPts val="0"/>
              </a:spcAft>
              <a:buNone/>
            </a:pPr>
            <a:endParaRPr>
              <a:solidFill>
                <a:schemeClr val="dk1"/>
              </a:solidFill>
              <a:highlight>
                <a:srgbClr val="FFFFFF"/>
              </a:highlight>
            </a:endParaRPr>
          </a:p>
          <a:p>
            <a:pPr marL="0" lvl="0" indent="0" algn="l" rtl="0">
              <a:spcBef>
                <a:spcPts val="1200"/>
              </a:spcBef>
              <a:spcAft>
                <a:spcPts val="200"/>
              </a:spcAft>
              <a:buNone/>
            </a:pPr>
            <a:r>
              <a:rPr lang="en-US">
                <a:solidFill>
                  <a:schemeClr val="dk1"/>
                </a:solidFill>
                <a:highlight>
                  <a:srgbClr val="FFFFFF"/>
                </a:highlight>
              </a:rPr>
              <a:t>In the above Graph, the set of vertices V = {0,1,2,3,4} and the set of edges E = {01, 12, 23, 34, 04, 14, 13}.</a:t>
            </a:r>
            <a:endParaRPr>
              <a:solidFill>
                <a:schemeClr val="dk1"/>
              </a:solidFill>
              <a:highlight>
                <a:srgbClr val="FFFFFF"/>
              </a:highlight>
            </a:endParaRPr>
          </a:p>
        </p:txBody>
      </p:sp>
      <p:pic>
        <p:nvPicPr>
          <p:cNvPr id="109" name="Google Shape;109;g52f078c592_0_0"/>
          <p:cNvPicPr preferRelativeResize="0"/>
          <p:nvPr/>
        </p:nvPicPr>
        <p:blipFill>
          <a:blip r:embed="rId3">
            <a:alphaModFix/>
          </a:blip>
          <a:stretch>
            <a:fillRect/>
          </a:stretch>
        </p:blipFill>
        <p:spPr>
          <a:xfrm>
            <a:off x="3376613" y="3105150"/>
            <a:ext cx="4676775" cy="2019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g846311d694_0_23"/>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Adjacency List</a:t>
            </a:r>
            <a:endParaRPr/>
          </a:p>
        </p:txBody>
      </p:sp>
      <p:sp>
        <p:nvSpPr>
          <p:cNvPr id="238" name="Google Shape;238;g846311d694_0_23"/>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Autofit/>
          </a:bodyPr>
          <a:lstStyle/>
          <a:p>
            <a:pPr marL="0" lvl="0" indent="0" algn="l" rtl="0">
              <a:spcBef>
                <a:spcPts val="1200"/>
              </a:spcBef>
              <a:spcAft>
                <a:spcPts val="200"/>
              </a:spcAft>
              <a:buNone/>
            </a:pPr>
            <a:endParaRPr/>
          </a:p>
        </p:txBody>
      </p:sp>
      <p:pic>
        <p:nvPicPr>
          <p:cNvPr id="239" name="Google Shape;239;g846311d694_0_23"/>
          <p:cNvPicPr preferRelativeResize="0"/>
          <p:nvPr/>
        </p:nvPicPr>
        <p:blipFill>
          <a:blip r:embed="rId3">
            <a:alphaModFix/>
          </a:blip>
          <a:stretch>
            <a:fillRect/>
          </a:stretch>
        </p:blipFill>
        <p:spPr>
          <a:xfrm>
            <a:off x="1588675" y="1890724"/>
            <a:ext cx="9267725" cy="4297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846311d694_0_28"/>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Adjacency List</a:t>
            </a:r>
            <a:endParaRPr/>
          </a:p>
        </p:txBody>
      </p:sp>
      <p:sp>
        <p:nvSpPr>
          <p:cNvPr id="245" name="Google Shape;245;g846311d694_0_28"/>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Autofit/>
          </a:bodyPr>
          <a:lstStyle/>
          <a:p>
            <a:pPr marL="0" lvl="0" indent="0" algn="l" rtl="0">
              <a:spcBef>
                <a:spcPts val="1200"/>
              </a:spcBef>
              <a:spcAft>
                <a:spcPts val="200"/>
              </a:spcAft>
              <a:buNone/>
            </a:pPr>
            <a:endParaRPr/>
          </a:p>
        </p:txBody>
      </p:sp>
      <p:pic>
        <p:nvPicPr>
          <p:cNvPr id="246" name="Google Shape;246;g846311d694_0_28"/>
          <p:cNvPicPr preferRelativeResize="0"/>
          <p:nvPr/>
        </p:nvPicPr>
        <p:blipFill>
          <a:blip r:embed="rId3">
            <a:alphaModFix/>
          </a:blip>
          <a:stretch>
            <a:fillRect/>
          </a:stretch>
        </p:blipFill>
        <p:spPr>
          <a:xfrm>
            <a:off x="1323975" y="1885950"/>
            <a:ext cx="9815450" cy="4201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52f078c592_0_42"/>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Adjacency List - Representation</a:t>
            </a:r>
            <a:endParaRPr/>
          </a:p>
        </p:txBody>
      </p:sp>
      <p:sp>
        <p:nvSpPr>
          <p:cNvPr id="252" name="Google Shape;252;g52f078c592_0_42"/>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Autofit/>
          </a:bodyPr>
          <a:lstStyle/>
          <a:p>
            <a:pPr marL="0" lvl="0" indent="0" algn="l" rtl="0">
              <a:lnSpc>
                <a:spcPct val="100000"/>
              </a:lnSpc>
              <a:spcBef>
                <a:spcPts val="0"/>
              </a:spcBef>
              <a:spcAft>
                <a:spcPts val="0"/>
              </a:spcAft>
              <a:buNone/>
            </a:pPr>
            <a:r>
              <a:rPr lang="en-US">
                <a:solidFill>
                  <a:srgbClr val="24292E"/>
                </a:solidFill>
                <a:highlight>
                  <a:srgbClr val="FFFFFF"/>
                </a:highlight>
                <a:latin typeface="Roboto"/>
                <a:ea typeface="Roboto"/>
                <a:cs typeface="Roboto"/>
                <a:sym typeface="Roboto"/>
              </a:rPr>
              <a:t>vector &lt;vector &lt;</a:t>
            </a:r>
            <a:r>
              <a:rPr lang="en-US">
                <a:solidFill>
                  <a:srgbClr val="D73A49"/>
                </a:solidFill>
                <a:highlight>
                  <a:srgbClr val="FFFFFF"/>
                </a:highlight>
                <a:latin typeface="Roboto"/>
                <a:ea typeface="Roboto"/>
                <a:cs typeface="Roboto"/>
                <a:sym typeface="Roboto"/>
              </a:rPr>
              <a:t>int</a:t>
            </a:r>
            <a:r>
              <a:rPr lang="en-US">
                <a:solidFill>
                  <a:srgbClr val="24292E"/>
                </a:solidFill>
                <a:highlight>
                  <a:srgbClr val="FFFFFF"/>
                </a:highlight>
                <a:latin typeface="Roboto"/>
                <a:ea typeface="Roboto"/>
                <a:cs typeface="Roboto"/>
                <a:sym typeface="Roboto"/>
              </a:rPr>
              <a:t>&gt; &gt; adj_list;</a:t>
            </a:r>
            <a:endParaRPr>
              <a:solidFill>
                <a:srgbClr val="24292E"/>
              </a:solidFill>
              <a:highlight>
                <a:srgbClr val="FFFFFF"/>
              </a:highlight>
              <a:latin typeface="Roboto"/>
              <a:ea typeface="Roboto"/>
              <a:cs typeface="Roboto"/>
              <a:sym typeface="Roboto"/>
            </a:endParaRPr>
          </a:p>
          <a:p>
            <a:pPr marL="0" lvl="0" indent="0" algn="l" rtl="0">
              <a:lnSpc>
                <a:spcPct val="100000"/>
              </a:lnSpc>
              <a:spcBef>
                <a:spcPts val="0"/>
              </a:spcBef>
              <a:spcAft>
                <a:spcPts val="0"/>
              </a:spcAft>
              <a:buNone/>
            </a:pPr>
            <a:endParaRPr>
              <a:solidFill>
                <a:srgbClr val="24292E"/>
              </a:solidFill>
              <a:highlight>
                <a:srgbClr val="FFFFFF"/>
              </a:highlight>
              <a:latin typeface="Roboto"/>
              <a:ea typeface="Roboto"/>
              <a:cs typeface="Roboto"/>
              <a:sym typeface="Roboto"/>
            </a:endParaRPr>
          </a:p>
          <a:p>
            <a:pPr marL="0" lvl="0" indent="0" algn="l" rtl="0">
              <a:lnSpc>
                <a:spcPct val="100000"/>
              </a:lnSpc>
              <a:spcBef>
                <a:spcPts val="0"/>
              </a:spcBef>
              <a:spcAft>
                <a:spcPts val="0"/>
              </a:spcAft>
              <a:buNone/>
            </a:pPr>
            <a:r>
              <a:rPr lang="en-US">
                <a:solidFill>
                  <a:srgbClr val="D73A49"/>
                </a:solidFill>
                <a:highlight>
                  <a:srgbClr val="FFFFFF"/>
                </a:highlight>
                <a:latin typeface="Roboto"/>
                <a:ea typeface="Roboto"/>
                <a:cs typeface="Roboto"/>
                <a:sym typeface="Roboto"/>
              </a:rPr>
              <a:t>int</a:t>
            </a:r>
            <a:r>
              <a:rPr lang="en-US">
                <a:solidFill>
                  <a:srgbClr val="24292E"/>
                </a:solidFill>
                <a:highlight>
                  <a:srgbClr val="FFFFFF"/>
                </a:highlight>
                <a:latin typeface="Roboto"/>
                <a:ea typeface="Roboto"/>
                <a:cs typeface="Roboto"/>
                <a:sym typeface="Roboto"/>
              </a:rPr>
              <a:t> </a:t>
            </a:r>
            <a:r>
              <a:rPr lang="en-US">
                <a:solidFill>
                  <a:srgbClr val="6F42C1"/>
                </a:solidFill>
                <a:highlight>
                  <a:srgbClr val="FFFFFF"/>
                </a:highlight>
                <a:latin typeface="Roboto"/>
                <a:ea typeface="Roboto"/>
                <a:cs typeface="Roboto"/>
                <a:sym typeface="Roboto"/>
              </a:rPr>
              <a:t>main</a:t>
            </a:r>
            <a:r>
              <a:rPr lang="en-US">
                <a:solidFill>
                  <a:srgbClr val="24292E"/>
                </a:solidFill>
                <a:highlight>
                  <a:srgbClr val="FFFFFF"/>
                </a:highlight>
                <a:latin typeface="Roboto"/>
                <a:ea typeface="Roboto"/>
                <a:cs typeface="Roboto"/>
                <a:sym typeface="Roboto"/>
              </a:rPr>
              <a:t>(){</a:t>
            </a:r>
            <a:endParaRPr>
              <a:solidFill>
                <a:srgbClr val="24292E"/>
              </a:solidFill>
              <a:highlight>
                <a:srgbClr val="FFFFFF"/>
              </a:highlight>
              <a:latin typeface="Roboto"/>
              <a:ea typeface="Roboto"/>
              <a:cs typeface="Roboto"/>
              <a:sym typeface="Roboto"/>
            </a:endParaRPr>
          </a:p>
          <a:p>
            <a:pPr marL="0" lvl="0" indent="457200" algn="l" rtl="0">
              <a:lnSpc>
                <a:spcPct val="100000"/>
              </a:lnSpc>
              <a:spcBef>
                <a:spcPts val="0"/>
              </a:spcBef>
              <a:spcAft>
                <a:spcPts val="0"/>
              </a:spcAft>
              <a:buNone/>
            </a:pPr>
            <a:r>
              <a:rPr lang="en-US">
                <a:solidFill>
                  <a:srgbClr val="D73A49"/>
                </a:solidFill>
                <a:highlight>
                  <a:srgbClr val="FFFFFF"/>
                </a:highlight>
                <a:latin typeface="Roboto"/>
                <a:ea typeface="Roboto"/>
                <a:cs typeface="Roboto"/>
                <a:sym typeface="Roboto"/>
              </a:rPr>
              <a:t>int</a:t>
            </a:r>
            <a:r>
              <a:rPr lang="en-US">
                <a:solidFill>
                  <a:srgbClr val="24292E"/>
                </a:solidFill>
                <a:highlight>
                  <a:srgbClr val="FFFFFF"/>
                </a:highlight>
                <a:latin typeface="Roboto"/>
                <a:ea typeface="Roboto"/>
                <a:cs typeface="Roboto"/>
                <a:sym typeface="Roboto"/>
              </a:rPr>
              <a:t> num_nodes, num_edges;</a:t>
            </a:r>
            <a:endParaRPr>
              <a:solidFill>
                <a:srgbClr val="24292E"/>
              </a:solidFill>
              <a:highlight>
                <a:srgbClr val="FFFFFF"/>
              </a:highlight>
              <a:latin typeface="Roboto"/>
              <a:ea typeface="Roboto"/>
              <a:cs typeface="Roboto"/>
              <a:sym typeface="Roboto"/>
            </a:endParaRPr>
          </a:p>
          <a:p>
            <a:pPr marL="0" lvl="0" indent="457200" algn="l" rtl="0">
              <a:lnSpc>
                <a:spcPct val="100000"/>
              </a:lnSpc>
              <a:spcBef>
                <a:spcPts val="0"/>
              </a:spcBef>
              <a:spcAft>
                <a:spcPts val="0"/>
              </a:spcAft>
              <a:buNone/>
            </a:pPr>
            <a:r>
              <a:rPr lang="en-US">
                <a:solidFill>
                  <a:srgbClr val="24292E"/>
                </a:solidFill>
                <a:highlight>
                  <a:srgbClr val="FFFFFF"/>
                </a:highlight>
                <a:latin typeface="Roboto"/>
                <a:ea typeface="Roboto"/>
                <a:cs typeface="Roboto"/>
                <a:sym typeface="Roboto"/>
              </a:rPr>
              <a:t>cin &gt;&gt; num_nodes &gt;&gt; num_edges;</a:t>
            </a:r>
            <a:endParaRPr>
              <a:solidFill>
                <a:srgbClr val="24292E"/>
              </a:solidFill>
              <a:highlight>
                <a:srgbClr val="FFFFFF"/>
              </a:highlight>
              <a:latin typeface="Roboto"/>
              <a:ea typeface="Roboto"/>
              <a:cs typeface="Roboto"/>
              <a:sym typeface="Roboto"/>
            </a:endParaRPr>
          </a:p>
          <a:p>
            <a:pPr marL="0" lvl="0" indent="457200" algn="l" rtl="0">
              <a:lnSpc>
                <a:spcPct val="100000"/>
              </a:lnSpc>
              <a:spcBef>
                <a:spcPts val="0"/>
              </a:spcBef>
              <a:spcAft>
                <a:spcPts val="0"/>
              </a:spcAft>
              <a:buNone/>
            </a:pPr>
            <a:r>
              <a:rPr lang="en-US">
                <a:solidFill>
                  <a:srgbClr val="24292E"/>
                </a:solidFill>
                <a:highlight>
                  <a:srgbClr val="FFFFFF"/>
                </a:highlight>
                <a:latin typeface="Roboto"/>
                <a:ea typeface="Roboto"/>
                <a:cs typeface="Roboto"/>
                <a:sym typeface="Roboto"/>
              </a:rPr>
              <a:t>adj_list.</a:t>
            </a:r>
            <a:r>
              <a:rPr lang="en-US">
                <a:solidFill>
                  <a:srgbClr val="005CC5"/>
                </a:solidFill>
                <a:highlight>
                  <a:srgbClr val="FFFFFF"/>
                </a:highlight>
                <a:latin typeface="Roboto"/>
                <a:ea typeface="Roboto"/>
                <a:cs typeface="Roboto"/>
                <a:sym typeface="Roboto"/>
              </a:rPr>
              <a:t>resize</a:t>
            </a:r>
            <a:r>
              <a:rPr lang="en-US">
                <a:solidFill>
                  <a:srgbClr val="24292E"/>
                </a:solidFill>
                <a:highlight>
                  <a:srgbClr val="FFFFFF"/>
                </a:highlight>
                <a:latin typeface="Roboto"/>
                <a:ea typeface="Roboto"/>
                <a:cs typeface="Roboto"/>
                <a:sym typeface="Roboto"/>
              </a:rPr>
              <a:t>(num_nodes+</a:t>
            </a:r>
            <a:r>
              <a:rPr lang="en-US">
                <a:solidFill>
                  <a:srgbClr val="005CC5"/>
                </a:solidFill>
                <a:highlight>
                  <a:srgbClr val="FFFFFF"/>
                </a:highlight>
                <a:latin typeface="Roboto"/>
                <a:ea typeface="Roboto"/>
                <a:cs typeface="Roboto"/>
                <a:sym typeface="Roboto"/>
              </a:rPr>
              <a:t>1</a:t>
            </a:r>
            <a:r>
              <a:rPr lang="en-US">
                <a:solidFill>
                  <a:srgbClr val="24292E"/>
                </a:solidFill>
                <a:highlight>
                  <a:srgbClr val="FFFFFF"/>
                </a:highlight>
                <a:latin typeface="Roboto"/>
                <a:ea typeface="Roboto"/>
                <a:cs typeface="Roboto"/>
                <a:sym typeface="Roboto"/>
              </a:rPr>
              <a:t>);</a:t>
            </a:r>
            <a:endParaRPr>
              <a:solidFill>
                <a:srgbClr val="24292E"/>
              </a:solidFill>
              <a:highlight>
                <a:srgbClr val="FFFFFF"/>
              </a:highlight>
              <a:latin typeface="Roboto"/>
              <a:ea typeface="Roboto"/>
              <a:cs typeface="Roboto"/>
              <a:sym typeface="Roboto"/>
            </a:endParaRPr>
          </a:p>
          <a:p>
            <a:pPr marL="0" lvl="0" indent="457200" algn="l" rtl="0">
              <a:lnSpc>
                <a:spcPct val="100000"/>
              </a:lnSpc>
              <a:spcBef>
                <a:spcPts val="0"/>
              </a:spcBef>
              <a:spcAft>
                <a:spcPts val="0"/>
              </a:spcAft>
              <a:buNone/>
            </a:pPr>
            <a:r>
              <a:rPr lang="en-US">
                <a:solidFill>
                  <a:srgbClr val="D73A49"/>
                </a:solidFill>
                <a:highlight>
                  <a:srgbClr val="FFFFFF"/>
                </a:highlight>
                <a:latin typeface="Roboto"/>
                <a:ea typeface="Roboto"/>
                <a:cs typeface="Roboto"/>
                <a:sym typeface="Roboto"/>
              </a:rPr>
              <a:t>for</a:t>
            </a:r>
            <a:r>
              <a:rPr lang="en-US">
                <a:solidFill>
                  <a:srgbClr val="24292E"/>
                </a:solidFill>
                <a:highlight>
                  <a:srgbClr val="FFFFFF"/>
                </a:highlight>
                <a:latin typeface="Roboto"/>
                <a:ea typeface="Roboto"/>
                <a:cs typeface="Roboto"/>
                <a:sym typeface="Roboto"/>
              </a:rPr>
              <a:t>(</a:t>
            </a:r>
            <a:r>
              <a:rPr lang="en-US">
                <a:solidFill>
                  <a:srgbClr val="D73A49"/>
                </a:solidFill>
                <a:highlight>
                  <a:srgbClr val="FFFFFF"/>
                </a:highlight>
                <a:latin typeface="Roboto"/>
                <a:ea typeface="Roboto"/>
                <a:cs typeface="Roboto"/>
                <a:sym typeface="Roboto"/>
              </a:rPr>
              <a:t>int</a:t>
            </a:r>
            <a:r>
              <a:rPr lang="en-US">
                <a:solidFill>
                  <a:srgbClr val="24292E"/>
                </a:solidFill>
                <a:highlight>
                  <a:srgbClr val="FFFFFF"/>
                </a:highlight>
                <a:latin typeface="Roboto"/>
                <a:ea typeface="Roboto"/>
                <a:cs typeface="Roboto"/>
                <a:sym typeface="Roboto"/>
              </a:rPr>
              <a:t> i = </a:t>
            </a:r>
            <a:r>
              <a:rPr lang="en-US">
                <a:solidFill>
                  <a:srgbClr val="005CC5"/>
                </a:solidFill>
                <a:highlight>
                  <a:srgbClr val="FFFFFF"/>
                </a:highlight>
                <a:latin typeface="Roboto"/>
                <a:ea typeface="Roboto"/>
                <a:cs typeface="Roboto"/>
                <a:sym typeface="Roboto"/>
              </a:rPr>
              <a:t>0</a:t>
            </a:r>
            <a:r>
              <a:rPr lang="en-US">
                <a:solidFill>
                  <a:srgbClr val="24292E"/>
                </a:solidFill>
                <a:highlight>
                  <a:srgbClr val="FFFFFF"/>
                </a:highlight>
                <a:latin typeface="Roboto"/>
                <a:ea typeface="Roboto"/>
                <a:cs typeface="Roboto"/>
                <a:sym typeface="Roboto"/>
              </a:rPr>
              <a:t>, u, v; i &lt; num_edges; ++i){</a:t>
            </a:r>
            <a:endParaRPr>
              <a:solidFill>
                <a:srgbClr val="24292E"/>
              </a:solidFill>
              <a:highlight>
                <a:srgbClr val="FFFFFF"/>
              </a:highlight>
              <a:latin typeface="Roboto"/>
              <a:ea typeface="Roboto"/>
              <a:cs typeface="Roboto"/>
              <a:sym typeface="Roboto"/>
            </a:endParaRPr>
          </a:p>
          <a:p>
            <a:pPr marL="0" lvl="0" indent="0" algn="l" rtl="0">
              <a:lnSpc>
                <a:spcPct val="100000"/>
              </a:lnSpc>
              <a:spcBef>
                <a:spcPts val="0"/>
              </a:spcBef>
              <a:spcAft>
                <a:spcPts val="0"/>
              </a:spcAft>
              <a:buNone/>
            </a:pPr>
            <a:r>
              <a:rPr lang="en-US">
                <a:solidFill>
                  <a:srgbClr val="24292E"/>
                </a:solidFill>
                <a:highlight>
                  <a:srgbClr val="FFFFFF"/>
                </a:highlight>
                <a:latin typeface="Roboto"/>
                <a:ea typeface="Roboto"/>
                <a:cs typeface="Roboto"/>
                <a:sym typeface="Roboto"/>
              </a:rPr>
              <a:t>   		</a:t>
            </a:r>
            <a:r>
              <a:rPr lang="en-US">
                <a:solidFill>
                  <a:srgbClr val="6A737D"/>
                </a:solidFill>
                <a:highlight>
                  <a:srgbClr val="FFFFFF"/>
                </a:highlight>
                <a:latin typeface="Roboto"/>
                <a:ea typeface="Roboto"/>
                <a:cs typeface="Roboto"/>
                <a:sym typeface="Roboto"/>
              </a:rPr>
              <a:t>// take nodes between which we have an edge</a:t>
            </a:r>
            <a:endParaRPr>
              <a:solidFill>
                <a:srgbClr val="6A737D"/>
              </a:solidFill>
              <a:highlight>
                <a:srgbClr val="FFFFFF"/>
              </a:highlight>
              <a:latin typeface="Roboto"/>
              <a:ea typeface="Roboto"/>
              <a:cs typeface="Roboto"/>
              <a:sym typeface="Roboto"/>
            </a:endParaRPr>
          </a:p>
          <a:p>
            <a:pPr marL="0" lvl="0" indent="0" algn="l" rtl="0">
              <a:lnSpc>
                <a:spcPct val="100000"/>
              </a:lnSpc>
              <a:spcBef>
                <a:spcPts val="0"/>
              </a:spcBef>
              <a:spcAft>
                <a:spcPts val="0"/>
              </a:spcAft>
              <a:buNone/>
            </a:pPr>
            <a:r>
              <a:rPr lang="en-US">
                <a:solidFill>
                  <a:srgbClr val="24292E"/>
                </a:solidFill>
                <a:highlight>
                  <a:srgbClr val="FFFFFF"/>
                </a:highlight>
                <a:latin typeface="Roboto"/>
                <a:ea typeface="Roboto"/>
                <a:cs typeface="Roboto"/>
                <a:sym typeface="Roboto"/>
              </a:rPr>
              <a:t>   		cin &gt;&gt; u &gt;&gt; v;</a:t>
            </a:r>
            <a:endParaRPr>
              <a:solidFill>
                <a:srgbClr val="24292E"/>
              </a:solidFill>
              <a:highlight>
                <a:srgbClr val="FFFFFF"/>
              </a:highlight>
              <a:latin typeface="Roboto"/>
              <a:ea typeface="Roboto"/>
              <a:cs typeface="Roboto"/>
              <a:sym typeface="Roboto"/>
            </a:endParaRPr>
          </a:p>
          <a:p>
            <a:pPr marL="0" lvl="0" indent="0" algn="l" rtl="0">
              <a:lnSpc>
                <a:spcPct val="100000"/>
              </a:lnSpc>
              <a:spcBef>
                <a:spcPts val="0"/>
              </a:spcBef>
              <a:spcAft>
                <a:spcPts val="0"/>
              </a:spcAft>
              <a:buNone/>
            </a:pPr>
            <a:r>
              <a:rPr lang="en-US">
                <a:solidFill>
                  <a:srgbClr val="24292E"/>
                </a:solidFill>
                <a:highlight>
                  <a:srgbClr val="FFFFFF"/>
                </a:highlight>
                <a:latin typeface="Roboto"/>
                <a:ea typeface="Roboto"/>
                <a:cs typeface="Roboto"/>
                <a:sym typeface="Roboto"/>
              </a:rPr>
              <a:t>   		</a:t>
            </a:r>
            <a:r>
              <a:rPr lang="en-US">
                <a:solidFill>
                  <a:srgbClr val="6A737D"/>
                </a:solidFill>
                <a:highlight>
                  <a:srgbClr val="FFFFFF"/>
                </a:highlight>
                <a:latin typeface="Roboto"/>
                <a:ea typeface="Roboto"/>
                <a:cs typeface="Roboto"/>
                <a:sym typeface="Roboto"/>
              </a:rPr>
              <a:t>// undirected so we push v to list of u and vice versa</a:t>
            </a:r>
            <a:endParaRPr>
              <a:solidFill>
                <a:srgbClr val="6A737D"/>
              </a:solidFill>
              <a:highlight>
                <a:srgbClr val="FFFFFF"/>
              </a:highlight>
              <a:latin typeface="Roboto"/>
              <a:ea typeface="Roboto"/>
              <a:cs typeface="Roboto"/>
              <a:sym typeface="Roboto"/>
            </a:endParaRPr>
          </a:p>
          <a:p>
            <a:pPr marL="0" lvl="0" indent="0" algn="l" rtl="0">
              <a:lnSpc>
                <a:spcPct val="100000"/>
              </a:lnSpc>
              <a:spcBef>
                <a:spcPts val="0"/>
              </a:spcBef>
              <a:spcAft>
                <a:spcPts val="0"/>
              </a:spcAft>
              <a:buNone/>
            </a:pPr>
            <a:r>
              <a:rPr lang="en-US">
                <a:solidFill>
                  <a:srgbClr val="24292E"/>
                </a:solidFill>
                <a:highlight>
                  <a:srgbClr val="FFFFFF"/>
                </a:highlight>
                <a:latin typeface="Roboto"/>
                <a:ea typeface="Roboto"/>
                <a:cs typeface="Roboto"/>
                <a:sym typeface="Roboto"/>
              </a:rPr>
              <a:t>   		adj_list[u].</a:t>
            </a:r>
            <a:r>
              <a:rPr lang="en-US">
                <a:solidFill>
                  <a:srgbClr val="005CC5"/>
                </a:solidFill>
                <a:highlight>
                  <a:srgbClr val="FFFFFF"/>
                </a:highlight>
                <a:latin typeface="Roboto"/>
                <a:ea typeface="Roboto"/>
                <a:cs typeface="Roboto"/>
                <a:sym typeface="Roboto"/>
              </a:rPr>
              <a:t>push_back</a:t>
            </a:r>
            <a:r>
              <a:rPr lang="en-US">
                <a:solidFill>
                  <a:srgbClr val="24292E"/>
                </a:solidFill>
                <a:highlight>
                  <a:srgbClr val="FFFFFF"/>
                </a:highlight>
                <a:latin typeface="Roboto"/>
                <a:ea typeface="Roboto"/>
                <a:cs typeface="Roboto"/>
                <a:sym typeface="Roboto"/>
              </a:rPr>
              <a:t>(v);</a:t>
            </a:r>
            <a:endParaRPr>
              <a:solidFill>
                <a:srgbClr val="24292E"/>
              </a:solidFill>
              <a:highlight>
                <a:srgbClr val="FFFFFF"/>
              </a:highlight>
              <a:latin typeface="Roboto"/>
              <a:ea typeface="Roboto"/>
              <a:cs typeface="Roboto"/>
              <a:sym typeface="Roboto"/>
            </a:endParaRPr>
          </a:p>
          <a:p>
            <a:pPr marL="0" lvl="0" indent="0" algn="l" rtl="0">
              <a:lnSpc>
                <a:spcPct val="100000"/>
              </a:lnSpc>
              <a:spcBef>
                <a:spcPts val="0"/>
              </a:spcBef>
              <a:spcAft>
                <a:spcPts val="0"/>
              </a:spcAft>
              <a:buNone/>
            </a:pPr>
            <a:r>
              <a:rPr lang="en-US">
                <a:solidFill>
                  <a:srgbClr val="24292E"/>
                </a:solidFill>
                <a:highlight>
                  <a:srgbClr val="FFFFFF"/>
                </a:highlight>
                <a:latin typeface="Roboto"/>
                <a:ea typeface="Roboto"/>
                <a:cs typeface="Roboto"/>
                <a:sym typeface="Roboto"/>
              </a:rPr>
              <a:t>   		adj_list[v].</a:t>
            </a:r>
            <a:r>
              <a:rPr lang="en-US">
                <a:solidFill>
                  <a:srgbClr val="005CC5"/>
                </a:solidFill>
                <a:highlight>
                  <a:srgbClr val="FFFFFF"/>
                </a:highlight>
                <a:latin typeface="Roboto"/>
                <a:ea typeface="Roboto"/>
                <a:cs typeface="Roboto"/>
                <a:sym typeface="Roboto"/>
              </a:rPr>
              <a:t>push_back</a:t>
            </a:r>
            <a:r>
              <a:rPr lang="en-US">
                <a:solidFill>
                  <a:srgbClr val="24292E"/>
                </a:solidFill>
                <a:highlight>
                  <a:srgbClr val="FFFFFF"/>
                </a:highlight>
                <a:latin typeface="Roboto"/>
                <a:ea typeface="Roboto"/>
                <a:cs typeface="Roboto"/>
                <a:sym typeface="Roboto"/>
              </a:rPr>
              <a:t>(u);</a:t>
            </a:r>
            <a:endParaRPr>
              <a:solidFill>
                <a:srgbClr val="24292E"/>
              </a:solidFill>
              <a:highlight>
                <a:srgbClr val="FFFFFF"/>
              </a:highlight>
              <a:latin typeface="Roboto"/>
              <a:ea typeface="Roboto"/>
              <a:cs typeface="Roboto"/>
              <a:sym typeface="Roboto"/>
            </a:endParaRPr>
          </a:p>
          <a:p>
            <a:pPr marL="0" lvl="0" indent="0" algn="l" rtl="0">
              <a:lnSpc>
                <a:spcPct val="100000"/>
              </a:lnSpc>
              <a:spcBef>
                <a:spcPts val="0"/>
              </a:spcBef>
              <a:spcAft>
                <a:spcPts val="0"/>
              </a:spcAft>
              <a:buNone/>
            </a:pPr>
            <a:r>
              <a:rPr lang="en-US">
                <a:solidFill>
                  <a:srgbClr val="24292E"/>
                </a:solidFill>
                <a:highlight>
                  <a:srgbClr val="FFFFFF"/>
                </a:highlight>
                <a:latin typeface="Roboto"/>
                <a:ea typeface="Roboto"/>
                <a:cs typeface="Roboto"/>
                <a:sym typeface="Roboto"/>
              </a:rPr>
              <a:t> 	}										</a:t>
            </a:r>
            <a:r>
              <a:rPr lang="en-US">
                <a:solidFill>
                  <a:srgbClr val="6A737D"/>
                </a:solidFill>
                <a:highlight>
                  <a:srgbClr val="FFFFFF"/>
                </a:highlight>
                <a:latin typeface="Roboto"/>
                <a:ea typeface="Roboto"/>
                <a:cs typeface="Roboto"/>
                <a:sym typeface="Roboto"/>
              </a:rPr>
              <a:t>// do something with the graph</a:t>
            </a:r>
            <a:endParaRPr>
              <a:solidFill>
                <a:srgbClr val="6A737D"/>
              </a:solidFill>
              <a:highlight>
                <a:srgbClr val="FFFFFF"/>
              </a:highlight>
              <a:latin typeface="Roboto"/>
              <a:ea typeface="Roboto"/>
              <a:cs typeface="Roboto"/>
              <a:sym typeface="Roboto"/>
            </a:endParaRPr>
          </a:p>
          <a:p>
            <a:pPr marL="0" lvl="0" indent="0" algn="l" rtl="0">
              <a:lnSpc>
                <a:spcPct val="100000"/>
              </a:lnSpc>
              <a:spcBef>
                <a:spcPts val="0"/>
              </a:spcBef>
              <a:spcAft>
                <a:spcPts val="0"/>
              </a:spcAft>
              <a:buNone/>
            </a:pPr>
            <a:r>
              <a:rPr lang="en-US">
                <a:solidFill>
                  <a:srgbClr val="24292E"/>
                </a:solidFill>
                <a:highlight>
                  <a:srgbClr val="FFFFFF"/>
                </a:highlight>
                <a:latin typeface="Roboto"/>
                <a:ea typeface="Roboto"/>
                <a:cs typeface="Roboto"/>
                <a:sym typeface="Roboto"/>
              </a:rPr>
              <a:t>}</a:t>
            </a:r>
            <a:endParaRPr>
              <a:solidFill>
                <a:srgbClr val="24292E"/>
              </a:solidFill>
              <a:highlight>
                <a:srgbClr val="FFFFFF"/>
              </a:highlight>
              <a:latin typeface="Roboto"/>
              <a:ea typeface="Roboto"/>
              <a:cs typeface="Roboto"/>
              <a:sym typeface="Roboto"/>
            </a:endParaRPr>
          </a:p>
          <a:p>
            <a:pPr marL="0" lvl="0" indent="0" algn="l" rtl="0">
              <a:lnSpc>
                <a:spcPct val="100000"/>
              </a:lnSpc>
              <a:spcBef>
                <a:spcPts val="0"/>
              </a:spcBef>
              <a:spcAft>
                <a:spcPts val="0"/>
              </a:spcAft>
              <a:buNone/>
            </a:pPr>
            <a:endParaRPr>
              <a:latin typeface="Roboto"/>
              <a:ea typeface="Roboto"/>
              <a:cs typeface="Roboto"/>
              <a:sym typeface="Roboto"/>
            </a:endParaRPr>
          </a:p>
          <a:p>
            <a:pPr marL="0" lvl="0" indent="0" algn="l" rtl="0">
              <a:lnSpc>
                <a:spcPct val="100000"/>
              </a:lnSpc>
              <a:spcBef>
                <a:spcPts val="0"/>
              </a:spcBef>
              <a:spcAft>
                <a:spcPts val="0"/>
              </a:spcAft>
              <a:buNone/>
            </a:pP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846311d694_0_54"/>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Application</a:t>
            </a:r>
            <a:endParaRPr/>
          </a:p>
        </p:txBody>
      </p:sp>
      <p:sp>
        <p:nvSpPr>
          <p:cNvPr id="258" name="Google Shape;258;g846311d694_0_54"/>
          <p:cNvSpPr txBox="1">
            <a:spLocks noGrp="1"/>
          </p:cNvSpPr>
          <p:nvPr>
            <p:ph type="body" idx="1"/>
          </p:nvPr>
        </p:nvSpPr>
        <p:spPr>
          <a:xfrm>
            <a:off x="1097275" y="1845725"/>
            <a:ext cx="6348600" cy="4023300"/>
          </a:xfrm>
          <a:prstGeom prst="rect">
            <a:avLst/>
          </a:prstGeom>
        </p:spPr>
        <p:txBody>
          <a:bodyPr spcFirstLastPara="1" wrap="square" lIns="0" tIns="45700" rIns="0" bIns="45700" anchor="t" anchorCtr="0">
            <a:noAutofit/>
          </a:bodyPr>
          <a:lstStyle/>
          <a:p>
            <a:pPr marL="0" lvl="0" indent="0" algn="l" rtl="0">
              <a:spcBef>
                <a:spcPts val="1200"/>
              </a:spcBef>
              <a:spcAft>
                <a:spcPts val="0"/>
              </a:spcAft>
              <a:buNone/>
            </a:pPr>
            <a:r>
              <a:rPr lang="en-US">
                <a:solidFill>
                  <a:schemeClr val="dk1"/>
                </a:solidFill>
                <a:highlight>
                  <a:srgbClr val="FFFFFF"/>
                </a:highlight>
                <a:latin typeface="Georgia"/>
                <a:ea typeface="Georgia"/>
                <a:cs typeface="Georgia"/>
                <a:sym typeface="Georgia"/>
              </a:rPr>
              <a:t>The enthusiastic data scientist inside us wants to install some package to our system. But it depends on some other package which depends on some other and so on…. How many packages will you end up installing?</a:t>
            </a:r>
            <a:endParaRPr>
              <a:solidFill>
                <a:schemeClr val="dk1"/>
              </a:solidFill>
              <a:highlight>
                <a:srgbClr val="FFFFFF"/>
              </a:highlight>
              <a:latin typeface="Georgia"/>
              <a:ea typeface="Georgia"/>
              <a:cs typeface="Georgia"/>
              <a:sym typeface="Georgia"/>
            </a:endParaRPr>
          </a:p>
          <a:p>
            <a:pPr marL="0" lvl="0" indent="0" algn="l" rtl="0">
              <a:spcBef>
                <a:spcPts val="1200"/>
              </a:spcBef>
              <a:spcAft>
                <a:spcPts val="0"/>
              </a:spcAft>
              <a:buNone/>
            </a:pPr>
            <a:endParaRPr>
              <a:solidFill>
                <a:schemeClr val="dk1"/>
              </a:solidFill>
              <a:highlight>
                <a:srgbClr val="FFFFFF"/>
              </a:highlight>
              <a:latin typeface="Georgia"/>
              <a:ea typeface="Georgia"/>
              <a:cs typeface="Georgia"/>
              <a:sym typeface="Georgia"/>
            </a:endParaRPr>
          </a:p>
          <a:p>
            <a:pPr marL="0" lvl="0" indent="0" algn="l" rtl="0">
              <a:spcBef>
                <a:spcPts val="1200"/>
              </a:spcBef>
              <a:spcAft>
                <a:spcPts val="0"/>
              </a:spcAft>
              <a:buNone/>
            </a:pPr>
            <a:r>
              <a:rPr lang="en-US" b="1">
                <a:solidFill>
                  <a:schemeClr val="dk1"/>
                </a:solidFill>
                <a:highlight>
                  <a:srgbClr val="FFFFFF"/>
                </a:highlight>
                <a:latin typeface="Georgia"/>
                <a:ea typeface="Georgia"/>
                <a:cs typeface="Georgia"/>
                <a:sym typeface="Georgia"/>
              </a:rPr>
              <a:t>Often software dependencies are directed and can be modelled as a directed graph.</a:t>
            </a:r>
            <a:endParaRPr b="1">
              <a:solidFill>
                <a:schemeClr val="dk1"/>
              </a:solidFill>
              <a:highlight>
                <a:srgbClr val="FFFFFF"/>
              </a:highlight>
              <a:latin typeface="Georgia"/>
              <a:ea typeface="Georgia"/>
              <a:cs typeface="Georgia"/>
              <a:sym typeface="Georgia"/>
            </a:endParaRPr>
          </a:p>
          <a:p>
            <a:pPr marL="0" lvl="0" indent="0" algn="l" rtl="0">
              <a:spcBef>
                <a:spcPts val="1200"/>
              </a:spcBef>
              <a:spcAft>
                <a:spcPts val="0"/>
              </a:spcAft>
              <a:buNone/>
            </a:pPr>
            <a:endParaRPr b="1">
              <a:solidFill>
                <a:schemeClr val="dk1"/>
              </a:solidFill>
              <a:highlight>
                <a:srgbClr val="FFFFFF"/>
              </a:highlight>
              <a:latin typeface="Georgia"/>
              <a:ea typeface="Georgia"/>
              <a:cs typeface="Georgia"/>
              <a:sym typeface="Georgia"/>
            </a:endParaRPr>
          </a:p>
          <a:p>
            <a:pPr marL="0" lvl="0" indent="0" algn="l" rtl="0">
              <a:spcBef>
                <a:spcPts val="1200"/>
              </a:spcBef>
              <a:spcAft>
                <a:spcPts val="200"/>
              </a:spcAft>
              <a:buNone/>
            </a:pPr>
            <a:r>
              <a:rPr lang="en-US">
                <a:solidFill>
                  <a:schemeClr val="dk1"/>
                </a:solidFill>
                <a:highlight>
                  <a:srgbClr val="FFFFFF"/>
                </a:highlight>
                <a:latin typeface="Georgia"/>
                <a:ea typeface="Georgia"/>
                <a:cs typeface="Georgia"/>
                <a:sym typeface="Georgia"/>
              </a:rPr>
              <a:t>An edge from A to B denotes that B depends on A for its installation.</a:t>
            </a:r>
            <a:endParaRPr sz="2400" b="1">
              <a:solidFill>
                <a:schemeClr val="dk1"/>
              </a:solidFill>
              <a:highlight>
                <a:srgbClr val="FFFFFF"/>
              </a:highlight>
              <a:latin typeface="Georgia"/>
              <a:ea typeface="Georgia"/>
              <a:cs typeface="Georgia"/>
              <a:sym typeface="Georgia"/>
            </a:endParaRPr>
          </a:p>
        </p:txBody>
      </p:sp>
      <p:pic>
        <p:nvPicPr>
          <p:cNvPr id="259" name="Google Shape;259;g846311d694_0_54"/>
          <p:cNvPicPr preferRelativeResize="0"/>
          <p:nvPr/>
        </p:nvPicPr>
        <p:blipFill>
          <a:blip r:embed="rId3">
            <a:alphaModFix/>
          </a:blip>
          <a:stretch>
            <a:fillRect/>
          </a:stretch>
        </p:blipFill>
        <p:spPr>
          <a:xfrm>
            <a:off x="7624500" y="1845725"/>
            <a:ext cx="4567499" cy="4459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846311d694_0_63"/>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Application</a:t>
            </a:r>
            <a:endParaRPr/>
          </a:p>
        </p:txBody>
      </p:sp>
      <p:sp>
        <p:nvSpPr>
          <p:cNvPr id="265" name="Google Shape;265;g846311d694_0_63"/>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Autofit/>
          </a:bodyPr>
          <a:lstStyle/>
          <a:p>
            <a:pPr marL="749300" lvl="0" indent="-355600" algn="l" rtl="0">
              <a:lnSpc>
                <a:spcPct val="218181"/>
              </a:lnSpc>
              <a:spcBef>
                <a:spcPts val="3200"/>
              </a:spcBef>
              <a:spcAft>
                <a:spcPts val="0"/>
              </a:spcAft>
              <a:buClr>
                <a:schemeClr val="dk1"/>
              </a:buClr>
              <a:buSzPts val="2000"/>
              <a:buFont typeface="Georgia"/>
              <a:buAutoNum type="arabicPeriod"/>
            </a:pPr>
            <a:r>
              <a:rPr lang="en-US">
                <a:solidFill>
                  <a:schemeClr val="dk1"/>
                </a:solidFill>
                <a:highlight>
                  <a:srgbClr val="FFFFFF"/>
                </a:highlight>
                <a:latin typeface="Georgia"/>
                <a:ea typeface="Georgia"/>
                <a:cs typeface="Georgia"/>
                <a:sym typeface="Georgia"/>
              </a:rPr>
              <a:t>How many packages are required to install </a:t>
            </a:r>
            <a:r>
              <a:rPr lang="en-US" b="1">
                <a:solidFill>
                  <a:schemeClr val="dk1"/>
                </a:solidFill>
                <a:highlight>
                  <a:srgbClr val="FFFFFF"/>
                </a:highlight>
                <a:latin typeface="Georgia"/>
                <a:ea typeface="Georgia"/>
                <a:cs typeface="Georgia"/>
                <a:sym typeface="Georgia"/>
              </a:rPr>
              <a:t>Matplotlib?</a:t>
            </a:r>
            <a:br>
              <a:rPr lang="en-US" b="1">
                <a:solidFill>
                  <a:schemeClr val="dk1"/>
                </a:solidFill>
                <a:highlight>
                  <a:srgbClr val="FFFFFF"/>
                </a:highlight>
                <a:latin typeface="Georgia"/>
                <a:ea typeface="Georgia"/>
                <a:cs typeface="Georgia"/>
                <a:sym typeface="Georgia"/>
              </a:rPr>
            </a:br>
            <a:r>
              <a:rPr lang="en-US">
                <a:solidFill>
                  <a:schemeClr val="dk1"/>
                </a:solidFill>
                <a:highlight>
                  <a:srgbClr val="FFFFFF"/>
                </a:highlight>
                <a:latin typeface="Georgia"/>
                <a:ea typeface="Georgia"/>
                <a:cs typeface="Georgia"/>
                <a:sym typeface="Georgia"/>
              </a:rPr>
              <a:t>The answer is 3. How? We see the incoming edges to Matplotlib. :/</a:t>
            </a:r>
            <a:endParaRPr>
              <a:solidFill>
                <a:schemeClr val="dk1"/>
              </a:solidFill>
              <a:highlight>
                <a:srgbClr val="FFFFFF"/>
              </a:highlight>
              <a:latin typeface="Georgia"/>
              <a:ea typeface="Georgia"/>
              <a:cs typeface="Georgia"/>
              <a:sym typeface="Georgia"/>
            </a:endParaRPr>
          </a:p>
          <a:p>
            <a:pPr marL="749300" lvl="0" indent="-355600" algn="l" rtl="0">
              <a:lnSpc>
                <a:spcPct val="218181"/>
              </a:lnSpc>
              <a:spcBef>
                <a:spcPts val="0"/>
              </a:spcBef>
              <a:spcAft>
                <a:spcPts val="0"/>
              </a:spcAft>
              <a:buClr>
                <a:schemeClr val="dk1"/>
              </a:buClr>
              <a:buSzPts val="2000"/>
              <a:buFont typeface="Georgia"/>
              <a:buAutoNum type="arabicPeriod"/>
            </a:pPr>
            <a:r>
              <a:rPr lang="en-US">
                <a:solidFill>
                  <a:schemeClr val="dk1"/>
                </a:solidFill>
                <a:highlight>
                  <a:srgbClr val="FFFFFF"/>
                </a:highlight>
                <a:latin typeface="Georgia"/>
                <a:ea typeface="Georgia"/>
                <a:cs typeface="Georgia"/>
                <a:sym typeface="Georgia"/>
              </a:rPr>
              <a:t>But is that it? Consider the case of </a:t>
            </a:r>
            <a:r>
              <a:rPr lang="en-US" b="1">
                <a:solidFill>
                  <a:schemeClr val="dk1"/>
                </a:solidFill>
                <a:highlight>
                  <a:srgbClr val="FFFFFF"/>
                </a:highlight>
                <a:latin typeface="Georgia"/>
                <a:ea typeface="Georgia"/>
                <a:cs typeface="Georgia"/>
                <a:sym typeface="Georgia"/>
              </a:rPr>
              <a:t>Keras? </a:t>
            </a:r>
            <a:r>
              <a:rPr lang="en-US">
                <a:solidFill>
                  <a:schemeClr val="dk1"/>
                </a:solidFill>
                <a:highlight>
                  <a:srgbClr val="FFFFFF"/>
                </a:highlight>
                <a:latin typeface="Georgia"/>
                <a:ea typeface="Georgia"/>
                <a:cs typeface="Georgia"/>
                <a:sym typeface="Georgia"/>
              </a:rPr>
              <a:t>What all is required for its installation? Clearly we need </a:t>
            </a:r>
            <a:r>
              <a:rPr lang="en-US" b="1">
                <a:solidFill>
                  <a:schemeClr val="dk1"/>
                </a:solidFill>
                <a:highlight>
                  <a:srgbClr val="FFFFFF"/>
                </a:highlight>
                <a:latin typeface="Georgia"/>
                <a:ea typeface="Georgia"/>
                <a:cs typeface="Georgia"/>
                <a:sym typeface="Georgia"/>
              </a:rPr>
              <a:t>Tensorflow, </a:t>
            </a:r>
            <a:r>
              <a:rPr lang="en-US">
                <a:solidFill>
                  <a:schemeClr val="dk1"/>
                </a:solidFill>
                <a:highlight>
                  <a:srgbClr val="FFFFFF"/>
                </a:highlight>
                <a:latin typeface="Georgia"/>
                <a:ea typeface="Georgia"/>
                <a:cs typeface="Georgia"/>
                <a:sym typeface="Georgia"/>
              </a:rPr>
              <a:t>which again requires </a:t>
            </a:r>
            <a:r>
              <a:rPr lang="en-US" b="1">
                <a:solidFill>
                  <a:schemeClr val="dk1"/>
                </a:solidFill>
                <a:highlight>
                  <a:srgbClr val="FFFFFF"/>
                </a:highlight>
                <a:latin typeface="Georgia"/>
                <a:ea typeface="Georgia"/>
                <a:cs typeface="Georgia"/>
                <a:sym typeface="Georgia"/>
              </a:rPr>
              <a:t>Six </a:t>
            </a:r>
            <a:r>
              <a:rPr lang="en-US">
                <a:solidFill>
                  <a:schemeClr val="dk1"/>
                </a:solidFill>
                <a:highlight>
                  <a:srgbClr val="FFFFFF"/>
                </a:highlight>
                <a:latin typeface="Georgia"/>
                <a:ea typeface="Georgia"/>
                <a:cs typeface="Georgia"/>
                <a:sym typeface="Georgia"/>
              </a:rPr>
              <a:t>to be available. So, here the answer is 2.</a:t>
            </a:r>
            <a:endParaRPr>
              <a:solidFill>
                <a:schemeClr val="dk1"/>
              </a:solidFill>
              <a:highlight>
                <a:srgbClr val="FFFFFF"/>
              </a:highlight>
              <a:latin typeface="Georgia"/>
              <a:ea typeface="Georgia"/>
              <a:cs typeface="Georgia"/>
              <a:sym typeface="Georgia"/>
            </a:endParaRPr>
          </a:p>
          <a:p>
            <a:pPr marL="457200" lvl="0" indent="0" algn="l" rtl="0">
              <a:lnSpc>
                <a:spcPct val="218181"/>
              </a:lnSpc>
              <a:spcBef>
                <a:spcPts val="1700"/>
              </a:spcBef>
              <a:spcAft>
                <a:spcPts val="0"/>
              </a:spcAft>
              <a:buNone/>
            </a:pPr>
            <a:r>
              <a:rPr lang="en-US" sz="2200" b="1">
                <a:solidFill>
                  <a:schemeClr val="dk1"/>
                </a:solidFill>
                <a:highlight>
                  <a:srgbClr val="FFFFFF"/>
                </a:highlight>
                <a:latin typeface="Georgia"/>
                <a:ea typeface="Georgia"/>
                <a:cs typeface="Georgia"/>
                <a:sym typeface="Georgia"/>
              </a:rPr>
              <a:t>How to approach this problem?</a:t>
            </a:r>
            <a:endParaRPr sz="2600">
              <a:solidFill>
                <a:schemeClr val="dk1"/>
              </a:solidFill>
              <a:highlight>
                <a:srgbClr val="FFFFFF"/>
              </a:highlight>
              <a:latin typeface="Georgia"/>
              <a:ea typeface="Georgia"/>
              <a:cs typeface="Georgia"/>
              <a:sym typeface="Georgia"/>
            </a:endParaRPr>
          </a:p>
          <a:p>
            <a:pPr marL="0" lvl="0" indent="0" algn="l" rtl="0">
              <a:spcBef>
                <a:spcPts val="1200"/>
              </a:spcBef>
              <a:spcAft>
                <a:spcPts val="2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846311d694_0_70"/>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Application</a:t>
            </a:r>
            <a:endParaRPr/>
          </a:p>
        </p:txBody>
      </p:sp>
      <p:sp>
        <p:nvSpPr>
          <p:cNvPr id="271" name="Google Shape;271;g846311d694_0_70"/>
          <p:cNvSpPr txBox="1">
            <a:spLocks noGrp="1"/>
          </p:cNvSpPr>
          <p:nvPr>
            <p:ph type="body" idx="1"/>
          </p:nvPr>
        </p:nvSpPr>
        <p:spPr>
          <a:xfrm>
            <a:off x="1097277" y="1845725"/>
            <a:ext cx="5037300" cy="4023300"/>
          </a:xfrm>
          <a:prstGeom prst="rect">
            <a:avLst/>
          </a:prstGeom>
        </p:spPr>
        <p:txBody>
          <a:bodyPr spcFirstLastPara="1" wrap="square" lIns="0" tIns="45700" rIns="0" bIns="45700" anchor="t" anchorCtr="0">
            <a:noAutofit/>
          </a:bodyPr>
          <a:lstStyle/>
          <a:p>
            <a:pPr marL="0" lvl="0" indent="0" algn="l" rtl="0">
              <a:lnSpc>
                <a:spcPct val="115000"/>
              </a:lnSpc>
              <a:spcBef>
                <a:spcPts val="1200"/>
              </a:spcBef>
              <a:spcAft>
                <a:spcPts val="200"/>
              </a:spcAft>
              <a:buNone/>
            </a:pPr>
            <a:r>
              <a:rPr lang="en-US">
                <a:solidFill>
                  <a:schemeClr val="dk1"/>
                </a:solidFill>
                <a:highlight>
                  <a:srgbClr val="FFFFFF"/>
                </a:highlight>
                <a:latin typeface="Georgia"/>
                <a:ea typeface="Georgia"/>
                <a:cs typeface="Georgia"/>
                <a:sym typeface="Georgia"/>
              </a:rPr>
              <a:t>Let’s reverse the edges and see where we can reach from given package to be installed. Where-ever we reach is a dependency and needs to be installed before the package itself.</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846311d694_0_76"/>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Traversal</a:t>
            </a:r>
            <a:endParaRPr/>
          </a:p>
        </p:txBody>
      </p:sp>
      <p:sp>
        <p:nvSpPr>
          <p:cNvPr id="277" name="Google Shape;277;g846311d694_0_76"/>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Autofit/>
          </a:bodyPr>
          <a:lstStyle/>
          <a:p>
            <a:pPr marL="0" lvl="0" indent="0" algn="l" rtl="0">
              <a:lnSpc>
                <a:spcPct val="150000"/>
              </a:lnSpc>
              <a:spcBef>
                <a:spcPts val="1200"/>
              </a:spcBef>
              <a:spcAft>
                <a:spcPts val="0"/>
              </a:spcAft>
              <a:buNone/>
            </a:pPr>
            <a:r>
              <a:rPr lang="en-US" sz="1700">
                <a:solidFill>
                  <a:schemeClr val="dk1"/>
                </a:solidFill>
                <a:highlight>
                  <a:srgbClr val="FFFFFF"/>
                </a:highlight>
                <a:latin typeface="Georgia"/>
                <a:ea typeface="Georgia"/>
                <a:cs typeface="Georgia"/>
                <a:sym typeface="Georgia"/>
              </a:rPr>
              <a:t>There are two ways to do traverse a graph.</a:t>
            </a:r>
            <a:endParaRPr sz="1700">
              <a:solidFill>
                <a:schemeClr val="dk1"/>
              </a:solidFill>
              <a:highlight>
                <a:srgbClr val="FFFFFF"/>
              </a:highlight>
              <a:latin typeface="Georgia"/>
              <a:ea typeface="Georgia"/>
              <a:cs typeface="Georgia"/>
              <a:sym typeface="Georgia"/>
            </a:endParaRPr>
          </a:p>
          <a:p>
            <a:pPr marL="0" lvl="0" indent="0" algn="l" rtl="0">
              <a:lnSpc>
                <a:spcPct val="140000"/>
              </a:lnSpc>
              <a:spcBef>
                <a:spcPts val="1200"/>
              </a:spcBef>
              <a:spcAft>
                <a:spcPts val="0"/>
              </a:spcAft>
              <a:buClr>
                <a:schemeClr val="dk1"/>
              </a:buClr>
              <a:buSzPts val="1100"/>
              <a:buFont typeface="Arial"/>
              <a:buNone/>
            </a:pPr>
            <a:r>
              <a:rPr lang="en-US" sz="1600">
                <a:solidFill>
                  <a:schemeClr val="dk1"/>
                </a:solidFill>
                <a:highlight>
                  <a:srgbClr val="FFFFFF"/>
                </a:highlight>
                <a:latin typeface="Georgia"/>
                <a:ea typeface="Georgia"/>
                <a:cs typeface="Georgia"/>
                <a:sym typeface="Georgia"/>
              </a:rPr>
              <a:t>Let’s say you have a precious object which fell into a pool! Now you are searching for it in the pool. How will you do it?</a:t>
            </a:r>
            <a:endParaRPr sz="1600">
              <a:solidFill>
                <a:schemeClr val="dk1"/>
              </a:solidFill>
              <a:highlight>
                <a:srgbClr val="FFFFFF"/>
              </a:highlight>
              <a:latin typeface="Georgia"/>
              <a:ea typeface="Georgia"/>
              <a:cs typeface="Georgia"/>
              <a:sym typeface="Georgia"/>
            </a:endParaRPr>
          </a:p>
          <a:p>
            <a:pPr marL="749300" lvl="0" indent="-330200" algn="l" rtl="0">
              <a:lnSpc>
                <a:spcPct val="140000"/>
              </a:lnSpc>
              <a:spcBef>
                <a:spcPts val="1200"/>
              </a:spcBef>
              <a:spcAft>
                <a:spcPts val="0"/>
              </a:spcAft>
              <a:buClr>
                <a:schemeClr val="dk1"/>
              </a:buClr>
              <a:buSzPts val="1600"/>
              <a:buFont typeface="Georgia"/>
              <a:buAutoNum type="arabicPeriod"/>
            </a:pPr>
            <a:r>
              <a:rPr lang="en-US" sz="1600" b="1">
                <a:solidFill>
                  <a:schemeClr val="dk1"/>
                </a:solidFill>
                <a:highlight>
                  <a:srgbClr val="FFFFFF"/>
                </a:highlight>
                <a:latin typeface="Georgia"/>
                <a:ea typeface="Georgia"/>
                <a:cs typeface="Georgia"/>
                <a:sym typeface="Georgia"/>
              </a:rPr>
              <a:t>Depth First Search:</a:t>
            </a:r>
            <a:br>
              <a:rPr lang="en-US" sz="1600" b="1">
                <a:solidFill>
                  <a:schemeClr val="dk1"/>
                </a:solidFill>
                <a:highlight>
                  <a:srgbClr val="FFFFFF"/>
                </a:highlight>
                <a:latin typeface="Georgia"/>
                <a:ea typeface="Georgia"/>
                <a:cs typeface="Georgia"/>
                <a:sym typeface="Georgia"/>
              </a:rPr>
            </a:br>
            <a:r>
              <a:rPr lang="en-US" sz="1600">
                <a:solidFill>
                  <a:schemeClr val="dk1"/>
                </a:solidFill>
                <a:highlight>
                  <a:srgbClr val="FFFFFF"/>
                </a:highlight>
                <a:latin typeface="Georgia"/>
                <a:ea typeface="Georgia"/>
                <a:cs typeface="Georgia"/>
                <a:sym typeface="Georgia"/>
              </a:rPr>
              <a:t>You start with some point on the pool’s surface, go as deep as you can (to the floor of the pool) and come back. If you don’t find your object, you take some neighbouring point on the surface and repeat the process.</a:t>
            </a:r>
            <a:endParaRPr sz="1600">
              <a:solidFill>
                <a:schemeClr val="dk1"/>
              </a:solidFill>
              <a:highlight>
                <a:srgbClr val="FFFFFF"/>
              </a:highlight>
              <a:latin typeface="Georgia"/>
              <a:ea typeface="Georgia"/>
              <a:cs typeface="Georgia"/>
              <a:sym typeface="Georgia"/>
            </a:endParaRPr>
          </a:p>
          <a:p>
            <a:pPr marL="749300" lvl="0" indent="-330200" algn="l" rtl="0">
              <a:lnSpc>
                <a:spcPct val="140000"/>
              </a:lnSpc>
              <a:spcBef>
                <a:spcPts val="1200"/>
              </a:spcBef>
              <a:spcAft>
                <a:spcPts val="0"/>
              </a:spcAft>
              <a:buClr>
                <a:schemeClr val="dk1"/>
              </a:buClr>
              <a:buSzPts val="1600"/>
              <a:buFont typeface="Georgia"/>
              <a:buAutoNum type="arabicPeriod"/>
            </a:pPr>
            <a:r>
              <a:rPr lang="en-US" sz="1600" b="1">
                <a:solidFill>
                  <a:schemeClr val="dk1"/>
                </a:solidFill>
                <a:highlight>
                  <a:srgbClr val="FFFFFF"/>
                </a:highlight>
                <a:latin typeface="Georgia"/>
                <a:ea typeface="Georgia"/>
                <a:cs typeface="Georgia"/>
                <a:sym typeface="Georgia"/>
              </a:rPr>
              <a:t>Breadth First Search:</a:t>
            </a:r>
            <a:br>
              <a:rPr lang="en-US" sz="1600" b="1">
                <a:solidFill>
                  <a:schemeClr val="dk1"/>
                </a:solidFill>
                <a:highlight>
                  <a:srgbClr val="FFFFFF"/>
                </a:highlight>
                <a:latin typeface="Georgia"/>
                <a:ea typeface="Georgia"/>
                <a:cs typeface="Georgia"/>
                <a:sym typeface="Georgia"/>
              </a:rPr>
            </a:br>
            <a:r>
              <a:rPr lang="en-US" sz="1600">
                <a:solidFill>
                  <a:schemeClr val="dk1"/>
                </a:solidFill>
                <a:highlight>
                  <a:srgbClr val="FFFFFF"/>
                </a:highlight>
                <a:latin typeface="Georgia"/>
                <a:ea typeface="Georgia"/>
                <a:cs typeface="Georgia"/>
                <a:sym typeface="Georgia"/>
              </a:rPr>
              <a:t>You first search the entire surface of pool. Then go deep slighty and search entire area. Then a bit more deep and so on…</a:t>
            </a:r>
            <a:endParaRPr sz="1600">
              <a:solidFill>
                <a:schemeClr val="dk1"/>
              </a:solidFill>
              <a:highlight>
                <a:srgbClr val="FFFFFF"/>
              </a:highlight>
              <a:latin typeface="Georgia"/>
              <a:ea typeface="Georgia"/>
              <a:cs typeface="Georgia"/>
              <a:sym typeface="Georgia"/>
            </a:endParaRPr>
          </a:p>
          <a:p>
            <a:pPr marL="0" lvl="0" indent="0" algn="l" rtl="0">
              <a:lnSpc>
                <a:spcPct val="150000"/>
              </a:lnSpc>
              <a:spcBef>
                <a:spcPts val="1200"/>
              </a:spcBef>
              <a:spcAft>
                <a:spcPts val="200"/>
              </a:spcAft>
              <a:buNone/>
            </a:pPr>
            <a:endParaRPr sz="16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846311d694_0_83"/>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Depth First Traversal (DFS)</a:t>
            </a:r>
            <a:endParaRPr/>
          </a:p>
        </p:txBody>
      </p:sp>
      <p:sp>
        <p:nvSpPr>
          <p:cNvPr id="283" name="Google Shape;283;g846311d694_0_83"/>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Autofit/>
          </a:bodyPr>
          <a:lstStyle/>
          <a:p>
            <a:pPr marL="0" lvl="0" indent="0" algn="just" rtl="0">
              <a:lnSpc>
                <a:spcPct val="150000"/>
              </a:lnSpc>
              <a:spcBef>
                <a:spcPts val="0"/>
              </a:spcBef>
              <a:spcAft>
                <a:spcPts val="0"/>
              </a:spcAft>
              <a:buClr>
                <a:schemeClr val="dk1"/>
              </a:buClr>
              <a:buSzPts val="1100"/>
              <a:buFont typeface="Arial"/>
              <a:buNone/>
            </a:pPr>
            <a:r>
              <a:rPr lang="en-US" sz="1900">
                <a:solidFill>
                  <a:schemeClr val="dk1"/>
                </a:solidFill>
                <a:highlight>
                  <a:srgbClr val="FFFFFF"/>
                </a:highlight>
                <a:latin typeface="Georgia"/>
                <a:ea typeface="Georgia"/>
                <a:cs typeface="Georgia"/>
                <a:sym typeface="Georgia"/>
              </a:rPr>
              <a:t>It is best option when trying to check if a graph is </a:t>
            </a:r>
            <a:r>
              <a:rPr lang="en-US" sz="1900" b="1">
                <a:solidFill>
                  <a:srgbClr val="0082AD"/>
                </a:solidFill>
                <a:highlight>
                  <a:srgbClr val="FFFFFF"/>
                </a:highlight>
                <a:latin typeface="Georgia"/>
                <a:ea typeface="Georgia"/>
                <a:cs typeface="Georgia"/>
                <a:sym typeface="Georgia"/>
              </a:rPr>
              <a:t>connected</a:t>
            </a:r>
            <a:r>
              <a:rPr lang="en-US" sz="1900">
                <a:solidFill>
                  <a:schemeClr val="dk1"/>
                </a:solidFill>
                <a:highlight>
                  <a:srgbClr val="FFFFFF"/>
                </a:highlight>
                <a:latin typeface="Georgia"/>
                <a:ea typeface="Georgia"/>
                <a:cs typeface="Georgia"/>
                <a:sym typeface="Georgia"/>
              </a:rPr>
              <a:t> or not:</a:t>
            </a:r>
            <a:endParaRPr sz="1900">
              <a:solidFill>
                <a:schemeClr val="dk1"/>
              </a:solidFill>
              <a:highlight>
                <a:srgbClr val="FFFFFF"/>
              </a:highlight>
              <a:latin typeface="Georgia"/>
              <a:ea typeface="Georgia"/>
              <a:cs typeface="Georgia"/>
              <a:sym typeface="Georgia"/>
            </a:endParaRPr>
          </a:p>
          <a:p>
            <a:pPr marL="457200" lvl="0" indent="-349250" algn="l" rtl="0">
              <a:lnSpc>
                <a:spcPct val="115000"/>
              </a:lnSpc>
              <a:spcBef>
                <a:spcPts val="800"/>
              </a:spcBef>
              <a:spcAft>
                <a:spcPts val="0"/>
              </a:spcAft>
              <a:buClr>
                <a:schemeClr val="dk1"/>
              </a:buClr>
              <a:buSzPts val="1900"/>
              <a:buFont typeface="Arial"/>
              <a:buChar char="●"/>
            </a:pPr>
            <a:r>
              <a:rPr lang="en-US" sz="1900">
                <a:solidFill>
                  <a:schemeClr val="dk1"/>
                </a:solidFill>
                <a:highlight>
                  <a:srgbClr val="FFFFFF"/>
                </a:highlight>
                <a:latin typeface="Georgia"/>
                <a:ea typeface="Georgia"/>
                <a:cs typeface="Georgia"/>
                <a:sym typeface="Georgia"/>
              </a:rPr>
              <a:t>First it visits the starting node, which we call the </a:t>
            </a:r>
            <a:r>
              <a:rPr lang="en-US" sz="1900" b="1">
                <a:solidFill>
                  <a:schemeClr val="dk1"/>
                </a:solidFill>
                <a:highlight>
                  <a:srgbClr val="FFFFFF"/>
                </a:highlight>
                <a:latin typeface="Georgia"/>
                <a:ea typeface="Georgia"/>
                <a:cs typeface="Georgia"/>
                <a:sym typeface="Georgia"/>
              </a:rPr>
              <a:t>root</a:t>
            </a:r>
            <a:r>
              <a:rPr lang="en-US" sz="1900">
                <a:solidFill>
                  <a:schemeClr val="dk1"/>
                </a:solidFill>
                <a:highlight>
                  <a:srgbClr val="FFFFFF"/>
                </a:highlight>
                <a:latin typeface="Georgia"/>
                <a:ea typeface="Georgia"/>
                <a:cs typeface="Georgia"/>
                <a:sym typeface="Georgia"/>
              </a:rPr>
              <a:t>, and pushes it in a stack.</a:t>
            </a:r>
            <a:endParaRPr sz="1900">
              <a:solidFill>
                <a:schemeClr val="dk1"/>
              </a:solidFill>
              <a:highlight>
                <a:srgbClr val="FFFFFF"/>
              </a:highlight>
              <a:latin typeface="Georgia"/>
              <a:ea typeface="Georgia"/>
              <a:cs typeface="Georgia"/>
              <a:sym typeface="Georgia"/>
            </a:endParaRPr>
          </a:p>
          <a:p>
            <a:pPr marL="457200" lvl="0" indent="-349250" algn="l" rtl="0">
              <a:lnSpc>
                <a:spcPct val="115000"/>
              </a:lnSpc>
              <a:spcBef>
                <a:spcPts val="0"/>
              </a:spcBef>
              <a:spcAft>
                <a:spcPts val="0"/>
              </a:spcAft>
              <a:buClr>
                <a:schemeClr val="dk1"/>
              </a:buClr>
              <a:buSzPts val="1900"/>
              <a:buFont typeface="Georgia"/>
              <a:buChar char="●"/>
            </a:pPr>
            <a:r>
              <a:rPr lang="en-US" sz="1900">
                <a:solidFill>
                  <a:schemeClr val="dk1"/>
                </a:solidFill>
                <a:highlight>
                  <a:srgbClr val="FFFFFF"/>
                </a:highlight>
                <a:latin typeface="Georgia"/>
                <a:ea typeface="Georgia"/>
                <a:cs typeface="Georgia"/>
                <a:sym typeface="Georgia"/>
              </a:rPr>
              <a:t>While the stack is not empty, the node at the top is examined and one of these two actions takes place:</a:t>
            </a:r>
            <a:endParaRPr sz="1900">
              <a:solidFill>
                <a:schemeClr val="dk1"/>
              </a:solidFill>
              <a:highlight>
                <a:srgbClr val="FFFFFF"/>
              </a:highlight>
              <a:latin typeface="Georgia"/>
              <a:ea typeface="Georgia"/>
              <a:cs typeface="Georgia"/>
              <a:sym typeface="Georgia"/>
            </a:endParaRPr>
          </a:p>
          <a:p>
            <a:pPr marL="457200" lvl="0" indent="-349250" algn="l" rtl="0">
              <a:lnSpc>
                <a:spcPct val="115000"/>
              </a:lnSpc>
              <a:spcBef>
                <a:spcPts val="0"/>
              </a:spcBef>
              <a:spcAft>
                <a:spcPts val="0"/>
              </a:spcAft>
              <a:buClr>
                <a:schemeClr val="dk1"/>
              </a:buClr>
              <a:buSzPts val="1900"/>
              <a:buFont typeface="Georgia"/>
              <a:buAutoNum type="arabicPeriod"/>
            </a:pPr>
            <a:r>
              <a:rPr lang="en-US" sz="1900">
                <a:solidFill>
                  <a:schemeClr val="dk1"/>
                </a:solidFill>
                <a:highlight>
                  <a:srgbClr val="FFFFFF"/>
                </a:highlight>
                <a:latin typeface="Georgia"/>
                <a:ea typeface="Georgia"/>
                <a:cs typeface="Georgia"/>
                <a:sym typeface="Georgia"/>
              </a:rPr>
              <a:t>If the node has unvisited neighbours, one of them is chosen, visited and pushed in the stack.</a:t>
            </a:r>
            <a:endParaRPr sz="1900">
              <a:solidFill>
                <a:schemeClr val="dk1"/>
              </a:solidFill>
              <a:highlight>
                <a:srgbClr val="FFFFFF"/>
              </a:highlight>
              <a:latin typeface="Georgia"/>
              <a:ea typeface="Georgia"/>
              <a:cs typeface="Georgia"/>
              <a:sym typeface="Georgia"/>
            </a:endParaRPr>
          </a:p>
          <a:p>
            <a:pPr marL="457200" lvl="0" indent="-349250" algn="l" rtl="0">
              <a:lnSpc>
                <a:spcPct val="115000"/>
              </a:lnSpc>
              <a:spcBef>
                <a:spcPts val="0"/>
              </a:spcBef>
              <a:spcAft>
                <a:spcPts val="0"/>
              </a:spcAft>
              <a:buClr>
                <a:schemeClr val="dk1"/>
              </a:buClr>
              <a:buSzPts val="1900"/>
              <a:buFont typeface="Georgia"/>
              <a:buAutoNum type="arabicPeriod"/>
            </a:pPr>
            <a:r>
              <a:rPr lang="en-US" sz="1900">
                <a:solidFill>
                  <a:schemeClr val="dk1"/>
                </a:solidFill>
                <a:highlight>
                  <a:srgbClr val="FFFFFF"/>
                </a:highlight>
                <a:latin typeface="Georgia"/>
                <a:ea typeface="Georgia"/>
                <a:cs typeface="Georgia"/>
                <a:sym typeface="Georgia"/>
              </a:rPr>
              <a:t>Otherwise, if all the node's neighbours had previously been visited the node presents no further interest and it is popped from the stack.</a:t>
            </a:r>
            <a:endParaRPr sz="1900">
              <a:solidFill>
                <a:schemeClr val="dk1"/>
              </a:solidFill>
              <a:highlight>
                <a:srgbClr val="FFFFFF"/>
              </a:highlight>
              <a:latin typeface="Georgia"/>
              <a:ea typeface="Georgia"/>
              <a:cs typeface="Georgia"/>
              <a:sym typeface="Georgia"/>
            </a:endParaRPr>
          </a:p>
          <a:p>
            <a:pPr marL="457200" lvl="0" indent="-349250" algn="l" rtl="0">
              <a:lnSpc>
                <a:spcPct val="115000"/>
              </a:lnSpc>
              <a:spcBef>
                <a:spcPts val="0"/>
              </a:spcBef>
              <a:spcAft>
                <a:spcPts val="0"/>
              </a:spcAft>
              <a:buClr>
                <a:schemeClr val="dk1"/>
              </a:buClr>
              <a:buSzPts val="1900"/>
              <a:buFont typeface="Georgia"/>
              <a:buChar char="●"/>
            </a:pPr>
            <a:r>
              <a:rPr lang="en-US" sz="1900">
                <a:solidFill>
                  <a:schemeClr val="dk1"/>
                </a:solidFill>
                <a:highlight>
                  <a:srgbClr val="FFFFFF"/>
                </a:highlight>
                <a:latin typeface="Georgia"/>
                <a:ea typeface="Georgia"/>
                <a:cs typeface="Georgia"/>
                <a:sym typeface="Georgia"/>
              </a:rPr>
              <a:t>When the stack becomes empty it means that all the accessible nodes have been visited, so the algorithm ends.</a:t>
            </a:r>
            <a:endParaRPr sz="1900">
              <a:solidFill>
                <a:schemeClr val="dk1"/>
              </a:solidFill>
              <a:highlight>
                <a:srgbClr val="FFFFFF"/>
              </a:highlight>
              <a:latin typeface="Georgia"/>
              <a:ea typeface="Georgia"/>
              <a:cs typeface="Georgia"/>
              <a:sym typeface="Georgia"/>
            </a:endParaRPr>
          </a:p>
          <a:p>
            <a:pPr marL="0" lvl="0" indent="0" algn="l" rtl="0">
              <a:spcBef>
                <a:spcPts val="1300"/>
              </a:spcBef>
              <a:spcAft>
                <a:spcPts val="200"/>
              </a:spcAft>
              <a:buNone/>
            </a:pPr>
            <a:endParaRPr sz="2600">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846311d694_0_89"/>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Depth First Traversal (DFS)</a:t>
            </a:r>
            <a:endParaRPr/>
          </a:p>
        </p:txBody>
      </p:sp>
      <p:sp>
        <p:nvSpPr>
          <p:cNvPr id="289" name="Google Shape;289;g846311d694_0_89"/>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Autofit/>
          </a:bodyPr>
          <a:lstStyle/>
          <a:p>
            <a:pPr marL="0" lvl="0" indent="0" algn="l" rtl="0">
              <a:spcBef>
                <a:spcPts val="1200"/>
              </a:spcBef>
              <a:spcAft>
                <a:spcPts val="0"/>
              </a:spcAft>
              <a:buClr>
                <a:schemeClr val="dk1"/>
              </a:buClr>
              <a:buSzPts val="1100"/>
              <a:buFont typeface="Arial"/>
              <a:buNone/>
            </a:pPr>
            <a:r>
              <a:rPr lang="en-US">
                <a:solidFill>
                  <a:srgbClr val="4A86E8"/>
                </a:solidFill>
                <a:latin typeface="Roboto"/>
                <a:ea typeface="Roboto"/>
                <a:cs typeface="Roboto"/>
                <a:sym typeface="Roboto"/>
              </a:rPr>
              <a:t>int</a:t>
            </a:r>
            <a:r>
              <a:rPr lang="en-US">
                <a:latin typeface="Roboto"/>
                <a:ea typeface="Roboto"/>
                <a:cs typeface="Roboto"/>
                <a:sym typeface="Roboto"/>
              </a:rPr>
              <a:t> dfs(</a:t>
            </a:r>
            <a:r>
              <a:rPr lang="en-US">
                <a:solidFill>
                  <a:srgbClr val="4A86E8"/>
                </a:solidFill>
                <a:latin typeface="Roboto"/>
                <a:ea typeface="Roboto"/>
                <a:cs typeface="Roboto"/>
                <a:sym typeface="Roboto"/>
              </a:rPr>
              <a:t>int</a:t>
            </a:r>
            <a:r>
              <a:rPr lang="en-US">
                <a:latin typeface="Roboto"/>
                <a:ea typeface="Roboto"/>
                <a:cs typeface="Roboto"/>
                <a:sym typeface="Roboto"/>
              </a:rPr>
              <a:t> node) {</a:t>
            </a:r>
            <a:endParaRPr>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US">
                <a:latin typeface="Roboto"/>
                <a:ea typeface="Roboto"/>
                <a:cs typeface="Roboto"/>
                <a:sym typeface="Roboto"/>
              </a:rPr>
              <a:t>    </a:t>
            </a:r>
            <a:r>
              <a:rPr lang="en-US">
                <a:solidFill>
                  <a:srgbClr val="4A86E8"/>
                </a:solidFill>
                <a:latin typeface="Roboto"/>
                <a:ea typeface="Roboto"/>
                <a:cs typeface="Roboto"/>
                <a:sym typeface="Roboto"/>
              </a:rPr>
              <a:t>int</a:t>
            </a:r>
            <a:r>
              <a:rPr lang="en-US">
                <a:latin typeface="Roboto"/>
                <a:ea typeface="Roboto"/>
                <a:cs typeface="Roboto"/>
                <a:sym typeface="Roboto"/>
              </a:rPr>
              <a:t> visCount = 1;				</a:t>
            </a:r>
            <a:r>
              <a:rPr lang="en-US">
                <a:solidFill>
                  <a:srgbClr val="00FF00"/>
                </a:solidFill>
                <a:latin typeface="Roboto"/>
                <a:ea typeface="Roboto"/>
                <a:cs typeface="Roboto"/>
                <a:sym typeface="Roboto"/>
              </a:rPr>
              <a:t>//visited count</a:t>
            </a:r>
            <a:endParaRPr>
              <a:solidFill>
                <a:srgbClr val="00FF00"/>
              </a:solidFill>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US">
                <a:latin typeface="Roboto"/>
                <a:ea typeface="Roboto"/>
                <a:cs typeface="Roboto"/>
                <a:sym typeface="Roboto"/>
              </a:rPr>
              <a:t>    visited[node] =</a:t>
            </a:r>
            <a:r>
              <a:rPr lang="en-US">
                <a:solidFill>
                  <a:srgbClr val="4A86E8"/>
                </a:solidFill>
                <a:latin typeface="Roboto"/>
                <a:ea typeface="Roboto"/>
                <a:cs typeface="Roboto"/>
                <a:sym typeface="Roboto"/>
              </a:rPr>
              <a:t> true</a:t>
            </a:r>
            <a:r>
              <a:rPr lang="en-US">
                <a:latin typeface="Roboto"/>
                <a:ea typeface="Roboto"/>
                <a:cs typeface="Roboto"/>
                <a:sym typeface="Roboto"/>
              </a:rPr>
              <a:t>;</a:t>
            </a:r>
            <a:endParaRPr>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US">
                <a:latin typeface="Roboto"/>
                <a:ea typeface="Roboto"/>
                <a:cs typeface="Roboto"/>
                <a:sym typeface="Roboto"/>
              </a:rPr>
              <a:t>    </a:t>
            </a:r>
            <a:r>
              <a:rPr lang="en-US">
                <a:solidFill>
                  <a:srgbClr val="4A86E8"/>
                </a:solidFill>
                <a:latin typeface="Roboto"/>
                <a:ea typeface="Roboto"/>
                <a:cs typeface="Roboto"/>
                <a:sym typeface="Roboto"/>
              </a:rPr>
              <a:t>for</a:t>
            </a:r>
            <a:r>
              <a:rPr lang="en-US">
                <a:latin typeface="Roboto"/>
                <a:ea typeface="Roboto"/>
                <a:cs typeface="Roboto"/>
                <a:sym typeface="Roboto"/>
              </a:rPr>
              <a:t> (</a:t>
            </a:r>
            <a:r>
              <a:rPr lang="en-US">
                <a:solidFill>
                  <a:srgbClr val="4A86E8"/>
                </a:solidFill>
                <a:latin typeface="Roboto"/>
                <a:ea typeface="Roboto"/>
                <a:cs typeface="Roboto"/>
                <a:sym typeface="Roboto"/>
              </a:rPr>
              <a:t>int</a:t>
            </a:r>
            <a:r>
              <a:rPr lang="en-US">
                <a:latin typeface="Roboto"/>
                <a:ea typeface="Roboto"/>
                <a:cs typeface="Roboto"/>
                <a:sym typeface="Roboto"/>
              </a:rPr>
              <a:t> i=0; i&lt;graph[node].size(); i++) {</a:t>
            </a:r>
            <a:endParaRPr>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US">
                <a:latin typeface="Roboto"/>
                <a:ea typeface="Roboto"/>
                <a:cs typeface="Roboto"/>
                <a:sym typeface="Roboto"/>
              </a:rPr>
              <a:t>       </a:t>
            </a:r>
            <a:r>
              <a:rPr lang="en-US">
                <a:solidFill>
                  <a:srgbClr val="4A86E8"/>
                </a:solidFill>
                <a:latin typeface="Roboto"/>
                <a:ea typeface="Roboto"/>
                <a:cs typeface="Roboto"/>
                <a:sym typeface="Roboto"/>
              </a:rPr>
              <a:t> if</a:t>
            </a:r>
            <a:r>
              <a:rPr lang="en-US">
                <a:latin typeface="Roboto"/>
                <a:ea typeface="Roboto"/>
                <a:cs typeface="Roboto"/>
                <a:sym typeface="Roboto"/>
              </a:rPr>
              <a:t> (!visited[graph[node][i]]) {</a:t>
            </a:r>
            <a:endParaRPr>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US">
                <a:latin typeface="Roboto"/>
                <a:ea typeface="Roboto"/>
                <a:cs typeface="Roboto"/>
                <a:sym typeface="Roboto"/>
              </a:rPr>
              <a:t>            visCount += dfs(graph[node][i]);</a:t>
            </a:r>
            <a:endParaRPr>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US">
                <a:latin typeface="Roboto"/>
                <a:ea typeface="Roboto"/>
                <a:cs typeface="Roboto"/>
                <a:sym typeface="Roboto"/>
              </a:rPr>
              <a:t>        }</a:t>
            </a:r>
            <a:endParaRPr>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US">
                <a:latin typeface="Roboto"/>
                <a:ea typeface="Roboto"/>
                <a:cs typeface="Roboto"/>
                <a:sym typeface="Roboto"/>
              </a:rPr>
              <a:t>    }</a:t>
            </a:r>
            <a:endParaRPr>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US">
                <a:latin typeface="Roboto"/>
                <a:ea typeface="Roboto"/>
                <a:cs typeface="Roboto"/>
                <a:sym typeface="Roboto"/>
              </a:rPr>
              <a:t>   </a:t>
            </a:r>
            <a:r>
              <a:rPr lang="en-US">
                <a:solidFill>
                  <a:srgbClr val="4A86E8"/>
                </a:solidFill>
                <a:latin typeface="Roboto"/>
                <a:ea typeface="Roboto"/>
                <a:cs typeface="Roboto"/>
                <a:sym typeface="Roboto"/>
              </a:rPr>
              <a:t> return</a:t>
            </a:r>
            <a:r>
              <a:rPr lang="en-US">
                <a:latin typeface="Roboto"/>
                <a:ea typeface="Roboto"/>
                <a:cs typeface="Roboto"/>
                <a:sym typeface="Roboto"/>
              </a:rPr>
              <a:t> visCount;</a:t>
            </a:r>
            <a:endParaRPr>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US">
                <a:latin typeface="Roboto"/>
                <a:ea typeface="Roboto"/>
                <a:cs typeface="Roboto"/>
                <a:sym typeface="Roboto"/>
              </a:rPr>
              <a:t>}</a:t>
            </a:r>
            <a:endParaRPr>
              <a:latin typeface="Roboto"/>
              <a:ea typeface="Roboto"/>
              <a:cs typeface="Roboto"/>
              <a:sym typeface="Roboto"/>
            </a:endParaRPr>
          </a:p>
          <a:p>
            <a:pPr marL="0" lvl="0" indent="0" algn="l" rtl="0">
              <a:spcBef>
                <a:spcPts val="1200"/>
              </a:spcBef>
              <a:spcAft>
                <a:spcPts val="200"/>
              </a:spcAft>
              <a:buNone/>
            </a:pPr>
            <a:endParaRPr>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846311d694_0_95"/>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Breadth First Traversal (BFS)</a:t>
            </a:r>
            <a:endParaRPr/>
          </a:p>
        </p:txBody>
      </p:sp>
      <p:sp>
        <p:nvSpPr>
          <p:cNvPr id="295" name="Google Shape;295;g846311d694_0_95"/>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Autofit/>
          </a:bodyPr>
          <a:lstStyle/>
          <a:p>
            <a:pPr marL="0" lvl="0" indent="0" algn="just" rtl="0">
              <a:lnSpc>
                <a:spcPct val="150000"/>
              </a:lnSpc>
              <a:spcBef>
                <a:spcPts val="0"/>
              </a:spcBef>
              <a:spcAft>
                <a:spcPts val="0"/>
              </a:spcAft>
              <a:buClr>
                <a:schemeClr val="dk1"/>
              </a:buClr>
              <a:buSzPts val="1100"/>
              <a:buFont typeface="Arial"/>
              <a:buNone/>
            </a:pPr>
            <a:r>
              <a:rPr lang="en-US" sz="1900">
                <a:solidFill>
                  <a:schemeClr val="dk1"/>
                </a:solidFill>
                <a:highlight>
                  <a:srgbClr val="FFFFFF"/>
                </a:highlight>
                <a:latin typeface="Georgia"/>
                <a:ea typeface="Georgia"/>
                <a:cs typeface="Georgia"/>
                <a:sym typeface="Georgia"/>
              </a:rPr>
              <a:t>It is one of the most common algorithms used to determine if a graph is </a:t>
            </a:r>
            <a:r>
              <a:rPr lang="en-US" sz="1900" b="1">
                <a:solidFill>
                  <a:srgbClr val="0082AD"/>
                </a:solidFill>
                <a:highlight>
                  <a:srgbClr val="FFFFFF"/>
                </a:highlight>
                <a:latin typeface="Georgia"/>
                <a:ea typeface="Georgia"/>
                <a:cs typeface="Georgia"/>
                <a:sym typeface="Georgia"/>
              </a:rPr>
              <a:t>connected</a:t>
            </a:r>
            <a:r>
              <a:rPr lang="en-US" sz="1900">
                <a:solidFill>
                  <a:schemeClr val="dk1"/>
                </a:solidFill>
                <a:highlight>
                  <a:srgbClr val="FFFFFF"/>
                </a:highlight>
                <a:latin typeface="Georgia"/>
                <a:ea typeface="Georgia"/>
                <a:cs typeface="Georgia"/>
                <a:sym typeface="Georgia"/>
              </a:rPr>
              <a:t> or not. The steps of the BFS are the following:</a:t>
            </a:r>
            <a:endParaRPr sz="1900">
              <a:solidFill>
                <a:schemeClr val="dk1"/>
              </a:solidFill>
              <a:highlight>
                <a:srgbClr val="FFFFFF"/>
              </a:highlight>
              <a:latin typeface="Georgia"/>
              <a:ea typeface="Georgia"/>
              <a:cs typeface="Georgia"/>
              <a:sym typeface="Georgia"/>
            </a:endParaRPr>
          </a:p>
          <a:p>
            <a:pPr marL="457200" lvl="0" indent="-349250" algn="l" rtl="0">
              <a:lnSpc>
                <a:spcPct val="115000"/>
              </a:lnSpc>
              <a:spcBef>
                <a:spcPts val="1300"/>
              </a:spcBef>
              <a:spcAft>
                <a:spcPts val="0"/>
              </a:spcAft>
              <a:buClr>
                <a:schemeClr val="dk1"/>
              </a:buClr>
              <a:buSzPts val="1900"/>
              <a:buFont typeface="Arial"/>
              <a:buAutoNum type="arabicPeriod"/>
            </a:pPr>
            <a:r>
              <a:rPr lang="en-US" sz="1900">
                <a:solidFill>
                  <a:schemeClr val="dk1"/>
                </a:solidFill>
                <a:highlight>
                  <a:srgbClr val="FFFFFF"/>
                </a:highlight>
                <a:latin typeface="Georgia"/>
                <a:ea typeface="Georgia"/>
                <a:cs typeface="Georgia"/>
                <a:sym typeface="Georgia"/>
              </a:rPr>
              <a:t>Start by visiting one arbitrary vertex, which we call the </a:t>
            </a:r>
            <a:r>
              <a:rPr lang="en-US" sz="1900" b="1">
                <a:solidFill>
                  <a:schemeClr val="dk1"/>
                </a:solidFill>
                <a:highlight>
                  <a:srgbClr val="FFFFFF"/>
                </a:highlight>
                <a:latin typeface="Georgia"/>
                <a:ea typeface="Georgia"/>
                <a:cs typeface="Georgia"/>
                <a:sym typeface="Georgia"/>
              </a:rPr>
              <a:t>root</a:t>
            </a:r>
            <a:r>
              <a:rPr lang="en-US" sz="1900">
                <a:solidFill>
                  <a:schemeClr val="dk1"/>
                </a:solidFill>
                <a:highlight>
                  <a:srgbClr val="FFFFFF"/>
                </a:highlight>
                <a:latin typeface="Georgia"/>
                <a:ea typeface="Georgia"/>
                <a:cs typeface="Georgia"/>
                <a:sym typeface="Georgia"/>
              </a:rPr>
              <a:t>.</a:t>
            </a:r>
            <a:endParaRPr sz="1900">
              <a:solidFill>
                <a:schemeClr val="dk1"/>
              </a:solidFill>
              <a:highlight>
                <a:srgbClr val="FFFFFF"/>
              </a:highlight>
              <a:latin typeface="Georgia"/>
              <a:ea typeface="Georgia"/>
              <a:cs typeface="Georgia"/>
              <a:sym typeface="Georgia"/>
            </a:endParaRPr>
          </a:p>
          <a:p>
            <a:pPr marL="457200" lvl="0" indent="-349250" algn="l" rtl="0">
              <a:lnSpc>
                <a:spcPct val="115000"/>
              </a:lnSpc>
              <a:spcBef>
                <a:spcPts val="0"/>
              </a:spcBef>
              <a:spcAft>
                <a:spcPts val="0"/>
              </a:spcAft>
              <a:buClr>
                <a:schemeClr val="dk1"/>
              </a:buClr>
              <a:buSzPts val="1900"/>
              <a:buFont typeface="Georgia"/>
              <a:buAutoNum type="arabicPeriod"/>
            </a:pPr>
            <a:r>
              <a:rPr lang="en-US" sz="1900">
                <a:solidFill>
                  <a:schemeClr val="dk1"/>
                </a:solidFill>
                <a:highlight>
                  <a:srgbClr val="FFFFFF"/>
                </a:highlight>
                <a:latin typeface="Georgia"/>
                <a:ea typeface="Georgia"/>
                <a:cs typeface="Georgia"/>
                <a:sym typeface="Georgia"/>
              </a:rPr>
              <a:t>Visit all the root's neighbours and push them into a queue.</a:t>
            </a:r>
            <a:endParaRPr sz="1900">
              <a:solidFill>
                <a:schemeClr val="dk1"/>
              </a:solidFill>
              <a:highlight>
                <a:srgbClr val="FFFFFF"/>
              </a:highlight>
              <a:latin typeface="Georgia"/>
              <a:ea typeface="Georgia"/>
              <a:cs typeface="Georgia"/>
              <a:sym typeface="Georgia"/>
            </a:endParaRPr>
          </a:p>
          <a:p>
            <a:pPr marL="457200" lvl="0" indent="-349250" algn="l" rtl="0">
              <a:lnSpc>
                <a:spcPct val="115000"/>
              </a:lnSpc>
              <a:spcBef>
                <a:spcPts val="0"/>
              </a:spcBef>
              <a:spcAft>
                <a:spcPts val="0"/>
              </a:spcAft>
              <a:buClr>
                <a:schemeClr val="dk1"/>
              </a:buClr>
              <a:buSzPts val="1900"/>
              <a:buFont typeface="Georgia"/>
              <a:buAutoNum type="arabicPeriod"/>
            </a:pPr>
            <a:r>
              <a:rPr lang="en-US" sz="1900">
                <a:solidFill>
                  <a:schemeClr val="dk1"/>
                </a:solidFill>
                <a:highlight>
                  <a:srgbClr val="FFFFFF"/>
                </a:highlight>
                <a:latin typeface="Georgia"/>
                <a:ea typeface="Georgia"/>
                <a:cs typeface="Georgia"/>
                <a:sym typeface="Georgia"/>
              </a:rPr>
              <a:t>Pop the first node from the queue, visit all its neighbours and push into the queue those neighbours that have not been previously visited.</a:t>
            </a:r>
            <a:endParaRPr sz="1900">
              <a:solidFill>
                <a:schemeClr val="dk1"/>
              </a:solidFill>
              <a:highlight>
                <a:srgbClr val="FFFFFF"/>
              </a:highlight>
              <a:latin typeface="Georgia"/>
              <a:ea typeface="Georgia"/>
              <a:cs typeface="Georgia"/>
              <a:sym typeface="Georgia"/>
            </a:endParaRPr>
          </a:p>
          <a:p>
            <a:pPr marL="457200" lvl="0" indent="-349250" algn="l" rtl="0">
              <a:lnSpc>
                <a:spcPct val="115000"/>
              </a:lnSpc>
              <a:spcBef>
                <a:spcPts val="0"/>
              </a:spcBef>
              <a:spcAft>
                <a:spcPts val="0"/>
              </a:spcAft>
              <a:buClr>
                <a:schemeClr val="dk1"/>
              </a:buClr>
              <a:buSzPts val="1900"/>
              <a:buFont typeface="Georgia"/>
              <a:buAutoNum type="arabicPeriod"/>
            </a:pPr>
            <a:r>
              <a:rPr lang="en-US" sz="1900">
                <a:solidFill>
                  <a:schemeClr val="dk1"/>
                </a:solidFill>
                <a:highlight>
                  <a:srgbClr val="FFFFFF"/>
                </a:highlight>
                <a:latin typeface="Georgia"/>
                <a:ea typeface="Georgia"/>
                <a:cs typeface="Georgia"/>
                <a:sym typeface="Georgia"/>
              </a:rPr>
              <a:t>Repeat step 3 while the queue is not empty.</a:t>
            </a:r>
            <a:endParaRPr sz="1900">
              <a:solidFill>
                <a:schemeClr val="dk1"/>
              </a:solidFill>
              <a:highlight>
                <a:srgbClr val="FFFFFF"/>
              </a:highlight>
              <a:latin typeface="Georgia"/>
              <a:ea typeface="Georgia"/>
              <a:cs typeface="Georgia"/>
              <a:sym typeface="Georgia"/>
            </a:endParaRPr>
          </a:p>
          <a:p>
            <a:pPr marL="457200" lvl="0" indent="-349250" algn="l" rtl="0">
              <a:lnSpc>
                <a:spcPct val="115000"/>
              </a:lnSpc>
              <a:spcBef>
                <a:spcPts val="0"/>
              </a:spcBef>
              <a:spcAft>
                <a:spcPts val="0"/>
              </a:spcAft>
              <a:buClr>
                <a:schemeClr val="dk1"/>
              </a:buClr>
              <a:buSzPts val="1900"/>
              <a:buFont typeface="Georgia"/>
              <a:buAutoNum type="arabicPeriod"/>
            </a:pPr>
            <a:r>
              <a:rPr lang="en-US" sz="1900">
                <a:solidFill>
                  <a:schemeClr val="dk1"/>
                </a:solidFill>
                <a:highlight>
                  <a:srgbClr val="FFFFFF"/>
                </a:highlight>
                <a:latin typeface="Georgia"/>
                <a:ea typeface="Georgia"/>
                <a:cs typeface="Georgia"/>
                <a:sym typeface="Georgia"/>
              </a:rPr>
              <a:t>Finally, when the queue becomes empty it means all the reachable nodes have been visited, so the algorithm finishes.</a:t>
            </a:r>
            <a:endParaRPr sz="1900">
              <a:solidFill>
                <a:schemeClr val="dk1"/>
              </a:solidFill>
              <a:highlight>
                <a:srgbClr val="FFFFFF"/>
              </a:highlight>
              <a:latin typeface="Georgia"/>
              <a:ea typeface="Georgia"/>
              <a:cs typeface="Georgia"/>
              <a:sym typeface="Georgia"/>
            </a:endParaRPr>
          </a:p>
          <a:p>
            <a:pPr marL="0" lvl="0" indent="0" algn="l" rtl="0">
              <a:spcBef>
                <a:spcPts val="1300"/>
              </a:spcBef>
              <a:spcAft>
                <a:spcPts val="200"/>
              </a:spcAft>
              <a:buNone/>
            </a:pPr>
            <a:endParaRPr sz="29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52f078c592_0_49"/>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Introduction</a:t>
            </a:r>
            <a:endParaRPr/>
          </a:p>
        </p:txBody>
      </p:sp>
      <p:sp>
        <p:nvSpPr>
          <p:cNvPr id="115" name="Google Shape;115;g52f078c592_0_49"/>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Autofit/>
          </a:bodyPr>
          <a:lstStyle/>
          <a:p>
            <a:pPr marL="0" lvl="0" indent="0" algn="l" rtl="0">
              <a:spcBef>
                <a:spcPts val="1200"/>
              </a:spcBef>
              <a:spcAft>
                <a:spcPts val="200"/>
              </a:spcAft>
              <a:buNone/>
            </a:pPr>
            <a:endParaRPr/>
          </a:p>
        </p:txBody>
      </p:sp>
      <p:pic>
        <p:nvPicPr>
          <p:cNvPr id="116" name="Google Shape;116;g52f078c592_0_49"/>
          <p:cNvPicPr preferRelativeResize="0"/>
          <p:nvPr/>
        </p:nvPicPr>
        <p:blipFill>
          <a:blip r:embed="rId3">
            <a:alphaModFix/>
          </a:blip>
          <a:stretch>
            <a:fillRect/>
          </a:stretch>
        </p:blipFill>
        <p:spPr>
          <a:xfrm>
            <a:off x="1077275" y="1845713"/>
            <a:ext cx="4800600" cy="4276725"/>
          </a:xfrm>
          <a:prstGeom prst="rect">
            <a:avLst/>
          </a:prstGeom>
          <a:noFill/>
          <a:ln>
            <a:noFill/>
          </a:ln>
        </p:spPr>
      </p:pic>
      <p:pic>
        <p:nvPicPr>
          <p:cNvPr id="117" name="Google Shape;117;g52f078c592_0_49"/>
          <p:cNvPicPr preferRelativeResize="0"/>
          <p:nvPr/>
        </p:nvPicPr>
        <p:blipFill>
          <a:blip r:embed="rId4">
            <a:alphaModFix/>
          </a:blip>
          <a:stretch>
            <a:fillRect/>
          </a:stretch>
        </p:blipFill>
        <p:spPr>
          <a:xfrm>
            <a:off x="6789125" y="1978313"/>
            <a:ext cx="4686300" cy="38004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846311d694_0_101"/>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Breadth First Traversal (BFS)</a:t>
            </a:r>
            <a:endParaRPr/>
          </a:p>
        </p:txBody>
      </p:sp>
      <p:sp>
        <p:nvSpPr>
          <p:cNvPr id="301" name="Google Shape;301;g846311d694_0_101"/>
          <p:cNvSpPr txBox="1">
            <a:spLocks noGrp="1"/>
          </p:cNvSpPr>
          <p:nvPr>
            <p:ph type="body" idx="1"/>
          </p:nvPr>
        </p:nvSpPr>
        <p:spPr>
          <a:xfrm>
            <a:off x="1097275" y="2074325"/>
            <a:ext cx="4389000" cy="4023300"/>
          </a:xfrm>
          <a:prstGeom prst="rect">
            <a:avLst/>
          </a:prstGeom>
        </p:spPr>
        <p:txBody>
          <a:bodyPr spcFirstLastPara="1" wrap="square" lIns="0" tIns="45700" rIns="0" bIns="45700" anchor="t" anchorCtr="0">
            <a:noAutofit/>
          </a:bodyPr>
          <a:lstStyle/>
          <a:p>
            <a:pPr marL="0" lvl="0" indent="0" algn="l" rtl="0">
              <a:lnSpc>
                <a:spcPct val="60000"/>
              </a:lnSpc>
              <a:spcBef>
                <a:spcPts val="1200"/>
              </a:spcBef>
              <a:spcAft>
                <a:spcPts val="0"/>
              </a:spcAft>
              <a:buClr>
                <a:schemeClr val="dk1"/>
              </a:buClr>
              <a:buSzPts val="1100"/>
              <a:buFont typeface="Arial"/>
              <a:buNone/>
            </a:pPr>
            <a:r>
              <a:rPr lang="en-US" sz="1900">
                <a:solidFill>
                  <a:srgbClr val="4A86E8"/>
                </a:solidFill>
                <a:latin typeface="Roboto"/>
                <a:ea typeface="Roboto"/>
                <a:cs typeface="Roboto"/>
                <a:sym typeface="Roboto"/>
              </a:rPr>
              <a:t>int</a:t>
            </a:r>
            <a:r>
              <a:rPr lang="en-US" sz="1900">
                <a:latin typeface="Roboto"/>
                <a:ea typeface="Roboto"/>
                <a:cs typeface="Roboto"/>
                <a:sym typeface="Roboto"/>
              </a:rPr>
              <a:t> bfs(</a:t>
            </a:r>
            <a:r>
              <a:rPr lang="en-US" sz="1900">
                <a:solidFill>
                  <a:srgbClr val="4A86E8"/>
                </a:solidFill>
                <a:latin typeface="Roboto"/>
                <a:ea typeface="Roboto"/>
                <a:cs typeface="Roboto"/>
                <a:sym typeface="Roboto"/>
              </a:rPr>
              <a:t>int</a:t>
            </a:r>
            <a:r>
              <a:rPr lang="en-US" sz="1900">
                <a:latin typeface="Roboto"/>
                <a:ea typeface="Roboto"/>
                <a:cs typeface="Roboto"/>
                <a:sym typeface="Roboto"/>
              </a:rPr>
              <a:t> startNode) {</a:t>
            </a:r>
            <a:endParaRPr sz="1900">
              <a:latin typeface="Roboto"/>
              <a:ea typeface="Roboto"/>
              <a:cs typeface="Roboto"/>
              <a:sym typeface="Roboto"/>
            </a:endParaRPr>
          </a:p>
          <a:p>
            <a:pPr marL="0" lvl="0" indent="0" algn="l" rtl="0">
              <a:lnSpc>
                <a:spcPct val="60000"/>
              </a:lnSpc>
              <a:spcBef>
                <a:spcPts val="1200"/>
              </a:spcBef>
              <a:spcAft>
                <a:spcPts val="0"/>
              </a:spcAft>
              <a:buClr>
                <a:schemeClr val="dk1"/>
              </a:buClr>
              <a:buSzPts val="1100"/>
              <a:buFont typeface="Arial"/>
              <a:buNone/>
            </a:pPr>
            <a:r>
              <a:rPr lang="en-US" sz="1900">
                <a:latin typeface="Roboto"/>
                <a:ea typeface="Roboto"/>
                <a:cs typeface="Roboto"/>
                <a:sym typeface="Roboto"/>
              </a:rPr>
              <a:t>    queue&lt;</a:t>
            </a:r>
            <a:r>
              <a:rPr lang="en-US" sz="1900">
                <a:solidFill>
                  <a:srgbClr val="4A86E8"/>
                </a:solidFill>
                <a:latin typeface="Roboto"/>
                <a:ea typeface="Roboto"/>
                <a:cs typeface="Roboto"/>
                <a:sym typeface="Roboto"/>
              </a:rPr>
              <a:t>int</a:t>
            </a:r>
            <a:r>
              <a:rPr lang="en-US" sz="1900">
                <a:latin typeface="Roboto"/>
                <a:ea typeface="Roboto"/>
                <a:cs typeface="Roboto"/>
                <a:sym typeface="Roboto"/>
              </a:rPr>
              <a:t>&gt; bfsQueue;</a:t>
            </a:r>
            <a:endParaRPr sz="1900">
              <a:latin typeface="Roboto"/>
              <a:ea typeface="Roboto"/>
              <a:cs typeface="Roboto"/>
              <a:sym typeface="Roboto"/>
            </a:endParaRPr>
          </a:p>
          <a:p>
            <a:pPr marL="0" lvl="0" indent="0" algn="l" rtl="0">
              <a:lnSpc>
                <a:spcPct val="60000"/>
              </a:lnSpc>
              <a:spcBef>
                <a:spcPts val="1200"/>
              </a:spcBef>
              <a:spcAft>
                <a:spcPts val="0"/>
              </a:spcAft>
              <a:buClr>
                <a:schemeClr val="dk1"/>
              </a:buClr>
              <a:buSzPts val="1100"/>
              <a:buFont typeface="Arial"/>
              <a:buNone/>
            </a:pPr>
            <a:r>
              <a:rPr lang="en-US" sz="1900">
                <a:latin typeface="Roboto"/>
                <a:ea typeface="Roboto"/>
                <a:cs typeface="Roboto"/>
                <a:sym typeface="Roboto"/>
              </a:rPr>
              <a:t>    vector&lt;</a:t>
            </a:r>
            <a:r>
              <a:rPr lang="en-US" sz="1900">
                <a:solidFill>
                  <a:srgbClr val="4A86E8"/>
                </a:solidFill>
                <a:latin typeface="Roboto"/>
                <a:ea typeface="Roboto"/>
                <a:cs typeface="Roboto"/>
                <a:sym typeface="Roboto"/>
              </a:rPr>
              <a:t>bool</a:t>
            </a:r>
            <a:r>
              <a:rPr lang="en-US" sz="1900">
                <a:latin typeface="Roboto"/>
                <a:ea typeface="Roboto"/>
                <a:cs typeface="Roboto"/>
                <a:sym typeface="Roboto"/>
              </a:rPr>
              <a:t>&gt; visited(n);</a:t>
            </a:r>
            <a:endParaRPr sz="1900">
              <a:latin typeface="Roboto"/>
              <a:ea typeface="Roboto"/>
              <a:cs typeface="Roboto"/>
              <a:sym typeface="Roboto"/>
            </a:endParaRPr>
          </a:p>
          <a:p>
            <a:pPr marL="0" lvl="0" indent="0" algn="l" rtl="0">
              <a:lnSpc>
                <a:spcPct val="60000"/>
              </a:lnSpc>
              <a:spcBef>
                <a:spcPts val="1200"/>
              </a:spcBef>
              <a:spcAft>
                <a:spcPts val="0"/>
              </a:spcAft>
              <a:buClr>
                <a:schemeClr val="dk1"/>
              </a:buClr>
              <a:buSzPts val="1100"/>
              <a:buFont typeface="Arial"/>
              <a:buNone/>
            </a:pPr>
            <a:r>
              <a:rPr lang="en-US" sz="1900">
                <a:latin typeface="Roboto"/>
                <a:ea typeface="Roboto"/>
                <a:cs typeface="Roboto"/>
                <a:sym typeface="Roboto"/>
              </a:rPr>
              <a:t>    </a:t>
            </a:r>
            <a:r>
              <a:rPr lang="en-US" sz="1900">
                <a:solidFill>
                  <a:srgbClr val="4A86E8"/>
                </a:solidFill>
                <a:latin typeface="Roboto"/>
                <a:ea typeface="Roboto"/>
                <a:cs typeface="Roboto"/>
                <a:sym typeface="Roboto"/>
              </a:rPr>
              <a:t>int</a:t>
            </a:r>
            <a:r>
              <a:rPr lang="en-US" sz="1900">
                <a:latin typeface="Roboto"/>
                <a:ea typeface="Roboto"/>
                <a:cs typeface="Roboto"/>
                <a:sym typeface="Roboto"/>
              </a:rPr>
              <a:t> visCount = 0;</a:t>
            </a:r>
            <a:endParaRPr sz="1900">
              <a:latin typeface="Roboto"/>
              <a:ea typeface="Roboto"/>
              <a:cs typeface="Roboto"/>
              <a:sym typeface="Roboto"/>
            </a:endParaRPr>
          </a:p>
          <a:p>
            <a:pPr marL="0" lvl="0" indent="0" algn="l" rtl="0">
              <a:lnSpc>
                <a:spcPct val="60000"/>
              </a:lnSpc>
              <a:spcBef>
                <a:spcPts val="1200"/>
              </a:spcBef>
              <a:spcAft>
                <a:spcPts val="0"/>
              </a:spcAft>
              <a:buClr>
                <a:schemeClr val="dk1"/>
              </a:buClr>
              <a:buSzPts val="1100"/>
              <a:buFont typeface="Arial"/>
              <a:buNone/>
            </a:pPr>
            <a:endParaRPr sz="1900">
              <a:latin typeface="Roboto"/>
              <a:ea typeface="Roboto"/>
              <a:cs typeface="Roboto"/>
              <a:sym typeface="Roboto"/>
            </a:endParaRPr>
          </a:p>
          <a:p>
            <a:pPr marL="0" lvl="0" indent="0" algn="l" rtl="0">
              <a:lnSpc>
                <a:spcPct val="60000"/>
              </a:lnSpc>
              <a:spcBef>
                <a:spcPts val="1200"/>
              </a:spcBef>
              <a:spcAft>
                <a:spcPts val="0"/>
              </a:spcAft>
              <a:buClr>
                <a:schemeClr val="dk1"/>
              </a:buClr>
              <a:buSzPts val="1100"/>
              <a:buFont typeface="Arial"/>
              <a:buNone/>
            </a:pPr>
            <a:r>
              <a:rPr lang="en-US" sz="1900">
                <a:latin typeface="Roboto"/>
                <a:ea typeface="Roboto"/>
                <a:cs typeface="Roboto"/>
                <a:sym typeface="Roboto"/>
              </a:rPr>
              <a:t>    visited[startNode] = </a:t>
            </a:r>
            <a:r>
              <a:rPr lang="en-US" sz="1900">
                <a:solidFill>
                  <a:srgbClr val="4A86E8"/>
                </a:solidFill>
                <a:latin typeface="Roboto"/>
                <a:ea typeface="Roboto"/>
                <a:cs typeface="Roboto"/>
                <a:sym typeface="Roboto"/>
              </a:rPr>
              <a:t>true</a:t>
            </a:r>
            <a:r>
              <a:rPr lang="en-US" sz="1900">
                <a:latin typeface="Roboto"/>
                <a:ea typeface="Roboto"/>
                <a:cs typeface="Roboto"/>
                <a:sym typeface="Roboto"/>
              </a:rPr>
              <a:t>;</a:t>
            </a:r>
            <a:endParaRPr sz="1900">
              <a:latin typeface="Roboto"/>
              <a:ea typeface="Roboto"/>
              <a:cs typeface="Roboto"/>
              <a:sym typeface="Roboto"/>
            </a:endParaRPr>
          </a:p>
          <a:p>
            <a:pPr marL="0" lvl="0" indent="0" algn="l" rtl="0">
              <a:lnSpc>
                <a:spcPct val="60000"/>
              </a:lnSpc>
              <a:spcBef>
                <a:spcPts val="1200"/>
              </a:spcBef>
              <a:spcAft>
                <a:spcPts val="0"/>
              </a:spcAft>
              <a:buNone/>
            </a:pPr>
            <a:r>
              <a:rPr lang="en-US" sz="1900">
                <a:latin typeface="Roboto"/>
                <a:ea typeface="Roboto"/>
                <a:cs typeface="Roboto"/>
                <a:sym typeface="Roboto"/>
              </a:rPr>
              <a:t>    bfsQueue.push(startNode);</a:t>
            </a:r>
            <a:endParaRPr sz="1900">
              <a:latin typeface="Roboto"/>
              <a:ea typeface="Roboto"/>
              <a:cs typeface="Roboto"/>
              <a:sym typeface="Roboto"/>
            </a:endParaRPr>
          </a:p>
          <a:p>
            <a:pPr marL="0" lvl="0" indent="0" algn="l" rtl="0">
              <a:lnSpc>
                <a:spcPct val="60000"/>
              </a:lnSpc>
              <a:spcBef>
                <a:spcPts val="1200"/>
              </a:spcBef>
              <a:spcAft>
                <a:spcPts val="0"/>
              </a:spcAft>
              <a:buNone/>
            </a:pPr>
            <a:endParaRPr sz="1900">
              <a:latin typeface="Roboto"/>
              <a:ea typeface="Roboto"/>
              <a:cs typeface="Roboto"/>
              <a:sym typeface="Roboto"/>
            </a:endParaRPr>
          </a:p>
          <a:p>
            <a:pPr marL="0" lvl="0" indent="0" algn="l" rtl="0">
              <a:lnSpc>
                <a:spcPct val="60000"/>
              </a:lnSpc>
              <a:spcBef>
                <a:spcPts val="1200"/>
              </a:spcBef>
              <a:spcAft>
                <a:spcPts val="0"/>
              </a:spcAft>
              <a:buNone/>
            </a:pPr>
            <a:r>
              <a:rPr lang="en-US" sz="1900">
                <a:latin typeface="Roboto"/>
                <a:ea typeface="Roboto"/>
                <a:cs typeface="Roboto"/>
                <a:sym typeface="Roboto"/>
              </a:rPr>
              <a:t>    </a:t>
            </a:r>
            <a:r>
              <a:rPr lang="en-US" sz="1900">
                <a:solidFill>
                  <a:srgbClr val="4A86E8"/>
                </a:solidFill>
                <a:latin typeface="Roboto"/>
                <a:ea typeface="Roboto"/>
                <a:cs typeface="Roboto"/>
                <a:sym typeface="Roboto"/>
              </a:rPr>
              <a:t>while</a:t>
            </a:r>
            <a:r>
              <a:rPr lang="en-US" sz="1900">
                <a:latin typeface="Roboto"/>
                <a:ea typeface="Roboto"/>
                <a:cs typeface="Roboto"/>
                <a:sym typeface="Roboto"/>
              </a:rPr>
              <a:t> (!bfsQueue.empty()) {</a:t>
            </a:r>
            <a:endParaRPr sz="1900">
              <a:latin typeface="Roboto"/>
              <a:ea typeface="Roboto"/>
              <a:cs typeface="Roboto"/>
              <a:sym typeface="Roboto"/>
            </a:endParaRPr>
          </a:p>
          <a:p>
            <a:pPr marL="0" lvl="0" indent="0" algn="l" rtl="0">
              <a:lnSpc>
                <a:spcPct val="60000"/>
              </a:lnSpc>
              <a:spcBef>
                <a:spcPts val="1200"/>
              </a:spcBef>
              <a:spcAft>
                <a:spcPts val="0"/>
              </a:spcAft>
              <a:buNone/>
            </a:pPr>
            <a:r>
              <a:rPr lang="en-US" sz="1900">
                <a:latin typeface="Roboto"/>
                <a:ea typeface="Roboto"/>
                <a:cs typeface="Roboto"/>
                <a:sym typeface="Roboto"/>
              </a:rPr>
              <a:t>	</a:t>
            </a:r>
            <a:r>
              <a:rPr lang="en-US" sz="1900">
                <a:solidFill>
                  <a:srgbClr val="4A86E8"/>
                </a:solidFill>
                <a:latin typeface="Roboto"/>
                <a:ea typeface="Roboto"/>
                <a:cs typeface="Roboto"/>
                <a:sym typeface="Roboto"/>
              </a:rPr>
              <a:t> int</a:t>
            </a:r>
            <a:r>
              <a:rPr lang="en-US" sz="1900">
                <a:latin typeface="Roboto"/>
                <a:ea typeface="Roboto"/>
                <a:cs typeface="Roboto"/>
                <a:sym typeface="Roboto"/>
              </a:rPr>
              <a:t> currentNode = bfsQueue.pop();</a:t>
            </a:r>
            <a:endParaRPr sz="1900">
              <a:latin typeface="Roboto"/>
              <a:ea typeface="Roboto"/>
              <a:cs typeface="Roboto"/>
              <a:sym typeface="Roboto"/>
            </a:endParaRPr>
          </a:p>
          <a:p>
            <a:pPr marL="0" lvl="0" indent="0" algn="l" rtl="0">
              <a:lnSpc>
                <a:spcPct val="60000"/>
              </a:lnSpc>
              <a:spcBef>
                <a:spcPts val="1200"/>
              </a:spcBef>
              <a:spcAft>
                <a:spcPts val="0"/>
              </a:spcAft>
              <a:buClr>
                <a:schemeClr val="dk1"/>
              </a:buClr>
              <a:buSzPts val="1100"/>
              <a:buFont typeface="Arial"/>
              <a:buNone/>
            </a:pPr>
            <a:endParaRPr sz="1900">
              <a:latin typeface="Roboto"/>
              <a:ea typeface="Roboto"/>
              <a:cs typeface="Roboto"/>
              <a:sym typeface="Roboto"/>
            </a:endParaRPr>
          </a:p>
          <a:p>
            <a:pPr marL="0" lvl="0" indent="0" algn="l" rtl="0">
              <a:lnSpc>
                <a:spcPct val="60000"/>
              </a:lnSpc>
              <a:spcBef>
                <a:spcPts val="1200"/>
              </a:spcBef>
              <a:spcAft>
                <a:spcPts val="0"/>
              </a:spcAft>
              <a:buClr>
                <a:schemeClr val="dk1"/>
              </a:buClr>
              <a:buSzPts val="1100"/>
              <a:buFont typeface="Arial"/>
              <a:buNone/>
            </a:pPr>
            <a:endParaRPr sz="1900">
              <a:latin typeface="Roboto"/>
              <a:ea typeface="Roboto"/>
              <a:cs typeface="Roboto"/>
              <a:sym typeface="Roboto"/>
            </a:endParaRPr>
          </a:p>
          <a:p>
            <a:pPr marL="0" lvl="0" indent="0" algn="l" rtl="0">
              <a:lnSpc>
                <a:spcPct val="60000"/>
              </a:lnSpc>
              <a:spcBef>
                <a:spcPts val="1200"/>
              </a:spcBef>
              <a:spcAft>
                <a:spcPts val="200"/>
              </a:spcAft>
              <a:buNone/>
            </a:pPr>
            <a:r>
              <a:rPr lang="en-US" sz="1900">
                <a:latin typeface="Roboto"/>
                <a:ea typeface="Roboto"/>
                <a:cs typeface="Roboto"/>
                <a:sym typeface="Roboto"/>
              </a:rPr>
              <a:t>   </a:t>
            </a:r>
            <a:endParaRPr sz="1900">
              <a:latin typeface="Roboto"/>
              <a:ea typeface="Roboto"/>
              <a:cs typeface="Roboto"/>
              <a:sym typeface="Roboto"/>
            </a:endParaRPr>
          </a:p>
        </p:txBody>
      </p:sp>
      <p:sp>
        <p:nvSpPr>
          <p:cNvPr id="302" name="Google Shape;302;g846311d694_0_101"/>
          <p:cNvSpPr txBox="1"/>
          <p:nvPr/>
        </p:nvSpPr>
        <p:spPr>
          <a:xfrm>
            <a:off x="5849825" y="2035625"/>
            <a:ext cx="5921700" cy="3964200"/>
          </a:xfrm>
          <a:prstGeom prst="rect">
            <a:avLst/>
          </a:prstGeom>
          <a:noFill/>
          <a:ln>
            <a:noFill/>
          </a:ln>
        </p:spPr>
        <p:txBody>
          <a:bodyPr spcFirstLastPara="1" wrap="square" lIns="91425" tIns="91425" rIns="91425" bIns="91425" anchor="t" anchorCtr="0">
            <a:noAutofit/>
          </a:bodyPr>
          <a:lstStyle/>
          <a:p>
            <a:pPr marL="0" lvl="0" indent="0" algn="l" rtl="0">
              <a:lnSpc>
                <a:spcPct val="60000"/>
              </a:lnSpc>
              <a:spcBef>
                <a:spcPts val="1200"/>
              </a:spcBef>
              <a:spcAft>
                <a:spcPts val="0"/>
              </a:spcAft>
              <a:buClr>
                <a:schemeClr val="dk1"/>
              </a:buClr>
              <a:buSzPts val="1100"/>
              <a:buFont typeface="Arial"/>
              <a:buNone/>
            </a:pPr>
            <a:r>
              <a:rPr lang="en-US" sz="1900">
                <a:solidFill>
                  <a:srgbClr val="3F3F3F"/>
                </a:solidFill>
                <a:latin typeface="Roboto"/>
                <a:ea typeface="Roboto"/>
                <a:cs typeface="Roboto"/>
                <a:sym typeface="Roboto"/>
              </a:rPr>
              <a:t>        </a:t>
            </a:r>
            <a:r>
              <a:rPr lang="en-US" sz="1900">
                <a:solidFill>
                  <a:srgbClr val="4A86E8"/>
                </a:solidFill>
                <a:latin typeface="Roboto"/>
                <a:ea typeface="Roboto"/>
                <a:cs typeface="Roboto"/>
                <a:sym typeface="Roboto"/>
              </a:rPr>
              <a:t>for </a:t>
            </a:r>
            <a:r>
              <a:rPr lang="en-US" sz="1900">
                <a:solidFill>
                  <a:srgbClr val="3F3F3F"/>
                </a:solidFill>
                <a:latin typeface="Roboto"/>
                <a:ea typeface="Roboto"/>
                <a:cs typeface="Roboto"/>
                <a:sym typeface="Roboto"/>
              </a:rPr>
              <a:t>(int i=0; i&lt;graph[currentNode].size(); i++) {</a:t>
            </a:r>
            <a:endParaRPr sz="1900">
              <a:solidFill>
                <a:srgbClr val="3F3F3F"/>
              </a:solidFill>
              <a:latin typeface="Roboto"/>
              <a:ea typeface="Roboto"/>
              <a:cs typeface="Roboto"/>
              <a:sym typeface="Roboto"/>
            </a:endParaRPr>
          </a:p>
          <a:p>
            <a:pPr marL="0" lvl="0" indent="0" algn="l" rtl="0">
              <a:lnSpc>
                <a:spcPct val="60000"/>
              </a:lnSpc>
              <a:spcBef>
                <a:spcPts val="1200"/>
              </a:spcBef>
              <a:spcAft>
                <a:spcPts val="0"/>
              </a:spcAft>
              <a:buClr>
                <a:schemeClr val="dk1"/>
              </a:buClr>
              <a:buSzPts val="1100"/>
              <a:buFont typeface="Arial"/>
              <a:buNone/>
            </a:pPr>
            <a:r>
              <a:rPr lang="en-US" sz="1900">
                <a:solidFill>
                  <a:srgbClr val="3F3F3F"/>
                </a:solidFill>
                <a:latin typeface="Roboto"/>
                <a:ea typeface="Roboto"/>
                <a:cs typeface="Roboto"/>
                <a:sym typeface="Roboto"/>
              </a:rPr>
              <a:t>            if (!visited[graph[currentNode][i]]) {</a:t>
            </a:r>
            <a:endParaRPr sz="1900">
              <a:solidFill>
                <a:srgbClr val="3F3F3F"/>
              </a:solidFill>
              <a:latin typeface="Roboto"/>
              <a:ea typeface="Roboto"/>
              <a:cs typeface="Roboto"/>
              <a:sym typeface="Roboto"/>
            </a:endParaRPr>
          </a:p>
          <a:p>
            <a:pPr marL="0" lvl="0" indent="0" algn="l" rtl="0">
              <a:lnSpc>
                <a:spcPct val="60000"/>
              </a:lnSpc>
              <a:spcBef>
                <a:spcPts val="1200"/>
              </a:spcBef>
              <a:spcAft>
                <a:spcPts val="0"/>
              </a:spcAft>
              <a:buClr>
                <a:schemeClr val="dk1"/>
              </a:buClr>
              <a:buSzPts val="1100"/>
              <a:buFont typeface="Arial"/>
              <a:buNone/>
            </a:pPr>
            <a:r>
              <a:rPr lang="en-US" sz="1900">
                <a:solidFill>
                  <a:srgbClr val="3F3F3F"/>
                </a:solidFill>
                <a:latin typeface="Roboto"/>
                <a:ea typeface="Roboto"/>
                <a:cs typeface="Roboto"/>
                <a:sym typeface="Roboto"/>
              </a:rPr>
              <a:t>                visited[graph[currentNode][i]] = true;</a:t>
            </a:r>
            <a:endParaRPr sz="1900">
              <a:solidFill>
                <a:srgbClr val="3F3F3F"/>
              </a:solidFill>
              <a:latin typeface="Roboto"/>
              <a:ea typeface="Roboto"/>
              <a:cs typeface="Roboto"/>
              <a:sym typeface="Roboto"/>
            </a:endParaRPr>
          </a:p>
          <a:p>
            <a:pPr marL="0" lvl="0" indent="0" algn="l" rtl="0">
              <a:lnSpc>
                <a:spcPct val="60000"/>
              </a:lnSpc>
              <a:spcBef>
                <a:spcPts val="1200"/>
              </a:spcBef>
              <a:spcAft>
                <a:spcPts val="0"/>
              </a:spcAft>
              <a:buClr>
                <a:schemeClr val="dk1"/>
              </a:buClr>
              <a:buSzPts val="1100"/>
              <a:buFont typeface="Arial"/>
              <a:buNone/>
            </a:pPr>
            <a:r>
              <a:rPr lang="en-US" sz="1900">
                <a:solidFill>
                  <a:srgbClr val="3F3F3F"/>
                </a:solidFill>
                <a:latin typeface="Roboto"/>
                <a:ea typeface="Roboto"/>
                <a:cs typeface="Roboto"/>
                <a:sym typeface="Roboto"/>
              </a:rPr>
              <a:t>                bfsQueue.push(graph[currentNode][i]);</a:t>
            </a:r>
            <a:endParaRPr sz="1900">
              <a:solidFill>
                <a:srgbClr val="3F3F3F"/>
              </a:solidFill>
              <a:latin typeface="Roboto"/>
              <a:ea typeface="Roboto"/>
              <a:cs typeface="Roboto"/>
              <a:sym typeface="Roboto"/>
            </a:endParaRPr>
          </a:p>
          <a:p>
            <a:pPr marL="0" lvl="0" indent="0" algn="l" rtl="0">
              <a:lnSpc>
                <a:spcPct val="60000"/>
              </a:lnSpc>
              <a:spcBef>
                <a:spcPts val="1200"/>
              </a:spcBef>
              <a:spcAft>
                <a:spcPts val="0"/>
              </a:spcAft>
              <a:buClr>
                <a:schemeClr val="dk1"/>
              </a:buClr>
              <a:buSzPts val="1100"/>
              <a:buFont typeface="Arial"/>
              <a:buNone/>
            </a:pPr>
            <a:r>
              <a:rPr lang="en-US" sz="1900">
                <a:solidFill>
                  <a:srgbClr val="3F3F3F"/>
                </a:solidFill>
                <a:latin typeface="Roboto"/>
                <a:ea typeface="Roboto"/>
                <a:cs typeface="Roboto"/>
                <a:sym typeface="Roboto"/>
              </a:rPr>
              <a:t>            }</a:t>
            </a:r>
            <a:endParaRPr sz="1900">
              <a:solidFill>
                <a:srgbClr val="3F3F3F"/>
              </a:solidFill>
              <a:latin typeface="Roboto"/>
              <a:ea typeface="Roboto"/>
              <a:cs typeface="Roboto"/>
              <a:sym typeface="Roboto"/>
            </a:endParaRPr>
          </a:p>
          <a:p>
            <a:pPr marL="0" lvl="0" indent="0" algn="l" rtl="0">
              <a:lnSpc>
                <a:spcPct val="60000"/>
              </a:lnSpc>
              <a:spcBef>
                <a:spcPts val="1200"/>
              </a:spcBef>
              <a:spcAft>
                <a:spcPts val="0"/>
              </a:spcAft>
              <a:buClr>
                <a:schemeClr val="dk1"/>
              </a:buClr>
              <a:buSzPts val="1100"/>
              <a:buFont typeface="Arial"/>
              <a:buNone/>
            </a:pPr>
            <a:r>
              <a:rPr lang="en-US" sz="1900">
                <a:solidFill>
                  <a:srgbClr val="3F3F3F"/>
                </a:solidFill>
                <a:latin typeface="Roboto"/>
                <a:ea typeface="Roboto"/>
                <a:cs typeface="Roboto"/>
                <a:sym typeface="Roboto"/>
              </a:rPr>
              <a:t>        }          </a:t>
            </a:r>
            <a:endParaRPr sz="1900">
              <a:solidFill>
                <a:srgbClr val="3F3F3F"/>
              </a:solidFill>
              <a:latin typeface="Roboto"/>
              <a:ea typeface="Roboto"/>
              <a:cs typeface="Roboto"/>
              <a:sym typeface="Roboto"/>
            </a:endParaRPr>
          </a:p>
          <a:p>
            <a:pPr marL="0" lvl="0" indent="0" algn="l" rtl="0">
              <a:lnSpc>
                <a:spcPct val="60000"/>
              </a:lnSpc>
              <a:spcBef>
                <a:spcPts val="1200"/>
              </a:spcBef>
              <a:spcAft>
                <a:spcPts val="0"/>
              </a:spcAft>
              <a:buClr>
                <a:schemeClr val="dk1"/>
              </a:buClr>
              <a:buSzPts val="1100"/>
              <a:buFont typeface="Arial"/>
              <a:buNone/>
            </a:pPr>
            <a:r>
              <a:rPr lang="en-US" sz="1900">
                <a:solidFill>
                  <a:srgbClr val="3F3F3F"/>
                </a:solidFill>
                <a:latin typeface="Roboto"/>
                <a:ea typeface="Roboto"/>
                <a:cs typeface="Roboto"/>
                <a:sym typeface="Roboto"/>
              </a:rPr>
              <a:t>        visCount += 1;</a:t>
            </a:r>
            <a:endParaRPr sz="1900">
              <a:solidFill>
                <a:srgbClr val="3F3F3F"/>
              </a:solidFill>
              <a:latin typeface="Roboto"/>
              <a:ea typeface="Roboto"/>
              <a:cs typeface="Roboto"/>
              <a:sym typeface="Roboto"/>
            </a:endParaRPr>
          </a:p>
          <a:p>
            <a:pPr marL="0" lvl="0" indent="0" algn="l" rtl="0">
              <a:lnSpc>
                <a:spcPct val="60000"/>
              </a:lnSpc>
              <a:spcBef>
                <a:spcPts val="1200"/>
              </a:spcBef>
              <a:spcAft>
                <a:spcPts val="0"/>
              </a:spcAft>
              <a:buClr>
                <a:schemeClr val="dk1"/>
              </a:buClr>
              <a:buSzPts val="1100"/>
              <a:buFont typeface="Arial"/>
              <a:buNone/>
            </a:pPr>
            <a:r>
              <a:rPr lang="en-US" sz="1900">
                <a:solidFill>
                  <a:srgbClr val="3F3F3F"/>
                </a:solidFill>
                <a:latin typeface="Roboto"/>
                <a:ea typeface="Roboto"/>
                <a:cs typeface="Roboto"/>
                <a:sym typeface="Roboto"/>
              </a:rPr>
              <a:t>    }</a:t>
            </a:r>
            <a:endParaRPr sz="1900">
              <a:solidFill>
                <a:srgbClr val="3F3F3F"/>
              </a:solidFill>
              <a:latin typeface="Roboto"/>
              <a:ea typeface="Roboto"/>
              <a:cs typeface="Roboto"/>
              <a:sym typeface="Roboto"/>
            </a:endParaRPr>
          </a:p>
          <a:p>
            <a:pPr marL="0" lvl="0" indent="0" algn="l" rtl="0">
              <a:lnSpc>
                <a:spcPct val="60000"/>
              </a:lnSpc>
              <a:spcBef>
                <a:spcPts val="1200"/>
              </a:spcBef>
              <a:spcAft>
                <a:spcPts val="0"/>
              </a:spcAft>
              <a:buClr>
                <a:schemeClr val="dk1"/>
              </a:buClr>
              <a:buSzPts val="1100"/>
              <a:buFont typeface="Arial"/>
              <a:buNone/>
            </a:pPr>
            <a:r>
              <a:rPr lang="en-US" sz="1900">
                <a:solidFill>
                  <a:srgbClr val="3F3F3F"/>
                </a:solidFill>
                <a:latin typeface="Roboto"/>
                <a:ea typeface="Roboto"/>
                <a:cs typeface="Roboto"/>
                <a:sym typeface="Roboto"/>
              </a:rPr>
              <a:t>    return visCount;</a:t>
            </a:r>
            <a:endParaRPr sz="1900">
              <a:solidFill>
                <a:srgbClr val="3F3F3F"/>
              </a:solidFill>
              <a:latin typeface="Roboto"/>
              <a:ea typeface="Roboto"/>
              <a:cs typeface="Roboto"/>
              <a:sym typeface="Roboto"/>
            </a:endParaRPr>
          </a:p>
          <a:p>
            <a:pPr marL="0" lvl="0" indent="0" algn="l" rtl="0">
              <a:lnSpc>
                <a:spcPct val="60000"/>
              </a:lnSpc>
              <a:spcBef>
                <a:spcPts val="1200"/>
              </a:spcBef>
              <a:spcAft>
                <a:spcPts val="0"/>
              </a:spcAft>
              <a:buClr>
                <a:schemeClr val="dk1"/>
              </a:buClr>
              <a:buSzPts val="1100"/>
              <a:buFont typeface="Arial"/>
              <a:buNone/>
            </a:pPr>
            <a:r>
              <a:rPr lang="en-US" sz="1900">
                <a:solidFill>
                  <a:srgbClr val="3F3F3F"/>
                </a:solidFill>
                <a:latin typeface="Roboto"/>
                <a:ea typeface="Roboto"/>
                <a:cs typeface="Roboto"/>
                <a:sym typeface="Roboto"/>
              </a:rPr>
              <a:t>}</a:t>
            </a:r>
            <a:endParaRPr sz="1900">
              <a:solidFill>
                <a:srgbClr val="3F3F3F"/>
              </a:solidFill>
              <a:latin typeface="Roboto"/>
              <a:ea typeface="Roboto"/>
              <a:cs typeface="Roboto"/>
              <a:sym typeface="Roboto"/>
            </a:endParaRPr>
          </a:p>
          <a:p>
            <a:pPr marL="0" lvl="0" indent="0" algn="l" rtl="0">
              <a:spcBef>
                <a:spcPts val="200"/>
              </a:spcBef>
              <a:spcAft>
                <a:spcPts val="0"/>
              </a:spcAft>
              <a:buNone/>
            </a:pPr>
            <a:endParaRPr>
              <a:latin typeface="Calibri"/>
              <a:ea typeface="Calibri"/>
              <a:cs typeface="Calibri"/>
              <a:sym typeface="Calibri"/>
            </a:endParaRPr>
          </a:p>
        </p:txBody>
      </p:sp>
      <p:cxnSp>
        <p:nvCxnSpPr>
          <p:cNvPr id="303" name="Google Shape;303;g846311d694_0_101"/>
          <p:cNvCxnSpPr/>
          <p:nvPr/>
        </p:nvCxnSpPr>
        <p:spPr>
          <a:xfrm>
            <a:off x="5486400" y="1974500"/>
            <a:ext cx="0" cy="38886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g846311d694_0_116"/>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What’s the time complexity ?</a:t>
            </a:r>
            <a:endParaRPr/>
          </a:p>
        </p:txBody>
      </p:sp>
      <p:sp>
        <p:nvSpPr>
          <p:cNvPr id="309" name="Google Shape;309;g846311d694_0_116"/>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Autofit/>
          </a:bodyPr>
          <a:lstStyle/>
          <a:p>
            <a:pPr marL="0" lvl="0" indent="0" algn="l" rtl="0">
              <a:lnSpc>
                <a:spcPct val="115000"/>
              </a:lnSpc>
              <a:spcBef>
                <a:spcPts val="1200"/>
              </a:spcBef>
              <a:spcAft>
                <a:spcPts val="200"/>
              </a:spcAft>
              <a:buNone/>
            </a:pPr>
            <a:r>
              <a:rPr lang="en-US" sz="1900">
                <a:solidFill>
                  <a:schemeClr val="dk1"/>
                </a:solidFill>
                <a:highlight>
                  <a:srgbClr val="FFFFFF"/>
                </a:highlight>
                <a:latin typeface="Georgia"/>
                <a:ea typeface="Georgia"/>
                <a:cs typeface="Georgia"/>
                <a:sym typeface="Georgia"/>
              </a:rPr>
              <a:t>Given we have </a:t>
            </a:r>
            <a:r>
              <a:rPr lang="en-US" sz="1900" b="1">
                <a:solidFill>
                  <a:schemeClr val="dk1"/>
                </a:solidFill>
                <a:highlight>
                  <a:srgbClr val="FFFFFF"/>
                </a:highlight>
                <a:latin typeface="Georgia"/>
                <a:ea typeface="Georgia"/>
                <a:cs typeface="Georgia"/>
                <a:sym typeface="Georgia"/>
              </a:rPr>
              <a:t>n</a:t>
            </a:r>
            <a:r>
              <a:rPr lang="en-US" sz="1900">
                <a:solidFill>
                  <a:schemeClr val="dk1"/>
                </a:solidFill>
                <a:highlight>
                  <a:srgbClr val="FFFFFF"/>
                </a:highlight>
                <a:latin typeface="Georgia"/>
                <a:ea typeface="Georgia"/>
                <a:cs typeface="Georgia"/>
                <a:sym typeface="Georgia"/>
              </a:rPr>
              <a:t> nodes and </a:t>
            </a:r>
            <a:r>
              <a:rPr lang="en-US" sz="1900" b="1">
                <a:solidFill>
                  <a:schemeClr val="dk1"/>
                </a:solidFill>
                <a:highlight>
                  <a:srgbClr val="FFFFFF"/>
                </a:highlight>
                <a:latin typeface="Georgia"/>
                <a:ea typeface="Georgia"/>
                <a:cs typeface="Georgia"/>
                <a:sym typeface="Georgia"/>
              </a:rPr>
              <a:t>m</a:t>
            </a:r>
            <a:r>
              <a:rPr lang="en-US" sz="1900">
                <a:solidFill>
                  <a:schemeClr val="dk1"/>
                </a:solidFill>
                <a:highlight>
                  <a:srgbClr val="FFFFFF"/>
                </a:highlight>
                <a:latin typeface="Georgia"/>
                <a:ea typeface="Georgia"/>
                <a:cs typeface="Georgia"/>
                <a:sym typeface="Georgia"/>
              </a:rPr>
              <a:t> edges. We are going on each node once (thanks to visited array) and we also go on each of the edges once (consider the for loop in the function). So the complexity is </a:t>
            </a:r>
            <a:r>
              <a:rPr lang="en-US" sz="1900" b="1">
                <a:solidFill>
                  <a:schemeClr val="dk1"/>
                </a:solidFill>
                <a:highlight>
                  <a:srgbClr val="FFFFFF"/>
                </a:highlight>
                <a:latin typeface="Georgia"/>
                <a:ea typeface="Georgia"/>
                <a:cs typeface="Georgia"/>
                <a:sym typeface="Georgia"/>
              </a:rPr>
              <a:t>O(n+m) </a:t>
            </a:r>
            <a:r>
              <a:rPr lang="en-US" sz="1900">
                <a:solidFill>
                  <a:schemeClr val="dk1"/>
                </a:solidFill>
                <a:highlight>
                  <a:srgbClr val="FFFFFF"/>
                </a:highlight>
                <a:latin typeface="Georgia"/>
                <a:ea typeface="Georgia"/>
                <a:cs typeface="Georgia"/>
                <a:sym typeface="Georgia"/>
              </a:rPr>
              <a:t>for this implementation.</a:t>
            </a:r>
            <a:endParaRPr sz="1900">
              <a:latin typeface="Georgia"/>
              <a:ea typeface="Georgia"/>
              <a:cs typeface="Georgia"/>
              <a:sym typeface="Georgi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8"/>
          <p:cNvSpPr txBox="1">
            <a:spLocks noGrp="1"/>
          </p:cNvSpPr>
          <p:nvPr>
            <p:ph type="title"/>
          </p:nvPr>
        </p:nvSpPr>
        <p:spPr>
          <a:xfrm>
            <a:off x="1097280" y="286603"/>
            <a:ext cx="10058400" cy="1450800"/>
          </a:xfrm>
          <a:prstGeom prst="rect">
            <a:avLst/>
          </a:prstGeom>
          <a:noFill/>
          <a:ln>
            <a:noFill/>
          </a:ln>
        </p:spPr>
        <p:txBody>
          <a:bodyPr spcFirstLastPara="1" wrap="square" lIns="91433" tIns="45700" rIns="91433" bIns="45700" anchor="b" anchorCtr="0">
            <a:noAutofit/>
          </a:bodyPr>
          <a:lstStyle/>
          <a:p>
            <a:pPr>
              <a:buSzPts val="1400"/>
            </a:pPr>
            <a:r>
              <a:rPr lang="en"/>
              <a:t>Connected and Disconnected Graphs</a:t>
            </a:r>
            <a:endParaRPr/>
          </a:p>
        </p:txBody>
      </p:sp>
      <p:sp>
        <p:nvSpPr>
          <p:cNvPr id="244" name="Google Shape;244;p38"/>
          <p:cNvSpPr txBox="1">
            <a:spLocks noGrp="1"/>
          </p:cNvSpPr>
          <p:nvPr>
            <p:ph type="body" idx="1"/>
          </p:nvPr>
        </p:nvSpPr>
        <p:spPr>
          <a:xfrm>
            <a:off x="1097267" y="5652967"/>
            <a:ext cx="10058400" cy="647200"/>
          </a:xfrm>
          <a:prstGeom prst="rect">
            <a:avLst/>
          </a:prstGeom>
          <a:noFill/>
          <a:ln>
            <a:noFill/>
          </a:ln>
        </p:spPr>
        <p:txBody>
          <a:bodyPr spcFirstLastPara="1" wrap="square" lIns="0" tIns="45700" rIns="0" bIns="45700" anchor="t" anchorCtr="0">
            <a:noAutofit/>
          </a:bodyPr>
          <a:lstStyle/>
          <a:p>
            <a:pPr marL="0" indent="0">
              <a:spcAft>
                <a:spcPts val="267"/>
              </a:spcAft>
              <a:buSzPts val="1400"/>
              <a:buNone/>
            </a:pPr>
            <a:r>
              <a:rPr lang="en" b="1"/>
              <a:t> 	       Connected Graph								Disconnected Graph</a:t>
            </a:r>
            <a:endParaRPr b="1"/>
          </a:p>
        </p:txBody>
      </p:sp>
      <p:pic>
        <p:nvPicPr>
          <p:cNvPr id="245" name="Google Shape;245;p38"/>
          <p:cNvPicPr preferRelativeResize="0"/>
          <p:nvPr/>
        </p:nvPicPr>
        <p:blipFill rotWithShape="1">
          <a:blip r:embed="rId3">
            <a:alphaModFix/>
          </a:blip>
          <a:srcRect b="12922"/>
          <a:stretch/>
        </p:blipFill>
        <p:spPr>
          <a:xfrm>
            <a:off x="1257300" y="1949465"/>
            <a:ext cx="4394200" cy="3461567"/>
          </a:xfrm>
          <a:prstGeom prst="rect">
            <a:avLst/>
          </a:prstGeom>
          <a:noFill/>
          <a:ln>
            <a:noFill/>
          </a:ln>
        </p:spPr>
      </p:pic>
      <p:pic>
        <p:nvPicPr>
          <p:cNvPr id="246" name="Google Shape;246;p38"/>
          <p:cNvPicPr preferRelativeResize="0"/>
          <p:nvPr/>
        </p:nvPicPr>
        <p:blipFill rotWithShape="1">
          <a:blip r:embed="rId4">
            <a:alphaModFix/>
          </a:blip>
          <a:srcRect t="-9370" b="9370"/>
          <a:stretch/>
        </p:blipFill>
        <p:spPr>
          <a:xfrm>
            <a:off x="6332602" y="1629767"/>
            <a:ext cx="5421263" cy="4023200"/>
          </a:xfrm>
          <a:prstGeom prst="rect">
            <a:avLst/>
          </a:prstGeom>
          <a:noFill/>
          <a:ln>
            <a:noFill/>
          </a:ln>
        </p:spPr>
      </p:pic>
    </p:spTree>
    <p:extLst>
      <p:ext uri="{BB962C8B-B14F-4D97-AF65-F5344CB8AC3E}">
        <p14:creationId xmlns:p14="http://schemas.microsoft.com/office/powerpoint/2010/main" val="286237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9"/>
          <p:cNvSpPr txBox="1">
            <a:spLocks noGrp="1"/>
          </p:cNvSpPr>
          <p:nvPr>
            <p:ph type="title"/>
          </p:nvPr>
        </p:nvSpPr>
        <p:spPr>
          <a:xfrm>
            <a:off x="1097280" y="286603"/>
            <a:ext cx="10058400" cy="1450800"/>
          </a:xfrm>
          <a:prstGeom prst="rect">
            <a:avLst/>
          </a:prstGeom>
        </p:spPr>
        <p:txBody>
          <a:bodyPr spcFirstLastPara="1" wrap="square" lIns="91433" tIns="45700" rIns="91433" bIns="45700" anchor="b" anchorCtr="0">
            <a:noAutofit/>
          </a:bodyPr>
          <a:lstStyle/>
          <a:p>
            <a:r>
              <a:rPr lang="en"/>
              <a:t>Königsberg problem</a:t>
            </a:r>
            <a:endParaRPr/>
          </a:p>
        </p:txBody>
      </p:sp>
      <p:sp>
        <p:nvSpPr>
          <p:cNvPr id="252" name="Google Shape;252;p39"/>
          <p:cNvSpPr txBox="1">
            <a:spLocks noGrp="1"/>
          </p:cNvSpPr>
          <p:nvPr>
            <p:ph type="body" idx="1"/>
          </p:nvPr>
        </p:nvSpPr>
        <p:spPr>
          <a:xfrm>
            <a:off x="1097280" y="1845733"/>
            <a:ext cx="10058400" cy="4023200"/>
          </a:xfrm>
          <a:prstGeom prst="rect">
            <a:avLst/>
          </a:prstGeom>
        </p:spPr>
        <p:txBody>
          <a:bodyPr spcFirstLastPara="1" wrap="square" lIns="0" tIns="45700" rIns="0" bIns="45700" anchor="t" anchorCtr="0">
            <a:noAutofit/>
          </a:bodyPr>
          <a:lstStyle/>
          <a:p>
            <a:pPr marL="0" indent="0">
              <a:buNone/>
            </a:pPr>
            <a:r>
              <a:rPr lang="en" sz="2533"/>
              <a:t>The town of Königsberg consists of two islands and seven bridges. Is it possible, by beginning anywhere and ending anywhere, to walk through the town by crossing all seven bridges but not crossing any bridge twice?</a:t>
            </a:r>
            <a:endParaRPr sz="2533"/>
          </a:p>
        </p:txBody>
      </p:sp>
      <p:pic>
        <p:nvPicPr>
          <p:cNvPr id="253" name="Google Shape;253;p39"/>
          <p:cNvPicPr preferRelativeResize="0"/>
          <p:nvPr/>
        </p:nvPicPr>
        <p:blipFill>
          <a:blip r:embed="rId3">
            <a:alphaModFix/>
          </a:blip>
          <a:stretch>
            <a:fillRect/>
          </a:stretch>
        </p:blipFill>
        <p:spPr>
          <a:xfrm>
            <a:off x="3786400" y="3217267"/>
            <a:ext cx="3835400" cy="3022600"/>
          </a:xfrm>
          <a:prstGeom prst="rect">
            <a:avLst/>
          </a:prstGeom>
          <a:noFill/>
          <a:ln>
            <a:noFill/>
          </a:ln>
        </p:spPr>
      </p:pic>
    </p:spTree>
    <p:extLst>
      <p:ext uri="{BB962C8B-B14F-4D97-AF65-F5344CB8AC3E}">
        <p14:creationId xmlns:p14="http://schemas.microsoft.com/office/powerpoint/2010/main" val="15811052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0"/>
          <p:cNvSpPr txBox="1">
            <a:spLocks noGrp="1"/>
          </p:cNvSpPr>
          <p:nvPr>
            <p:ph type="title"/>
          </p:nvPr>
        </p:nvSpPr>
        <p:spPr>
          <a:xfrm>
            <a:off x="1097280" y="286603"/>
            <a:ext cx="10058400" cy="1450800"/>
          </a:xfrm>
          <a:prstGeom prst="rect">
            <a:avLst/>
          </a:prstGeom>
        </p:spPr>
        <p:txBody>
          <a:bodyPr spcFirstLastPara="1" wrap="square" lIns="91433" tIns="45700" rIns="91433" bIns="45700" anchor="b" anchorCtr="0">
            <a:noAutofit/>
          </a:bodyPr>
          <a:lstStyle/>
          <a:p>
            <a:r>
              <a:rPr lang="en"/>
              <a:t>Terminology</a:t>
            </a:r>
            <a:endParaRPr/>
          </a:p>
        </p:txBody>
      </p:sp>
      <p:sp>
        <p:nvSpPr>
          <p:cNvPr id="259" name="Google Shape;259;p40"/>
          <p:cNvSpPr txBox="1">
            <a:spLocks noGrp="1"/>
          </p:cNvSpPr>
          <p:nvPr>
            <p:ph type="body" idx="1"/>
          </p:nvPr>
        </p:nvSpPr>
        <p:spPr>
          <a:xfrm>
            <a:off x="1097280" y="1642533"/>
            <a:ext cx="10058400" cy="4023200"/>
          </a:xfrm>
          <a:prstGeom prst="rect">
            <a:avLst/>
          </a:prstGeom>
        </p:spPr>
        <p:txBody>
          <a:bodyPr spcFirstLastPara="1" wrap="square" lIns="0" tIns="45700" rIns="0" bIns="45700" anchor="t" anchorCtr="0">
            <a:noAutofit/>
          </a:bodyPr>
          <a:lstStyle/>
          <a:p>
            <a:pPr marL="0" indent="0">
              <a:buNone/>
            </a:pPr>
            <a:r>
              <a:rPr lang="en" sz="2533" b="1"/>
              <a:t>Eulerian trail</a:t>
            </a:r>
            <a:r>
              <a:rPr lang="en" sz="2533"/>
              <a:t>: An Eulerian trail is a trail that visits every edge of the graph once and only once. It can end on a vertex different from the one on which it began. A graph of this kind is said to be traversable. </a:t>
            </a:r>
            <a:endParaRPr sz="2533"/>
          </a:p>
          <a:p>
            <a:pPr marL="0" indent="0">
              <a:buNone/>
            </a:pPr>
            <a:r>
              <a:rPr lang="en" sz="2533" b="1"/>
              <a:t>Eulerian Circuit</a:t>
            </a:r>
            <a:r>
              <a:rPr lang="en" sz="2533"/>
              <a:t>: An Eulerian circuit is an Eulerian trail that is a circuit. That is, it begins and ends on the same vertex.</a:t>
            </a:r>
            <a:endParaRPr sz="2533"/>
          </a:p>
          <a:p>
            <a:pPr marL="0" indent="0">
              <a:buNone/>
            </a:pPr>
            <a:r>
              <a:rPr lang="en" sz="2533" b="1"/>
              <a:t>Eulerian Graph</a:t>
            </a:r>
            <a:r>
              <a:rPr lang="en" sz="2533"/>
              <a:t>: A graph is called Eulerian when it contains an Eulerian circuit.</a:t>
            </a:r>
            <a:endParaRPr sz="2533"/>
          </a:p>
          <a:p>
            <a:pPr marL="0" indent="0">
              <a:buNone/>
            </a:pPr>
            <a:endParaRPr/>
          </a:p>
          <a:p>
            <a:pPr marL="0" indent="0">
              <a:lnSpc>
                <a:spcPct val="70000"/>
              </a:lnSpc>
              <a:buNone/>
            </a:pPr>
            <a:r>
              <a:rPr lang="en"/>
              <a:t>The actual graph is on the left with a possible </a:t>
            </a:r>
            <a:endParaRPr/>
          </a:p>
          <a:p>
            <a:pPr marL="0" indent="0">
              <a:lnSpc>
                <a:spcPct val="70000"/>
              </a:lnSpc>
              <a:buNone/>
            </a:pPr>
            <a:r>
              <a:rPr lang="en"/>
              <a:t>solution trail on the right - starting bottom </a:t>
            </a:r>
            <a:endParaRPr/>
          </a:p>
          <a:p>
            <a:pPr marL="0" indent="0">
              <a:lnSpc>
                <a:spcPct val="70000"/>
              </a:lnSpc>
              <a:buNone/>
            </a:pPr>
            <a:r>
              <a:rPr lang="en"/>
              <a:t>left corner.</a:t>
            </a:r>
            <a:endParaRPr/>
          </a:p>
          <a:p>
            <a:pPr marL="0" indent="0">
              <a:buNone/>
            </a:pPr>
            <a:endParaRPr/>
          </a:p>
          <a:p>
            <a:pPr marL="0" indent="0">
              <a:buNone/>
            </a:pPr>
            <a:endParaRPr/>
          </a:p>
          <a:p>
            <a:pPr marL="0" indent="0">
              <a:buNone/>
            </a:pPr>
            <a:r>
              <a:rPr lang="en"/>
              <a:t>				</a:t>
            </a:r>
            <a:endParaRPr/>
          </a:p>
        </p:txBody>
      </p:sp>
      <p:pic>
        <p:nvPicPr>
          <p:cNvPr id="260" name="Google Shape;260;p40"/>
          <p:cNvPicPr preferRelativeResize="0"/>
          <p:nvPr/>
        </p:nvPicPr>
        <p:blipFill>
          <a:blip r:embed="rId3">
            <a:alphaModFix/>
          </a:blip>
          <a:stretch>
            <a:fillRect/>
          </a:stretch>
        </p:blipFill>
        <p:spPr>
          <a:xfrm>
            <a:off x="6320267" y="4335600"/>
            <a:ext cx="4953000" cy="1879600"/>
          </a:xfrm>
          <a:prstGeom prst="rect">
            <a:avLst/>
          </a:prstGeom>
          <a:noFill/>
          <a:ln>
            <a:noFill/>
          </a:ln>
        </p:spPr>
      </p:pic>
    </p:spTree>
    <p:extLst>
      <p:ext uri="{BB962C8B-B14F-4D97-AF65-F5344CB8AC3E}">
        <p14:creationId xmlns:p14="http://schemas.microsoft.com/office/powerpoint/2010/main" val="26629019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1"/>
          <p:cNvSpPr txBox="1">
            <a:spLocks noGrp="1"/>
          </p:cNvSpPr>
          <p:nvPr>
            <p:ph type="title"/>
          </p:nvPr>
        </p:nvSpPr>
        <p:spPr>
          <a:xfrm>
            <a:off x="1097280" y="286603"/>
            <a:ext cx="10058400" cy="1450800"/>
          </a:xfrm>
          <a:prstGeom prst="rect">
            <a:avLst/>
          </a:prstGeom>
        </p:spPr>
        <p:txBody>
          <a:bodyPr spcFirstLastPara="1" wrap="square" lIns="91433" tIns="45700" rIns="91433" bIns="45700" anchor="b" anchorCtr="0">
            <a:noAutofit/>
          </a:bodyPr>
          <a:lstStyle/>
          <a:p>
            <a:r>
              <a:rPr lang="en"/>
              <a:t>Theorem</a:t>
            </a:r>
            <a:endParaRPr/>
          </a:p>
        </p:txBody>
      </p:sp>
      <p:sp>
        <p:nvSpPr>
          <p:cNvPr id="266" name="Google Shape;266;p41"/>
          <p:cNvSpPr txBox="1">
            <a:spLocks noGrp="1"/>
          </p:cNvSpPr>
          <p:nvPr>
            <p:ph type="body" idx="1"/>
          </p:nvPr>
        </p:nvSpPr>
        <p:spPr>
          <a:xfrm>
            <a:off x="1097280" y="1642533"/>
            <a:ext cx="10058400" cy="4023200"/>
          </a:xfrm>
          <a:prstGeom prst="rect">
            <a:avLst/>
          </a:prstGeom>
        </p:spPr>
        <p:txBody>
          <a:bodyPr spcFirstLastPara="1" wrap="square" lIns="0" tIns="45700" rIns="0" bIns="45700" anchor="t" anchorCtr="0">
            <a:noAutofit/>
          </a:bodyPr>
          <a:lstStyle/>
          <a:p>
            <a:pPr marL="0" indent="0">
              <a:buNone/>
            </a:pPr>
            <a:r>
              <a:rPr lang="en" sz="2533"/>
              <a:t>An Eulerian trail exists in a connected graph if and only if there are either no odd vertices or two odd vertices.</a:t>
            </a:r>
            <a:endParaRPr sz="2533"/>
          </a:p>
          <a:p>
            <a:pPr marL="0" indent="0">
              <a:buNone/>
            </a:pPr>
            <a:r>
              <a:rPr lang="en" sz="1733"/>
              <a:t>NOTE: A vertex is odd if its degree is odd and even if its degree is even.</a:t>
            </a:r>
            <a:endParaRPr sz="1733"/>
          </a:p>
          <a:p>
            <a:pPr marL="0" indent="0">
              <a:buNone/>
            </a:pPr>
            <a:r>
              <a:rPr lang="en" sz="2533"/>
              <a:t>For the case of no odd vertices, the path can begin at any vertex and will end there; for the case of two odd vertices, the path must begin at one odd vertex and end at the other. Any finite connected graph with two odd vertices is traversable. A traversable trail may begin at either odd vertex and will end at the other odd vertex. </a:t>
            </a:r>
            <a:endParaRPr sz="2533"/>
          </a:p>
          <a:p>
            <a:pPr marL="0" indent="0">
              <a:lnSpc>
                <a:spcPct val="60000"/>
              </a:lnSpc>
              <a:buNone/>
            </a:pPr>
            <a:endParaRPr sz="2533"/>
          </a:p>
          <a:p>
            <a:pPr marL="0" indent="0">
              <a:buNone/>
            </a:pPr>
            <a:r>
              <a:rPr lang="en" sz="2400"/>
              <a:t>From this we can see that it is not possible to solve the bridges of Königsberg problem because there exists within the graph more than 2 vertices of odd degree.</a:t>
            </a:r>
            <a:endParaRPr sz="2400"/>
          </a:p>
        </p:txBody>
      </p:sp>
    </p:spTree>
    <p:extLst>
      <p:ext uri="{BB962C8B-B14F-4D97-AF65-F5344CB8AC3E}">
        <p14:creationId xmlns:p14="http://schemas.microsoft.com/office/powerpoint/2010/main" val="22123626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2"/>
          <p:cNvSpPr txBox="1">
            <a:spLocks noGrp="1"/>
          </p:cNvSpPr>
          <p:nvPr>
            <p:ph type="title"/>
          </p:nvPr>
        </p:nvSpPr>
        <p:spPr>
          <a:xfrm>
            <a:off x="1097280" y="286603"/>
            <a:ext cx="10058400" cy="1450800"/>
          </a:xfrm>
          <a:prstGeom prst="rect">
            <a:avLst/>
          </a:prstGeom>
        </p:spPr>
        <p:txBody>
          <a:bodyPr spcFirstLastPara="1" wrap="square" lIns="91433" tIns="45700" rIns="91433" bIns="45700" anchor="b" anchorCtr="0">
            <a:noAutofit/>
          </a:bodyPr>
          <a:lstStyle/>
          <a:p>
            <a:r>
              <a:rPr lang="en"/>
              <a:t>Terminology</a:t>
            </a:r>
            <a:endParaRPr/>
          </a:p>
        </p:txBody>
      </p:sp>
      <p:sp>
        <p:nvSpPr>
          <p:cNvPr id="272" name="Google Shape;272;p42"/>
          <p:cNvSpPr txBox="1">
            <a:spLocks noGrp="1"/>
          </p:cNvSpPr>
          <p:nvPr>
            <p:ph type="body" idx="1"/>
          </p:nvPr>
        </p:nvSpPr>
        <p:spPr>
          <a:xfrm>
            <a:off x="1097280" y="1845733"/>
            <a:ext cx="10058400" cy="4023200"/>
          </a:xfrm>
          <a:prstGeom prst="rect">
            <a:avLst/>
          </a:prstGeom>
        </p:spPr>
        <p:txBody>
          <a:bodyPr spcFirstLastPara="1" wrap="square" lIns="0" tIns="45700" rIns="0" bIns="45700" anchor="t" anchorCtr="0">
            <a:noAutofit/>
          </a:bodyPr>
          <a:lstStyle/>
          <a:p>
            <a:pPr marL="0" indent="0">
              <a:buNone/>
            </a:pPr>
            <a:r>
              <a:rPr lang="en" sz="2533" b="1"/>
              <a:t>Hamiltonian Circuit</a:t>
            </a:r>
            <a:r>
              <a:rPr lang="en" sz="2533"/>
              <a:t>: A Hamiltonian circuit in a graph is a closed path that visits every vertex in the graph exactly once. (Such a closed loop must be a cycle.) </a:t>
            </a:r>
            <a:endParaRPr sz="2533"/>
          </a:p>
          <a:p>
            <a:pPr marL="0" indent="0">
              <a:buNone/>
            </a:pPr>
            <a:r>
              <a:rPr lang="en" sz="2533"/>
              <a:t>A Hamiltonian circuit ends up at the vertex from where it started. </a:t>
            </a:r>
            <a:endParaRPr sz="2533"/>
          </a:p>
          <a:p>
            <a:pPr marL="0" indent="0">
              <a:buNone/>
            </a:pPr>
            <a:r>
              <a:rPr lang="en" sz="2533"/>
              <a:t>This type of problem is often referred to as the traveling salesman or postman problem.</a:t>
            </a:r>
            <a:endParaRPr sz="2533"/>
          </a:p>
          <a:p>
            <a:pPr marL="0" indent="0">
              <a:buNone/>
            </a:pPr>
            <a:r>
              <a:rPr lang="en" sz="2533" b="1"/>
              <a:t>Hamiltonian Graph</a:t>
            </a:r>
            <a:r>
              <a:rPr lang="en" sz="2533"/>
              <a:t>: If a graph has a Hamiltonian circuit, then the graph is called a Hamiltonian graph. </a:t>
            </a:r>
            <a:endParaRPr sz="2533"/>
          </a:p>
        </p:txBody>
      </p:sp>
    </p:spTree>
    <p:extLst>
      <p:ext uri="{BB962C8B-B14F-4D97-AF65-F5344CB8AC3E}">
        <p14:creationId xmlns:p14="http://schemas.microsoft.com/office/powerpoint/2010/main" val="48971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3"/>
          <p:cNvSpPr txBox="1">
            <a:spLocks noGrp="1"/>
          </p:cNvSpPr>
          <p:nvPr>
            <p:ph type="title"/>
          </p:nvPr>
        </p:nvSpPr>
        <p:spPr>
          <a:xfrm>
            <a:off x="1097280" y="286603"/>
            <a:ext cx="10058400" cy="1450800"/>
          </a:xfrm>
          <a:prstGeom prst="rect">
            <a:avLst/>
          </a:prstGeom>
        </p:spPr>
        <p:txBody>
          <a:bodyPr spcFirstLastPara="1" wrap="square" lIns="91433" tIns="45700" rIns="91433" bIns="45700" anchor="b" anchorCtr="0">
            <a:noAutofit/>
          </a:bodyPr>
          <a:lstStyle/>
          <a:p>
            <a:r>
              <a:rPr lang="en"/>
              <a:t>Eulerian &amp; Hamiltonian Circuits</a:t>
            </a:r>
            <a:endParaRPr/>
          </a:p>
        </p:txBody>
      </p:sp>
      <p:sp>
        <p:nvSpPr>
          <p:cNvPr id="278" name="Google Shape;278;p43"/>
          <p:cNvSpPr txBox="1">
            <a:spLocks noGrp="1"/>
          </p:cNvSpPr>
          <p:nvPr>
            <p:ph type="body" idx="1"/>
          </p:nvPr>
        </p:nvSpPr>
        <p:spPr>
          <a:xfrm>
            <a:off x="1097280" y="1845733"/>
            <a:ext cx="10058400" cy="4023200"/>
          </a:xfrm>
          <a:prstGeom prst="rect">
            <a:avLst/>
          </a:prstGeom>
        </p:spPr>
        <p:txBody>
          <a:bodyPr spcFirstLastPara="1" wrap="square" lIns="0" tIns="45700" rIns="0" bIns="45700" anchor="t" anchorCtr="0">
            <a:noAutofit/>
          </a:bodyPr>
          <a:lstStyle/>
          <a:p>
            <a:pPr marL="0" indent="0">
              <a:buNone/>
            </a:pPr>
            <a:r>
              <a:rPr lang="en" sz="2533"/>
              <a:t>An Eulerian circuit traverses every edge in a graph exactly once, but may repeat vertices, while a Hamiltonian circuit visits each vertex in a graph exactly once but may repeat edges.</a:t>
            </a:r>
            <a:endParaRPr sz="2533"/>
          </a:p>
          <a:p>
            <a:pPr marL="0" indent="0">
              <a:buNone/>
            </a:pPr>
            <a:endParaRPr sz="2533"/>
          </a:p>
          <a:p>
            <a:pPr marL="0" indent="0">
              <a:buNone/>
            </a:pPr>
            <a:endParaRPr sz="2533"/>
          </a:p>
          <a:p>
            <a:pPr marL="0" indent="0">
              <a:buNone/>
            </a:pPr>
            <a:endParaRPr sz="2533"/>
          </a:p>
          <a:p>
            <a:pPr marL="0" indent="0">
              <a:buNone/>
            </a:pPr>
            <a:endParaRPr sz="2533"/>
          </a:p>
          <a:p>
            <a:pPr marL="0" indent="0">
              <a:lnSpc>
                <a:spcPct val="70000"/>
              </a:lnSpc>
              <a:buNone/>
            </a:pPr>
            <a:endParaRPr sz="2533"/>
          </a:p>
          <a:p>
            <a:pPr marL="0" indent="0">
              <a:lnSpc>
                <a:spcPct val="70000"/>
              </a:lnSpc>
              <a:buNone/>
            </a:pPr>
            <a:r>
              <a:rPr lang="en" sz="2533"/>
              <a:t>On the left, the graph is Hamiltonian and non-Eulerian, and </a:t>
            </a:r>
            <a:endParaRPr sz="2533"/>
          </a:p>
          <a:p>
            <a:pPr marL="0" indent="0">
              <a:lnSpc>
                <a:spcPct val="70000"/>
              </a:lnSpc>
              <a:buNone/>
            </a:pPr>
            <a:r>
              <a:rPr lang="en" sz="2533"/>
              <a:t>on the right, the graph is Eulerian and non-Hamiltonian. </a:t>
            </a:r>
            <a:endParaRPr sz="2533"/>
          </a:p>
        </p:txBody>
      </p:sp>
      <p:pic>
        <p:nvPicPr>
          <p:cNvPr id="279" name="Google Shape;279;p43"/>
          <p:cNvPicPr preferRelativeResize="0"/>
          <p:nvPr/>
        </p:nvPicPr>
        <p:blipFill>
          <a:blip r:embed="rId3">
            <a:alphaModFix/>
          </a:blip>
          <a:stretch>
            <a:fillRect/>
          </a:stretch>
        </p:blipFill>
        <p:spPr>
          <a:xfrm>
            <a:off x="1374734" y="3180267"/>
            <a:ext cx="7405933" cy="2306133"/>
          </a:xfrm>
          <a:prstGeom prst="rect">
            <a:avLst/>
          </a:prstGeom>
          <a:noFill/>
          <a:ln>
            <a:noFill/>
          </a:ln>
        </p:spPr>
      </p:pic>
    </p:spTree>
    <p:extLst>
      <p:ext uri="{BB962C8B-B14F-4D97-AF65-F5344CB8AC3E}">
        <p14:creationId xmlns:p14="http://schemas.microsoft.com/office/powerpoint/2010/main" val="28195413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4"/>
          <p:cNvSpPr txBox="1">
            <a:spLocks noGrp="1"/>
          </p:cNvSpPr>
          <p:nvPr>
            <p:ph type="title"/>
          </p:nvPr>
        </p:nvSpPr>
        <p:spPr>
          <a:xfrm>
            <a:off x="1097280" y="286603"/>
            <a:ext cx="10058400" cy="1450800"/>
          </a:xfrm>
          <a:prstGeom prst="rect">
            <a:avLst/>
          </a:prstGeom>
        </p:spPr>
        <p:txBody>
          <a:bodyPr spcFirstLastPara="1" wrap="square" lIns="91433" tIns="45700" rIns="91433" bIns="45700" anchor="b" anchorCtr="0">
            <a:noAutofit/>
          </a:bodyPr>
          <a:lstStyle/>
          <a:p>
            <a:r>
              <a:rPr lang="en"/>
              <a:t>Spanning Trees</a:t>
            </a:r>
            <a:endParaRPr/>
          </a:p>
        </p:txBody>
      </p:sp>
      <p:sp>
        <p:nvSpPr>
          <p:cNvPr id="285" name="Google Shape;285;p44"/>
          <p:cNvSpPr txBox="1">
            <a:spLocks noGrp="1"/>
          </p:cNvSpPr>
          <p:nvPr>
            <p:ph type="body" idx="1"/>
          </p:nvPr>
        </p:nvSpPr>
        <p:spPr>
          <a:xfrm>
            <a:off x="1097280" y="1845733"/>
            <a:ext cx="10058400" cy="4023200"/>
          </a:xfrm>
          <a:prstGeom prst="rect">
            <a:avLst/>
          </a:prstGeom>
        </p:spPr>
        <p:txBody>
          <a:bodyPr spcFirstLastPara="1" wrap="square" lIns="0" tIns="45700" rIns="0" bIns="45700" anchor="t" anchorCtr="0">
            <a:noAutofit/>
          </a:bodyPr>
          <a:lstStyle/>
          <a:p>
            <a:pPr marL="33866" marR="33866" indent="0" algn="just">
              <a:lnSpc>
                <a:spcPct val="115000"/>
              </a:lnSpc>
              <a:spcBef>
                <a:spcPts val="800"/>
              </a:spcBef>
              <a:buNone/>
            </a:pPr>
            <a:r>
              <a:rPr lang="en" sz="2533"/>
              <a:t>A spanning tree is a subset of Graph G, which has all the vertices covered with minimum possible number of edges. Hence, a spanning tree does not have cycles and it cannot be disconnected..</a:t>
            </a:r>
            <a:endParaRPr sz="2533"/>
          </a:p>
          <a:p>
            <a:pPr marL="33866" marR="33866" indent="0" algn="just">
              <a:lnSpc>
                <a:spcPct val="115000"/>
              </a:lnSpc>
              <a:spcBef>
                <a:spcPts val="933"/>
              </a:spcBef>
              <a:buClr>
                <a:schemeClr val="dk1"/>
              </a:buClr>
              <a:buSzPts val="1100"/>
              <a:buNone/>
            </a:pPr>
            <a:endParaRPr sz="2533"/>
          </a:p>
          <a:p>
            <a:pPr marL="33866" marR="33866" indent="0" algn="just">
              <a:lnSpc>
                <a:spcPct val="115000"/>
              </a:lnSpc>
              <a:spcBef>
                <a:spcPts val="933"/>
              </a:spcBef>
              <a:buClr>
                <a:schemeClr val="dk1"/>
              </a:buClr>
              <a:buSzPts val="1100"/>
              <a:buNone/>
            </a:pPr>
            <a:r>
              <a:rPr lang="en" sz="2533"/>
              <a:t>By this definition, we can draw a conclusion that every connected and undirected Graph G has at least one spanning tree. A disconnected graph does not have any spanning tree, as it cannot be spanned to all its vertices.</a:t>
            </a:r>
            <a:endParaRPr sz="2533"/>
          </a:p>
          <a:p>
            <a:pPr marL="0" indent="0">
              <a:buNone/>
            </a:pPr>
            <a:endParaRPr/>
          </a:p>
        </p:txBody>
      </p:sp>
    </p:spTree>
    <p:extLst>
      <p:ext uri="{BB962C8B-B14F-4D97-AF65-F5344CB8AC3E}">
        <p14:creationId xmlns:p14="http://schemas.microsoft.com/office/powerpoint/2010/main" val="3436055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5"/>
          <p:cNvSpPr txBox="1">
            <a:spLocks noGrp="1"/>
          </p:cNvSpPr>
          <p:nvPr>
            <p:ph type="title"/>
          </p:nvPr>
        </p:nvSpPr>
        <p:spPr>
          <a:xfrm>
            <a:off x="1097280" y="286603"/>
            <a:ext cx="10058400" cy="1450800"/>
          </a:xfrm>
          <a:prstGeom prst="rect">
            <a:avLst/>
          </a:prstGeom>
        </p:spPr>
        <p:txBody>
          <a:bodyPr spcFirstLastPara="1" wrap="square" lIns="91433" tIns="45700" rIns="91433" bIns="45700" anchor="b" anchorCtr="0">
            <a:noAutofit/>
          </a:bodyPr>
          <a:lstStyle/>
          <a:p>
            <a:r>
              <a:rPr lang="en"/>
              <a:t>Spanning Trees</a:t>
            </a:r>
            <a:endParaRPr/>
          </a:p>
        </p:txBody>
      </p:sp>
      <p:sp>
        <p:nvSpPr>
          <p:cNvPr id="291" name="Google Shape;291;p45"/>
          <p:cNvSpPr txBox="1">
            <a:spLocks noGrp="1"/>
          </p:cNvSpPr>
          <p:nvPr>
            <p:ph type="body" idx="1"/>
          </p:nvPr>
        </p:nvSpPr>
        <p:spPr>
          <a:xfrm>
            <a:off x="1097275" y="1642533"/>
            <a:ext cx="3754000" cy="4023200"/>
          </a:xfrm>
          <a:prstGeom prst="rect">
            <a:avLst/>
          </a:prstGeom>
        </p:spPr>
        <p:txBody>
          <a:bodyPr spcFirstLastPara="1" wrap="square" lIns="0" tIns="45700" rIns="0" bIns="45700" anchor="t" anchorCtr="0">
            <a:noAutofit/>
          </a:bodyPr>
          <a:lstStyle/>
          <a:p>
            <a:pPr marL="0" indent="0">
              <a:lnSpc>
                <a:spcPct val="100000"/>
              </a:lnSpc>
              <a:buNone/>
            </a:pPr>
            <a:r>
              <a:rPr lang="en" sz="2533">
                <a:solidFill>
                  <a:schemeClr val="dk1"/>
                </a:solidFill>
                <a:highlight>
                  <a:srgbClr val="FFFFFF"/>
                </a:highlight>
                <a:latin typeface="Georgia"/>
                <a:ea typeface="Georgia"/>
                <a:cs typeface="Georgia"/>
                <a:sym typeface="Georgia"/>
              </a:rPr>
              <a:t>A complete undirected graph can have maximum n</a:t>
            </a:r>
            <a:r>
              <a:rPr lang="en" sz="2533" baseline="30000">
                <a:solidFill>
                  <a:schemeClr val="dk1"/>
                </a:solidFill>
                <a:highlight>
                  <a:srgbClr val="FFFFFF"/>
                </a:highlight>
                <a:latin typeface="Georgia"/>
                <a:ea typeface="Georgia"/>
                <a:cs typeface="Georgia"/>
                <a:sym typeface="Georgia"/>
              </a:rPr>
              <a:t>n-2</a:t>
            </a:r>
            <a:r>
              <a:rPr lang="en" sz="2533">
                <a:solidFill>
                  <a:schemeClr val="dk1"/>
                </a:solidFill>
                <a:highlight>
                  <a:srgbClr val="FFFFFF"/>
                </a:highlight>
                <a:latin typeface="Georgia"/>
                <a:ea typeface="Georgia"/>
                <a:cs typeface="Georgia"/>
                <a:sym typeface="Georgia"/>
              </a:rPr>
              <a:t> number of spanning trees, where n is the number of nodes. </a:t>
            </a:r>
            <a:endParaRPr sz="2533">
              <a:solidFill>
                <a:schemeClr val="dk1"/>
              </a:solidFill>
              <a:highlight>
                <a:srgbClr val="FFFFFF"/>
              </a:highlight>
              <a:latin typeface="Georgia"/>
              <a:ea typeface="Georgia"/>
              <a:cs typeface="Georgia"/>
              <a:sym typeface="Georgia"/>
            </a:endParaRPr>
          </a:p>
          <a:p>
            <a:pPr marL="0" indent="0">
              <a:buNone/>
            </a:pPr>
            <a:endParaRPr sz="2533">
              <a:solidFill>
                <a:schemeClr val="dk1"/>
              </a:solidFill>
              <a:highlight>
                <a:srgbClr val="FFFFFF"/>
              </a:highlight>
              <a:latin typeface="Georgia"/>
              <a:ea typeface="Georgia"/>
              <a:cs typeface="Georgia"/>
              <a:sym typeface="Georgia"/>
            </a:endParaRPr>
          </a:p>
          <a:p>
            <a:pPr marL="0" indent="0">
              <a:buNone/>
            </a:pPr>
            <a:endParaRPr sz="2533">
              <a:solidFill>
                <a:schemeClr val="dk1"/>
              </a:solidFill>
              <a:highlight>
                <a:srgbClr val="FFFFFF"/>
              </a:highlight>
              <a:latin typeface="Georgia"/>
              <a:ea typeface="Georgia"/>
              <a:cs typeface="Georgia"/>
              <a:sym typeface="Georgia"/>
            </a:endParaRPr>
          </a:p>
          <a:p>
            <a:pPr marL="0" indent="0">
              <a:buNone/>
            </a:pPr>
            <a:r>
              <a:rPr lang="en" sz="2533">
                <a:solidFill>
                  <a:schemeClr val="dk1"/>
                </a:solidFill>
                <a:highlight>
                  <a:srgbClr val="FFFFFF"/>
                </a:highlight>
                <a:latin typeface="Georgia"/>
                <a:ea typeface="Georgia"/>
                <a:cs typeface="Georgia"/>
                <a:sym typeface="Georgia"/>
              </a:rPr>
              <a:t>In the above addressed example, n is 3, hence 3</a:t>
            </a:r>
            <a:r>
              <a:rPr lang="en" sz="2533" baseline="30000">
                <a:solidFill>
                  <a:schemeClr val="dk1"/>
                </a:solidFill>
                <a:highlight>
                  <a:srgbClr val="FFFFFF"/>
                </a:highlight>
                <a:latin typeface="Georgia"/>
                <a:ea typeface="Georgia"/>
                <a:cs typeface="Georgia"/>
                <a:sym typeface="Georgia"/>
              </a:rPr>
              <a:t>3−2</a:t>
            </a:r>
            <a:r>
              <a:rPr lang="en" sz="2533">
                <a:solidFill>
                  <a:schemeClr val="dk1"/>
                </a:solidFill>
                <a:highlight>
                  <a:srgbClr val="FFFFFF"/>
                </a:highlight>
                <a:latin typeface="Georgia"/>
                <a:ea typeface="Georgia"/>
                <a:cs typeface="Georgia"/>
                <a:sym typeface="Georgia"/>
              </a:rPr>
              <a:t> = 3 spanning trees are possible.</a:t>
            </a:r>
            <a:endParaRPr sz="2533">
              <a:latin typeface="Georgia"/>
              <a:ea typeface="Georgia"/>
              <a:cs typeface="Georgia"/>
              <a:sym typeface="Georgia"/>
            </a:endParaRPr>
          </a:p>
        </p:txBody>
      </p:sp>
      <p:pic>
        <p:nvPicPr>
          <p:cNvPr id="292" name="Google Shape;292;p45"/>
          <p:cNvPicPr preferRelativeResize="0"/>
          <p:nvPr/>
        </p:nvPicPr>
        <p:blipFill>
          <a:blip r:embed="rId3">
            <a:alphaModFix/>
          </a:blip>
          <a:stretch>
            <a:fillRect/>
          </a:stretch>
        </p:blipFill>
        <p:spPr>
          <a:xfrm>
            <a:off x="5156200" y="1828800"/>
            <a:ext cx="6350000" cy="4419600"/>
          </a:xfrm>
          <a:prstGeom prst="rect">
            <a:avLst/>
          </a:prstGeom>
          <a:noFill/>
          <a:ln>
            <a:noFill/>
          </a:ln>
        </p:spPr>
      </p:pic>
    </p:spTree>
    <p:extLst>
      <p:ext uri="{BB962C8B-B14F-4D97-AF65-F5344CB8AC3E}">
        <p14:creationId xmlns:p14="http://schemas.microsoft.com/office/powerpoint/2010/main" val="3234468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52f078c592_0_9"/>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Introduction</a:t>
            </a:r>
            <a:endParaRPr/>
          </a:p>
        </p:txBody>
      </p:sp>
      <p:sp>
        <p:nvSpPr>
          <p:cNvPr id="123" name="Google Shape;123;g52f078c592_0_9"/>
          <p:cNvSpPr txBox="1">
            <a:spLocks noGrp="1"/>
          </p:cNvSpPr>
          <p:nvPr>
            <p:ph type="body" idx="1"/>
          </p:nvPr>
        </p:nvSpPr>
        <p:spPr>
          <a:xfrm>
            <a:off x="1097277" y="1693325"/>
            <a:ext cx="5896500" cy="4023300"/>
          </a:xfrm>
          <a:prstGeom prst="rect">
            <a:avLst/>
          </a:prstGeom>
        </p:spPr>
        <p:txBody>
          <a:bodyPr spcFirstLastPara="1" wrap="square" lIns="0" tIns="45700" rIns="0" bIns="45700" anchor="t" anchorCtr="0">
            <a:noAutofit/>
          </a:bodyPr>
          <a:lstStyle/>
          <a:p>
            <a:pPr marL="0" lvl="0" indent="0" algn="l" rtl="0">
              <a:lnSpc>
                <a:spcPct val="70000"/>
              </a:lnSpc>
              <a:spcBef>
                <a:spcPts val="1200"/>
              </a:spcBef>
              <a:spcAft>
                <a:spcPts val="0"/>
              </a:spcAft>
              <a:buNone/>
            </a:pPr>
            <a:r>
              <a:rPr lang="en-US" sz="1900">
                <a:solidFill>
                  <a:schemeClr val="dk1"/>
                </a:solidFill>
                <a:highlight>
                  <a:srgbClr val="FFFFFF"/>
                </a:highlight>
              </a:rPr>
              <a:t>Graphs are used to solve many real-life problems. </a:t>
            </a:r>
            <a:endParaRPr sz="1900">
              <a:solidFill>
                <a:schemeClr val="dk1"/>
              </a:solidFill>
              <a:highlight>
                <a:srgbClr val="FFFFFF"/>
              </a:highlight>
            </a:endParaRPr>
          </a:p>
          <a:p>
            <a:pPr marL="0" lvl="0" indent="0" algn="l" rtl="0">
              <a:lnSpc>
                <a:spcPct val="70000"/>
              </a:lnSpc>
              <a:spcBef>
                <a:spcPts val="1200"/>
              </a:spcBef>
              <a:spcAft>
                <a:spcPts val="0"/>
              </a:spcAft>
              <a:buNone/>
            </a:pPr>
            <a:endParaRPr sz="1900">
              <a:solidFill>
                <a:schemeClr val="dk1"/>
              </a:solidFill>
              <a:highlight>
                <a:srgbClr val="FFFFFF"/>
              </a:highlight>
            </a:endParaRPr>
          </a:p>
          <a:p>
            <a:pPr marL="0" lvl="0" indent="0" algn="l" rtl="0">
              <a:lnSpc>
                <a:spcPct val="70000"/>
              </a:lnSpc>
              <a:spcBef>
                <a:spcPts val="1200"/>
              </a:spcBef>
              <a:spcAft>
                <a:spcPts val="0"/>
              </a:spcAft>
              <a:buNone/>
            </a:pPr>
            <a:r>
              <a:rPr lang="en-US" sz="1900">
                <a:solidFill>
                  <a:schemeClr val="dk1"/>
                </a:solidFill>
                <a:highlight>
                  <a:srgbClr val="FFFFFF"/>
                </a:highlight>
              </a:rPr>
              <a:t>Graphs are used to represent networks. </a:t>
            </a:r>
            <a:endParaRPr sz="1900">
              <a:solidFill>
                <a:schemeClr val="dk1"/>
              </a:solidFill>
              <a:highlight>
                <a:srgbClr val="FFFFFF"/>
              </a:highlight>
            </a:endParaRPr>
          </a:p>
          <a:p>
            <a:pPr marL="0" lvl="0" indent="0" algn="l" rtl="0">
              <a:lnSpc>
                <a:spcPct val="70000"/>
              </a:lnSpc>
              <a:spcBef>
                <a:spcPts val="1200"/>
              </a:spcBef>
              <a:spcAft>
                <a:spcPts val="0"/>
              </a:spcAft>
              <a:buNone/>
            </a:pPr>
            <a:r>
              <a:rPr lang="en-US" sz="1900">
                <a:solidFill>
                  <a:schemeClr val="dk1"/>
                </a:solidFill>
                <a:highlight>
                  <a:srgbClr val="FFFFFF"/>
                </a:highlight>
              </a:rPr>
              <a:t>The networks may include paths in a city or</a:t>
            </a:r>
            <a:endParaRPr sz="1900">
              <a:solidFill>
                <a:schemeClr val="dk1"/>
              </a:solidFill>
              <a:highlight>
                <a:srgbClr val="FFFFFF"/>
              </a:highlight>
            </a:endParaRPr>
          </a:p>
          <a:p>
            <a:pPr marL="0" lvl="0" indent="0" algn="l" rtl="0">
              <a:lnSpc>
                <a:spcPct val="70000"/>
              </a:lnSpc>
              <a:spcBef>
                <a:spcPts val="1200"/>
              </a:spcBef>
              <a:spcAft>
                <a:spcPts val="0"/>
              </a:spcAft>
              <a:buNone/>
            </a:pPr>
            <a:r>
              <a:rPr lang="en-US" sz="1900">
                <a:solidFill>
                  <a:schemeClr val="dk1"/>
                </a:solidFill>
                <a:highlight>
                  <a:srgbClr val="FFFFFF"/>
                </a:highlight>
              </a:rPr>
              <a:t>telephone network or circuit network. </a:t>
            </a:r>
            <a:endParaRPr sz="1900">
              <a:solidFill>
                <a:schemeClr val="dk1"/>
              </a:solidFill>
              <a:highlight>
                <a:srgbClr val="FFFFFF"/>
              </a:highlight>
            </a:endParaRPr>
          </a:p>
          <a:p>
            <a:pPr marL="0" lvl="0" indent="0" algn="l" rtl="0">
              <a:lnSpc>
                <a:spcPct val="70000"/>
              </a:lnSpc>
              <a:spcBef>
                <a:spcPts val="1200"/>
              </a:spcBef>
              <a:spcAft>
                <a:spcPts val="0"/>
              </a:spcAft>
              <a:buNone/>
            </a:pPr>
            <a:r>
              <a:rPr lang="en-US" sz="1900">
                <a:solidFill>
                  <a:schemeClr val="dk1"/>
                </a:solidFill>
                <a:highlight>
                  <a:srgbClr val="FFFFFF"/>
                </a:highlight>
              </a:rPr>
              <a:t>Graphs are also used in social networks like </a:t>
            </a:r>
            <a:endParaRPr sz="1900">
              <a:solidFill>
                <a:schemeClr val="dk1"/>
              </a:solidFill>
              <a:highlight>
                <a:srgbClr val="FFFFFF"/>
              </a:highlight>
            </a:endParaRPr>
          </a:p>
          <a:p>
            <a:pPr marL="0" lvl="0" indent="0" algn="l" rtl="0">
              <a:lnSpc>
                <a:spcPct val="70000"/>
              </a:lnSpc>
              <a:spcBef>
                <a:spcPts val="1200"/>
              </a:spcBef>
              <a:spcAft>
                <a:spcPts val="0"/>
              </a:spcAft>
              <a:buNone/>
            </a:pPr>
            <a:r>
              <a:rPr lang="en-US" sz="1900">
                <a:solidFill>
                  <a:schemeClr val="dk1"/>
                </a:solidFill>
                <a:highlight>
                  <a:srgbClr val="FFFFFF"/>
                </a:highlight>
              </a:rPr>
              <a:t>linkedIn, Facebook. </a:t>
            </a:r>
            <a:endParaRPr sz="1900">
              <a:solidFill>
                <a:schemeClr val="dk1"/>
              </a:solidFill>
              <a:highlight>
                <a:srgbClr val="FFFFFF"/>
              </a:highlight>
            </a:endParaRPr>
          </a:p>
          <a:p>
            <a:pPr marL="0" lvl="0" indent="0" algn="l" rtl="0">
              <a:lnSpc>
                <a:spcPct val="70000"/>
              </a:lnSpc>
              <a:spcBef>
                <a:spcPts val="1200"/>
              </a:spcBef>
              <a:spcAft>
                <a:spcPts val="0"/>
              </a:spcAft>
              <a:buNone/>
            </a:pPr>
            <a:endParaRPr sz="1900">
              <a:solidFill>
                <a:schemeClr val="dk1"/>
              </a:solidFill>
              <a:highlight>
                <a:srgbClr val="FFFFFF"/>
              </a:highlight>
            </a:endParaRPr>
          </a:p>
          <a:p>
            <a:pPr marL="0" lvl="0" indent="0" algn="l" rtl="0">
              <a:lnSpc>
                <a:spcPct val="70000"/>
              </a:lnSpc>
              <a:spcBef>
                <a:spcPts val="1200"/>
              </a:spcBef>
              <a:spcAft>
                <a:spcPts val="0"/>
              </a:spcAft>
              <a:buNone/>
            </a:pPr>
            <a:r>
              <a:rPr lang="en-US" sz="1900">
                <a:solidFill>
                  <a:schemeClr val="dk1"/>
                </a:solidFill>
                <a:highlight>
                  <a:srgbClr val="FFFFFF"/>
                </a:highlight>
              </a:rPr>
              <a:t>For example, in Facebook, each person is </a:t>
            </a:r>
            <a:endParaRPr sz="1900">
              <a:solidFill>
                <a:schemeClr val="dk1"/>
              </a:solidFill>
              <a:highlight>
                <a:srgbClr val="FFFFFF"/>
              </a:highlight>
            </a:endParaRPr>
          </a:p>
          <a:p>
            <a:pPr marL="0" lvl="0" indent="0" algn="l" rtl="0">
              <a:lnSpc>
                <a:spcPct val="70000"/>
              </a:lnSpc>
              <a:spcBef>
                <a:spcPts val="1200"/>
              </a:spcBef>
              <a:spcAft>
                <a:spcPts val="0"/>
              </a:spcAft>
              <a:buNone/>
            </a:pPr>
            <a:r>
              <a:rPr lang="en-US" sz="1900">
                <a:solidFill>
                  <a:schemeClr val="dk1"/>
                </a:solidFill>
                <a:highlight>
                  <a:srgbClr val="FFFFFF"/>
                </a:highlight>
              </a:rPr>
              <a:t>represented with a vertex(or node). Each </a:t>
            </a:r>
            <a:endParaRPr sz="1900">
              <a:solidFill>
                <a:schemeClr val="dk1"/>
              </a:solidFill>
              <a:highlight>
                <a:srgbClr val="FFFFFF"/>
              </a:highlight>
            </a:endParaRPr>
          </a:p>
          <a:p>
            <a:pPr marL="0" lvl="0" indent="0" algn="l" rtl="0">
              <a:lnSpc>
                <a:spcPct val="70000"/>
              </a:lnSpc>
              <a:spcBef>
                <a:spcPts val="1200"/>
              </a:spcBef>
              <a:spcAft>
                <a:spcPts val="0"/>
              </a:spcAft>
              <a:buNone/>
            </a:pPr>
            <a:r>
              <a:rPr lang="en-US" sz="1900">
                <a:solidFill>
                  <a:schemeClr val="dk1"/>
                </a:solidFill>
                <a:highlight>
                  <a:srgbClr val="FFFFFF"/>
                </a:highlight>
              </a:rPr>
              <a:t>node is a structure and contains information </a:t>
            </a:r>
            <a:endParaRPr sz="1900">
              <a:solidFill>
                <a:schemeClr val="dk1"/>
              </a:solidFill>
              <a:highlight>
                <a:srgbClr val="FFFFFF"/>
              </a:highlight>
            </a:endParaRPr>
          </a:p>
          <a:p>
            <a:pPr marL="0" lvl="0" indent="0" algn="l" rtl="0">
              <a:lnSpc>
                <a:spcPct val="70000"/>
              </a:lnSpc>
              <a:spcBef>
                <a:spcPts val="1200"/>
              </a:spcBef>
              <a:spcAft>
                <a:spcPts val="200"/>
              </a:spcAft>
              <a:buNone/>
            </a:pPr>
            <a:r>
              <a:rPr lang="en-US" sz="1900">
                <a:solidFill>
                  <a:schemeClr val="dk1"/>
                </a:solidFill>
                <a:highlight>
                  <a:srgbClr val="FFFFFF"/>
                </a:highlight>
              </a:rPr>
              <a:t>like person id, name, gender, locale etc.</a:t>
            </a:r>
            <a:endParaRPr sz="1900"/>
          </a:p>
        </p:txBody>
      </p:sp>
      <p:pic>
        <p:nvPicPr>
          <p:cNvPr id="124" name="Google Shape;124;g52f078c592_0_9"/>
          <p:cNvPicPr preferRelativeResize="0"/>
          <p:nvPr/>
        </p:nvPicPr>
        <p:blipFill>
          <a:blip r:embed="rId3">
            <a:alphaModFix/>
          </a:blip>
          <a:stretch>
            <a:fillRect/>
          </a:stretch>
        </p:blipFill>
        <p:spPr>
          <a:xfrm>
            <a:off x="5772775" y="2477125"/>
            <a:ext cx="6163900" cy="35547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6"/>
          <p:cNvSpPr txBox="1">
            <a:spLocks noGrp="1"/>
          </p:cNvSpPr>
          <p:nvPr>
            <p:ph type="title"/>
          </p:nvPr>
        </p:nvSpPr>
        <p:spPr>
          <a:xfrm>
            <a:off x="1097280" y="286603"/>
            <a:ext cx="10058400" cy="1450800"/>
          </a:xfrm>
          <a:prstGeom prst="rect">
            <a:avLst/>
          </a:prstGeom>
        </p:spPr>
        <p:txBody>
          <a:bodyPr spcFirstLastPara="1" wrap="square" lIns="91433" tIns="45700" rIns="91433" bIns="45700" anchor="b" anchorCtr="0">
            <a:noAutofit/>
          </a:bodyPr>
          <a:lstStyle/>
          <a:p>
            <a:r>
              <a:rPr lang="en"/>
              <a:t>General Properties of Spanning Trees</a:t>
            </a:r>
            <a:endParaRPr/>
          </a:p>
        </p:txBody>
      </p:sp>
      <p:sp>
        <p:nvSpPr>
          <p:cNvPr id="298" name="Google Shape;298;p46"/>
          <p:cNvSpPr txBox="1">
            <a:spLocks noGrp="1"/>
          </p:cNvSpPr>
          <p:nvPr>
            <p:ph type="body" idx="1"/>
          </p:nvPr>
        </p:nvSpPr>
        <p:spPr>
          <a:xfrm>
            <a:off x="1097280" y="1845733"/>
            <a:ext cx="10058400" cy="4023200"/>
          </a:xfrm>
          <a:prstGeom prst="rect">
            <a:avLst/>
          </a:prstGeom>
        </p:spPr>
        <p:txBody>
          <a:bodyPr spcFirstLastPara="1" wrap="square" lIns="0" tIns="45700" rIns="0" bIns="45700" anchor="t" anchorCtr="0">
            <a:noAutofit/>
          </a:bodyPr>
          <a:lstStyle/>
          <a:p>
            <a:pPr marL="609585" indent="-465655">
              <a:lnSpc>
                <a:spcPct val="115000"/>
              </a:lnSpc>
              <a:spcBef>
                <a:spcPts val="0"/>
              </a:spcBef>
              <a:buClr>
                <a:schemeClr val="dk1"/>
              </a:buClr>
              <a:buSzPts val="1900"/>
              <a:buFont typeface="Georgia"/>
              <a:buChar char="●"/>
            </a:pPr>
            <a:r>
              <a:rPr lang="en" sz="2533">
                <a:solidFill>
                  <a:schemeClr val="dk1"/>
                </a:solidFill>
                <a:latin typeface="Georgia"/>
                <a:ea typeface="Georgia"/>
                <a:cs typeface="Georgia"/>
                <a:sym typeface="Georgia"/>
              </a:rPr>
              <a:t>A connected graph G can have more than one spanning tree.</a:t>
            </a:r>
            <a:endParaRPr sz="2533">
              <a:solidFill>
                <a:schemeClr val="dk1"/>
              </a:solidFill>
              <a:latin typeface="Georgia"/>
              <a:ea typeface="Georgia"/>
              <a:cs typeface="Georgia"/>
              <a:sym typeface="Georgia"/>
            </a:endParaRPr>
          </a:p>
          <a:p>
            <a:pPr marL="609585" indent="-465655">
              <a:lnSpc>
                <a:spcPct val="115000"/>
              </a:lnSpc>
              <a:spcBef>
                <a:spcPts val="0"/>
              </a:spcBef>
              <a:buClr>
                <a:schemeClr val="dk1"/>
              </a:buClr>
              <a:buSzPts val="1900"/>
              <a:buFont typeface="Georgia"/>
              <a:buChar char="●"/>
            </a:pPr>
            <a:r>
              <a:rPr lang="en" sz="2533">
                <a:solidFill>
                  <a:schemeClr val="dk1"/>
                </a:solidFill>
                <a:latin typeface="Georgia"/>
                <a:ea typeface="Georgia"/>
                <a:cs typeface="Georgia"/>
                <a:sym typeface="Georgia"/>
              </a:rPr>
              <a:t>All possible spanning trees of graph G, have the same number of edges and vertices.</a:t>
            </a:r>
            <a:endParaRPr sz="2533">
              <a:solidFill>
                <a:schemeClr val="dk1"/>
              </a:solidFill>
              <a:latin typeface="Georgia"/>
              <a:ea typeface="Georgia"/>
              <a:cs typeface="Georgia"/>
              <a:sym typeface="Georgia"/>
            </a:endParaRPr>
          </a:p>
          <a:p>
            <a:pPr marL="609585" indent="-465655">
              <a:lnSpc>
                <a:spcPct val="115000"/>
              </a:lnSpc>
              <a:spcBef>
                <a:spcPts val="0"/>
              </a:spcBef>
              <a:buClr>
                <a:schemeClr val="dk1"/>
              </a:buClr>
              <a:buSzPts val="1900"/>
              <a:buFont typeface="Georgia"/>
              <a:buChar char="●"/>
            </a:pPr>
            <a:r>
              <a:rPr lang="en" sz="2533">
                <a:solidFill>
                  <a:schemeClr val="dk1"/>
                </a:solidFill>
                <a:latin typeface="Georgia"/>
                <a:ea typeface="Georgia"/>
                <a:cs typeface="Georgia"/>
                <a:sym typeface="Georgia"/>
              </a:rPr>
              <a:t>The spanning tree does not have any cycle (loops).</a:t>
            </a:r>
            <a:endParaRPr sz="2533">
              <a:solidFill>
                <a:schemeClr val="dk1"/>
              </a:solidFill>
              <a:latin typeface="Georgia"/>
              <a:ea typeface="Georgia"/>
              <a:cs typeface="Georgia"/>
              <a:sym typeface="Georgia"/>
            </a:endParaRPr>
          </a:p>
          <a:p>
            <a:pPr marL="609585" indent="-465655">
              <a:lnSpc>
                <a:spcPct val="115000"/>
              </a:lnSpc>
              <a:spcBef>
                <a:spcPts val="0"/>
              </a:spcBef>
              <a:buClr>
                <a:schemeClr val="dk1"/>
              </a:buClr>
              <a:buSzPts val="1900"/>
              <a:buFont typeface="Georgia"/>
              <a:buChar char="●"/>
            </a:pPr>
            <a:r>
              <a:rPr lang="en" sz="2533">
                <a:solidFill>
                  <a:schemeClr val="dk1"/>
                </a:solidFill>
                <a:latin typeface="Georgia"/>
                <a:ea typeface="Georgia"/>
                <a:cs typeface="Georgia"/>
                <a:sym typeface="Georgia"/>
              </a:rPr>
              <a:t>Removing one edge from the spanning tree will make the graph disconnected, i.e. the spanning tree is minimally connected.</a:t>
            </a:r>
            <a:endParaRPr sz="2533">
              <a:solidFill>
                <a:schemeClr val="dk1"/>
              </a:solidFill>
              <a:latin typeface="Georgia"/>
              <a:ea typeface="Georgia"/>
              <a:cs typeface="Georgia"/>
              <a:sym typeface="Georgia"/>
            </a:endParaRPr>
          </a:p>
          <a:p>
            <a:pPr marL="609585" indent="-465655">
              <a:lnSpc>
                <a:spcPct val="115000"/>
              </a:lnSpc>
              <a:spcBef>
                <a:spcPts val="0"/>
              </a:spcBef>
              <a:buClr>
                <a:schemeClr val="dk1"/>
              </a:buClr>
              <a:buSzPts val="1900"/>
              <a:buFont typeface="Georgia"/>
              <a:buChar char="●"/>
            </a:pPr>
            <a:r>
              <a:rPr lang="en" sz="2533">
                <a:solidFill>
                  <a:schemeClr val="dk1"/>
                </a:solidFill>
                <a:latin typeface="Georgia"/>
                <a:ea typeface="Georgia"/>
                <a:cs typeface="Georgia"/>
                <a:sym typeface="Georgia"/>
              </a:rPr>
              <a:t>Adding one edge to the spanning tree will create a circuit or loop, i.e. the spanning tree is maximally acyclic.</a:t>
            </a:r>
            <a:endParaRPr sz="2533">
              <a:solidFill>
                <a:schemeClr val="dk1"/>
              </a:solidFill>
              <a:latin typeface="Georgia"/>
              <a:ea typeface="Georgia"/>
              <a:cs typeface="Georgia"/>
              <a:sym typeface="Georgia"/>
            </a:endParaRPr>
          </a:p>
          <a:p>
            <a:pPr marL="0" indent="0">
              <a:spcBef>
                <a:spcPts val="1600"/>
              </a:spcBef>
              <a:buNone/>
            </a:pPr>
            <a:endParaRPr sz="2533">
              <a:latin typeface="Georgia"/>
              <a:ea typeface="Georgia"/>
              <a:cs typeface="Georgia"/>
              <a:sym typeface="Georgia"/>
            </a:endParaRPr>
          </a:p>
        </p:txBody>
      </p:sp>
    </p:spTree>
    <p:extLst>
      <p:ext uri="{BB962C8B-B14F-4D97-AF65-F5344CB8AC3E}">
        <p14:creationId xmlns:p14="http://schemas.microsoft.com/office/powerpoint/2010/main" val="20233829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7"/>
          <p:cNvSpPr txBox="1">
            <a:spLocks noGrp="1"/>
          </p:cNvSpPr>
          <p:nvPr>
            <p:ph type="title"/>
          </p:nvPr>
        </p:nvSpPr>
        <p:spPr>
          <a:xfrm>
            <a:off x="1097280" y="286603"/>
            <a:ext cx="10058400" cy="1450800"/>
          </a:xfrm>
          <a:prstGeom prst="rect">
            <a:avLst/>
          </a:prstGeom>
        </p:spPr>
        <p:txBody>
          <a:bodyPr spcFirstLastPara="1" wrap="square" lIns="91433" tIns="45700" rIns="91433" bIns="45700" anchor="b" anchorCtr="0">
            <a:noAutofit/>
          </a:bodyPr>
          <a:lstStyle/>
          <a:p>
            <a:r>
              <a:rPr lang="en" sz="4400"/>
              <a:t>Mathematical Properties of Spanning Trees</a:t>
            </a:r>
            <a:endParaRPr sz="4400"/>
          </a:p>
        </p:txBody>
      </p:sp>
      <p:sp>
        <p:nvSpPr>
          <p:cNvPr id="304" name="Google Shape;304;p47"/>
          <p:cNvSpPr txBox="1">
            <a:spLocks noGrp="1"/>
          </p:cNvSpPr>
          <p:nvPr>
            <p:ph type="body" idx="1"/>
          </p:nvPr>
        </p:nvSpPr>
        <p:spPr>
          <a:xfrm>
            <a:off x="1097280" y="1845733"/>
            <a:ext cx="10058400" cy="4023200"/>
          </a:xfrm>
          <a:prstGeom prst="rect">
            <a:avLst/>
          </a:prstGeom>
        </p:spPr>
        <p:txBody>
          <a:bodyPr spcFirstLastPara="1" wrap="square" lIns="0" tIns="45700" rIns="0" bIns="45700" anchor="t" anchorCtr="0">
            <a:noAutofit/>
          </a:bodyPr>
          <a:lstStyle/>
          <a:p>
            <a:pPr marL="609585" indent="-465655">
              <a:lnSpc>
                <a:spcPct val="115000"/>
              </a:lnSpc>
              <a:spcBef>
                <a:spcPts val="0"/>
              </a:spcBef>
              <a:buClr>
                <a:schemeClr val="dk1"/>
              </a:buClr>
              <a:buSzPts val="1900"/>
              <a:buFont typeface="Georgia"/>
              <a:buChar char="●"/>
            </a:pPr>
            <a:r>
              <a:rPr lang="en" sz="2533">
                <a:solidFill>
                  <a:schemeClr val="dk1"/>
                </a:solidFill>
                <a:latin typeface="Georgia"/>
                <a:ea typeface="Georgia"/>
                <a:cs typeface="Georgia"/>
                <a:sym typeface="Georgia"/>
              </a:rPr>
              <a:t>Spanning tree has n-1 edges, where n is the number of nodes (vertices).</a:t>
            </a:r>
            <a:endParaRPr sz="2533">
              <a:solidFill>
                <a:schemeClr val="dk1"/>
              </a:solidFill>
              <a:latin typeface="Georgia"/>
              <a:ea typeface="Georgia"/>
              <a:cs typeface="Georgia"/>
              <a:sym typeface="Georgia"/>
            </a:endParaRPr>
          </a:p>
          <a:p>
            <a:pPr marL="609585" indent="-465655">
              <a:lnSpc>
                <a:spcPct val="115000"/>
              </a:lnSpc>
              <a:spcBef>
                <a:spcPts val="0"/>
              </a:spcBef>
              <a:buClr>
                <a:schemeClr val="dk1"/>
              </a:buClr>
              <a:buSzPts val="1900"/>
              <a:buFont typeface="Georgia"/>
              <a:buChar char="●"/>
            </a:pPr>
            <a:r>
              <a:rPr lang="en" sz="2533">
                <a:solidFill>
                  <a:schemeClr val="dk1"/>
                </a:solidFill>
                <a:latin typeface="Georgia"/>
                <a:ea typeface="Georgia"/>
                <a:cs typeface="Georgia"/>
                <a:sym typeface="Georgia"/>
              </a:rPr>
              <a:t>From a complete graph, by removing maximum e - n + 1 edges, we can construct a spanning tree.</a:t>
            </a:r>
            <a:endParaRPr sz="2533">
              <a:solidFill>
                <a:schemeClr val="dk1"/>
              </a:solidFill>
              <a:latin typeface="Georgia"/>
              <a:ea typeface="Georgia"/>
              <a:cs typeface="Georgia"/>
              <a:sym typeface="Georgia"/>
            </a:endParaRPr>
          </a:p>
          <a:p>
            <a:pPr marL="609585" indent="-465655">
              <a:lnSpc>
                <a:spcPct val="115000"/>
              </a:lnSpc>
              <a:spcBef>
                <a:spcPts val="0"/>
              </a:spcBef>
              <a:buClr>
                <a:schemeClr val="dk1"/>
              </a:buClr>
              <a:buSzPts val="1900"/>
              <a:buFont typeface="Georgia"/>
              <a:buChar char="●"/>
            </a:pPr>
            <a:r>
              <a:rPr lang="en" sz="2533">
                <a:solidFill>
                  <a:schemeClr val="dk1"/>
                </a:solidFill>
                <a:latin typeface="Georgia"/>
                <a:ea typeface="Georgia"/>
                <a:cs typeface="Georgia"/>
                <a:sym typeface="Georgia"/>
              </a:rPr>
              <a:t>A complete graph can have maximum nn-2 number of spanning trees.</a:t>
            </a:r>
            <a:endParaRPr sz="2533">
              <a:solidFill>
                <a:schemeClr val="dk1"/>
              </a:solidFill>
              <a:latin typeface="Georgia"/>
              <a:ea typeface="Georgia"/>
              <a:cs typeface="Georgia"/>
              <a:sym typeface="Georgia"/>
            </a:endParaRPr>
          </a:p>
          <a:p>
            <a:pPr marL="33866" marR="33866" indent="0" algn="just">
              <a:lnSpc>
                <a:spcPct val="115000"/>
              </a:lnSpc>
              <a:spcBef>
                <a:spcPts val="1600"/>
              </a:spcBef>
              <a:buClr>
                <a:schemeClr val="dk1"/>
              </a:buClr>
              <a:buSzPts val="1100"/>
              <a:buNone/>
            </a:pPr>
            <a:r>
              <a:rPr lang="en" sz="2533">
                <a:solidFill>
                  <a:schemeClr val="dk1"/>
                </a:solidFill>
                <a:latin typeface="Georgia"/>
                <a:ea typeface="Georgia"/>
                <a:cs typeface="Georgia"/>
                <a:sym typeface="Georgia"/>
              </a:rPr>
              <a:t>Thus, we can conclude that spanning trees are a subset of connected Graph G and disconnected graphs do not have spanning tree.</a:t>
            </a:r>
            <a:endParaRPr sz="2533">
              <a:solidFill>
                <a:schemeClr val="dk1"/>
              </a:solidFill>
              <a:latin typeface="Georgia"/>
              <a:ea typeface="Georgia"/>
              <a:cs typeface="Georgia"/>
              <a:sym typeface="Georgia"/>
            </a:endParaRPr>
          </a:p>
          <a:p>
            <a:pPr marL="0" indent="0">
              <a:buNone/>
            </a:pPr>
            <a:endParaRPr sz="2533">
              <a:latin typeface="Georgia"/>
              <a:ea typeface="Georgia"/>
              <a:cs typeface="Georgia"/>
              <a:sym typeface="Georgia"/>
            </a:endParaRPr>
          </a:p>
        </p:txBody>
      </p:sp>
    </p:spTree>
    <p:extLst>
      <p:ext uri="{BB962C8B-B14F-4D97-AF65-F5344CB8AC3E}">
        <p14:creationId xmlns:p14="http://schemas.microsoft.com/office/powerpoint/2010/main" val="16101506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8"/>
          <p:cNvSpPr txBox="1">
            <a:spLocks noGrp="1"/>
          </p:cNvSpPr>
          <p:nvPr>
            <p:ph type="title"/>
          </p:nvPr>
        </p:nvSpPr>
        <p:spPr>
          <a:xfrm>
            <a:off x="1097280" y="286603"/>
            <a:ext cx="10058400" cy="1450800"/>
          </a:xfrm>
          <a:prstGeom prst="rect">
            <a:avLst/>
          </a:prstGeom>
        </p:spPr>
        <p:txBody>
          <a:bodyPr spcFirstLastPara="1" wrap="square" lIns="91433" tIns="45700" rIns="91433" bIns="45700" anchor="b" anchorCtr="0">
            <a:noAutofit/>
          </a:bodyPr>
          <a:lstStyle/>
          <a:p>
            <a:r>
              <a:rPr lang="en"/>
              <a:t>Applications of Spanning Trees</a:t>
            </a:r>
            <a:endParaRPr/>
          </a:p>
        </p:txBody>
      </p:sp>
      <p:sp>
        <p:nvSpPr>
          <p:cNvPr id="310" name="Google Shape;310;p48"/>
          <p:cNvSpPr txBox="1">
            <a:spLocks noGrp="1"/>
          </p:cNvSpPr>
          <p:nvPr>
            <p:ph type="body" idx="1"/>
          </p:nvPr>
        </p:nvSpPr>
        <p:spPr>
          <a:xfrm>
            <a:off x="1097280" y="1845733"/>
            <a:ext cx="10058400" cy="4023200"/>
          </a:xfrm>
          <a:prstGeom prst="rect">
            <a:avLst/>
          </a:prstGeom>
        </p:spPr>
        <p:txBody>
          <a:bodyPr spcFirstLastPara="1" wrap="square" lIns="0" tIns="45700" rIns="0" bIns="45700" anchor="t" anchorCtr="0">
            <a:noAutofit/>
          </a:bodyPr>
          <a:lstStyle/>
          <a:p>
            <a:pPr marL="33866" marR="33866" indent="0" algn="just">
              <a:lnSpc>
                <a:spcPct val="115000"/>
              </a:lnSpc>
              <a:spcBef>
                <a:spcPts val="800"/>
              </a:spcBef>
              <a:buClr>
                <a:schemeClr val="dk1"/>
              </a:buClr>
              <a:buSzPts val="1100"/>
              <a:buNone/>
            </a:pPr>
            <a:r>
              <a:rPr lang="en" sz="2533">
                <a:solidFill>
                  <a:schemeClr val="dk1"/>
                </a:solidFill>
                <a:latin typeface="Georgia"/>
                <a:ea typeface="Georgia"/>
                <a:cs typeface="Georgia"/>
                <a:sym typeface="Georgia"/>
              </a:rPr>
              <a:t>Spanning tree is basically used to find a minimum path to connect all nodes in a graph. Common application of spanning trees are −</a:t>
            </a:r>
            <a:endParaRPr sz="2533">
              <a:solidFill>
                <a:schemeClr val="dk1"/>
              </a:solidFill>
              <a:latin typeface="Georgia"/>
              <a:ea typeface="Georgia"/>
              <a:cs typeface="Georgia"/>
              <a:sym typeface="Georgia"/>
            </a:endParaRPr>
          </a:p>
          <a:p>
            <a:pPr marL="609585" indent="-465655">
              <a:lnSpc>
                <a:spcPct val="115000"/>
              </a:lnSpc>
              <a:spcBef>
                <a:spcPts val="933"/>
              </a:spcBef>
              <a:buClr>
                <a:schemeClr val="dk1"/>
              </a:buClr>
              <a:buSzPts val="1900"/>
              <a:buFont typeface="Georgia"/>
              <a:buChar char="●"/>
            </a:pPr>
            <a:r>
              <a:rPr lang="en" sz="2533">
                <a:solidFill>
                  <a:schemeClr val="dk1"/>
                </a:solidFill>
                <a:latin typeface="Georgia"/>
                <a:ea typeface="Georgia"/>
                <a:cs typeface="Georgia"/>
                <a:sym typeface="Georgia"/>
              </a:rPr>
              <a:t>Civil Network Planning</a:t>
            </a:r>
            <a:endParaRPr sz="2533">
              <a:solidFill>
                <a:schemeClr val="dk1"/>
              </a:solidFill>
              <a:latin typeface="Georgia"/>
              <a:ea typeface="Georgia"/>
              <a:cs typeface="Georgia"/>
              <a:sym typeface="Georgia"/>
            </a:endParaRPr>
          </a:p>
          <a:p>
            <a:pPr marL="609585" indent="-465655">
              <a:lnSpc>
                <a:spcPct val="115000"/>
              </a:lnSpc>
              <a:spcBef>
                <a:spcPts val="0"/>
              </a:spcBef>
              <a:buClr>
                <a:schemeClr val="dk1"/>
              </a:buClr>
              <a:buSzPts val="1900"/>
              <a:buFont typeface="Georgia"/>
              <a:buChar char="●"/>
            </a:pPr>
            <a:r>
              <a:rPr lang="en" sz="2533">
                <a:solidFill>
                  <a:schemeClr val="dk1"/>
                </a:solidFill>
                <a:latin typeface="Georgia"/>
                <a:ea typeface="Georgia"/>
                <a:cs typeface="Georgia"/>
                <a:sym typeface="Georgia"/>
              </a:rPr>
              <a:t>Computer Network Routing Protocol</a:t>
            </a:r>
            <a:endParaRPr sz="2533">
              <a:solidFill>
                <a:schemeClr val="dk1"/>
              </a:solidFill>
              <a:latin typeface="Georgia"/>
              <a:ea typeface="Georgia"/>
              <a:cs typeface="Georgia"/>
              <a:sym typeface="Georgia"/>
            </a:endParaRPr>
          </a:p>
          <a:p>
            <a:pPr marL="609585" indent="-465655">
              <a:lnSpc>
                <a:spcPct val="115000"/>
              </a:lnSpc>
              <a:spcBef>
                <a:spcPts val="0"/>
              </a:spcBef>
              <a:buClr>
                <a:schemeClr val="dk1"/>
              </a:buClr>
              <a:buSzPts val="1900"/>
              <a:buFont typeface="Georgia"/>
              <a:buChar char="●"/>
            </a:pPr>
            <a:r>
              <a:rPr lang="en" sz="2533">
                <a:solidFill>
                  <a:schemeClr val="dk1"/>
                </a:solidFill>
                <a:latin typeface="Georgia"/>
                <a:ea typeface="Georgia"/>
                <a:cs typeface="Georgia"/>
                <a:sym typeface="Georgia"/>
              </a:rPr>
              <a:t>Cluster Analysis</a:t>
            </a:r>
            <a:endParaRPr sz="2533">
              <a:solidFill>
                <a:schemeClr val="dk1"/>
              </a:solidFill>
              <a:latin typeface="Georgia"/>
              <a:ea typeface="Georgia"/>
              <a:cs typeface="Georgia"/>
              <a:sym typeface="Georgia"/>
            </a:endParaRPr>
          </a:p>
          <a:p>
            <a:pPr marL="33866" marR="33866" indent="0" algn="just">
              <a:lnSpc>
                <a:spcPct val="115000"/>
              </a:lnSpc>
              <a:spcBef>
                <a:spcPts val="1600"/>
              </a:spcBef>
              <a:buClr>
                <a:schemeClr val="dk1"/>
              </a:buClr>
              <a:buSzPts val="1100"/>
              <a:buNone/>
            </a:pPr>
            <a:r>
              <a:rPr lang="en" sz="2533">
                <a:solidFill>
                  <a:schemeClr val="dk1"/>
                </a:solidFill>
                <a:latin typeface="Georgia"/>
                <a:ea typeface="Georgia"/>
                <a:cs typeface="Georgia"/>
                <a:sym typeface="Georgia"/>
              </a:rPr>
              <a:t>Consider, city network as a huge graph and now plans to deploy telephone lines in such a way that in minimum lines we can connect to all city nodes. This is where the spanning tree comes into picture.</a:t>
            </a:r>
            <a:endParaRPr sz="2533">
              <a:solidFill>
                <a:schemeClr val="dk1"/>
              </a:solidFill>
              <a:latin typeface="Georgia"/>
              <a:ea typeface="Georgia"/>
              <a:cs typeface="Georgia"/>
              <a:sym typeface="Georgia"/>
            </a:endParaRPr>
          </a:p>
          <a:p>
            <a:pPr marL="0" indent="0">
              <a:buNone/>
            </a:pPr>
            <a:endParaRPr sz="2533">
              <a:latin typeface="Georgia"/>
              <a:ea typeface="Georgia"/>
              <a:cs typeface="Georgia"/>
              <a:sym typeface="Georgia"/>
            </a:endParaRPr>
          </a:p>
        </p:txBody>
      </p:sp>
    </p:spTree>
    <p:extLst>
      <p:ext uri="{BB962C8B-B14F-4D97-AF65-F5344CB8AC3E}">
        <p14:creationId xmlns:p14="http://schemas.microsoft.com/office/powerpoint/2010/main" val="8918098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9"/>
          <p:cNvSpPr txBox="1">
            <a:spLocks noGrp="1"/>
          </p:cNvSpPr>
          <p:nvPr>
            <p:ph type="title"/>
          </p:nvPr>
        </p:nvSpPr>
        <p:spPr>
          <a:xfrm>
            <a:off x="1097280" y="286603"/>
            <a:ext cx="10058400" cy="1450800"/>
          </a:xfrm>
          <a:prstGeom prst="rect">
            <a:avLst/>
          </a:prstGeom>
        </p:spPr>
        <p:txBody>
          <a:bodyPr spcFirstLastPara="1" wrap="square" lIns="91433" tIns="45700" rIns="91433" bIns="45700" anchor="b" anchorCtr="0">
            <a:noAutofit/>
          </a:bodyPr>
          <a:lstStyle/>
          <a:p>
            <a:r>
              <a:rPr lang="en"/>
              <a:t>Minimum Spanning Tree (MST)</a:t>
            </a:r>
            <a:endParaRPr/>
          </a:p>
        </p:txBody>
      </p:sp>
      <p:sp>
        <p:nvSpPr>
          <p:cNvPr id="316" name="Google Shape;316;p49"/>
          <p:cNvSpPr txBox="1">
            <a:spLocks noGrp="1"/>
          </p:cNvSpPr>
          <p:nvPr>
            <p:ph type="body" idx="1"/>
          </p:nvPr>
        </p:nvSpPr>
        <p:spPr>
          <a:xfrm>
            <a:off x="1097280" y="1845733"/>
            <a:ext cx="10058400" cy="4023200"/>
          </a:xfrm>
          <a:prstGeom prst="rect">
            <a:avLst/>
          </a:prstGeom>
        </p:spPr>
        <p:txBody>
          <a:bodyPr spcFirstLastPara="1" wrap="square" lIns="0" tIns="45700" rIns="0" bIns="45700" anchor="t" anchorCtr="0">
            <a:noAutofit/>
          </a:bodyPr>
          <a:lstStyle/>
          <a:p>
            <a:pPr marL="0" indent="0">
              <a:buNone/>
            </a:pPr>
            <a:r>
              <a:rPr lang="en" sz="2533">
                <a:solidFill>
                  <a:schemeClr val="dk1"/>
                </a:solidFill>
                <a:highlight>
                  <a:srgbClr val="FFFFFF"/>
                </a:highlight>
                <a:latin typeface="Georgia"/>
                <a:ea typeface="Georgia"/>
                <a:cs typeface="Georgia"/>
                <a:sym typeface="Georgia"/>
              </a:rPr>
              <a:t>In a weighted graph, a minimum spanning tree is a spanning tree that has minimum weight than all other spanning trees of the same graph. In real-world situations, this weight can be measured as distance, congestion, traffic load or any arbitrary value denoted to the edges.</a:t>
            </a:r>
            <a:endParaRPr sz="2533">
              <a:latin typeface="Georgia"/>
              <a:ea typeface="Georgia"/>
              <a:cs typeface="Georgia"/>
              <a:sym typeface="Georgia"/>
            </a:endParaRPr>
          </a:p>
        </p:txBody>
      </p:sp>
    </p:spTree>
    <p:extLst>
      <p:ext uri="{BB962C8B-B14F-4D97-AF65-F5344CB8AC3E}">
        <p14:creationId xmlns:p14="http://schemas.microsoft.com/office/powerpoint/2010/main" val="31564908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0"/>
          <p:cNvSpPr txBox="1">
            <a:spLocks noGrp="1"/>
          </p:cNvSpPr>
          <p:nvPr>
            <p:ph type="title"/>
          </p:nvPr>
        </p:nvSpPr>
        <p:spPr>
          <a:xfrm>
            <a:off x="1097280" y="286603"/>
            <a:ext cx="10058400" cy="1450800"/>
          </a:xfrm>
          <a:prstGeom prst="rect">
            <a:avLst/>
          </a:prstGeom>
          <a:noFill/>
          <a:ln>
            <a:noFill/>
          </a:ln>
        </p:spPr>
        <p:txBody>
          <a:bodyPr spcFirstLastPara="1" wrap="square" lIns="91433" tIns="45700" rIns="91433" bIns="45700" anchor="b" anchorCtr="0">
            <a:noAutofit/>
          </a:bodyPr>
          <a:lstStyle/>
          <a:p>
            <a:pPr>
              <a:buSzPts val="3600"/>
            </a:pPr>
            <a:r>
              <a:rPr lang="en"/>
              <a:t>Problem : Number of connected components in undirected graph</a:t>
            </a:r>
            <a:endParaRPr/>
          </a:p>
        </p:txBody>
      </p:sp>
      <p:sp>
        <p:nvSpPr>
          <p:cNvPr id="322" name="Google Shape;322;p50"/>
          <p:cNvSpPr txBox="1">
            <a:spLocks noGrp="1"/>
          </p:cNvSpPr>
          <p:nvPr>
            <p:ph type="body" idx="1"/>
          </p:nvPr>
        </p:nvSpPr>
        <p:spPr>
          <a:xfrm>
            <a:off x="1097280" y="1845733"/>
            <a:ext cx="10058400" cy="4023200"/>
          </a:xfrm>
          <a:prstGeom prst="rect">
            <a:avLst/>
          </a:prstGeom>
          <a:noFill/>
          <a:ln>
            <a:noFill/>
          </a:ln>
        </p:spPr>
        <p:txBody>
          <a:bodyPr spcFirstLastPara="1" wrap="square" lIns="0" tIns="45700" rIns="0" bIns="45700" anchor="t" anchorCtr="0">
            <a:noAutofit/>
          </a:bodyPr>
          <a:lstStyle/>
          <a:p>
            <a:pPr marL="84665" indent="-126997">
              <a:spcBef>
                <a:spcPts val="0"/>
              </a:spcBef>
              <a:buSzPts val="1500"/>
            </a:pPr>
            <a:r>
              <a:rPr lang="en"/>
              <a:t>Given n nodes labeled from 0 to n - 1 and a list of undirected edges (each edge is a pair of nodes), write a function to find the number of connected components in an undirected graph.</a:t>
            </a:r>
            <a:endParaRPr/>
          </a:p>
          <a:p>
            <a:pPr marL="84665" indent="-126997">
              <a:spcBef>
                <a:spcPts val="1467"/>
              </a:spcBef>
              <a:buSzPts val="1500"/>
            </a:pPr>
            <a:r>
              <a:rPr lang="en"/>
              <a:t>Example : Given n = 5 and edges = [[0, 1], [1, 2], [3, 4]]</a:t>
            </a:r>
            <a:endParaRPr/>
          </a:p>
          <a:p>
            <a:pPr marL="84665" indent="-126997">
              <a:spcBef>
                <a:spcPts val="1467"/>
              </a:spcBef>
              <a:buSzPts val="1500"/>
            </a:pPr>
            <a:r>
              <a:rPr lang="en"/>
              <a:t>Ans : 2</a:t>
            </a:r>
            <a:endParaRPr/>
          </a:p>
          <a:p>
            <a:pPr marL="84665" indent="0">
              <a:spcBef>
                <a:spcPts val="1467"/>
              </a:spcBef>
              <a:buSzPts val="1500"/>
              <a:buNone/>
            </a:pPr>
            <a:endParaRPr/>
          </a:p>
        </p:txBody>
      </p:sp>
      <p:pic>
        <p:nvPicPr>
          <p:cNvPr id="323" name="Google Shape;323;p50"/>
          <p:cNvPicPr preferRelativeResize="0"/>
          <p:nvPr/>
        </p:nvPicPr>
        <p:blipFill rotWithShape="1">
          <a:blip r:embed="rId3">
            <a:alphaModFix/>
          </a:blip>
          <a:srcRect/>
          <a:stretch/>
        </p:blipFill>
        <p:spPr>
          <a:xfrm>
            <a:off x="5125384" y="3726769"/>
            <a:ext cx="2685473" cy="1714132"/>
          </a:xfrm>
          <a:prstGeom prst="rect">
            <a:avLst/>
          </a:prstGeom>
          <a:noFill/>
          <a:ln>
            <a:noFill/>
          </a:ln>
        </p:spPr>
      </p:pic>
    </p:spTree>
    <p:extLst>
      <p:ext uri="{BB962C8B-B14F-4D97-AF65-F5344CB8AC3E}">
        <p14:creationId xmlns:p14="http://schemas.microsoft.com/office/powerpoint/2010/main" val="9372786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1"/>
          <p:cNvSpPr txBox="1">
            <a:spLocks noGrp="1"/>
          </p:cNvSpPr>
          <p:nvPr>
            <p:ph type="title"/>
          </p:nvPr>
        </p:nvSpPr>
        <p:spPr>
          <a:xfrm>
            <a:off x="1097280" y="286603"/>
            <a:ext cx="10058400" cy="1450800"/>
          </a:xfrm>
          <a:prstGeom prst="rect">
            <a:avLst/>
          </a:prstGeom>
          <a:noFill/>
          <a:ln>
            <a:noFill/>
          </a:ln>
        </p:spPr>
        <p:txBody>
          <a:bodyPr spcFirstLastPara="1" wrap="square" lIns="91433" tIns="45700" rIns="91433" bIns="45700" anchor="b" anchorCtr="0">
            <a:noAutofit/>
          </a:bodyPr>
          <a:lstStyle/>
          <a:p>
            <a:pPr>
              <a:buSzPts val="3600"/>
            </a:pPr>
            <a:r>
              <a:rPr lang="en"/>
              <a:t>Implementation</a:t>
            </a:r>
            <a:endParaRPr/>
          </a:p>
        </p:txBody>
      </p:sp>
      <p:sp>
        <p:nvSpPr>
          <p:cNvPr id="329" name="Google Shape;329;p51"/>
          <p:cNvSpPr txBox="1">
            <a:spLocks noGrp="1"/>
          </p:cNvSpPr>
          <p:nvPr>
            <p:ph type="body" idx="1"/>
          </p:nvPr>
        </p:nvSpPr>
        <p:spPr>
          <a:xfrm>
            <a:off x="1097280" y="1845733"/>
            <a:ext cx="10058400" cy="4023200"/>
          </a:xfrm>
          <a:prstGeom prst="rect">
            <a:avLst/>
          </a:prstGeom>
          <a:noFill/>
          <a:ln>
            <a:noFill/>
          </a:ln>
        </p:spPr>
        <p:txBody>
          <a:bodyPr spcFirstLastPara="1" wrap="square" lIns="0" tIns="45700" rIns="0" bIns="45700" anchor="t" anchorCtr="0">
            <a:noAutofit/>
          </a:bodyPr>
          <a:lstStyle/>
          <a:p>
            <a:pPr marL="84665" indent="-126997">
              <a:spcBef>
                <a:spcPts val="0"/>
              </a:spcBef>
              <a:buSzPts val="1500"/>
            </a:pPr>
            <a:r>
              <a:rPr lang="en"/>
              <a:t>Example : Given n = 5 and </a:t>
            </a:r>
            <a:endParaRPr/>
          </a:p>
          <a:p>
            <a:pPr marL="84665" indent="-126997">
              <a:spcBef>
                <a:spcPts val="1467"/>
              </a:spcBef>
              <a:buSzPts val="1500"/>
            </a:pPr>
            <a:r>
              <a:rPr lang="en"/>
              <a:t>edges = [[0, 1], [1, 2], [3, 4]]</a:t>
            </a:r>
            <a:endParaRPr/>
          </a:p>
        </p:txBody>
      </p:sp>
      <p:grpSp>
        <p:nvGrpSpPr>
          <p:cNvPr id="330" name="Google Shape;330;p51"/>
          <p:cNvGrpSpPr/>
          <p:nvPr/>
        </p:nvGrpSpPr>
        <p:grpSpPr>
          <a:xfrm>
            <a:off x="4325054" y="1745967"/>
            <a:ext cx="7867812" cy="4586656"/>
            <a:chOff x="1310925" y="2264479"/>
            <a:chExt cx="8410575" cy="4791075"/>
          </a:xfrm>
        </p:grpSpPr>
        <p:pic>
          <p:nvPicPr>
            <p:cNvPr id="331" name="Google Shape;331;p51"/>
            <p:cNvPicPr preferRelativeResize="0"/>
            <p:nvPr/>
          </p:nvPicPr>
          <p:blipFill rotWithShape="1">
            <a:blip r:embed="rId3">
              <a:alphaModFix/>
            </a:blip>
            <a:srcRect/>
            <a:stretch/>
          </p:blipFill>
          <p:spPr>
            <a:xfrm>
              <a:off x="1310925" y="2264479"/>
              <a:ext cx="8410575" cy="1447800"/>
            </a:xfrm>
            <a:prstGeom prst="rect">
              <a:avLst/>
            </a:prstGeom>
            <a:noFill/>
            <a:ln>
              <a:noFill/>
            </a:ln>
          </p:spPr>
        </p:pic>
        <p:pic>
          <p:nvPicPr>
            <p:cNvPr id="332" name="Google Shape;332;p51"/>
            <p:cNvPicPr preferRelativeResize="0"/>
            <p:nvPr/>
          </p:nvPicPr>
          <p:blipFill rotWithShape="1">
            <a:blip r:embed="rId4">
              <a:alphaModFix/>
            </a:blip>
            <a:srcRect/>
            <a:stretch/>
          </p:blipFill>
          <p:spPr>
            <a:xfrm>
              <a:off x="1310925" y="3712279"/>
              <a:ext cx="5153025" cy="3343275"/>
            </a:xfrm>
            <a:prstGeom prst="rect">
              <a:avLst/>
            </a:prstGeom>
            <a:noFill/>
            <a:ln>
              <a:noFill/>
            </a:ln>
          </p:spPr>
        </p:pic>
      </p:grpSp>
    </p:spTree>
    <p:extLst>
      <p:ext uri="{BB962C8B-B14F-4D97-AF65-F5344CB8AC3E}">
        <p14:creationId xmlns:p14="http://schemas.microsoft.com/office/powerpoint/2010/main" val="37589944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2"/>
          <p:cNvSpPr txBox="1">
            <a:spLocks noGrp="1"/>
          </p:cNvSpPr>
          <p:nvPr>
            <p:ph type="title"/>
          </p:nvPr>
        </p:nvSpPr>
        <p:spPr>
          <a:xfrm>
            <a:off x="1097280" y="286603"/>
            <a:ext cx="10058400" cy="1450800"/>
          </a:xfrm>
          <a:prstGeom prst="rect">
            <a:avLst/>
          </a:prstGeom>
        </p:spPr>
        <p:txBody>
          <a:bodyPr spcFirstLastPara="1" wrap="square" lIns="91433" tIns="45700" rIns="91433" bIns="45700" anchor="b" anchorCtr="0">
            <a:noAutofit/>
          </a:bodyPr>
          <a:lstStyle/>
          <a:p>
            <a:r>
              <a:rPr lang="en"/>
              <a:t>Dijkstra’s Algorithm</a:t>
            </a:r>
            <a:endParaRPr/>
          </a:p>
        </p:txBody>
      </p:sp>
      <p:sp>
        <p:nvSpPr>
          <p:cNvPr id="338" name="Google Shape;338;p52"/>
          <p:cNvSpPr txBox="1">
            <a:spLocks noGrp="1"/>
          </p:cNvSpPr>
          <p:nvPr>
            <p:ph type="body" idx="1"/>
          </p:nvPr>
        </p:nvSpPr>
        <p:spPr>
          <a:xfrm>
            <a:off x="1097280" y="1845733"/>
            <a:ext cx="10058400" cy="4023200"/>
          </a:xfrm>
          <a:prstGeom prst="rect">
            <a:avLst/>
          </a:prstGeom>
        </p:spPr>
        <p:txBody>
          <a:bodyPr spcFirstLastPara="1" wrap="square" lIns="0" tIns="45700" rIns="0" bIns="45700" anchor="t" anchorCtr="0">
            <a:noAutofit/>
          </a:bodyPr>
          <a:lstStyle/>
          <a:p>
            <a:pPr marL="0" indent="0">
              <a:buNone/>
            </a:pPr>
            <a:r>
              <a:rPr lang="en" sz="2533">
                <a:solidFill>
                  <a:schemeClr val="dk1"/>
                </a:solidFill>
                <a:highlight>
                  <a:srgbClr val="FFFFFF"/>
                </a:highlight>
                <a:latin typeface="Georgia"/>
                <a:ea typeface="Georgia"/>
                <a:cs typeface="Georgia"/>
                <a:sym typeface="Georgia"/>
              </a:rPr>
              <a:t>Given a graph and a source vertex in the graph, find shortest paths from source to all vertices in the given graph.</a:t>
            </a:r>
            <a:endParaRPr sz="2533">
              <a:latin typeface="Georgia"/>
              <a:ea typeface="Georgia"/>
              <a:cs typeface="Georgia"/>
              <a:sym typeface="Georgia"/>
            </a:endParaRPr>
          </a:p>
        </p:txBody>
      </p:sp>
    </p:spTree>
    <p:extLst>
      <p:ext uri="{BB962C8B-B14F-4D97-AF65-F5344CB8AC3E}">
        <p14:creationId xmlns:p14="http://schemas.microsoft.com/office/powerpoint/2010/main" val="2631535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52f078c592_0_57"/>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Introduction</a:t>
            </a:r>
            <a:endParaRPr/>
          </a:p>
        </p:txBody>
      </p:sp>
      <p:sp>
        <p:nvSpPr>
          <p:cNvPr id="130" name="Google Shape;130;g52f078c592_0_57"/>
          <p:cNvSpPr txBox="1">
            <a:spLocks noGrp="1"/>
          </p:cNvSpPr>
          <p:nvPr>
            <p:ph type="body" idx="1"/>
          </p:nvPr>
        </p:nvSpPr>
        <p:spPr>
          <a:xfrm>
            <a:off x="1097275" y="1845725"/>
            <a:ext cx="3503100" cy="4023300"/>
          </a:xfrm>
          <a:prstGeom prst="rect">
            <a:avLst/>
          </a:prstGeom>
        </p:spPr>
        <p:txBody>
          <a:bodyPr spcFirstLastPara="1" wrap="square" lIns="0" tIns="45700" rIns="0" bIns="45700" anchor="t" anchorCtr="0">
            <a:noAutofit/>
          </a:bodyPr>
          <a:lstStyle/>
          <a:p>
            <a:pPr marL="0" lvl="0" indent="0" algn="l" rtl="0">
              <a:spcBef>
                <a:spcPts val="1200"/>
              </a:spcBef>
              <a:spcAft>
                <a:spcPts val="0"/>
              </a:spcAft>
              <a:buNone/>
            </a:pPr>
            <a:r>
              <a:rPr lang="en-US"/>
              <a:t>World Wide Web can be represented as a directed graph.</a:t>
            </a:r>
            <a:endParaRPr/>
          </a:p>
          <a:p>
            <a:pPr marL="0" lvl="0" indent="0" algn="l" rtl="0">
              <a:spcBef>
                <a:spcPts val="1200"/>
              </a:spcBef>
              <a:spcAft>
                <a:spcPts val="0"/>
              </a:spcAft>
              <a:buNone/>
            </a:pPr>
            <a:endParaRPr/>
          </a:p>
          <a:p>
            <a:pPr marL="0" lvl="0" indent="0" algn="l" rtl="0">
              <a:spcBef>
                <a:spcPts val="1200"/>
              </a:spcBef>
              <a:spcAft>
                <a:spcPts val="0"/>
              </a:spcAft>
              <a:buNone/>
            </a:pPr>
            <a:r>
              <a:rPr lang="en-US"/>
              <a:t>A web page with unique address or url can be a node in this graph.</a:t>
            </a:r>
            <a:endParaRPr/>
          </a:p>
          <a:p>
            <a:pPr marL="0" lvl="0" indent="0" algn="l" rtl="0">
              <a:spcBef>
                <a:spcPts val="1200"/>
              </a:spcBef>
              <a:spcAft>
                <a:spcPts val="0"/>
              </a:spcAft>
              <a:buNone/>
            </a:pPr>
            <a:endParaRPr/>
          </a:p>
          <a:p>
            <a:pPr marL="0" lvl="0" indent="0" algn="l" rtl="0">
              <a:spcBef>
                <a:spcPts val="1200"/>
              </a:spcBef>
              <a:spcAft>
                <a:spcPts val="200"/>
              </a:spcAft>
              <a:buNone/>
            </a:pPr>
            <a:r>
              <a:rPr lang="en-US"/>
              <a:t>And a node can have a directed edge if that node or page has link to another page.</a:t>
            </a:r>
            <a:endParaRPr/>
          </a:p>
        </p:txBody>
      </p:sp>
      <p:pic>
        <p:nvPicPr>
          <p:cNvPr id="131" name="Google Shape;131;g52f078c592_0_57"/>
          <p:cNvPicPr preferRelativeResize="0"/>
          <p:nvPr/>
        </p:nvPicPr>
        <p:blipFill>
          <a:blip r:embed="rId3">
            <a:alphaModFix/>
          </a:blip>
          <a:stretch>
            <a:fillRect/>
          </a:stretch>
        </p:blipFill>
        <p:spPr>
          <a:xfrm>
            <a:off x="4829123" y="1937948"/>
            <a:ext cx="6851328" cy="4023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52f078c592_0_63"/>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Introduction</a:t>
            </a:r>
            <a:endParaRPr/>
          </a:p>
        </p:txBody>
      </p:sp>
      <p:sp>
        <p:nvSpPr>
          <p:cNvPr id="137" name="Google Shape;137;g52f078c592_0_63"/>
          <p:cNvSpPr txBox="1">
            <a:spLocks noGrp="1"/>
          </p:cNvSpPr>
          <p:nvPr>
            <p:ph type="body" idx="1"/>
          </p:nvPr>
        </p:nvSpPr>
        <p:spPr>
          <a:xfrm>
            <a:off x="2773675" y="5591900"/>
            <a:ext cx="2727900" cy="542700"/>
          </a:xfrm>
          <a:prstGeom prst="rect">
            <a:avLst/>
          </a:prstGeom>
        </p:spPr>
        <p:txBody>
          <a:bodyPr spcFirstLastPara="1" wrap="square" lIns="0" tIns="45700" rIns="0" bIns="45700" anchor="t" anchorCtr="0">
            <a:noAutofit/>
          </a:bodyPr>
          <a:lstStyle/>
          <a:p>
            <a:pPr marL="0" lvl="0" indent="0" algn="l" rtl="0">
              <a:spcBef>
                <a:spcPts val="1200"/>
              </a:spcBef>
              <a:spcAft>
                <a:spcPts val="200"/>
              </a:spcAft>
              <a:buNone/>
            </a:pPr>
            <a:r>
              <a:rPr lang="en-US"/>
              <a:t>Intercity Road Network</a:t>
            </a:r>
            <a:endParaRPr/>
          </a:p>
        </p:txBody>
      </p:sp>
      <p:pic>
        <p:nvPicPr>
          <p:cNvPr id="138" name="Google Shape;138;g52f078c592_0_63"/>
          <p:cNvPicPr preferRelativeResize="0"/>
          <p:nvPr/>
        </p:nvPicPr>
        <p:blipFill>
          <a:blip r:embed="rId3">
            <a:alphaModFix/>
          </a:blip>
          <a:stretch>
            <a:fillRect/>
          </a:stretch>
        </p:blipFill>
        <p:spPr>
          <a:xfrm>
            <a:off x="838100" y="1887625"/>
            <a:ext cx="6297449" cy="3643150"/>
          </a:xfrm>
          <a:prstGeom prst="rect">
            <a:avLst/>
          </a:prstGeom>
          <a:noFill/>
          <a:ln>
            <a:noFill/>
          </a:ln>
        </p:spPr>
      </p:pic>
      <p:sp>
        <p:nvSpPr>
          <p:cNvPr id="139" name="Google Shape;139;g52f078c592_0_63"/>
          <p:cNvSpPr txBox="1"/>
          <p:nvPr/>
        </p:nvSpPr>
        <p:spPr>
          <a:xfrm>
            <a:off x="7581475" y="2125225"/>
            <a:ext cx="2577300" cy="46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b="1">
                <a:latin typeface="Calibri"/>
                <a:ea typeface="Calibri"/>
                <a:cs typeface="Calibri"/>
                <a:sym typeface="Calibri"/>
              </a:rPr>
              <a:t>Unweighted Graph</a:t>
            </a:r>
            <a:endParaRPr sz="2200" b="1">
              <a:latin typeface="Calibri"/>
              <a:ea typeface="Calibri"/>
              <a:cs typeface="Calibri"/>
              <a:sym typeface="Calibri"/>
            </a:endParaRPr>
          </a:p>
        </p:txBody>
      </p:sp>
      <p:sp>
        <p:nvSpPr>
          <p:cNvPr id="140" name="Google Shape;140;g52f078c592_0_63"/>
          <p:cNvSpPr/>
          <p:nvPr/>
        </p:nvSpPr>
        <p:spPr>
          <a:xfrm rot="5400000">
            <a:off x="8381175" y="2697150"/>
            <a:ext cx="889200" cy="1100400"/>
          </a:xfrm>
          <a:prstGeom prst="bentUpArrow">
            <a:avLst>
              <a:gd name="adj1" fmla="val 25000"/>
              <a:gd name="adj2" fmla="val 25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g52f078c592_0_63"/>
          <p:cNvSpPr txBox="1"/>
          <p:nvPr/>
        </p:nvSpPr>
        <p:spPr>
          <a:xfrm>
            <a:off x="9432900" y="3230550"/>
            <a:ext cx="2351400" cy="17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Calibri"/>
                <a:ea typeface="Calibri"/>
                <a:cs typeface="Calibri"/>
                <a:sym typeface="Calibri"/>
              </a:rPr>
              <a:t>A weighted graph with all edges having weight = 1 unit.</a:t>
            </a:r>
            <a:endParaRPr sz="20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52f078c592_0_72"/>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Properties</a:t>
            </a:r>
            <a:endParaRPr/>
          </a:p>
        </p:txBody>
      </p:sp>
      <p:sp>
        <p:nvSpPr>
          <p:cNvPr id="147" name="Google Shape;147;g52f078c592_0_72"/>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Autofit/>
          </a:bodyPr>
          <a:lstStyle/>
          <a:p>
            <a:pPr marL="0" lvl="0" indent="0" algn="l" rtl="0">
              <a:spcBef>
                <a:spcPts val="1200"/>
              </a:spcBef>
              <a:spcAft>
                <a:spcPts val="0"/>
              </a:spcAft>
              <a:buNone/>
            </a:pPr>
            <a:r>
              <a:rPr lang="en-US"/>
              <a:t>Number of edges:</a:t>
            </a:r>
            <a:endParaRPr/>
          </a:p>
          <a:p>
            <a:pPr marL="0" lvl="0" indent="0" algn="l" rtl="0">
              <a:spcBef>
                <a:spcPts val="1200"/>
              </a:spcBef>
              <a:spcAft>
                <a:spcPts val="0"/>
              </a:spcAft>
              <a:buNone/>
            </a:pPr>
            <a:r>
              <a:rPr lang="en-US"/>
              <a:t>	if |v| = n</a:t>
            </a:r>
            <a:endParaRPr/>
          </a:p>
          <a:p>
            <a:pPr marL="0" lvl="0" indent="457200" algn="l" rtl="0">
              <a:spcBef>
                <a:spcPts val="1200"/>
              </a:spcBef>
              <a:spcAft>
                <a:spcPts val="0"/>
              </a:spcAft>
              <a:buNone/>
            </a:pPr>
            <a:r>
              <a:rPr lang="en-US"/>
              <a:t>then,</a:t>
            </a:r>
            <a:endParaRPr/>
          </a:p>
          <a:p>
            <a:pPr marL="457200" lvl="0" indent="457200" algn="l" rtl="0">
              <a:spcBef>
                <a:spcPts val="1200"/>
              </a:spcBef>
              <a:spcAft>
                <a:spcPts val="0"/>
              </a:spcAft>
              <a:buNone/>
            </a:pPr>
            <a:r>
              <a:rPr lang="en-US"/>
              <a:t>0 &lt;= |E| &lt;= n(n-1), if directed</a:t>
            </a:r>
            <a:endParaRPr/>
          </a:p>
          <a:p>
            <a:pPr marL="457200" lvl="0" indent="457200" algn="l" rtl="0">
              <a:spcBef>
                <a:spcPts val="1200"/>
              </a:spcBef>
              <a:spcAft>
                <a:spcPts val="0"/>
              </a:spcAft>
              <a:buNone/>
            </a:pPr>
            <a:r>
              <a:rPr lang="en-US"/>
              <a:t>0 &lt;= |E| &lt;= (n(n-1))/2, if undirected</a:t>
            </a:r>
            <a:endParaRPr/>
          </a:p>
          <a:p>
            <a:pPr marL="457200" lvl="0" indent="457200" algn="l" rtl="0">
              <a:spcBef>
                <a:spcPts val="1200"/>
              </a:spcBef>
              <a:spcAft>
                <a:spcPts val="0"/>
              </a:spcAft>
              <a:buNone/>
            </a:pPr>
            <a:endParaRPr/>
          </a:p>
          <a:p>
            <a:pPr marL="457200" lvl="0" indent="0" algn="l" rtl="0">
              <a:spcBef>
                <a:spcPts val="1200"/>
              </a:spcBef>
              <a:spcAft>
                <a:spcPts val="0"/>
              </a:spcAft>
              <a:buNone/>
            </a:pPr>
            <a:r>
              <a:rPr lang="en-US"/>
              <a:t>Dense → Too many edges (close to max no. of edges)</a:t>
            </a:r>
            <a:endParaRPr/>
          </a:p>
          <a:p>
            <a:pPr marL="457200" lvl="0" indent="0" algn="l" rtl="0">
              <a:spcBef>
                <a:spcPts val="1200"/>
              </a:spcBef>
              <a:spcAft>
                <a:spcPts val="200"/>
              </a:spcAft>
              <a:buNone/>
            </a:pPr>
            <a:r>
              <a:rPr lang="en-US"/>
              <a:t>Sparse → Too few edges (close to no. of vertices)</a:t>
            </a:r>
            <a:endParaRPr/>
          </a:p>
        </p:txBody>
      </p:sp>
      <p:pic>
        <p:nvPicPr>
          <p:cNvPr id="148" name="Google Shape;148;g52f078c592_0_72"/>
          <p:cNvPicPr preferRelativeResize="0"/>
          <p:nvPr/>
        </p:nvPicPr>
        <p:blipFill>
          <a:blip r:embed="rId3">
            <a:alphaModFix/>
          </a:blip>
          <a:stretch>
            <a:fillRect/>
          </a:stretch>
        </p:blipFill>
        <p:spPr>
          <a:xfrm>
            <a:off x="7077438" y="2347450"/>
            <a:ext cx="3781425" cy="226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52f078c592_0_78"/>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Properties</a:t>
            </a:r>
            <a:endParaRPr/>
          </a:p>
        </p:txBody>
      </p:sp>
      <p:sp>
        <p:nvSpPr>
          <p:cNvPr id="154" name="Google Shape;154;g52f078c592_0_78"/>
          <p:cNvSpPr txBox="1">
            <a:spLocks noGrp="1"/>
          </p:cNvSpPr>
          <p:nvPr>
            <p:ph type="body" idx="1"/>
          </p:nvPr>
        </p:nvSpPr>
        <p:spPr>
          <a:xfrm>
            <a:off x="1097278" y="1769525"/>
            <a:ext cx="4600200" cy="4023300"/>
          </a:xfrm>
          <a:prstGeom prst="rect">
            <a:avLst/>
          </a:prstGeom>
        </p:spPr>
        <p:txBody>
          <a:bodyPr spcFirstLastPara="1" wrap="square" lIns="0" tIns="45700" rIns="0" bIns="45700" anchor="t" anchorCtr="0">
            <a:noAutofit/>
          </a:bodyPr>
          <a:lstStyle/>
          <a:p>
            <a:pPr marL="0" lvl="0" indent="0" algn="l" rtl="0">
              <a:lnSpc>
                <a:spcPct val="70000"/>
              </a:lnSpc>
              <a:spcBef>
                <a:spcPts val="1200"/>
              </a:spcBef>
              <a:spcAft>
                <a:spcPts val="0"/>
              </a:spcAft>
              <a:buNone/>
            </a:pPr>
            <a:r>
              <a:rPr lang="en-US" sz="1900" b="1"/>
              <a:t>Walk: </a:t>
            </a:r>
            <a:r>
              <a:rPr lang="en-US" sz="1900"/>
              <a:t>	</a:t>
            </a:r>
            <a:endParaRPr sz="1900"/>
          </a:p>
          <a:p>
            <a:pPr marL="0" lvl="0" indent="0" algn="l" rtl="0">
              <a:lnSpc>
                <a:spcPct val="70000"/>
              </a:lnSpc>
              <a:spcBef>
                <a:spcPts val="1200"/>
              </a:spcBef>
              <a:spcAft>
                <a:spcPts val="0"/>
              </a:spcAft>
              <a:buNone/>
            </a:pPr>
            <a:r>
              <a:rPr lang="en-US" sz="1900"/>
              <a:t>A sequence of vertices where each adjacent pair is connected by an edge.</a:t>
            </a:r>
            <a:endParaRPr sz="1900"/>
          </a:p>
          <a:p>
            <a:pPr marL="0" lvl="0" indent="0" algn="l" rtl="0">
              <a:lnSpc>
                <a:spcPct val="70000"/>
              </a:lnSpc>
              <a:spcBef>
                <a:spcPts val="1200"/>
              </a:spcBef>
              <a:spcAft>
                <a:spcPts val="0"/>
              </a:spcAft>
              <a:buNone/>
            </a:pPr>
            <a:r>
              <a:rPr lang="en-US" sz="1900" b="1"/>
              <a:t>Path (Simple) :</a:t>
            </a:r>
            <a:endParaRPr sz="1900" b="1"/>
          </a:p>
          <a:p>
            <a:pPr marL="0" lvl="0" indent="0" algn="l" rtl="0">
              <a:lnSpc>
                <a:spcPct val="70000"/>
              </a:lnSpc>
              <a:spcBef>
                <a:spcPts val="1200"/>
              </a:spcBef>
              <a:spcAft>
                <a:spcPts val="0"/>
              </a:spcAft>
              <a:buNone/>
            </a:pPr>
            <a:r>
              <a:rPr lang="en-US" sz="1900"/>
              <a:t>A walk in which no vertices (and thus no edges) are repeated.</a:t>
            </a:r>
            <a:endParaRPr sz="1900"/>
          </a:p>
          <a:p>
            <a:pPr marL="0" lvl="0" indent="0" algn="l" rtl="0">
              <a:lnSpc>
                <a:spcPct val="70000"/>
              </a:lnSpc>
              <a:spcBef>
                <a:spcPts val="1200"/>
              </a:spcBef>
              <a:spcAft>
                <a:spcPts val="0"/>
              </a:spcAft>
              <a:buNone/>
            </a:pPr>
            <a:r>
              <a:rPr lang="en-US" sz="1900" b="1"/>
              <a:t>Trail:</a:t>
            </a:r>
            <a:endParaRPr sz="1900" b="1"/>
          </a:p>
          <a:p>
            <a:pPr marL="0" lvl="0" indent="0" algn="l" rtl="0">
              <a:lnSpc>
                <a:spcPct val="70000"/>
              </a:lnSpc>
              <a:spcBef>
                <a:spcPts val="1200"/>
              </a:spcBef>
              <a:spcAft>
                <a:spcPts val="0"/>
              </a:spcAft>
              <a:buNone/>
            </a:pPr>
            <a:r>
              <a:rPr lang="en-US" sz="1900"/>
              <a:t>A walk in which no edges are repeated.</a:t>
            </a:r>
            <a:endParaRPr sz="1900"/>
          </a:p>
          <a:p>
            <a:pPr marL="0" lvl="0" indent="0" algn="l" rtl="0">
              <a:lnSpc>
                <a:spcPct val="70000"/>
              </a:lnSpc>
              <a:spcBef>
                <a:spcPts val="1200"/>
              </a:spcBef>
              <a:spcAft>
                <a:spcPts val="0"/>
              </a:spcAft>
              <a:buNone/>
            </a:pPr>
            <a:r>
              <a:rPr lang="en-US" sz="1900" b="1"/>
              <a:t>Closed Walk:</a:t>
            </a:r>
            <a:endParaRPr sz="1900" b="1"/>
          </a:p>
          <a:p>
            <a:pPr marL="0" lvl="0" indent="0" algn="l" rtl="0">
              <a:lnSpc>
                <a:spcPct val="70000"/>
              </a:lnSpc>
              <a:spcBef>
                <a:spcPts val="1200"/>
              </a:spcBef>
              <a:spcAft>
                <a:spcPts val="0"/>
              </a:spcAft>
              <a:buNone/>
            </a:pPr>
            <a:r>
              <a:rPr lang="en-US" sz="1900"/>
              <a:t>starts and ends at same vertex.</a:t>
            </a:r>
            <a:endParaRPr sz="1900"/>
          </a:p>
          <a:p>
            <a:pPr marL="0" lvl="0" indent="0" algn="l" rtl="0">
              <a:lnSpc>
                <a:spcPct val="70000"/>
              </a:lnSpc>
              <a:spcBef>
                <a:spcPts val="1200"/>
              </a:spcBef>
              <a:spcAft>
                <a:spcPts val="0"/>
              </a:spcAft>
              <a:buClr>
                <a:schemeClr val="dk1"/>
              </a:buClr>
              <a:buSzPts val="1100"/>
              <a:buFont typeface="Arial"/>
              <a:buNone/>
            </a:pPr>
            <a:r>
              <a:rPr lang="en-US" sz="1900" b="1">
                <a:solidFill>
                  <a:srgbClr val="3F3F3F"/>
                </a:solidFill>
              </a:rPr>
              <a:t>Cycle:</a:t>
            </a:r>
            <a:endParaRPr sz="1900" b="1">
              <a:solidFill>
                <a:srgbClr val="3F3F3F"/>
              </a:solidFill>
            </a:endParaRPr>
          </a:p>
          <a:p>
            <a:pPr marL="0" lvl="0" indent="0" algn="l" rtl="0">
              <a:lnSpc>
                <a:spcPct val="70000"/>
              </a:lnSpc>
              <a:spcBef>
                <a:spcPts val="1200"/>
              </a:spcBef>
              <a:spcAft>
                <a:spcPts val="0"/>
              </a:spcAft>
              <a:buClr>
                <a:schemeClr val="dk1"/>
              </a:buClr>
              <a:buSzPts val="1100"/>
              <a:buFont typeface="Arial"/>
              <a:buNone/>
            </a:pPr>
            <a:r>
              <a:rPr lang="en-US" sz="1900">
                <a:solidFill>
                  <a:srgbClr val="3F3F3F"/>
                </a:solidFill>
              </a:rPr>
              <a:t>no repetition other than start and end.</a:t>
            </a:r>
            <a:endParaRPr sz="1900">
              <a:solidFill>
                <a:srgbClr val="3F3F3F"/>
              </a:solidFill>
            </a:endParaRPr>
          </a:p>
          <a:p>
            <a:pPr marL="0" lvl="0" indent="0" algn="l" rtl="0">
              <a:lnSpc>
                <a:spcPct val="70000"/>
              </a:lnSpc>
              <a:spcBef>
                <a:spcPts val="1200"/>
              </a:spcBef>
              <a:spcAft>
                <a:spcPts val="200"/>
              </a:spcAft>
              <a:buNone/>
            </a:pPr>
            <a:endParaRPr sz="1900"/>
          </a:p>
        </p:txBody>
      </p:sp>
      <p:pic>
        <p:nvPicPr>
          <p:cNvPr id="155" name="Google Shape;155;g52f078c592_0_78"/>
          <p:cNvPicPr preferRelativeResize="0"/>
          <p:nvPr/>
        </p:nvPicPr>
        <p:blipFill>
          <a:blip r:embed="rId3">
            <a:alphaModFix/>
          </a:blip>
          <a:stretch>
            <a:fillRect/>
          </a:stretch>
        </p:blipFill>
        <p:spPr>
          <a:xfrm>
            <a:off x="6618578" y="2161928"/>
            <a:ext cx="4457700" cy="3390900"/>
          </a:xfrm>
          <a:prstGeom prst="rect">
            <a:avLst/>
          </a:prstGeom>
          <a:noFill/>
          <a:ln>
            <a:noFill/>
          </a:ln>
        </p:spPr>
      </p:pic>
      <p:sp>
        <p:nvSpPr>
          <p:cNvPr id="156" name="Google Shape;156;g52f078c592_0_78"/>
          <p:cNvSpPr txBox="1"/>
          <p:nvPr/>
        </p:nvSpPr>
        <p:spPr>
          <a:xfrm>
            <a:off x="8076375" y="5636300"/>
            <a:ext cx="1884000" cy="51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100">
                <a:latin typeface="Calibri"/>
                <a:ea typeface="Calibri"/>
                <a:cs typeface="Calibri"/>
                <a:sym typeface="Calibri"/>
              </a:rPr>
              <a:t>&lt;A, B, F, H&gt;</a:t>
            </a:r>
            <a:endParaRPr sz="21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52f078c592_0_93"/>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Properties</a:t>
            </a:r>
            <a:endParaRPr/>
          </a:p>
        </p:txBody>
      </p:sp>
      <p:sp>
        <p:nvSpPr>
          <p:cNvPr id="162" name="Google Shape;162;g52f078c592_0_93"/>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Autofit/>
          </a:bodyPr>
          <a:lstStyle/>
          <a:p>
            <a:pPr marL="0" lvl="0" indent="0" algn="l" rtl="0">
              <a:spcBef>
                <a:spcPts val="1200"/>
              </a:spcBef>
              <a:spcAft>
                <a:spcPts val="0"/>
              </a:spcAft>
              <a:buNone/>
            </a:pPr>
            <a:r>
              <a:rPr lang="en-US"/>
              <a:t>Acyclic Graph:</a:t>
            </a:r>
            <a:endParaRPr/>
          </a:p>
          <a:p>
            <a:pPr marL="0" lvl="0" indent="0" algn="l" rtl="0">
              <a:spcBef>
                <a:spcPts val="1200"/>
              </a:spcBef>
              <a:spcAft>
                <a:spcPts val="200"/>
              </a:spcAft>
              <a:buNone/>
            </a:pPr>
            <a:r>
              <a:rPr lang="en-US"/>
              <a:t>	A graph with no cycle.</a:t>
            </a:r>
            <a:endParaRPr/>
          </a:p>
        </p:txBody>
      </p:sp>
      <p:pic>
        <p:nvPicPr>
          <p:cNvPr id="163" name="Google Shape;163;g52f078c592_0_93"/>
          <p:cNvPicPr preferRelativeResize="0"/>
          <p:nvPr/>
        </p:nvPicPr>
        <p:blipFill>
          <a:blip r:embed="rId3">
            <a:alphaModFix/>
          </a:blip>
          <a:stretch>
            <a:fillRect/>
          </a:stretch>
        </p:blipFill>
        <p:spPr>
          <a:xfrm>
            <a:off x="1107400" y="3089875"/>
            <a:ext cx="10439400" cy="3200400"/>
          </a:xfrm>
          <a:prstGeom prst="rect">
            <a:avLst/>
          </a:prstGeom>
          <a:noFill/>
          <a:ln>
            <a:noFill/>
          </a:ln>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2483</Words>
  <Application>Microsoft Office PowerPoint</Application>
  <PresentationFormat>Widescreen</PresentationFormat>
  <Paragraphs>281</Paragraphs>
  <Slides>46</Slides>
  <Notes>46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Roboto</vt:lpstr>
      <vt:lpstr>Georgia</vt:lpstr>
      <vt:lpstr>Calibri</vt:lpstr>
      <vt:lpstr>Arial</vt:lpstr>
      <vt:lpstr>Retrospect</vt:lpstr>
      <vt:lpstr>Graphs</vt:lpstr>
      <vt:lpstr>Introduction</vt:lpstr>
      <vt:lpstr>Introduction</vt:lpstr>
      <vt:lpstr>Introduction</vt:lpstr>
      <vt:lpstr>Introduction</vt:lpstr>
      <vt:lpstr>Introduction</vt:lpstr>
      <vt:lpstr>Properties</vt:lpstr>
      <vt:lpstr>Properties</vt:lpstr>
      <vt:lpstr>Properties</vt:lpstr>
      <vt:lpstr>Properties</vt:lpstr>
      <vt:lpstr>Representation</vt:lpstr>
      <vt:lpstr>Adjacency Matrix</vt:lpstr>
      <vt:lpstr>Adjacency Matrix</vt:lpstr>
      <vt:lpstr>Adjacency Matrix</vt:lpstr>
      <vt:lpstr>Adjacency Matrix</vt:lpstr>
      <vt:lpstr>Adjacency Matrix</vt:lpstr>
      <vt:lpstr>Adjacency Matrix - Representation</vt:lpstr>
      <vt:lpstr>Adjacency List</vt:lpstr>
      <vt:lpstr>Adjacency List</vt:lpstr>
      <vt:lpstr>Adjacency List</vt:lpstr>
      <vt:lpstr>Adjacency List</vt:lpstr>
      <vt:lpstr>Adjacency List - Representation</vt:lpstr>
      <vt:lpstr>Application</vt:lpstr>
      <vt:lpstr>Application</vt:lpstr>
      <vt:lpstr>Application</vt:lpstr>
      <vt:lpstr>Traversal</vt:lpstr>
      <vt:lpstr>Depth First Traversal (DFS)</vt:lpstr>
      <vt:lpstr>Depth First Traversal (DFS)</vt:lpstr>
      <vt:lpstr>Breadth First Traversal (BFS)</vt:lpstr>
      <vt:lpstr>Breadth First Traversal (BFS)</vt:lpstr>
      <vt:lpstr>What’s the time complexity ?</vt:lpstr>
      <vt:lpstr>Connected and Disconnected Graphs</vt:lpstr>
      <vt:lpstr>Königsberg problem</vt:lpstr>
      <vt:lpstr>Terminology</vt:lpstr>
      <vt:lpstr>Theorem</vt:lpstr>
      <vt:lpstr>Terminology</vt:lpstr>
      <vt:lpstr>Eulerian &amp; Hamiltonian Circuits</vt:lpstr>
      <vt:lpstr>Spanning Trees</vt:lpstr>
      <vt:lpstr>Spanning Trees</vt:lpstr>
      <vt:lpstr>General Properties of Spanning Trees</vt:lpstr>
      <vt:lpstr>Mathematical Properties of Spanning Trees</vt:lpstr>
      <vt:lpstr>Applications of Spanning Trees</vt:lpstr>
      <vt:lpstr>Minimum Spanning Tree (MST)</vt:lpstr>
      <vt:lpstr>Problem : Number of connected components in undirected graph</vt:lpstr>
      <vt:lpstr>Implementation</vt:lpstr>
      <vt:lpstr>Dijkstra’s Algorithm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Pooja Sabnani</dc:creator>
  <cp:lastModifiedBy>Windows User</cp:lastModifiedBy>
  <cp:revision>1</cp:revision>
  <dcterms:created xsi:type="dcterms:W3CDTF">2020-04-15T17:54:45Z</dcterms:created>
  <dcterms:modified xsi:type="dcterms:W3CDTF">2020-05-03T16:58:22Z</dcterms:modified>
</cp:coreProperties>
</file>