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ExtraLight" panose="00000300000000000000" pitchFamily="2" charset="0"/>
      <p:regular r:id="rId24"/>
      <p:bold r:id="rId25"/>
      <p:italic r:id="rId26"/>
      <p:boldItalic r:id="rId27"/>
    </p:embeddedFont>
    <p:embeddedFont>
      <p:font typeface="Poppins Medium" panose="00000600000000000000" pitchFamily="2" charset="0"/>
      <p:regular r:id="rId28"/>
      <p:bold r:id="rId29"/>
      <p:italic r:id="rId30"/>
      <p:boldItalic r:id="rId31"/>
    </p:embeddedFont>
    <p:embeddedFont>
      <p:font typeface="Poppins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619">
          <p15:clr>
            <a:srgbClr val="A4A3A4"/>
          </p15:clr>
        </p15:guide>
        <p15:guide id="4" pos="7061">
          <p15:clr>
            <a:srgbClr val="A4A3A4"/>
          </p15:clr>
        </p15:guide>
        <p15:guide id="5" orient="horz" pos="754">
          <p15:clr>
            <a:srgbClr val="A4A3A4"/>
          </p15:clr>
        </p15:guide>
        <p15:guide id="6" orient="horz" pos="5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>
        <p:guide orient="horz" pos="2160"/>
        <p:guide pos="3840"/>
        <p:guide pos="619"/>
        <p:guide pos="7061"/>
        <p:guide orient="horz" pos="754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 Thaker" userId="0416df36caa0761d" providerId="LiveId" clId="{BE6BAC83-623C-4767-B6AA-D9B10534B957}"/>
    <pc:docChg chg="modSld">
      <pc:chgData name="Abhi Thaker" userId="0416df36caa0761d" providerId="LiveId" clId="{BE6BAC83-623C-4767-B6AA-D9B10534B957}" dt="2025-06-04T03:38:23.258" v="67" actId="20577"/>
      <pc:docMkLst>
        <pc:docMk/>
      </pc:docMkLst>
      <pc:sldChg chg="modSp mod">
        <pc:chgData name="Abhi Thaker" userId="0416df36caa0761d" providerId="LiveId" clId="{BE6BAC83-623C-4767-B6AA-D9B10534B957}" dt="2025-06-04T03:38:23.258" v="67" actId="20577"/>
        <pc:sldMkLst>
          <pc:docMk/>
          <pc:sldMk cId="0" sldId="256"/>
        </pc:sldMkLst>
        <pc:spChg chg="mod">
          <ac:chgData name="Abhi Thaker" userId="0416df36caa0761d" providerId="LiveId" clId="{BE6BAC83-623C-4767-B6AA-D9B10534B957}" dt="2025-06-04T03:38:23.258" v="67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eee679a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eee679a2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ef9bbdb46_3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ef9bbdb46_3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eb236c07b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eb236c07b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ea1e8082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ea1e8082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eb236c07b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4eb236c07b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eee679a2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eee679a2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ef9bbdb46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ef9bbdb46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eee679a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eee679a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ef9bbdb46_3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ef9bbdb46_3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Title Slide">
  <p:cSld name="11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>
            <a:spLocks noGrp="1"/>
          </p:cNvSpPr>
          <p:nvPr>
            <p:ph type="pic" idx="2"/>
          </p:nvPr>
        </p:nvSpPr>
        <p:spPr>
          <a:xfrm>
            <a:off x="7976060" y="717458"/>
            <a:ext cx="3233400" cy="18168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3"/>
          <p:cNvSpPr>
            <a:spLocks noGrp="1"/>
          </p:cNvSpPr>
          <p:nvPr>
            <p:ph type="pic" idx="3"/>
          </p:nvPr>
        </p:nvSpPr>
        <p:spPr>
          <a:xfrm>
            <a:off x="7976060" y="2721353"/>
            <a:ext cx="3233400" cy="1816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3"/>
          <p:cNvSpPr>
            <a:spLocks noGrp="1"/>
          </p:cNvSpPr>
          <p:nvPr>
            <p:ph type="pic" idx="4"/>
          </p:nvPr>
        </p:nvSpPr>
        <p:spPr>
          <a:xfrm>
            <a:off x="7976059" y="4725248"/>
            <a:ext cx="3233400" cy="181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Title Slide">
  <p:cSld name="12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>
            <a:spLocks noGrp="1"/>
          </p:cNvSpPr>
          <p:nvPr>
            <p:ph type="pic" idx="2"/>
          </p:nvPr>
        </p:nvSpPr>
        <p:spPr>
          <a:xfrm>
            <a:off x="524341" y="1196974"/>
            <a:ext cx="24939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4"/>
          <p:cNvSpPr>
            <a:spLocks noGrp="1"/>
          </p:cNvSpPr>
          <p:nvPr>
            <p:ph type="pic" idx="3"/>
          </p:nvPr>
        </p:nvSpPr>
        <p:spPr>
          <a:xfrm>
            <a:off x="524342" y="3723431"/>
            <a:ext cx="2493900" cy="2305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4"/>
          <p:cNvSpPr>
            <a:spLocks noGrp="1"/>
          </p:cNvSpPr>
          <p:nvPr>
            <p:ph type="pic" idx="4"/>
          </p:nvPr>
        </p:nvSpPr>
        <p:spPr>
          <a:xfrm>
            <a:off x="3344565" y="2578100"/>
            <a:ext cx="2599200" cy="34512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4"/>
          <p:cNvSpPr>
            <a:spLocks noGrp="1"/>
          </p:cNvSpPr>
          <p:nvPr>
            <p:ph type="pic" idx="5"/>
          </p:nvPr>
        </p:nvSpPr>
        <p:spPr>
          <a:xfrm>
            <a:off x="6286500" y="2578101"/>
            <a:ext cx="2387700" cy="34512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4"/>
          <p:cNvSpPr>
            <a:spLocks noGrp="1"/>
          </p:cNvSpPr>
          <p:nvPr>
            <p:ph type="pic" idx="6"/>
          </p:nvPr>
        </p:nvSpPr>
        <p:spPr>
          <a:xfrm>
            <a:off x="9016819" y="1196974"/>
            <a:ext cx="2709900" cy="2260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4"/>
          <p:cNvSpPr>
            <a:spLocks noGrp="1"/>
          </p:cNvSpPr>
          <p:nvPr>
            <p:ph type="pic" idx="7"/>
          </p:nvPr>
        </p:nvSpPr>
        <p:spPr>
          <a:xfrm>
            <a:off x="9016819" y="3723431"/>
            <a:ext cx="2709900" cy="230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Slide">
  <p:cSld name="13_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>
            <a:spLocks noGrp="1"/>
          </p:cNvSpPr>
          <p:nvPr>
            <p:ph type="pic" idx="2"/>
          </p:nvPr>
        </p:nvSpPr>
        <p:spPr>
          <a:xfrm>
            <a:off x="6731226" y="2644170"/>
            <a:ext cx="3927900" cy="317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/>
          <p:nvPr/>
        </p:nvSpPr>
        <p:spPr>
          <a:xfrm>
            <a:off x="2314575" y="0"/>
            <a:ext cx="779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>
            <a:spLocks noGrp="1"/>
          </p:cNvSpPr>
          <p:nvPr>
            <p:ph type="pic" idx="2"/>
          </p:nvPr>
        </p:nvSpPr>
        <p:spPr>
          <a:xfrm>
            <a:off x="990600" y="3776863"/>
            <a:ext cx="2325600" cy="22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3"/>
          <p:cNvSpPr>
            <a:spLocks noGrp="1"/>
          </p:cNvSpPr>
          <p:nvPr>
            <p:ph type="pic" idx="3"/>
          </p:nvPr>
        </p:nvSpPr>
        <p:spPr>
          <a:xfrm>
            <a:off x="3619043" y="3776863"/>
            <a:ext cx="2325600" cy="22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3"/>
          <p:cNvSpPr>
            <a:spLocks noGrp="1"/>
          </p:cNvSpPr>
          <p:nvPr>
            <p:ph type="pic" idx="4"/>
          </p:nvPr>
        </p:nvSpPr>
        <p:spPr>
          <a:xfrm>
            <a:off x="6247486" y="3776863"/>
            <a:ext cx="2325600" cy="22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3"/>
          <p:cNvSpPr>
            <a:spLocks noGrp="1"/>
          </p:cNvSpPr>
          <p:nvPr>
            <p:ph type="pic" idx="5"/>
          </p:nvPr>
        </p:nvSpPr>
        <p:spPr>
          <a:xfrm>
            <a:off x="8875928" y="3776863"/>
            <a:ext cx="2325600" cy="22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>
            <a:spLocks noGrp="1"/>
          </p:cNvSpPr>
          <p:nvPr>
            <p:ph type="pic" idx="2"/>
          </p:nvPr>
        </p:nvSpPr>
        <p:spPr>
          <a:xfrm>
            <a:off x="6955980" y="1107483"/>
            <a:ext cx="1979700" cy="235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6"/>
          <p:cNvSpPr>
            <a:spLocks noGrp="1"/>
          </p:cNvSpPr>
          <p:nvPr>
            <p:ph type="pic" idx="3"/>
          </p:nvPr>
        </p:nvSpPr>
        <p:spPr>
          <a:xfrm>
            <a:off x="9104888" y="1107483"/>
            <a:ext cx="1979700" cy="235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6"/>
          <p:cNvSpPr>
            <a:spLocks noGrp="1"/>
          </p:cNvSpPr>
          <p:nvPr>
            <p:ph type="pic" idx="4"/>
          </p:nvPr>
        </p:nvSpPr>
        <p:spPr>
          <a:xfrm>
            <a:off x="6955980" y="3621842"/>
            <a:ext cx="1979700" cy="235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6"/>
          <p:cNvSpPr>
            <a:spLocks noGrp="1"/>
          </p:cNvSpPr>
          <p:nvPr>
            <p:ph type="pic" idx="5"/>
          </p:nvPr>
        </p:nvSpPr>
        <p:spPr>
          <a:xfrm>
            <a:off x="9104889" y="3621842"/>
            <a:ext cx="1979700" cy="23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546069" y="2161677"/>
            <a:ext cx="2654700" cy="3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4778140" y="2161677"/>
            <a:ext cx="2654700" cy="3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8"/>
          <p:cNvSpPr>
            <a:spLocks noGrp="1"/>
          </p:cNvSpPr>
          <p:nvPr>
            <p:ph type="pic" idx="4"/>
          </p:nvPr>
        </p:nvSpPr>
        <p:spPr>
          <a:xfrm>
            <a:off x="8010211" y="2161677"/>
            <a:ext cx="2654700" cy="315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 amt="11000"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red text on a black background&#10;&#10;Description automatically generated"/>
          <p:cNvPicPr preferRelativeResize="0"/>
          <p:nvPr/>
        </p:nvPicPr>
        <p:blipFill rotWithShape="1">
          <a:blip r:embed="rId20">
            <a:alphaModFix amt="5000"/>
          </a:blip>
          <a:srcRect r="70790"/>
          <a:stretch/>
        </p:blipFill>
        <p:spPr>
          <a:xfrm>
            <a:off x="3018691" y="136689"/>
            <a:ext cx="6155313" cy="6585373"/>
          </a:xfrm>
          <a:custGeom>
            <a:avLst/>
            <a:gdLst/>
            <a:ahLst/>
            <a:cxnLst/>
            <a:rect l="l" t="t" r="r" b="b"/>
            <a:pathLst>
              <a:path w="1837407" h="1965783" extrusionOk="0">
                <a:moveTo>
                  <a:pt x="0" y="0"/>
                </a:moveTo>
                <a:lnTo>
                  <a:pt x="1837407" y="0"/>
                </a:lnTo>
                <a:lnTo>
                  <a:pt x="1837407" y="1965783"/>
                </a:lnTo>
                <a:lnTo>
                  <a:pt x="0" y="1965783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1000"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9" descr="A red text on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98900" y="1255900"/>
            <a:ext cx="6700960" cy="21765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9"/>
          <p:cNvSpPr/>
          <p:nvPr/>
        </p:nvSpPr>
        <p:spPr>
          <a:xfrm>
            <a:off x="2392878" y="3666798"/>
            <a:ext cx="7324200" cy="915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9"/>
          <p:cNvSpPr txBox="1"/>
          <p:nvPr/>
        </p:nvSpPr>
        <p:spPr>
          <a:xfrm>
            <a:off x="2469075" y="3698775"/>
            <a:ext cx="6031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Optimizing Airbnb Listings:</a:t>
            </a:r>
            <a:endParaRPr sz="2200" b="1">
              <a:solidFill>
                <a:srgbClr val="26262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 A Data-Driven Approach with Power BI</a:t>
            </a:r>
            <a:endParaRPr sz="2400" b="1"/>
          </a:p>
        </p:txBody>
      </p:sp>
      <p:sp>
        <p:nvSpPr>
          <p:cNvPr id="53" name="Google Shape;53;p19"/>
          <p:cNvSpPr/>
          <p:nvPr/>
        </p:nvSpPr>
        <p:spPr>
          <a:xfrm>
            <a:off x="8624532" y="3742896"/>
            <a:ext cx="988200" cy="772200"/>
          </a:xfrm>
          <a:prstGeom prst="roundRect">
            <a:avLst>
              <a:gd name="adj" fmla="val 50000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" name="Google Shape;5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59987" y="3888513"/>
            <a:ext cx="717206" cy="4720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9"/>
          <p:cNvSpPr txBox="1"/>
          <p:nvPr/>
        </p:nvSpPr>
        <p:spPr>
          <a:xfrm>
            <a:off x="343400" y="4892700"/>
            <a:ext cx="3875700" cy="17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Poppins Medium"/>
                <a:ea typeface="Poppins Medium"/>
                <a:cs typeface="Poppins Medium"/>
                <a:sym typeface="Poppins Medium"/>
              </a:rPr>
              <a:t>Abhi Thaker</a:t>
            </a:r>
            <a:br>
              <a:rPr lang="en-IN" sz="1800" dirty="0">
                <a:latin typeface="Poppins Medium"/>
                <a:ea typeface="Poppins Medium"/>
                <a:cs typeface="Poppins Medium"/>
                <a:sym typeface="Poppins Medium"/>
              </a:rPr>
            </a:b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/>
        </p:nvSpPr>
        <p:spPr>
          <a:xfrm>
            <a:off x="392350" y="293825"/>
            <a:ext cx="113337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/>
              <a:t>Dashboard 3</a:t>
            </a:r>
            <a:endParaRPr sz="3000" b="1"/>
          </a:p>
        </p:txBody>
      </p:sp>
      <p:sp>
        <p:nvSpPr>
          <p:cNvPr id="163" name="Google Shape;163;p29"/>
          <p:cNvSpPr txBox="1"/>
          <p:nvPr/>
        </p:nvSpPr>
        <p:spPr>
          <a:xfrm>
            <a:off x="392350" y="1083450"/>
            <a:ext cx="11333700" cy="52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</a:rPr>
              <a:t>Slide‑ready pointers – Neighborhood Performance &amp; Host Behaviour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</a:rPr>
              <a:t>Key Insights</a:t>
            </a:r>
            <a:endParaRPr b="1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Downtown &amp; Central Austin</a:t>
            </a:r>
            <a:r>
              <a:rPr lang="en-IN">
                <a:solidFill>
                  <a:schemeClr val="dk1"/>
                </a:solidFill>
              </a:rPr>
              <a:t> = revenue leaders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Top host in Downtown earns ≈ </a:t>
            </a:r>
            <a:r>
              <a:rPr lang="en-IN" b="1">
                <a:solidFill>
                  <a:schemeClr val="dk1"/>
                </a:solidFill>
              </a:rPr>
              <a:t>$64 k</a:t>
            </a:r>
            <a:r>
              <a:rPr lang="en-I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63–73 % of listings answer in &lt; 1 hour → </a:t>
            </a:r>
            <a:r>
              <a:rPr lang="en-IN" b="1">
                <a:solidFill>
                  <a:schemeClr val="dk1"/>
                </a:solidFill>
              </a:rPr>
              <a:t>fast replies</a:t>
            </a:r>
            <a:r>
              <a:rPr lang="en-IN">
                <a:solidFill>
                  <a:schemeClr val="dk1"/>
                </a:solidFill>
              </a:rPr>
              <a:t> =</a:t>
            </a:r>
            <a:r>
              <a:rPr lang="en-IN" b="1">
                <a:solidFill>
                  <a:schemeClr val="dk1"/>
                </a:solidFill>
              </a:rPr>
              <a:t> higher earnings</a:t>
            </a:r>
            <a:r>
              <a:rPr lang="en-I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Speed pays: &lt;</a:t>
            </a:r>
            <a:r>
              <a:rPr lang="en-IN" b="1">
                <a:solidFill>
                  <a:schemeClr val="dk1"/>
                </a:solidFill>
              </a:rPr>
              <a:t> 1 hr replies → $446 k</a:t>
            </a:r>
            <a:r>
              <a:rPr lang="en-IN">
                <a:solidFill>
                  <a:schemeClr val="dk1"/>
                </a:solidFill>
              </a:rPr>
              <a:t> (≈</a:t>
            </a:r>
            <a:r>
              <a:rPr lang="en-IN" b="1">
                <a:solidFill>
                  <a:schemeClr val="dk1"/>
                </a:solidFill>
              </a:rPr>
              <a:t> 5× next tier</a:t>
            </a:r>
            <a:r>
              <a:rPr lang="en-I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Revenue plummets as response time lengthens (few hrs</a:t>
            </a:r>
            <a:r>
              <a:rPr lang="en-IN" b="1">
                <a:solidFill>
                  <a:schemeClr val="dk1"/>
                </a:solidFill>
              </a:rPr>
              <a:t> $42 k</a:t>
            </a:r>
            <a:r>
              <a:rPr lang="en-IN">
                <a:solidFill>
                  <a:schemeClr val="dk1"/>
                </a:solidFill>
              </a:rPr>
              <a:t> → 1 day </a:t>
            </a:r>
            <a:r>
              <a:rPr lang="en-IN" b="1">
                <a:solidFill>
                  <a:schemeClr val="dk1"/>
                </a:solidFill>
              </a:rPr>
              <a:t>$22 k</a:t>
            </a:r>
            <a:r>
              <a:rPr lang="en-IN">
                <a:solidFill>
                  <a:schemeClr val="dk1"/>
                </a:solidFill>
              </a:rPr>
              <a:t> → 1days+</a:t>
            </a:r>
            <a:r>
              <a:rPr lang="en-IN" b="1">
                <a:solidFill>
                  <a:schemeClr val="dk1"/>
                </a:solidFill>
              </a:rPr>
              <a:t> $10 k</a:t>
            </a:r>
            <a:r>
              <a:rPr lang="en-I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Rainey Street</a:t>
            </a:r>
            <a:r>
              <a:rPr lang="en-IN">
                <a:solidFill>
                  <a:schemeClr val="dk1"/>
                </a:solidFill>
              </a:rPr>
              <a:t> punches above its size: 98 % &lt;1‑hour replies = best in dataset → </a:t>
            </a:r>
            <a:r>
              <a:rPr lang="en-IN" b="1">
                <a:solidFill>
                  <a:schemeClr val="dk1"/>
                </a:solidFill>
              </a:rPr>
              <a:t>model for new areas</a:t>
            </a:r>
            <a:r>
              <a:rPr lang="en-I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</a:rPr>
              <a:t>Action Checklist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Automate instant messaging</a:t>
            </a:r>
            <a:r>
              <a:rPr lang="en-IN">
                <a:solidFill>
                  <a:schemeClr val="dk1"/>
                </a:solidFill>
              </a:rPr>
              <a:t> → target ≥ 90 % replies within 1 hour.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Expand inventory</a:t>
            </a:r>
            <a:r>
              <a:rPr lang="en-IN">
                <a:solidFill>
                  <a:schemeClr val="dk1"/>
                </a:solidFill>
              </a:rPr>
              <a:t> in Downtown, Central, Rainey Street for best ROI.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Train outer‑suburb hosts</a:t>
            </a:r>
            <a:r>
              <a:rPr lang="en-IN">
                <a:solidFill>
                  <a:schemeClr val="dk1"/>
                </a:solidFill>
              </a:rPr>
              <a:t> on rapid‑reply best practices.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Build a host dashboard:</a:t>
            </a:r>
            <a:r>
              <a:rPr lang="en-IN">
                <a:solidFill>
                  <a:schemeClr val="dk1"/>
                </a:solidFill>
              </a:rPr>
              <a:t> show response‑time percentile vs. revenue to motivate speed.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/>
          <p:nvPr/>
        </p:nvSpPr>
        <p:spPr>
          <a:xfrm>
            <a:off x="854625" y="2238750"/>
            <a:ext cx="5114400" cy="4477200"/>
          </a:xfrm>
          <a:prstGeom prst="roundRect">
            <a:avLst>
              <a:gd name="adj" fmla="val 8679"/>
            </a:avLst>
          </a:prstGeom>
          <a:solidFill>
            <a:schemeClr val="lt1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38100" dir="5400000" algn="t" rotWithShape="0">
              <a:srgbClr val="000000">
                <a:alpha val="784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929225" y="2411775"/>
            <a:ext cx="5114400" cy="43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75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-I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Avg. price: $204.55. 67% underpriced. August peak: $287. November occupancy: 0.64.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175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-I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dynamic pricing by season and weekends (e.g., Dec–Jan Fri/Sat &gt;0.9).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-I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Avg. rating: 4.8. Superhosts: 45%. Kitchen boosts ratings (88%).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175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Improve amenities, cleanliness,communication, and Super Host Culture.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-I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Downtown: $63.9K. Fast replies (&lt;1hr): $446.65K vs. &gt;1 day: $10.29K.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175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I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Prioritize fast response in top areas.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-I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Summer: $41.7K. Lows: June, Jan.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marR="0" lvl="0" indent="-3175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Medium"/>
              <a:buChar char="●"/>
            </a:pPr>
            <a:r>
              <a:rPr lang="en-I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Adjust pricing by season and events.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1354160" y="1488050"/>
            <a:ext cx="4189800" cy="649800"/>
          </a:xfrm>
          <a:prstGeom prst="roundRect">
            <a:avLst>
              <a:gd name="adj" fmla="val 16667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515737" y="1587906"/>
            <a:ext cx="3866400" cy="369300"/>
          </a:xfrm>
          <a:prstGeom prst="rect">
            <a:avLst/>
          </a:prstGeom>
          <a:noFill/>
          <a:ln>
            <a:noFill/>
          </a:ln>
          <a:effectLst>
            <a:outerShdw blurRad="50800" dist="88900" algn="l" rotWithShape="0">
              <a:srgbClr val="000000">
                <a:alpha val="588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sz="1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2" name="Google Shape;172;p30"/>
          <p:cNvGrpSpPr/>
          <p:nvPr/>
        </p:nvGrpSpPr>
        <p:grpSpPr>
          <a:xfrm>
            <a:off x="1499849" y="261800"/>
            <a:ext cx="9156000" cy="985800"/>
            <a:chOff x="433049" y="338000"/>
            <a:chExt cx="9156000" cy="985800"/>
          </a:xfrm>
        </p:grpSpPr>
        <p:sp>
          <p:nvSpPr>
            <p:cNvPr id="173" name="Google Shape;173;p30"/>
            <p:cNvSpPr/>
            <p:nvPr/>
          </p:nvSpPr>
          <p:spPr>
            <a:xfrm>
              <a:off x="433049" y="338000"/>
              <a:ext cx="9156000" cy="9858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5400000" algn="t" rotWithShape="0">
                <a:srgbClr val="000000">
                  <a:alpha val="784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4" name="Google Shape;174;p30"/>
            <p:cNvSpPr txBox="1"/>
            <p:nvPr/>
          </p:nvSpPr>
          <p:spPr>
            <a:xfrm>
              <a:off x="509248" y="471350"/>
              <a:ext cx="8733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IN" sz="3600" b="1">
                  <a:solidFill>
                    <a:srgbClr val="FF5A5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Recommendations &amp; Challenges</a:t>
              </a:r>
              <a:endParaRPr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8414075" y="417656"/>
              <a:ext cx="1051200" cy="826500"/>
            </a:xfrm>
            <a:prstGeom prst="roundRect">
              <a:avLst>
                <a:gd name="adj" fmla="val 50000"/>
              </a:avLst>
            </a:prstGeom>
            <a:solidFill>
              <a:srgbClr val="FF5A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76" name="Google Shape;176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45474" y="625223"/>
              <a:ext cx="565868" cy="37910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30"/>
          <p:cNvSpPr/>
          <p:nvPr/>
        </p:nvSpPr>
        <p:spPr>
          <a:xfrm>
            <a:off x="6899758" y="1488050"/>
            <a:ext cx="4189800" cy="649800"/>
          </a:xfrm>
          <a:prstGeom prst="roundRect">
            <a:avLst>
              <a:gd name="adj" fmla="val 16667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8" name="Google Shape;178;p30"/>
          <p:cNvGrpSpPr/>
          <p:nvPr/>
        </p:nvGrpSpPr>
        <p:grpSpPr>
          <a:xfrm>
            <a:off x="6400225" y="1511700"/>
            <a:ext cx="5149700" cy="5183550"/>
            <a:chOff x="6400225" y="1359300"/>
            <a:chExt cx="5149700" cy="5183550"/>
          </a:xfrm>
        </p:grpSpPr>
        <p:sp>
          <p:nvSpPr>
            <p:cNvPr id="179" name="Google Shape;179;p30"/>
            <p:cNvSpPr/>
            <p:nvPr/>
          </p:nvSpPr>
          <p:spPr>
            <a:xfrm>
              <a:off x="6400225" y="2065650"/>
              <a:ext cx="5114400" cy="4477200"/>
            </a:xfrm>
            <a:prstGeom prst="roundRect">
              <a:avLst>
                <a:gd name="adj" fmla="val 8679"/>
              </a:avLst>
            </a:prstGeom>
            <a:solidFill>
              <a:schemeClr val="lt1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5400000" algn="t" rotWithShape="0">
                <a:srgbClr val="000000">
                  <a:alpha val="784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0" name="Google Shape;180;p30"/>
            <p:cNvSpPr txBox="1"/>
            <p:nvPr/>
          </p:nvSpPr>
          <p:spPr>
            <a:xfrm>
              <a:off x="6435525" y="2231250"/>
              <a:ext cx="5114400" cy="397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457200" marR="0" lvl="0" indent="-317500" algn="l" rtl="0">
                <a:lnSpc>
                  <a:spcPct val="15454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 Medium"/>
                <a:buChar char="●"/>
              </a:pPr>
              <a:r>
                <a:rPr lang="en-IN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Data quality issues:</a:t>
              </a:r>
              <a:r>
                <a:rPr lang="en-IN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Inconsistencies and missing values required deep preprocessing.</a:t>
              </a:r>
              <a:endPara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457200" marR="0" lvl="0" indent="-317500" algn="l" rtl="0">
                <a:lnSpc>
                  <a:spcPct val="15454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 Medium"/>
                <a:buChar char="●"/>
              </a:pPr>
              <a:r>
                <a:rPr lang="en-IN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Manual data import: </a:t>
              </a:r>
              <a:r>
                <a:rPr lang="en-IN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Slowed updates and increased error risk.</a:t>
              </a:r>
              <a:endPara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457200" marR="0" lvl="0" indent="-317500" algn="l" rtl="0">
                <a:lnSpc>
                  <a:spcPct val="15454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 Medium"/>
                <a:buChar char="●"/>
              </a:pPr>
              <a:r>
                <a:rPr lang="en-IN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Complex DAX metrics: </a:t>
              </a:r>
              <a:r>
                <a:rPr lang="en-IN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Needed repeated validation and refinement.</a:t>
              </a:r>
              <a:endPara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457200" marR="0" lvl="0" indent="-317500" algn="l" rtl="0">
                <a:lnSpc>
                  <a:spcPct val="15454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 Medium"/>
                <a:buChar char="●"/>
              </a:pPr>
              <a:r>
                <a:rPr lang="en-IN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Future improvements:</a:t>
              </a:r>
              <a:endPara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719999" marR="0" lvl="1" indent="-317500" algn="l" rtl="0">
                <a:lnSpc>
                  <a:spcPct val="15454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 Medium"/>
                <a:buChar char="○"/>
              </a:pPr>
              <a:r>
                <a:rPr lang="en-IN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Add external datasets (e.g., events, weather)</a:t>
              </a:r>
              <a:endPara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719999" marR="0" lvl="1" indent="-317500" algn="l" rtl="0">
                <a:lnSpc>
                  <a:spcPct val="15454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 Medium"/>
                <a:buChar char="○"/>
              </a:pPr>
              <a:r>
                <a:rPr lang="en-IN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Automate data flow &amp; refreshes</a:t>
              </a:r>
              <a:endPara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719999" marR="0" lvl="1" indent="-317500" algn="l" rtl="0">
                <a:lnSpc>
                  <a:spcPct val="15454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oppins Medium"/>
                <a:buChar char="○"/>
              </a:pPr>
              <a:r>
                <a:rPr lang="en-IN">
                  <a:solidFill>
                    <a:schemeClr val="dk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Implement ML models for predictive pricing &amp; demand forecasting</a:t>
              </a:r>
              <a:endPara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0" marR="0" lvl="0" indent="0" algn="l" rtl="0">
                <a:lnSpc>
                  <a:spcPct val="15454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81" name="Google Shape;181;p30"/>
            <p:cNvSpPr txBox="1"/>
            <p:nvPr/>
          </p:nvSpPr>
          <p:spPr>
            <a:xfrm>
              <a:off x="6876050" y="1359300"/>
              <a:ext cx="4237200" cy="6465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88900" algn="l" rotWithShape="0">
                <a:srgbClr val="000000">
                  <a:alpha val="588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Challenges &amp; Future Enhancements</a:t>
              </a:r>
              <a:endParaRPr sz="18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/>
        </p:nvSpPr>
        <p:spPr>
          <a:xfrm>
            <a:off x="1982315" y="2266805"/>
            <a:ext cx="824622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/>
          </a:p>
        </p:txBody>
      </p:sp>
      <p:grpSp>
        <p:nvGrpSpPr>
          <p:cNvPr id="187" name="Google Shape;187;p31"/>
          <p:cNvGrpSpPr/>
          <p:nvPr/>
        </p:nvGrpSpPr>
        <p:grpSpPr>
          <a:xfrm>
            <a:off x="2418080" y="3886450"/>
            <a:ext cx="7355840" cy="626969"/>
            <a:chOff x="2418080" y="4016548"/>
            <a:chExt cx="7355840" cy="569972"/>
          </a:xfrm>
        </p:grpSpPr>
        <p:grpSp>
          <p:nvGrpSpPr>
            <p:cNvPr id="188" name="Google Shape;188;p31"/>
            <p:cNvGrpSpPr/>
            <p:nvPr/>
          </p:nvGrpSpPr>
          <p:grpSpPr>
            <a:xfrm>
              <a:off x="2418080" y="4016548"/>
              <a:ext cx="7355840" cy="569972"/>
              <a:chOff x="2853845" y="4016548"/>
              <a:chExt cx="7355840" cy="569972"/>
            </a:xfrm>
          </p:grpSpPr>
          <p:sp>
            <p:nvSpPr>
              <p:cNvPr id="189" name="Google Shape;189;p31"/>
              <p:cNvSpPr/>
              <p:nvPr/>
            </p:nvSpPr>
            <p:spPr>
              <a:xfrm>
                <a:off x="2853845" y="4016548"/>
                <a:ext cx="7355840" cy="569972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12700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190500" dist="38100" dir="5400000" algn="t" rotWithShape="0">
                  <a:srgbClr val="000000">
                    <a:alpha val="7843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90" name="Google Shape;190;p31"/>
              <p:cNvSpPr/>
              <p:nvPr/>
            </p:nvSpPr>
            <p:spPr>
              <a:xfrm>
                <a:off x="9697613" y="4077029"/>
                <a:ext cx="444130" cy="449008"/>
              </a:xfrm>
              <a:prstGeom prst="roundRect">
                <a:avLst>
                  <a:gd name="adj" fmla="val 50000"/>
                </a:avLst>
              </a:prstGeom>
              <a:solidFill>
                <a:srgbClr val="FF5A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191" name="Google Shape;191;p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9825390" y="4207245"/>
                <a:ext cx="188577" cy="1885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2" name="Google Shape;192;p31"/>
            <p:cNvSpPr txBox="1"/>
            <p:nvPr/>
          </p:nvSpPr>
          <p:spPr>
            <a:xfrm>
              <a:off x="2908299" y="4156445"/>
              <a:ext cx="5196900" cy="27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0"/>
          <p:cNvGrpSpPr/>
          <p:nvPr/>
        </p:nvGrpSpPr>
        <p:grpSpPr>
          <a:xfrm>
            <a:off x="876450" y="1196968"/>
            <a:ext cx="6845365" cy="886066"/>
            <a:chOff x="1551144" y="1408647"/>
            <a:chExt cx="6845365" cy="886066"/>
          </a:xfrm>
        </p:grpSpPr>
        <p:sp>
          <p:nvSpPr>
            <p:cNvPr id="61" name="Google Shape;61;p20"/>
            <p:cNvSpPr/>
            <p:nvPr/>
          </p:nvSpPr>
          <p:spPr>
            <a:xfrm>
              <a:off x="1551144" y="1408647"/>
              <a:ext cx="6845365" cy="88606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5400000" algn="t" rotWithShape="0">
                <a:srgbClr val="000000">
                  <a:alpha val="784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2" name="Google Shape;62;p20"/>
            <p:cNvSpPr txBox="1"/>
            <p:nvPr/>
          </p:nvSpPr>
          <p:spPr>
            <a:xfrm>
              <a:off x="2020761" y="1528514"/>
              <a:ext cx="4958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 b="1">
                  <a:solidFill>
                    <a:srgbClr val="FF5A5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Business Problem</a:t>
              </a:r>
              <a:endParaRPr/>
            </a:p>
          </p:txBody>
        </p:sp>
        <p:grpSp>
          <p:nvGrpSpPr>
            <p:cNvPr id="63" name="Google Shape;63;p20"/>
            <p:cNvGrpSpPr/>
            <p:nvPr/>
          </p:nvGrpSpPr>
          <p:grpSpPr>
            <a:xfrm>
              <a:off x="7545331" y="1480199"/>
              <a:ext cx="734888" cy="742960"/>
              <a:chOff x="7211466" y="1719600"/>
              <a:chExt cx="444130" cy="449008"/>
            </a:xfrm>
          </p:grpSpPr>
          <p:sp>
            <p:nvSpPr>
              <p:cNvPr id="64" name="Google Shape;64;p20"/>
              <p:cNvSpPr/>
              <p:nvPr/>
            </p:nvSpPr>
            <p:spPr>
              <a:xfrm>
                <a:off x="7211466" y="1719600"/>
                <a:ext cx="444130" cy="449008"/>
              </a:xfrm>
              <a:prstGeom prst="roundRect">
                <a:avLst>
                  <a:gd name="adj" fmla="val 50000"/>
                </a:avLst>
              </a:prstGeom>
              <a:solidFill>
                <a:srgbClr val="FF5A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65" name="Google Shape;65;p20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339243" y="1849816"/>
                <a:ext cx="188577" cy="1885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6" name="Google Shape;66;p20"/>
          <p:cNvSpPr txBox="1"/>
          <p:nvPr/>
        </p:nvSpPr>
        <p:spPr>
          <a:xfrm>
            <a:off x="3504298" y="2658473"/>
            <a:ext cx="4071300" cy="1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Optimal Pricing Strategies: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Difficulty in balancing competitive pricing with profitability.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4545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20"/>
          <p:cNvSpPr/>
          <p:nvPr/>
        </p:nvSpPr>
        <p:spPr>
          <a:xfrm>
            <a:off x="1127441" y="2779559"/>
            <a:ext cx="1976400" cy="642900"/>
          </a:xfrm>
          <a:prstGeom prst="roundRect">
            <a:avLst>
              <a:gd name="adj" fmla="val 16667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20"/>
          <p:cNvSpPr txBox="1"/>
          <p:nvPr/>
        </p:nvSpPr>
        <p:spPr>
          <a:xfrm>
            <a:off x="494300" y="2890588"/>
            <a:ext cx="2239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sz="2300"/>
          </a:p>
        </p:txBody>
      </p:sp>
      <p:sp>
        <p:nvSpPr>
          <p:cNvPr id="69" name="Google Shape;69;p20"/>
          <p:cNvSpPr txBox="1"/>
          <p:nvPr/>
        </p:nvSpPr>
        <p:spPr>
          <a:xfrm>
            <a:off x="2550257" y="2658475"/>
            <a:ext cx="633600" cy="892800"/>
          </a:xfrm>
          <a:prstGeom prst="rect">
            <a:avLst/>
          </a:prstGeom>
          <a:noFill/>
          <a:ln>
            <a:noFill/>
          </a:ln>
          <a:effectLst>
            <a:outerShdw blurRad="50800" dist="88900" algn="l" rotWithShape="0">
              <a:srgbClr val="000000">
                <a:alpha val="5882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1</a:t>
            </a:r>
            <a:endParaRPr sz="600"/>
          </a:p>
        </p:txBody>
      </p:sp>
      <p:sp>
        <p:nvSpPr>
          <p:cNvPr id="70" name="Google Shape;70;p20"/>
          <p:cNvSpPr txBox="1"/>
          <p:nvPr/>
        </p:nvSpPr>
        <p:spPr>
          <a:xfrm>
            <a:off x="3517500" y="3826994"/>
            <a:ext cx="4186200" cy="1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Guest Satisfaction Drivers: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Lack of clarity on factors influencing reviews and repeat bookings.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4545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20"/>
          <p:cNvSpPr/>
          <p:nvPr/>
        </p:nvSpPr>
        <p:spPr>
          <a:xfrm>
            <a:off x="1127441" y="3950603"/>
            <a:ext cx="1976400" cy="642900"/>
          </a:xfrm>
          <a:prstGeom prst="roundRect">
            <a:avLst>
              <a:gd name="adj" fmla="val 16667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20"/>
          <p:cNvSpPr txBox="1"/>
          <p:nvPr/>
        </p:nvSpPr>
        <p:spPr>
          <a:xfrm>
            <a:off x="888151" y="4036009"/>
            <a:ext cx="183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r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/>
          </a:p>
        </p:txBody>
      </p:sp>
      <p:sp>
        <p:nvSpPr>
          <p:cNvPr id="73" name="Google Shape;73;p20"/>
          <p:cNvSpPr txBox="1"/>
          <p:nvPr/>
        </p:nvSpPr>
        <p:spPr>
          <a:xfrm>
            <a:off x="2550257" y="3825649"/>
            <a:ext cx="633600" cy="892800"/>
          </a:xfrm>
          <a:prstGeom prst="rect">
            <a:avLst/>
          </a:prstGeom>
          <a:noFill/>
          <a:ln>
            <a:noFill/>
          </a:ln>
          <a:effectLst>
            <a:outerShdw blurRad="50800" dist="88900" algn="l" rotWithShape="0">
              <a:srgbClr val="000000">
                <a:alpha val="5882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2</a:t>
            </a:r>
            <a:endParaRPr sz="5200"/>
          </a:p>
        </p:txBody>
      </p:sp>
      <p:sp>
        <p:nvSpPr>
          <p:cNvPr id="74" name="Google Shape;74;p20"/>
          <p:cNvSpPr txBox="1"/>
          <p:nvPr/>
        </p:nvSpPr>
        <p:spPr>
          <a:xfrm>
            <a:off x="3535772" y="5005126"/>
            <a:ext cx="4186200" cy="1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Neighborhood Competition: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Struggling to differentiate in high-demand areas with similar offerings.</a:t>
            </a:r>
            <a:endParaRPr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4545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0"/>
          <p:cNvSpPr/>
          <p:nvPr/>
        </p:nvSpPr>
        <p:spPr>
          <a:xfrm>
            <a:off x="1127441" y="5131695"/>
            <a:ext cx="1976400" cy="642900"/>
          </a:xfrm>
          <a:prstGeom prst="roundRect">
            <a:avLst>
              <a:gd name="adj" fmla="val 16667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0"/>
          <p:cNvSpPr txBox="1"/>
          <p:nvPr/>
        </p:nvSpPr>
        <p:spPr>
          <a:xfrm>
            <a:off x="888150" y="5207100"/>
            <a:ext cx="2127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/>
          </a:p>
        </p:txBody>
      </p:sp>
      <p:sp>
        <p:nvSpPr>
          <p:cNvPr id="77" name="Google Shape;77;p20"/>
          <p:cNvSpPr txBox="1"/>
          <p:nvPr/>
        </p:nvSpPr>
        <p:spPr>
          <a:xfrm>
            <a:off x="2550257" y="4992822"/>
            <a:ext cx="633600" cy="892800"/>
          </a:xfrm>
          <a:prstGeom prst="rect">
            <a:avLst/>
          </a:prstGeom>
          <a:noFill/>
          <a:ln>
            <a:noFill/>
          </a:ln>
          <a:effectLst>
            <a:outerShdw blurRad="50800" dist="88900" algn="l" rotWithShape="0">
              <a:srgbClr val="000000">
                <a:alpha val="5882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3</a:t>
            </a:r>
            <a:endParaRPr sz="5200"/>
          </a:p>
        </p:txBody>
      </p:sp>
      <p:pic>
        <p:nvPicPr>
          <p:cNvPr id="78" name="Google Shape;78;p20" descr="A bedroom with a round window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14" r="14"/>
          <a:stretch/>
        </p:blipFill>
        <p:spPr>
          <a:xfrm>
            <a:off x="7976060" y="717458"/>
            <a:ext cx="3233400" cy="1816800"/>
          </a:xfrm>
          <a:prstGeom prst="roundRect">
            <a:avLst>
              <a:gd name="adj" fmla="val 10130"/>
            </a:avLst>
          </a:prstGeom>
          <a:noFill/>
          <a:ln>
            <a:noFill/>
          </a:ln>
        </p:spPr>
      </p:pic>
      <p:pic>
        <p:nvPicPr>
          <p:cNvPr id="79" name="Google Shape;79;p20" descr="A bedroom with a bed and a bench&#10;&#10;Description automatically generated"/>
          <p:cNvPicPr preferRelativeResize="0">
            <a:picLocks noGrp="1"/>
          </p:cNvPicPr>
          <p:nvPr>
            <p:ph type="pic" idx="3"/>
          </p:nvPr>
        </p:nvPicPr>
        <p:blipFill rotWithShape="1">
          <a:blip r:embed="rId5">
            <a:alphaModFix/>
          </a:blip>
          <a:srcRect t="7895" b="7894"/>
          <a:stretch/>
        </p:blipFill>
        <p:spPr>
          <a:xfrm>
            <a:off x="7976060" y="2721353"/>
            <a:ext cx="3233400" cy="1816800"/>
          </a:xfrm>
          <a:prstGeom prst="roundRect">
            <a:avLst>
              <a:gd name="adj" fmla="val 10130"/>
            </a:avLst>
          </a:prstGeom>
          <a:noFill/>
          <a:ln>
            <a:noFill/>
          </a:ln>
        </p:spPr>
      </p:pic>
      <p:pic>
        <p:nvPicPr>
          <p:cNvPr id="80" name="Google Shape;80;p20" descr="A bedroom with a bed and a rug&#10;&#10;Description automatically generated"/>
          <p:cNvPicPr preferRelativeResize="0">
            <a:picLocks noGrp="1"/>
          </p:cNvPicPr>
          <p:nvPr>
            <p:ph type="pic" idx="4"/>
          </p:nvPr>
        </p:nvPicPr>
        <p:blipFill rotWithShape="1">
          <a:blip r:embed="rId6">
            <a:alphaModFix/>
          </a:blip>
          <a:srcRect t="7863" b="7862"/>
          <a:stretch/>
        </p:blipFill>
        <p:spPr>
          <a:xfrm>
            <a:off x="7976059" y="4725248"/>
            <a:ext cx="3233400" cy="1816800"/>
          </a:xfrm>
          <a:prstGeom prst="roundRect">
            <a:avLst>
              <a:gd name="adj" fmla="val 10130"/>
            </a:avLst>
          </a:prstGeom>
          <a:noFill/>
          <a:ln>
            <a:noFill/>
          </a:ln>
        </p:spPr>
      </p:pic>
      <p:sp>
        <p:nvSpPr>
          <p:cNvPr id="81" name="Google Shape;81;p20" descr="Heart with solid fill"/>
          <p:cNvSpPr/>
          <p:nvPr/>
        </p:nvSpPr>
        <p:spPr>
          <a:xfrm>
            <a:off x="10736857" y="955567"/>
            <a:ext cx="238298" cy="214262"/>
          </a:xfrm>
          <a:custGeom>
            <a:avLst/>
            <a:gdLst/>
            <a:ahLst/>
            <a:cxnLst/>
            <a:rect l="l" t="t" r="r" b="b"/>
            <a:pathLst>
              <a:path w="647700" h="554319" extrusionOk="0">
                <a:moveTo>
                  <a:pt x="323850" y="115545"/>
                </a:moveTo>
                <a:cubicBezTo>
                  <a:pt x="203835" y="-99541"/>
                  <a:pt x="0" y="29511"/>
                  <a:pt x="0" y="149959"/>
                </a:cubicBezTo>
                <a:cubicBezTo>
                  <a:pt x="0" y="330630"/>
                  <a:pt x="323850" y="554319"/>
                  <a:pt x="323850" y="554319"/>
                </a:cubicBezTo>
                <a:cubicBezTo>
                  <a:pt x="323850" y="554319"/>
                  <a:pt x="647700" y="330630"/>
                  <a:pt x="647700" y="149959"/>
                </a:cubicBezTo>
                <a:cubicBezTo>
                  <a:pt x="647700" y="29511"/>
                  <a:pt x="443865" y="-99541"/>
                  <a:pt x="323850" y="115545"/>
                </a:cubicBezTo>
                <a:close/>
              </a:path>
            </a:pathLst>
          </a:custGeom>
          <a:solidFill>
            <a:schemeClr val="dk1">
              <a:alpha val="49803"/>
            </a:schemeClr>
          </a:solidFill>
          <a:ln w="12700" cap="flat" cmpd="sng">
            <a:solidFill>
              <a:srgbClr val="FF5A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20" descr="Heart with solid fill"/>
          <p:cNvSpPr/>
          <p:nvPr/>
        </p:nvSpPr>
        <p:spPr>
          <a:xfrm>
            <a:off x="10736857" y="2959462"/>
            <a:ext cx="238298" cy="214262"/>
          </a:xfrm>
          <a:custGeom>
            <a:avLst/>
            <a:gdLst/>
            <a:ahLst/>
            <a:cxnLst/>
            <a:rect l="l" t="t" r="r" b="b"/>
            <a:pathLst>
              <a:path w="647700" h="554319" extrusionOk="0">
                <a:moveTo>
                  <a:pt x="323850" y="115545"/>
                </a:moveTo>
                <a:cubicBezTo>
                  <a:pt x="203835" y="-99541"/>
                  <a:pt x="0" y="29511"/>
                  <a:pt x="0" y="149959"/>
                </a:cubicBezTo>
                <a:cubicBezTo>
                  <a:pt x="0" y="330630"/>
                  <a:pt x="323850" y="554319"/>
                  <a:pt x="323850" y="554319"/>
                </a:cubicBezTo>
                <a:cubicBezTo>
                  <a:pt x="323850" y="554319"/>
                  <a:pt x="647700" y="330630"/>
                  <a:pt x="647700" y="149959"/>
                </a:cubicBezTo>
                <a:cubicBezTo>
                  <a:pt x="647700" y="29511"/>
                  <a:pt x="443865" y="-99541"/>
                  <a:pt x="323850" y="115545"/>
                </a:cubicBezTo>
                <a:close/>
              </a:path>
            </a:pathLst>
          </a:custGeom>
          <a:solidFill>
            <a:schemeClr val="dk1">
              <a:alpha val="49803"/>
            </a:schemeClr>
          </a:solidFill>
          <a:ln w="12700" cap="flat" cmpd="sng">
            <a:solidFill>
              <a:srgbClr val="FF5A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20" descr="Heart with solid fill"/>
          <p:cNvSpPr/>
          <p:nvPr/>
        </p:nvSpPr>
        <p:spPr>
          <a:xfrm>
            <a:off x="10736857" y="4963357"/>
            <a:ext cx="238298" cy="214262"/>
          </a:xfrm>
          <a:custGeom>
            <a:avLst/>
            <a:gdLst/>
            <a:ahLst/>
            <a:cxnLst/>
            <a:rect l="l" t="t" r="r" b="b"/>
            <a:pathLst>
              <a:path w="647700" h="554319" extrusionOk="0">
                <a:moveTo>
                  <a:pt x="323850" y="115545"/>
                </a:moveTo>
                <a:cubicBezTo>
                  <a:pt x="203835" y="-99541"/>
                  <a:pt x="0" y="29511"/>
                  <a:pt x="0" y="149959"/>
                </a:cubicBezTo>
                <a:cubicBezTo>
                  <a:pt x="0" y="330630"/>
                  <a:pt x="323850" y="554319"/>
                  <a:pt x="323850" y="554319"/>
                </a:cubicBezTo>
                <a:cubicBezTo>
                  <a:pt x="323850" y="554319"/>
                  <a:pt x="647700" y="330630"/>
                  <a:pt x="647700" y="149959"/>
                </a:cubicBezTo>
                <a:cubicBezTo>
                  <a:pt x="647700" y="29511"/>
                  <a:pt x="443865" y="-99541"/>
                  <a:pt x="323850" y="115545"/>
                </a:cubicBezTo>
                <a:close/>
              </a:path>
            </a:pathLst>
          </a:custGeom>
          <a:solidFill>
            <a:schemeClr val="dk1">
              <a:alpha val="49803"/>
            </a:schemeClr>
          </a:solidFill>
          <a:ln w="12700" cap="flat" cmpd="sng">
            <a:solidFill>
              <a:srgbClr val="FF5A5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1"/>
          <p:cNvGrpSpPr/>
          <p:nvPr/>
        </p:nvGrpSpPr>
        <p:grpSpPr>
          <a:xfrm>
            <a:off x="2478665" y="663157"/>
            <a:ext cx="7234655" cy="800239"/>
            <a:chOff x="-587398" y="1408647"/>
            <a:chExt cx="8011800" cy="886200"/>
          </a:xfrm>
        </p:grpSpPr>
        <p:sp>
          <p:nvSpPr>
            <p:cNvPr id="89" name="Google Shape;89;p21"/>
            <p:cNvSpPr/>
            <p:nvPr/>
          </p:nvSpPr>
          <p:spPr>
            <a:xfrm>
              <a:off x="-587398" y="1408647"/>
              <a:ext cx="8011800" cy="886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5400000" algn="t" rotWithShape="0">
                <a:srgbClr val="000000">
                  <a:alpha val="784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" name="Google Shape;90;p21"/>
            <p:cNvSpPr txBox="1"/>
            <p:nvPr/>
          </p:nvSpPr>
          <p:spPr>
            <a:xfrm>
              <a:off x="-38441" y="1528504"/>
              <a:ext cx="6647400" cy="7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 b="1">
                  <a:solidFill>
                    <a:srgbClr val="FF5A5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Analytical Question</a:t>
              </a:r>
              <a:endParaRPr/>
            </a:p>
          </p:txBody>
        </p:sp>
        <p:grpSp>
          <p:nvGrpSpPr>
            <p:cNvPr id="91" name="Google Shape;91;p21"/>
            <p:cNvGrpSpPr/>
            <p:nvPr/>
          </p:nvGrpSpPr>
          <p:grpSpPr>
            <a:xfrm>
              <a:off x="6608911" y="1480251"/>
              <a:ext cx="734687" cy="743126"/>
              <a:chOff x="6645415" y="1719600"/>
              <a:chExt cx="444000" cy="449100"/>
            </a:xfrm>
          </p:grpSpPr>
          <p:sp>
            <p:nvSpPr>
              <p:cNvPr id="92" name="Google Shape;92;p21"/>
              <p:cNvSpPr/>
              <p:nvPr/>
            </p:nvSpPr>
            <p:spPr>
              <a:xfrm>
                <a:off x="6645415" y="1719600"/>
                <a:ext cx="444000" cy="449100"/>
              </a:xfrm>
              <a:prstGeom prst="roundRect">
                <a:avLst>
                  <a:gd name="adj" fmla="val 50000"/>
                </a:avLst>
              </a:prstGeom>
              <a:solidFill>
                <a:srgbClr val="FF5A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93" name="Google Shape;93;p2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73193" y="1849816"/>
                <a:ext cx="188578" cy="1885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94" name="Google Shape;94;p21"/>
          <p:cNvSpPr txBox="1"/>
          <p:nvPr/>
        </p:nvSpPr>
        <p:spPr>
          <a:xfrm>
            <a:off x="776100" y="1715175"/>
            <a:ext cx="10992600" cy="4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arenR"/>
            </a:pPr>
            <a:r>
              <a:rPr lang="en-I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is the ideal price range to maintain a high occupancy rate and maximize revenue?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Decision</a:t>
            </a:r>
            <a:r>
              <a:rPr lang="en-IN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Use dynamic pricing based on demand and seasonality.</a:t>
            </a:r>
            <a:endParaRPr sz="1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arenR"/>
            </a:pPr>
            <a:r>
              <a:rPr lang="en-I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factors influence guest satisfaction most and what elements—such as facilities, cleanliness, and communication—have the biggest effects on guest satisfaction rates?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Decision:</a:t>
            </a:r>
            <a:r>
              <a:rPr lang="en-IN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Focus on amenities, cleanliness, and host communication.</a:t>
            </a:r>
            <a:endParaRPr sz="1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AutoNum type="arabicParenR"/>
            </a:pPr>
            <a:r>
              <a:rPr lang="en-I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Which neighborhoods bring in the most money and have the happiest visitors, and how do host behaviors—like response time—contribute to those neighborhoods' high performance?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Decision:</a:t>
            </a:r>
            <a:r>
              <a:rPr lang="en-IN" sz="1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Target high-performing areas for investments and strategy improvements.</a:t>
            </a:r>
            <a:endParaRPr sz="1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2"/>
          <p:cNvGrpSpPr/>
          <p:nvPr/>
        </p:nvGrpSpPr>
        <p:grpSpPr>
          <a:xfrm>
            <a:off x="4317198" y="1196937"/>
            <a:ext cx="6816142" cy="1400180"/>
            <a:chOff x="2559271" y="1408647"/>
            <a:chExt cx="5837237" cy="1398083"/>
          </a:xfrm>
        </p:grpSpPr>
        <p:sp>
          <p:nvSpPr>
            <p:cNvPr id="100" name="Google Shape;100;p22"/>
            <p:cNvSpPr/>
            <p:nvPr/>
          </p:nvSpPr>
          <p:spPr>
            <a:xfrm>
              <a:off x="2559271" y="1408647"/>
              <a:ext cx="5837237" cy="886066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5400000" algn="t" rotWithShape="0">
                <a:srgbClr val="000000">
                  <a:alpha val="784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" name="Google Shape;101;p22"/>
            <p:cNvSpPr txBox="1"/>
            <p:nvPr/>
          </p:nvSpPr>
          <p:spPr>
            <a:xfrm>
              <a:off x="2638111" y="1592630"/>
              <a:ext cx="4907400" cy="12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IN" sz="3700" b="1">
                  <a:solidFill>
                    <a:srgbClr val="FF5A5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Project Scope Analysis</a:t>
              </a:r>
              <a:endParaRPr sz="1500">
                <a:solidFill>
                  <a:schemeClr val="dk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grpSp>
          <p:nvGrpSpPr>
            <p:cNvPr id="102" name="Google Shape;102;p22"/>
            <p:cNvGrpSpPr/>
            <p:nvPr/>
          </p:nvGrpSpPr>
          <p:grpSpPr>
            <a:xfrm>
              <a:off x="7545331" y="1480199"/>
              <a:ext cx="734888" cy="742960"/>
              <a:chOff x="7211466" y="1719600"/>
              <a:chExt cx="444130" cy="449008"/>
            </a:xfrm>
          </p:grpSpPr>
          <p:sp>
            <p:nvSpPr>
              <p:cNvPr id="103" name="Google Shape;103;p22"/>
              <p:cNvSpPr/>
              <p:nvPr/>
            </p:nvSpPr>
            <p:spPr>
              <a:xfrm>
                <a:off x="7211466" y="1719600"/>
                <a:ext cx="444130" cy="449008"/>
              </a:xfrm>
              <a:prstGeom prst="roundRect">
                <a:avLst>
                  <a:gd name="adj" fmla="val 50000"/>
                </a:avLst>
              </a:prstGeom>
              <a:solidFill>
                <a:srgbClr val="FF5A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104" name="Google Shape;104;p2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339243" y="1849816"/>
                <a:ext cx="188577" cy="18857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5" name="Google Shape;105;p22"/>
          <p:cNvSpPr txBox="1"/>
          <p:nvPr/>
        </p:nvSpPr>
        <p:spPr>
          <a:xfrm>
            <a:off x="4802400" y="2364276"/>
            <a:ext cx="6027300" cy="1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Objective</a:t>
            </a:r>
            <a:endParaRPr sz="17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Medium"/>
              <a:buChar char="●"/>
            </a:pPr>
            <a:r>
              <a:rPr lang="en-IN" sz="17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Empower Airbnb hosts with actionable insights to optimize listing performance.</a:t>
            </a:r>
            <a:endParaRPr sz="17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4545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982663" y="4474513"/>
            <a:ext cx="3091576" cy="1431914"/>
          </a:xfrm>
          <a:prstGeom prst="roundRect">
            <a:avLst>
              <a:gd name="adj" fmla="val 16667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1051575" y="4786375"/>
            <a:ext cx="23352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chemeClr val="lt1"/>
                </a:solidFill>
              </a:rPr>
              <a:t>Neighborhood Performance</a:t>
            </a:r>
            <a:r>
              <a:rPr lang="en-IN" sz="2100">
                <a:solidFill>
                  <a:schemeClr val="lt1"/>
                </a:solidFill>
              </a:rPr>
              <a:t>: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982675" y="2841950"/>
            <a:ext cx="3091500" cy="1431900"/>
          </a:xfrm>
          <a:prstGeom prst="roundRect">
            <a:avLst>
              <a:gd name="adj" fmla="val 16667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108025" y="3153813"/>
            <a:ext cx="19329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chemeClr val="lt1"/>
                </a:solidFill>
              </a:rPr>
              <a:t>Guest Satisfaction</a:t>
            </a:r>
            <a:r>
              <a:rPr lang="en-IN" sz="21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982663" y="1209375"/>
            <a:ext cx="3091576" cy="1431914"/>
          </a:xfrm>
          <a:prstGeom prst="roundRect">
            <a:avLst>
              <a:gd name="adj" fmla="val 16667"/>
            </a:avLst>
          </a:prstGeom>
          <a:solidFill>
            <a:srgbClr val="FF5A5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1108025" y="1556075"/>
            <a:ext cx="17235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>
                <a:solidFill>
                  <a:schemeClr val="lt1"/>
                </a:solidFill>
              </a:rPr>
              <a:t>Pricing Strategies</a:t>
            </a:r>
            <a:r>
              <a:rPr lang="en-IN" sz="2100">
                <a:solidFill>
                  <a:schemeClr val="lt1"/>
                </a:solidFill>
              </a:rPr>
              <a:t>: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5106361" y="4084677"/>
            <a:ext cx="61683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optimal pricing ranges to balance revenue and occupancy.</a:t>
            </a:r>
            <a:endParaRPr sz="1700" i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5106361" y="5655477"/>
            <a:ext cx="61683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Analyze local trends to strengthen competitiveness.</a:t>
            </a:r>
            <a:endParaRPr sz="17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0" marR="0" lvl="0" indent="0" algn="l" rtl="0">
              <a:lnSpc>
                <a:spcPct val="154545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5106361" y="4870064"/>
            <a:ext cx="61683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Discover key drivers like cleanliness, amenities, and communication.</a:t>
            </a:r>
            <a:endParaRPr sz="1700" i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2630644" y="732392"/>
            <a:ext cx="1443600" cy="2385900"/>
          </a:xfrm>
          <a:prstGeom prst="rect">
            <a:avLst/>
          </a:prstGeom>
          <a:noFill/>
          <a:ln>
            <a:noFill/>
          </a:ln>
          <a:effectLst>
            <a:outerShdw blurRad="50800" dist="88900" algn="l" rotWithShape="0">
              <a:srgbClr val="000000">
                <a:alpha val="5882"/>
              </a:srgbClr>
            </a:outerShdw>
          </a:effectLst>
        </p:spPr>
        <p:txBody>
          <a:bodyPr spcFirstLastPara="1" wrap="square" lIns="91425" tIns="45700" rIns="90800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9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1</a:t>
            </a:r>
            <a:endParaRPr sz="300"/>
          </a:p>
        </p:txBody>
      </p:sp>
      <p:sp>
        <p:nvSpPr>
          <p:cNvPr id="116" name="Google Shape;116;p22"/>
          <p:cNvSpPr txBox="1"/>
          <p:nvPr/>
        </p:nvSpPr>
        <p:spPr>
          <a:xfrm>
            <a:off x="2630650" y="2364950"/>
            <a:ext cx="1443600" cy="2385900"/>
          </a:xfrm>
          <a:prstGeom prst="rect">
            <a:avLst/>
          </a:prstGeom>
          <a:noFill/>
          <a:ln>
            <a:noFill/>
          </a:ln>
          <a:effectLst>
            <a:outerShdw blurRad="50800" dist="88900" algn="l" rotWithShape="0">
              <a:srgbClr val="000000">
                <a:alpha val="5882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9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2</a:t>
            </a:r>
            <a:endParaRPr sz="300"/>
          </a:p>
        </p:txBody>
      </p:sp>
      <p:sp>
        <p:nvSpPr>
          <p:cNvPr id="117" name="Google Shape;117;p22"/>
          <p:cNvSpPr txBox="1"/>
          <p:nvPr/>
        </p:nvSpPr>
        <p:spPr>
          <a:xfrm>
            <a:off x="2743475" y="3997550"/>
            <a:ext cx="1443600" cy="2385900"/>
          </a:xfrm>
          <a:prstGeom prst="rect">
            <a:avLst/>
          </a:prstGeom>
          <a:noFill/>
          <a:ln>
            <a:noFill/>
          </a:ln>
          <a:effectLst>
            <a:outerShdw blurRad="50800" dist="88900" algn="l" rotWithShape="0">
              <a:srgbClr val="000000">
                <a:alpha val="5882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9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3</a:t>
            </a:r>
            <a:endParaRPr sz="14900"/>
          </a:p>
        </p:txBody>
      </p:sp>
      <p:sp>
        <p:nvSpPr>
          <p:cNvPr id="118" name="Google Shape;118;p22"/>
          <p:cNvSpPr txBox="1"/>
          <p:nvPr/>
        </p:nvSpPr>
        <p:spPr>
          <a:xfrm>
            <a:off x="4684675" y="4084675"/>
            <a:ext cx="40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</a:t>
            </a:r>
            <a:endParaRPr sz="2600"/>
          </a:p>
        </p:txBody>
      </p:sp>
      <p:sp>
        <p:nvSpPr>
          <p:cNvPr id="119" name="Google Shape;119;p22"/>
          <p:cNvSpPr txBox="1"/>
          <p:nvPr/>
        </p:nvSpPr>
        <p:spPr>
          <a:xfrm>
            <a:off x="4684674" y="4870514"/>
            <a:ext cx="40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2</a:t>
            </a:r>
            <a:endParaRPr sz="2600"/>
          </a:p>
        </p:txBody>
      </p:sp>
      <p:sp>
        <p:nvSpPr>
          <p:cNvPr id="120" name="Google Shape;120;p22"/>
          <p:cNvSpPr txBox="1"/>
          <p:nvPr/>
        </p:nvSpPr>
        <p:spPr>
          <a:xfrm>
            <a:off x="4684674" y="5656367"/>
            <a:ext cx="407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</a:t>
            </a:r>
            <a:endParaRPr sz="2000"/>
          </a:p>
        </p:txBody>
      </p:sp>
      <p:sp>
        <p:nvSpPr>
          <p:cNvPr id="121" name="Google Shape;121;p22"/>
          <p:cNvSpPr txBox="1"/>
          <p:nvPr/>
        </p:nvSpPr>
        <p:spPr>
          <a:xfrm>
            <a:off x="4802396" y="3557875"/>
            <a:ext cx="46314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 b="1">
                <a:latin typeface="Poppins"/>
                <a:ea typeface="Poppins"/>
                <a:cs typeface="Poppins"/>
                <a:sym typeface="Poppins"/>
              </a:rPr>
              <a:t>Focus Areas</a:t>
            </a:r>
            <a:endParaRPr sz="1700"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3"/>
          <p:cNvGrpSpPr/>
          <p:nvPr/>
        </p:nvGrpSpPr>
        <p:grpSpPr>
          <a:xfrm>
            <a:off x="2125666" y="183975"/>
            <a:ext cx="7607400" cy="886200"/>
            <a:chOff x="789209" y="1408647"/>
            <a:chExt cx="7607400" cy="886200"/>
          </a:xfrm>
        </p:grpSpPr>
        <p:sp>
          <p:nvSpPr>
            <p:cNvPr id="127" name="Google Shape;127;p23"/>
            <p:cNvSpPr/>
            <p:nvPr/>
          </p:nvSpPr>
          <p:spPr>
            <a:xfrm>
              <a:off x="789209" y="1408647"/>
              <a:ext cx="7607400" cy="8862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190500" dist="38100" dir="5400000" algn="t" rotWithShape="0">
                <a:srgbClr val="000000">
                  <a:alpha val="784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" name="Google Shape;128;p23"/>
            <p:cNvSpPr txBox="1"/>
            <p:nvPr/>
          </p:nvSpPr>
          <p:spPr>
            <a:xfrm>
              <a:off x="1310297" y="1528514"/>
              <a:ext cx="51984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3600" b="1">
                  <a:solidFill>
                    <a:srgbClr val="FF5A5F"/>
                  </a:solidFill>
                  <a:latin typeface="Poppins SemiBold"/>
                  <a:ea typeface="Poppins SemiBold"/>
                  <a:cs typeface="Poppins SemiBold"/>
                  <a:sym typeface="Poppins SemiBold"/>
                </a:rPr>
                <a:t>Solution’s Design</a:t>
              </a:r>
              <a:endParaRPr sz="3600" b="1">
                <a:solidFill>
                  <a:srgbClr val="FF5A5F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grpSp>
          <p:nvGrpSpPr>
            <p:cNvPr id="129" name="Google Shape;129;p23"/>
            <p:cNvGrpSpPr/>
            <p:nvPr/>
          </p:nvGrpSpPr>
          <p:grpSpPr>
            <a:xfrm>
              <a:off x="7545557" y="1480251"/>
              <a:ext cx="734687" cy="743126"/>
              <a:chOff x="7211466" y="1719600"/>
              <a:chExt cx="444000" cy="449100"/>
            </a:xfrm>
          </p:grpSpPr>
          <p:sp>
            <p:nvSpPr>
              <p:cNvPr id="130" name="Google Shape;130;p23"/>
              <p:cNvSpPr/>
              <p:nvPr/>
            </p:nvSpPr>
            <p:spPr>
              <a:xfrm>
                <a:off x="7211466" y="1719600"/>
                <a:ext cx="444000" cy="449100"/>
              </a:xfrm>
              <a:prstGeom prst="roundRect">
                <a:avLst>
                  <a:gd name="adj" fmla="val 50000"/>
                </a:avLst>
              </a:prstGeom>
              <a:solidFill>
                <a:srgbClr val="FF5A5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131" name="Google Shape;131;p2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339243" y="1849816"/>
                <a:ext cx="188578" cy="1885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550" y="1196975"/>
            <a:ext cx="6082401" cy="54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238875" y="1468425"/>
            <a:ext cx="54108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●"/>
            </a:pPr>
            <a:r>
              <a:rPr lang="en-I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Snowflake Schema for Data Modeling: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●"/>
            </a:pPr>
            <a:r>
              <a:rPr lang="en-I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Fact Table: Listing_Table acts as the Central table containing listing details.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3302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●"/>
            </a:pPr>
            <a:r>
              <a:rPr lang="en-I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Dimension Tables: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914400" lvl="1" indent="-3302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○"/>
            </a:pPr>
            <a:r>
              <a:rPr lang="en-I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reviews_table: Tracks guest ratings and feedback.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914400" lvl="1" indent="-3302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○"/>
            </a:pPr>
            <a:r>
              <a:rPr lang="en-I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host_table: Includes host response and Superhost status.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914400" lvl="1" indent="-3302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○"/>
            </a:pPr>
            <a:r>
              <a:rPr lang="en-I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availability_table: Stores occupancy tracking data.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914400" lvl="1" indent="-330200" algn="l" rtl="0">
              <a:lnSpc>
                <a:spcPct val="154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Char char="○"/>
            </a:pPr>
            <a:r>
              <a:rPr lang="en-IN" sz="16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amenities_table: Lists available features for each listing.</a:t>
            </a:r>
            <a:endParaRPr sz="16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/>
        </p:nvSpPr>
        <p:spPr>
          <a:xfrm>
            <a:off x="406775" y="234950"/>
            <a:ext cx="11333700" cy="9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chemeClr val="dk1"/>
                </a:solidFill>
              </a:rPr>
              <a:t>Dashboard 1</a:t>
            </a:r>
            <a:endParaRPr sz="3000" b="1"/>
          </a:p>
        </p:txBody>
      </p:sp>
      <p:sp>
        <p:nvSpPr>
          <p:cNvPr id="143" name="Google Shape;143;p25"/>
          <p:cNvSpPr txBox="1"/>
          <p:nvPr/>
        </p:nvSpPr>
        <p:spPr>
          <a:xfrm>
            <a:off x="406775" y="1039675"/>
            <a:ext cx="11333700" cy="57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Target price band: </a:t>
            </a:r>
            <a:r>
              <a:rPr lang="en-IN" b="1">
                <a:solidFill>
                  <a:schemeClr val="dk1"/>
                </a:solidFill>
              </a:rPr>
              <a:t>$200–$230</a:t>
            </a:r>
            <a:r>
              <a:rPr lang="en-IN">
                <a:solidFill>
                  <a:schemeClr val="dk1"/>
                </a:solidFill>
              </a:rPr>
              <a:t> → keeps occupancy </a:t>
            </a:r>
            <a:r>
              <a:rPr lang="en-IN" b="1">
                <a:solidFill>
                  <a:schemeClr val="dk1"/>
                </a:solidFill>
              </a:rPr>
              <a:t>≥ 48 %.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Pricing headroom: </a:t>
            </a:r>
            <a:r>
              <a:rPr lang="en-IN" b="1">
                <a:solidFill>
                  <a:schemeClr val="dk1"/>
                </a:solidFill>
              </a:rPr>
              <a:t>69 %</a:t>
            </a:r>
            <a:r>
              <a:rPr lang="en-IN">
                <a:solidFill>
                  <a:schemeClr val="dk1"/>
                </a:solidFill>
              </a:rPr>
              <a:t> of listings sit </a:t>
            </a:r>
            <a:r>
              <a:rPr lang="en-IN" b="1">
                <a:solidFill>
                  <a:schemeClr val="dk1"/>
                </a:solidFill>
              </a:rPr>
              <a:t>below market</a:t>
            </a:r>
            <a:r>
              <a:rPr lang="en-IN">
                <a:solidFill>
                  <a:schemeClr val="dk1"/>
                </a:solidFill>
              </a:rPr>
              <a:t> → raise rates.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Premium windows: </a:t>
            </a:r>
            <a:r>
              <a:rPr lang="en-IN" b="1">
                <a:solidFill>
                  <a:schemeClr val="dk1"/>
                </a:solidFill>
              </a:rPr>
              <a:t>Feb &amp; Aug (+20 %)</a:t>
            </a:r>
            <a:r>
              <a:rPr lang="en-IN">
                <a:solidFill>
                  <a:schemeClr val="dk1"/>
                </a:solidFill>
              </a:rPr>
              <a:t> and </a:t>
            </a:r>
            <a:r>
              <a:rPr lang="en-IN" b="1">
                <a:solidFill>
                  <a:schemeClr val="dk1"/>
                </a:solidFill>
              </a:rPr>
              <a:t>Q4 weekends (+20 %)</a:t>
            </a:r>
            <a:r>
              <a:rPr lang="en-IN">
                <a:solidFill>
                  <a:schemeClr val="dk1"/>
                </a:solidFill>
              </a:rPr>
              <a:t> sustain higher prices.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Revenue peak: </a:t>
            </a:r>
            <a:r>
              <a:rPr lang="en-IN" b="1">
                <a:solidFill>
                  <a:schemeClr val="dk1"/>
                </a:solidFill>
              </a:rPr>
              <a:t>Q4</a:t>
            </a:r>
            <a:r>
              <a:rPr lang="en-IN">
                <a:solidFill>
                  <a:schemeClr val="dk1"/>
                </a:solidFill>
              </a:rPr>
              <a:t>, with November the #1 month; </a:t>
            </a:r>
            <a:r>
              <a:rPr lang="en-IN" b="1">
                <a:solidFill>
                  <a:schemeClr val="dk1"/>
                </a:solidFill>
              </a:rPr>
              <a:t>Dec occupancy hits 60 %</a:t>
            </a:r>
            <a:r>
              <a:rPr lang="en-IN">
                <a:solidFill>
                  <a:schemeClr val="dk1"/>
                </a:solidFill>
              </a:rPr>
              <a:t>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Soft spots: </a:t>
            </a:r>
            <a:r>
              <a:rPr lang="en-IN" b="1">
                <a:solidFill>
                  <a:schemeClr val="dk1"/>
                </a:solidFill>
              </a:rPr>
              <a:t>Fall (‑10 %)</a:t>
            </a:r>
            <a:r>
              <a:rPr lang="en-IN">
                <a:solidFill>
                  <a:schemeClr val="dk1"/>
                </a:solidFill>
              </a:rPr>
              <a:t> and </a:t>
            </a:r>
            <a:r>
              <a:rPr lang="en-IN" b="1">
                <a:solidFill>
                  <a:schemeClr val="dk1"/>
                </a:solidFill>
              </a:rPr>
              <a:t>June 36 %</a:t>
            </a:r>
            <a:r>
              <a:rPr lang="en-IN">
                <a:solidFill>
                  <a:schemeClr val="dk1"/>
                </a:solidFill>
              </a:rPr>
              <a:t> occ. → run promos / bundles.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Day‑of‑week lift: </a:t>
            </a:r>
            <a:r>
              <a:rPr lang="en-IN" b="1">
                <a:solidFill>
                  <a:schemeClr val="dk1"/>
                </a:solidFill>
              </a:rPr>
              <a:t>Saturdays (Dec 0.87)</a:t>
            </a:r>
            <a:r>
              <a:rPr lang="en-IN">
                <a:solidFill>
                  <a:schemeClr val="dk1"/>
                </a:solidFill>
              </a:rPr>
              <a:t> &amp; Sundays are hottest; </a:t>
            </a:r>
            <a:r>
              <a:rPr lang="en-IN" b="1">
                <a:solidFill>
                  <a:schemeClr val="dk1"/>
                </a:solidFill>
              </a:rPr>
              <a:t>Mondays strong in Dec</a:t>
            </a:r>
            <a:r>
              <a:rPr lang="en-IN">
                <a:solidFill>
                  <a:schemeClr val="dk1"/>
                </a:solidFill>
              </a:rPr>
              <a:t>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Season parity: </a:t>
            </a:r>
            <a:r>
              <a:rPr lang="en-IN" b="1">
                <a:solidFill>
                  <a:schemeClr val="dk1"/>
                </a:solidFill>
              </a:rPr>
              <a:t>Winter ≈ Summer revenue (~$178 k each)</a:t>
            </a:r>
            <a:r>
              <a:rPr lang="en-IN">
                <a:solidFill>
                  <a:schemeClr val="dk1"/>
                </a:solidFill>
              </a:rPr>
              <a:t> → equal marketing focus.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</a:rPr>
              <a:t>Tactics:</a:t>
            </a:r>
            <a:br>
              <a:rPr lang="en-IN" b="1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Dynamic pricing anchored at </a:t>
            </a:r>
            <a:r>
              <a:rPr lang="en-IN" b="1">
                <a:solidFill>
                  <a:schemeClr val="dk1"/>
                </a:solidFill>
              </a:rPr>
              <a:t>$200–$230.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3‑night</a:t>
            </a:r>
            <a:r>
              <a:rPr lang="en-IN">
                <a:solidFill>
                  <a:schemeClr val="dk1"/>
                </a:solidFill>
              </a:rPr>
              <a:t> minimum stays over holidays.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Flash sales</a:t>
            </a:r>
            <a:r>
              <a:rPr lang="en-IN" b="1">
                <a:solidFill>
                  <a:schemeClr val="dk1"/>
                </a:solidFill>
              </a:rPr>
              <a:t> Mon–Wed</a:t>
            </a:r>
            <a:r>
              <a:rPr lang="en-IN">
                <a:solidFill>
                  <a:schemeClr val="dk1"/>
                </a:solidFill>
              </a:rPr>
              <a:t> during low periods to fill gaps.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392350" y="208300"/>
            <a:ext cx="113337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chemeClr val="dk1"/>
                </a:solidFill>
              </a:rPr>
              <a:t>Dashboard 2</a:t>
            </a:r>
            <a:endParaRPr sz="3000" b="1"/>
          </a:p>
        </p:txBody>
      </p:sp>
      <p:sp>
        <p:nvSpPr>
          <p:cNvPr id="153" name="Google Shape;153;p27"/>
          <p:cNvSpPr txBox="1"/>
          <p:nvPr/>
        </p:nvSpPr>
        <p:spPr>
          <a:xfrm>
            <a:off x="392350" y="1111600"/>
            <a:ext cx="11333700" cy="6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Top driver:</a:t>
            </a:r>
            <a:r>
              <a:rPr lang="en-IN">
                <a:solidFill>
                  <a:schemeClr val="dk1"/>
                </a:solidFill>
              </a:rPr>
              <a:t> Cleanliness ≥ 4.7 ⇒ overall ≥ 4.8 → double‑down on housekeeping &amp; mid‑stay cleans.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Response vs. acceptance:</a:t>
            </a:r>
            <a:r>
              <a:rPr lang="en-IN">
                <a:solidFill>
                  <a:schemeClr val="dk1"/>
                </a:solidFill>
              </a:rPr>
              <a:t> 97 % reply rate but only 91 % acceptance → fix calendar gaps &amp; minimum‑stay rules.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Superhost gap:</a:t>
            </a:r>
            <a:r>
              <a:rPr lang="en-IN">
                <a:solidFill>
                  <a:schemeClr val="dk1"/>
                </a:solidFill>
              </a:rPr>
              <a:t> Only </a:t>
            </a:r>
            <a:r>
              <a:rPr lang="en-IN" b="1">
                <a:solidFill>
                  <a:schemeClr val="dk1"/>
                </a:solidFill>
              </a:rPr>
              <a:t>45 % meet Superhost status</a:t>
            </a:r>
            <a:r>
              <a:rPr lang="en-IN">
                <a:solidFill>
                  <a:schemeClr val="dk1"/>
                </a:solidFill>
              </a:rPr>
              <a:t> → coaching &amp; perks can lift conversion and trust.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Rating trend:</a:t>
            </a:r>
            <a:r>
              <a:rPr lang="en-IN">
                <a:solidFill>
                  <a:schemeClr val="dk1"/>
                </a:solidFill>
              </a:rPr>
              <a:t> Stable </a:t>
            </a:r>
            <a:r>
              <a:rPr lang="en-IN" b="1">
                <a:solidFill>
                  <a:schemeClr val="dk1"/>
                </a:solidFill>
              </a:rPr>
              <a:t>4.75–4.88</a:t>
            </a:r>
            <a:r>
              <a:rPr lang="en-IN">
                <a:solidFill>
                  <a:schemeClr val="dk1"/>
                </a:solidFill>
              </a:rPr>
              <a:t> but dipping in last quarter → </a:t>
            </a:r>
            <a:r>
              <a:rPr lang="en-IN" b="1">
                <a:solidFill>
                  <a:schemeClr val="dk1"/>
                </a:solidFill>
              </a:rPr>
              <a:t>monitor for service slippage</a:t>
            </a:r>
            <a:r>
              <a:rPr lang="en-IN">
                <a:solidFill>
                  <a:schemeClr val="dk1"/>
                </a:solidFill>
              </a:rPr>
              <a:t>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b="1">
                <a:solidFill>
                  <a:schemeClr val="dk1"/>
                </a:solidFill>
              </a:rPr>
              <a:t>Amenity edge:</a:t>
            </a:r>
            <a:r>
              <a:rPr lang="en-IN">
                <a:solidFill>
                  <a:schemeClr val="dk1"/>
                </a:solidFill>
              </a:rPr>
              <a:t> Just </a:t>
            </a:r>
            <a:r>
              <a:rPr lang="en-IN" b="1">
                <a:solidFill>
                  <a:schemeClr val="dk1"/>
                </a:solidFill>
              </a:rPr>
              <a:t>11 % offer an electric stove; in‑unit kitchens &amp; workspaces boost satisfaction</a:t>
            </a:r>
            <a:r>
              <a:rPr lang="en-IN">
                <a:solidFill>
                  <a:schemeClr val="dk1"/>
                </a:solidFill>
              </a:rPr>
              <a:t> and length of stay.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>
                <a:solidFill>
                  <a:schemeClr val="dk1"/>
                </a:solidFill>
              </a:rPr>
              <a:t>Tactics: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Housekeeping audits → </a:t>
            </a:r>
            <a:r>
              <a:rPr lang="en-IN" b="1">
                <a:solidFill>
                  <a:schemeClr val="dk1"/>
                </a:solidFill>
              </a:rPr>
              <a:t>hit cleanliness 4.8+ every stay</a:t>
            </a:r>
            <a:r>
              <a:rPr lang="en-IN">
                <a:solidFill>
                  <a:schemeClr val="dk1"/>
                </a:solidFill>
              </a:rPr>
              <a:t>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Auto‑accept / rapid approvals → </a:t>
            </a:r>
            <a:r>
              <a:rPr lang="en-IN" b="1">
                <a:solidFill>
                  <a:schemeClr val="dk1"/>
                </a:solidFill>
              </a:rPr>
              <a:t>raise acceptance to 95 %</a:t>
            </a:r>
            <a:r>
              <a:rPr lang="en-IN">
                <a:solidFill>
                  <a:schemeClr val="dk1"/>
                </a:solidFill>
              </a:rPr>
              <a:t>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Superhost training &amp; incentives for the </a:t>
            </a:r>
            <a:r>
              <a:rPr lang="en-IN" b="1">
                <a:solidFill>
                  <a:schemeClr val="dk1"/>
                </a:solidFill>
              </a:rPr>
              <a:t>55 %</a:t>
            </a:r>
            <a:r>
              <a:rPr lang="en-IN">
                <a:solidFill>
                  <a:schemeClr val="dk1"/>
                </a:solidFill>
              </a:rPr>
              <a:t> non‑Superhosts.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Amenity upgrades → </a:t>
            </a:r>
            <a:r>
              <a:rPr lang="en-IN" b="1">
                <a:solidFill>
                  <a:schemeClr val="dk1"/>
                </a:solidFill>
              </a:rPr>
              <a:t>kitchen gear, desks, high‑speed Wi‑Fi</a:t>
            </a:r>
            <a:r>
              <a:rPr lang="en-IN">
                <a:solidFill>
                  <a:schemeClr val="dk1"/>
                </a:solidFill>
              </a:rPr>
              <a:t>.</a:t>
            </a:r>
            <a:br>
              <a:rPr lang="en-I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Widescreen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Poppins Medium</vt:lpstr>
      <vt:lpstr>Arial</vt:lpstr>
      <vt:lpstr>Poppins ExtraLight</vt:lpstr>
      <vt:lpstr>Poppins SemiBold</vt:lpstr>
      <vt:lpstr>Montserrat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 Thaker</cp:lastModifiedBy>
  <cp:revision>1</cp:revision>
  <dcterms:modified xsi:type="dcterms:W3CDTF">2025-06-04T03:38:25Z</dcterms:modified>
</cp:coreProperties>
</file>