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6" r:id="rId7"/>
    <p:sldId id="267" r:id="rId8"/>
    <p:sldId id="262" r:id="rId9"/>
    <p:sldId id="263" r:id="rId10"/>
    <p:sldId id="264" r:id="rId11"/>
    <p:sldId id="265" r:id="rId12"/>
  </p:sldIdLst>
  <p:sldSz cx="12192000" cy="6858000"/>
  <p:notesSz cx="6858000" cy="9144000"/>
  <p:photoAlbum layout="1picTitle" frame="frameStyle7"/>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4660"/>
  </p:normalViewPr>
  <p:slideViewPr>
    <p:cSldViewPr snapToGrid="0">
      <p:cViewPr>
        <p:scale>
          <a:sx n="100" d="100"/>
          <a:sy n="100" d="100"/>
        </p:scale>
        <p:origin x="-125"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6D8F12-ABAF-4001-AB4E-5E0D33CC69D2}"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CB5C8-CA9C-451A-A5CD-E6D3F5D6DC2B}" type="slidenum">
              <a:rPr lang="en-US" smtClean="0"/>
              <a:t>‹#›</a:t>
            </a:fld>
            <a:endParaRPr lang="en-US"/>
          </a:p>
        </p:txBody>
      </p:sp>
    </p:spTree>
    <p:extLst>
      <p:ext uri="{BB962C8B-B14F-4D97-AF65-F5344CB8AC3E}">
        <p14:creationId xmlns:p14="http://schemas.microsoft.com/office/powerpoint/2010/main" val="55436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6D8F12-ABAF-4001-AB4E-5E0D33CC69D2}"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CB5C8-CA9C-451A-A5CD-E6D3F5D6DC2B}" type="slidenum">
              <a:rPr lang="en-US" smtClean="0"/>
              <a:t>‹#›</a:t>
            </a:fld>
            <a:endParaRPr lang="en-US"/>
          </a:p>
        </p:txBody>
      </p:sp>
    </p:spTree>
    <p:extLst>
      <p:ext uri="{BB962C8B-B14F-4D97-AF65-F5344CB8AC3E}">
        <p14:creationId xmlns:p14="http://schemas.microsoft.com/office/powerpoint/2010/main" val="3683922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6D8F12-ABAF-4001-AB4E-5E0D33CC69D2}"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CB5C8-CA9C-451A-A5CD-E6D3F5D6DC2B}" type="slidenum">
              <a:rPr lang="en-US" smtClean="0"/>
              <a:t>‹#›</a:t>
            </a:fld>
            <a:endParaRPr lang="en-US"/>
          </a:p>
        </p:txBody>
      </p:sp>
    </p:spTree>
    <p:extLst>
      <p:ext uri="{BB962C8B-B14F-4D97-AF65-F5344CB8AC3E}">
        <p14:creationId xmlns:p14="http://schemas.microsoft.com/office/powerpoint/2010/main" val="859587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6D8F12-ABAF-4001-AB4E-5E0D33CC69D2}"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CB5C8-CA9C-451A-A5CD-E6D3F5D6DC2B}" type="slidenum">
              <a:rPr lang="en-US" smtClean="0"/>
              <a:t>‹#›</a:t>
            </a:fld>
            <a:endParaRPr lang="en-US"/>
          </a:p>
        </p:txBody>
      </p:sp>
    </p:spTree>
    <p:extLst>
      <p:ext uri="{BB962C8B-B14F-4D97-AF65-F5344CB8AC3E}">
        <p14:creationId xmlns:p14="http://schemas.microsoft.com/office/powerpoint/2010/main" val="1917918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6D8F12-ABAF-4001-AB4E-5E0D33CC69D2}"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CB5C8-CA9C-451A-A5CD-E6D3F5D6DC2B}" type="slidenum">
              <a:rPr lang="en-US" smtClean="0"/>
              <a:t>‹#›</a:t>
            </a:fld>
            <a:endParaRPr lang="en-US"/>
          </a:p>
        </p:txBody>
      </p:sp>
    </p:spTree>
    <p:extLst>
      <p:ext uri="{BB962C8B-B14F-4D97-AF65-F5344CB8AC3E}">
        <p14:creationId xmlns:p14="http://schemas.microsoft.com/office/powerpoint/2010/main" val="3301945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6D8F12-ABAF-4001-AB4E-5E0D33CC69D2}" type="datetimeFigureOut">
              <a:rPr lang="en-US"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CB5C8-CA9C-451A-A5CD-E6D3F5D6DC2B}" type="slidenum">
              <a:rPr lang="en-US" smtClean="0"/>
              <a:t>‹#›</a:t>
            </a:fld>
            <a:endParaRPr lang="en-US"/>
          </a:p>
        </p:txBody>
      </p:sp>
    </p:spTree>
    <p:extLst>
      <p:ext uri="{BB962C8B-B14F-4D97-AF65-F5344CB8AC3E}">
        <p14:creationId xmlns:p14="http://schemas.microsoft.com/office/powerpoint/2010/main" val="421808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6D8F12-ABAF-4001-AB4E-5E0D33CC69D2}" type="datetimeFigureOut">
              <a:rPr lang="en-US" smtClean="0"/>
              <a:t>12/26/2023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FCB5C8-CA9C-451A-A5CD-E6D3F5D6DC2B}" type="slidenum">
              <a:rPr lang="en-US" smtClean="0"/>
              <a:t>‹#›</a:t>
            </a:fld>
            <a:endParaRPr lang="en-US"/>
          </a:p>
        </p:txBody>
      </p:sp>
    </p:spTree>
    <p:extLst>
      <p:ext uri="{BB962C8B-B14F-4D97-AF65-F5344CB8AC3E}">
        <p14:creationId xmlns:p14="http://schemas.microsoft.com/office/powerpoint/2010/main" val="2315806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6D8F12-ABAF-4001-AB4E-5E0D33CC69D2}" type="datetimeFigureOut">
              <a:rPr lang="en-US" smtClean="0"/>
              <a:t>12/26/2023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FCB5C8-CA9C-451A-A5CD-E6D3F5D6DC2B}" type="slidenum">
              <a:rPr lang="en-US" smtClean="0"/>
              <a:t>‹#›</a:t>
            </a:fld>
            <a:endParaRPr lang="en-US"/>
          </a:p>
        </p:txBody>
      </p:sp>
    </p:spTree>
    <p:extLst>
      <p:ext uri="{BB962C8B-B14F-4D97-AF65-F5344CB8AC3E}">
        <p14:creationId xmlns:p14="http://schemas.microsoft.com/office/powerpoint/2010/main" val="46622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6D8F12-ABAF-4001-AB4E-5E0D33CC69D2}" type="datetimeFigureOut">
              <a:rPr lang="en-US" smtClean="0"/>
              <a:t>12/26/2023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FCB5C8-CA9C-451A-A5CD-E6D3F5D6DC2B}" type="slidenum">
              <a:rPr lang="en-US" smtClean="0"/>
              <a:t>‹#›</a:t>
            </a:fld>
            <a:endParaRPr lang="en-US"/>
          </a:p>
        </p:txBody>
      </p:sp>
    </p:spTree>
    <p:extLst>
      <p:ext uri="{BB962C8B-B14F-4D97-AF65-F5344CB8AC3E}">
        <p14:creationId xmlns:p14="http://schemas.microsoft.com/office/powerpoint/2010/main" val="349377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6D8F12-ABAF-4001-AB4E-5E0D33CC69D2}" type="datetimeFigureOut">
              <a:rPr lang="en-US"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CB5C8-CA9C-451A-A5CD-E6D3F5D6DC2B}" type="slidenum">
              <a:rPr lang="en-US" smtClean="0"/>
              <a:t>‹#›</a:t>
            </a:fld>
            <a:endParaRPr lang="en-US"/>
          </a:p>
        </p:txBody>
      </p:sp>
    </p:spTree>
    <p:extLst>
      <p:ext uri="{BB962C8B-B14F-4D97-AF65-F5344CB8AC3E}">
        <p14:creationId xmlns:p14="http://schemas.microsoft.com/office/powerpoint/2010/main" val="364626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6D8F12-ABAF-4001-AB4E-5E0D33CC69D2}" type="datetimeFigureOut">
              <a:rPr lang="en-US"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CB5C8-CA9C-451A-A5CD-E6D3F5D6DC2B}" type="slidenum">
              <a:rPr lang="en-US" smtClean="0"/>
              <a:t>‹#›</a:t>
            </a:fld>
            <a:endParaRPr lang="en-US"/>
          </a:p>
        </p:txBody>
      </p:sp>
    </p:spTree>
    <p:extLst>
      <p:ext uri="{BB962C8B-B14F-4D97-AF65-F5344CB8AC3E}">
        <p14:creationId xmlns:p14="http://schemas.microsoft.com/office/powerpoint/2010/main" val="3022255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D8F12-ABAF-4001-AB4E-5E0D33CC69D2}" type="datetimeFigureOut">
              <a:rPr lang="en-US" smtClean="0"/>
              <a:t>12/26/2023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CB5C8-CA9C-451A-A5CD-E6D3F5D6DC2B}" type="slidenum">
              <a:rPr lang="en-US" smtClean="0"/>
              <a:t>‹#›</a:t>
            </a:fld>
            <a:endParaRPr lang="en-US"/>
          </a:p>
        </p:txBody>
      </p:sp>
    </p:spTree>
    <p:extLst>
      <p:ext uri="{BB962C8B-B14F-4D97-AF65-F5344CB8AC3E}">
        <p14:creationId xmlns:p14="http://schemas.microsoft.com/office/powerpoint/2010/main" val="157846438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10" name="TextBox 9"/>
          <p:cNvSpPr txBox="1"/>
          <p:nvPr/>
        </p:nvSpPr>
        <p:spPr>
          <a:xfrm>
            <a:off x="304800" y="161162"/>
            <a:ext cx="12193428" cy="584775"/>
          </a:xfrm>
          <a:prstGeom prst="rect">
            <a:avLst/>
          </a:prstGeom>
          <a:noFill/>
        </p:spPr>
        <p:txBody>
          <a:bodyPr wrap="square" rtlCol="0">
            <a:spAutoFit/>
          </a:bodyPr>
          <a:lstStyle/>
          <a:p>
            <a:r>
              <a:rPr lang="en-US" sz="2800" b="1" dirty="0" smtClean="0">
                <a:solidFill>
                  <a:schemeClr val="accent4">
                    <a:lumMod val="60000"/>
                    <a:lumOff val="40000"/>
                  </a:schemeClr>
                </a:solidFill>
                <a:latin typeface="Arial Black" panose="020B0A04020102020204" pitchFamily="34" charset="0"/>
              </a:rPr>
              <a:t>      </a:t>
            </a:r>
            <a:r>
              <a:rPr lang="en-US" sz="3200" dirty="0" smtClean="0">
                <a:solidFill>
                  <a:schemeClr val="accent4">
                    <a:lumMod val="60000"/>
                    <a:lumOff val="40000"/>
                  </a:schemeClr>
                </a:solidFill>
                <a:latin typeface="Bahnschrift SemiBold" panose="020B0502040204020203" pitchFamily="34" charset="0"/>
              </a:rPr>
              <a:t>Automatic </a:t>
            </a:r>
            <a:r>
              <a:rPr lang="en-US" sz="3200" dirty="0" smtClean="0">
                <a:solidFill>
                  <a:schemeClr val="accent4">
                    <a:lumMod val="60000"/>
                    <a:lumOff val="40000"/>
                  </a:schemeClr>
                </a:solidFill>
                <a:latin typeface="Bahnschrift SemiBold" panose="020B0502040204020203" pitchFamily="34" charset="0"/>
              </a:rPr>
              <a:t>License Number Plate Recognition System</a:t>
            </a:r>
            <a:endParaRPr lang="en-US" sz="3200" dirty="0">
              <a:solidFill>
                <a:schemeClr val="accent4">
                  <a:lumMod val="60000"/>
                  <a:lumOff val="40000"/>
                </a:schemeClr>
              </a:solidFill>
              <a:latin typeface="Bahnschrift SemiBold" panose="020B0502040204020203"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436" y="1010550"/>
            <a:ext cx="6752664" cy="5207370"/>
          </a:xfrm>
          <a:prstGeom prst="rect">
            <a:avLst/>
          </a:prstGeom>
          <a:effectLst>
            <a:softEdge rad="127000"/>
          </a:effectLst>
        </p:spPr>
      </p:pic>
      <p:sp>
        <p:nvSpPr>
          <p:cNvPr id="9" name="TextBox 8"/>
          <p:cNvSpPr txBox="1"/>
          <p:nvPr/>
        </p:nvSpPr>
        <p:spPr>
          <a:xfrm>
            <a:off x="7277100" y="1402079"/>
            <a:ext cx="4587240" cy="4108817"/>
          </a:xfrm>
          <a:prstGeom prst="rect">
            <a:avLst/>
          </a:prstGeom>
          <a:noFill/>
        </p:spPr>
        <p:txBody>
          <a:bodyPr wrap="square" rtlCol="0">
            <a:spAutoFit/>
          </a:bodyPr>
          <a:lstStyle/>
          <a:p>
            <a:r>
              <a:rPr lang="en-US" dirty="0" smtClean="0">
                <a:solidFill>
                  <a:schemeClr val="accent4">
                    <a:lumMod val="60000"/>
                    <a:lumOff val="40000"/>
                  </a:schemeClr>
                </a:solidFill>
                <a:latin typeface="Bahnschrift SemiBold" panose="020B0502040204020203" pitchFamily="34" charset="0"/>
              </a:rPr>
              <a:t>Department of Artificial Intelligence and IT</a:t>
            </a:r>
          </a:p>
          <a:p>
            <a:endParaRPr lang="en-US" dirty="0">
              <a:latin typeface="Bahnschrift SemiBold" panose="020B0502040204020203" pitchFamily="34" charset="0"/>
            </a:endParaRPr>
          </a:p>
          <a:p>
            <a:r>
              <a:rPr lang="en-US" dirty="0" smtClean="0">
                <a:latin typeface="Bahnschrift SemiBold" panose="020B0502040204020203" pitchFamily="34" charset="0"/>
              </a:rPr>
              <a:t>                     </a:t>
            </a:r>
          </a:p>
          <a:p>
            <a:r>
              <a:rPr lang="en-US" dirty="0">
                <a:latin typeface="Bahnschrift SemiBold" panose="020B0502040204020203" pitchFamily="34" charset="0"/>
              </a:rPr>
              <a:t> </a:t>
            </a:r>
            <a:r>
              <a:rPr lang="en-US" dirty="0" smtClean="0">
                <a:latin typeface="Bahnschrift SemiBold" panose="020B0502040204020203" pitchFamily="34" charset="0"/>
              </a:rPr>
              <a:t>                   </a:t>
            </a:r>
            <a:r>
              <a:rPr lang="en-US" dirty="0" smtClean="0">
                <a:solidFill>
                  <a:schemeClr val="accent4">
                    <a:lumMod val="60000"/>
                    <a:lumOff val="40000"/>
                  </a:schemeClr>
                </a:solidFill>
                <a:latin typeface="Bahnschrift SemiBold" panose="020B0502040204020203" pitchFamily="34" charset="0"/>
              </a:rPr>
              <a:t>Submitted By :</a:t>
            </a:r>
            <a:endParaRPr lang="en-US" dirty="0" smtClean="0">
              <a:latin typeface="Bahnschrift SemiBold" panose="020B0502040204020203" pitchFamily="34" charset="0"/>
            </a:endParaRPr>
          </a:p>
          <a:p>
            <a:pPr marL="285750" indent="-285750">
              <a:lnSpc>
                <a:spcPct val="150000"/>
              </a:lnSpc>
              <a:buFont typeface="Arial" panose="020B0604020202020204" pitchFamily="34" charset="0"/>
              <a:buChar char="•"/>
            </a:pPr>
            <a:r>
              <a:rPr lang="en-US" dirty="0" err="1" smtClean="0">
                <a:solidFill>
                  <a:schemeClr val="accent1">
                    <a:lumMod val="40000"/>
                    <a:lumOff val="60000"/>
                  </a:schemeClr>
                </a:solidFill>
                <a:latin typeface="Bahnschrift SemiBold" panose="020B0502040204020203" pitchFamily="34" charset="0"/>
              </a:rPr>
              <a:t>K.Eswar</a:t>
            </a:r>
            <a:r>
              <a:rPr lang="en-US" dirty="0" smtClean="0">
                <a:solidFill>
                  <a:schemeClr val="accent1">
                    <a:lumMod val="40000"/>
                    <a:lumOff val="60000"/>
                  </a:schemeClr>
                </a:solidFill>
                <a:latin typeface="Bahnschrift SemiBold" panose="020B0502040204020203" pitchFamily="34" charset="0"/>
              </a:rPr>
              <a:t> </a:t>
            </a:r>
            <a:r>
              <a:rPr lang="en-US" dirty="0" err="1" smtClean="0">
                <a:solidFill>
                  <a:schemeClr val="accent1">
                    <a:lumMod val="40000"/>
                    <a:lumOff val="60000"/>
                  </a:schemeClr>
                </a:solidFill>
                <a:latin typeface="Bahnschrift SemiBold" panose="020B0502040204020203" pitchFamily="34" charset="0"/>
              </a:rPr>
              <a:t>Charan</a:t>
            </a:r>
            <a:r>
              <a:rPr lang="en-US" dirty="0" smtClean="0">
                <a:solidFill>
                  <a:schemeClr val="accent1">
                    <a:lumMod val="40000"/>
                    <a:lumOff val="60000"/>
                  </a:schemeClr>
                </a:solidFill>
                <a:latin typeface="Bahnschrift SemiBold" panose="020B0502040204020203" pitchFamily="34" charset="0"/>
              </a:rPr>
              <a:t> </a:t>
            </a:r>
            <a:r>
              <a:rPr lang="en-US" dirty="0" err="1" smtClean="0">
                <a:solidFill>
                  <a:schemeClr val="accent1">
                    <a:lumMod val="40000"/>
                    <a:lumOff val="60000"/>
                  </a:schemeClr>
                </a:solidFill>
                <a:latin typeface="Bahnschrift SemiBold" panose="020B0502040204020203" pitchFamily="34" charset="0"/>
              </a:rPr>
              <a:t>Rohith</a:t>
            </a:r>
            <a:r>
              <a:rPr lang="en-US" dirty="0" smtClean="0">
                <a:solidFill>
                  <a:schemeClr val="accent1">
                    <a:lumMod val="40000"/>
                    <a:lumOff val="60000"/>
                  </a:schemeClr>
                </a:solidFill>
                <a:latin typeface="Bahnschrift SemiBold" panose="020B0502040204020203" pitchFamily="34" charset="0"/>
              </a:rPr>
              <a:t> – 20471A4328</a:t>
            </a:r>
          </a:p>
          <a:p>
            <a:pPr marL="285750" indent="-285750">
              <a:lnSpc>
                <a:spcPct val="150000"/>
              </a:lnSpc>
              <a:buFont typeface="Arial" panose="020B0604020202020204" pitchFamily="34" charset="0"/>
              <a:buChar char="•"/>
            </a:pPr>
            <a:r>
              <a:rPr lang="en-US" dirty="0" err="1" smtClean="0">
                <a:solidFill>
                  <a:schemeClr val="accent1">
                    <a:lumMod val="40000"/>
                    <a:lumOff val="60000"/>
                  </a:schemeClr>
                </a:solidFill>
                <a:latin typeface="Bahnschrift SemiBold" panose="020B0502040204020203" pitchFamily="34" charset="0"/>
              </a:rPr>
              <a:t>I.Krishna</a:t>
            </a:r>
            <a:r>
              <a:rPr lang="en-US" dirty="0" smtClean="0">
                <a:solidFill>
                  <a:schemeClr val="accent1">
                    <a:lumMod val="40000"/>
                    <a:lumOff val="60000"/>
                  </a:schemeClr>
                </a:solidFill>
                <a:latin typeface="Bahnschrift SemiBold" panose="020B0502040204020203" pitchFamily="34" charset="0"/>
              </a:rPr>
              <a:t> </a:t>
            </a:r>
            <a:r>
              <a:rPr lang="en-US" dirty="0" err="1" smtClean="0">
                <a:solidFill>
                  <a:schemeClr val="accent1">
                    <a:lumMod val="40000"/>
                    <a:lumOff val="60000"/>
                  </a:schemeClr>
                </a:solidFill>
                <a:latin typeface="Bahnschrift SemiBold" panose="020B0502040204020203" pitchFamily="34" charset="0"/>
              </a:rPr>
              <a:t>Sai</a:t>
            </a:r>
            <a:r>
              <a:rPr lang="en-US" dirty="0" smtClean="0">
                <a:solidFill>
                  <a:schemeClr val="accent1">
                    <a:lumMod val="40000"/>
                    <a:lumOff val="60000"/>
                  </a:schemeClr>
                </a:solidFill>
                <a:latin typeface="Bahnschrift SemiBold" panose="020B0502040204020203" pitchFamily="34" charset="0"/>
              </a:rPr>
              <a:t> Ram          – 20471A4321</a:t>
            </a:r>
          </a:p>
          <a:p>
            <a:pPr marL="285750" indent="-285750">
              <a:lnSpc>
                <a:spcPct val="150000"/>
              </a:lnSpc>
              <a:buFont typeface="Arial" panose="020B0604020202020204" pitchFamily="34" charset="0"/>
              <a:buChar char="•"/>
            </a:pPr>
            <a:r>
              <a:rPr lang="en-US" dirty="0" err="1" smtClean="0">
                <a:solidFill>
                  <a:schemeClr val="accent1">
                    <a:lumMod val="40000"/>
                    <a:lumOff val="60000"/>
                  </a:schemeClr>
                </a:solidFill>
                <a:latin typeface="Bahnschrift SemiBold" panose="020B0502040204020203" pitchFamily="34" charset="0"/>
              </a:rPr>
              <a:t>J.Y.Abhishek</a:t>
            </a:r>
            <a:r>
              <a:rPr lang="en-US" dirty="0" smtClean="0">
                <a:solidFill>
                  <a:schemeClr val="accent1">
                    <a:lumMod val="40000"/>
                    <a:lumOff val="60000"/>
                  </a:schemeClr>
                </a:solidFill>
                <a:latin typeface="Bahnschrift SemiBold" panose="020B0502040204020203" pitchFamily="34" charset="0"/>
              </a:rPr>
              <a:t> </a:t>
            </a:r>
            <a:r>
              <a:rPr lang="en-US" dirty="0" err="1" smtClean="0">
                <a:solidFill>
                  <a:schemeClr val="accent1">
                    <a:lumMod val="40000"/>
                    <a:lumOff val="60000"/>
                  </a:schemeClr>
                </a:solidFill>
                <a:latin typeface="Bahnschrift SemiBold" panose="020B0502040204020203" pitchFamily="34" charset="0"/>
              </a:rPr>
              <a:t>Varma</a:t>
            </a:r>
            <a:r>
              <a:rPr lang="en-US" dirty="0" smtClean="0">
                <a:solidFill>
                  <a:schemeClr val="accent1">
                    <a:lumMod val="40000"/>
                    <a:lumOff val="60000"/>
                  </a:schemeClr>
                </a:solidFill>
                <a:latin typeface="Bahnschrift SemiBold" panose="020B0502040204020203" pitchFamily="34" charset="0"/>
              </a:rPr>
              <a:t>       - 20471A4322</a:t>
            </a:r>
          </a:p>
          <a:p>
            <a:pPr marL="285750" indent="-285750">
              <a:lnSpc>
                <a:spcPct val="150000"/>
              </a:lnSpc>
              <a:buFont typeface="Arial" panose="020B0604020202020204" pitchFamily="34" charset="0"/>
              <a:buChar char="•"/>
            </a:pPr>
            <a:r>
              <a:rPr lang="en-US" dirty="0" smtClean="0">
                <a:solidFill>
                  <a:schemeClr val="accent1">
                    <a:lumMod val="40000"/>
                    <a:lumOff val="60000"/>
                  </a:schemeClr>
                </a:solidFill>
                <a:latin typeface="Bahnschrift SemiBold" panose="020B0502040204020203" pitchFamily="34" charset="0"/>
              </a:rPr>
              <a:t>T. </a:t>
            </a:r>
            <a:r>
              <a:rPr lang="en-US" dirty="0" err="1" smtClean="0">
                <a:solidFill>
                  <a:schemeClr val="accent1">
                    <a:lumMod val="40000"/>
                    <a:lumOff val="60000"/>
                  </a:schemeClr>
                </a:solidFill>
                <a:latin typeface="Bahnschrift SemiBold" panose="020B0502040204020203" pitchFamily="34" charset="0"/>
              </a:rPr>
              <a:t>Prasanth</a:t>
            </a:r>
            <a:r>
              <a:rPr lang="en-US" dirty="0" smtClean="0">
                <a:solidFill>
                  <a:schemeClr val="accent1">
                    <a:lumMod val="40000"/>
                    <a:lumOff val="60000"/>
                  </a:schemeClr>
                </a:solidFill>
                <a:latin typeface="Bahnschrift SemiBold" panose="020B0502040204020203" pitchFamily="34" charset="0"/>
              </a:rPr>
              <a:t> Kumar         - 20471A4357</a:t>
            </a:r>
          </a:p>
          <a:p>
            <a:pPr>
              <a:lnSpc>
                <a:spcPct val="150000"/>
              </a:lnSpc>
            </a:pPr>
            <a:endParaRPr lang="en-US" dirty="0" smtClean="0">
              <a:latin typeface="Bahnschrift SemiBold" panose="020B0502040204020203" pitchFamily="34" charset="0"/>
            </a:endParaRPr>
          </a:p>
          <a:p>
            <a:pPr>
              <a:lnSpc>
                <a:spcPct val="150000"/>
              </a:lnSpc>
            </a:pPr>
            <a:r>
              <a:rPr lang="en-US" dirty="0" smtClean="0">
                <a:latin typeface="Bahnschrift SemiBold" panose="020B0502040204020203" pitchFamily="34" charset="0"/>
              </a:rPr>
              <a:t>          Under the esteemed guidance of </a:t>
            </a:r>
          </a:p>
          <a:p>
            <a:pPr>
              <a:lnSpc>
                <a:spcPct val="150000"/>
              </a:lnSpc>
            </a:pPr>
            <a:r>
              <a:rPr lang="en-US" dirty="0" smtClean="0">
                <a:latin typeface="Bahnschrift SemiBold" panose="020B0502040204020203" pitchFamily="34" charset="0"/>
              </a:rPr>
              <a:t>                  </a:t>
            </a:r>
            <a:r>
              <a:rPr lang="en-US" dirty="0" smtClean="0">
                <a:solidFill>
                  <a:schemeClr val="accent4">
                    <a:lumMod val="60000"/>
                    <a:lumOff val="40000"/>
                  </a:schemeClr>
                </a:solidFill>
                <a:latin typeface="Bahnschrift SemiBold" panose="020B0502040204020203" pitchFamily="34" charset="0"/>
              </a:rPr>
              <a:t>Ms. P. </a:t>
            </a:r>
            <a:r>
              <a:rPr lang="en-US" dirty="0" err="1" smtClean="0">
                <a:solidFill>
                  <a:schemeClr val="accent4">
                    <a:lumMod val="60000"/>
                    <a:lumOff val="40000"/>
                  </a:schemeClr>
                </a:solidFill>
                <a:latin typeface="Bahnschrift SemiBold" panose="020B0502040204020203" pitchFamily="34" charset="0"/>
              </a:rPr>
              <a:t>Neelima</a:t>
            </a:r>
            <a:r>
              <a:rPr lang="en-US" dirty="0" smtClean="0">
                <a:solidFill>
                  <a:schemeClr val="accent4">
                    <a:lumMod val="60000"/>
                    <a:lumOff val="40000"/>
                  </a:schemeClr>
                </a:solidFill>
                <a:latin typeface="Bahnschrift SemiBold" panose="020B0502040204020203" pitchFamily="34" charset="0"/>
              </a:rPr>
              <a:t> - ( </a:t>
            </a:r>
            <a:r>
              <a:rPr lang="en-US" dirty="0" err="1" smtClean="0">
                <a:solidFill>
                  <a:schemeClr val="accent4">
                    <a:lumMod val="60000"/>
                    <a:lumOff val="40000"/>
                  </a:schemeClr>
                </a:solidFill>
                <a:latin typeface="Bahnschrift SemiBold" panose="020B0502040204020203" pitchFamily="34" charset="0"/>
              </a:rPr>
              <a:t>M.Tech</a:t>
            </a:r>
            <a:r>
              <a:rPr lang="en-US" dirty="0" smtClean="0">
                <a:solidFill>
                  <a:schemeClr val="accent4">
                    <a:lumMod val="60000"/>
                    <a:lumOff val="40000"/>
                  </a:schemeClr>
                </a:solidFill>
                <a:latin typeface="Bahnschrift SemiBold" panose="020B0502040204020203" pitchFamily="34" charset="0"/>
              </a:rPr>
              <a:t> )</a:t>
            </a:r>
            <a:endParaRPr lang="en-US" dirty="0">
              <a:solidFill>
                <a:schemeClr val="accent4">
                  <a:lumMod val="60000"/>
                  <a:lumOff val="40000"/>
                </a:schemeClr>
              </a:solidFill>
              <a:latin typeface="Bahnschrift SemiBold" panose="020B0502040204020203" pitchFamily="34" charset="0"/>
            </a:endParaRPr>
          </a:p>
        </p:txBody>
      </p:sp>
    </p:spTree>
    <p:extLst>
      <p:ext uri="{BB962C8B-B14F-4D97-AF65-F5344CB8AC3E}">
        <p14:creationId xmlns:p14="http://schemas.microsoft.com/office/powerpoint/2010/main" val="1025491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19" y="388620"/>
            <a:ext cx="6243421" cy="5562504"/>
          </a:xfrm>
          <a:prstGeom prst="rect">
            <a:avLst/>
          </a:prstGeom>
          <a:effectLst>
            <a:softEdge rad="127000"/>
          </a:effectLst>
        </p:spPr>
      </p:pic>
      <p:sp>
        <p:nvSpPr>
          <p:cNvPr id="5" name="Title 4"/>
          <p:cNvSpPr>
            <a:spLocks noGrp="1"/>
          </p:cNvSpPr>
          <p:nvPr>
            <p:ph type="title"/>
          </p:nvPr>
        </p:nvSpPr>
        <p:spPr>
          <a:xfrm>
            <a:off x="6979920" y="388620"/>
            <a:ext cx="4305300" cy="722948"/>
          </a:xfrm>
        </p:spPr>
        <p:txBody>
          <a:bodyPr>
            <a:normAutofit/>
          </a:bodyPr>
          <a:lstStyle/>
          <a:p>
            <a:r>
              <a:rPr lang="en-US" sz="2800" b="1" dirty="0" smtClean="0">
                <a:solidFill>
                  <a:schemeClr val="accent4">
                    <a:lumMod val="60000"/>
                    <a:lumOff val="40000"/>
                  </a:schemeClr>
                </a:solidFill>
                <a:latin typeface="Bahnschrift SemiBold" panose="020B0502040204020203" pitchFamily="34" charset="0"/>
              </a:rPr>
              <a:t>            </a:t>
            </a:r>
            <a:r>
              <a:rPr lang="en-US" sz="2800" b="1" dirty="0" smtClean="0">
                <a:solidFill>
                  <a:schemeClr val="accent4">
                    <a:lumMod val="60000"/>
                    <a:lumOff val="40000"/>
                  </a:schemeClr>
                </a:solidFill>
                <a:latin typeface="Bahnschrift SemiBold" panose="020B0502040204020203" pitchFamily="34" charset="0"/>
              </a:rPr>
              <a:t>CONCLUSION</a:t>
            </a:r>
            <a:endParaRPr lang="en-US" sz="2800" b="1" dirty="0">
              <a:solidFill>
                <a:schemeClr val="accent4">
                  <a:lumMod val="60000"/>
                  <a:lumOff val="40000"/>
                </a:schemeClr>
              </a:solidFill>
              <a:latin typeface="Bahnschrift SemiBold" panose="020B0502040204020203" pitchFamily="34" charset="0"/>
            </a:endParaRPr>
          </a:p>
        </p:txBody>
      </p:sp>
      <p:sp>
        <p:nvSpPr>
          <p:cNvPr id="6" name="Content Placeholder 5"/>
          <p:cNvSpPr>
            <a:spLocks noGrp="1"/>
          </p:cNvSpPr>
          <p:nvPr>
            <p:ph idx="1"/>
          </p:nvPr>
        </p:nvSpPr>
        <p:spPr>
          <a:xfrm>
            <a:off x="6827520" y="1111568"/>
            <a:ext cx="4861560" cy="4873197"/>
          </a:xfrm>
        </p:spPr>
        <p:txBody>
          <a:bodyPr>
            <a:noAutofit/>
          </a:bodyPr>
          <a:lstStyle/>
          <a:p>
            <a:pPr marL="0" indent="0">
              <a:buNone/>
            </a:pPr>
            <a:r>
              <a:rPr lang="en-US" sz="1800" b="1" dirty="0" smtClean="0">
                <a:solidFill>
                  <a:schemeClr val="accent1">
                    <a:lumMod val="40000"/>
                    <a:lumOff val="60000"/>
                  </a:schemeClr>
                </a:solidFill>
                <a:latin typeface="Bahnschrift SemiBold" panose="020B0502040204020203" pitchFamily="34" charset="0"/>
              </a:rPr>
              <a:t>In conclusion, Automatic License Plate Recognition (ALPR) systems stand as a pivotal technology offering multifaceted benefits in various sectors. They significantly enhance law enforcement by swiftly identifying vehicles involved in criminal activities and optimizing traffic management by streamlining operations and reducing congestion. Moreover, ALPR's role in improving public safety, efficient parking management, and enabling secure access control underscores its importance in modern-day infrastructure and safety protocols. As these systems continue to evolve and address challenges, they stand as a crucial tool in bolstering security measures, optimizing traffic flow, and facilitating efficient transportation systems.</a:t>
            </a:r>
            <a:endParaRPr lang="en-US" sz="1800" b="1" dirty="0">
              <a:solidFill>
                <a:schemeClr val="accent1">
                  <a:lumMod val="40000"/>
                  <a:lumOff val="60000"/>
                </a:schemeClr>
              </a:solidFill>
              <a:latin typeface="Bahnschrift SemiBold" panose="020B0502040204020203" pitchFamily="34" charset="0"/>
            </a:endParaRPr>
          </a:p>
        </p:txBody>
      </p:sp>
    </p:spTree>
    <p:extLst>
      <p:ext uri="{BB962C8B-B14F-4D97-AF65-F5344CB8AC3E}">
        <p14:creationId xmlns:p14="http://schemas.microsoft.com/office/powerpoint/2010/main" val="2011807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9380" y="2049780"/>
            <a:ext cx="6484620" cy="1836420"/>
          </a:xfrm>
        </p:spPr>
        <p:txBody>
          <a:bodyPr>
            <a:normAutofit/>
          </a:bodyPr>
          <a:lstStyle/>
          <a:p>
            <a:r>
              <a:rPr lang="en-US" sz="3600" dirty="0" smtClean="0">
                <a:latin typeface="Bahnschrift SemiBold" panose="020B0502040204020203" pitchFamily="34" charset="0"/>
              </a:rPr>
              <a:t>         </a:t>
            </a:r>
            <a:r>
              <a:rPr lang="en-US" sz="3600" dirty="0" smtClean="0">
                <a:latin typeface="Bahnschrift SemiBold" panose="020B0502040204020203" pitchFamily="34" charset="0"/>
              </a:rPr>
              <a:t>        </a:t>
            </a:r>
            <a:r>
              <a:rPr lang="en-US" sz="3600" dirty="0" smtClean="0">
                <a:solidFill>
                  <a:schemeClr val="accent4">
                    <a:lumMod val="60000"/>
                    <a:lumOff val="40000"/>
                  </a:schemeClr>
                </a:solidFill>
                <a:latin typeface="Bahnschrift SemiBold" panose="020B0502040204020203" pitchFamily="34" charset="0"/>
              </a:rPr>
              <a:t>THANK YOU </a:t>
            </a:r>
            <a:endParaRPr lang="en-US" sz="3600" dirty="0">
              <a:solidFill>
                <a:schemeClr val="accent4">
                  <a:lumMod val="60000"/>
                  <a:lumOff val="40000"/>
                </a:schemeClr>
              </a:solidFill>
              <a:latin typeface="Bahnschrift SemiBold" panose="020B0502040204020203" pitchFamily="34" charset="0"/>
            </a:endParaRPr>
          </a:p>
        </p:txBody>
      </p:sp>
    </p:spTree>
    <p:extLst>
      <p:ext uri="{BB962C8B-B14F-4D97-AF65-F5344CB8AC3E}">
        <p14:creationId xmlns:p14="http://schemas.microsoft.com/office/powerpoint/2010/main" val="1783345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33" y="392686"/>
            <a:ext cx="6698367" cy="5668132"/>
          </a:xfrm>
          <a:prstGeom prst="rect">
            <a:avLst/>
          </a:prstGeom>
          <a:effectLst>
            <a:softEdge rad="127000"/>
          </a:effectLst>
        </p:spPr>
      </p:pic>
      <p:sp>
        <p:nvSpPr>
          <p:cNvPr id="3" name="Title 2"/>
          <p:cNvSpPr>
            <a:spLocks noGrp="1"/>
          </p:cNvSpPr>
          <p:nvPr>
            <p:ph type="title"/>
          </p:nvPr>
        </p:nvSpPr>
        <p:spPr>
          <a:xfrm>
            <a:off x="6972300" y="277201"/>
            <a:ext cx="4359651" cy="1272222"/>
          </a:xfrm>
        </p:spPr>
        <p:txBody>
          <a:bodyPr>
            <a:normAutofit/>
          </a:bodyPr>
          <a:lstStyle/>
          <a:p>
            <a:r>
              <a:rPr lang="en-US" sz="1800" dirty="0" smtClean="0">
                <a:solidFill>
                  <a:schemeClr val="accent4">
                    <a:lumMod val="60000"/>
                    <a:lumOff val="40000"/>
                  </a:schemeClr>
                </a:solidFill>
                <a:latin typeface="Bahnschrift SemiBold" panose="020B0502040204020203" pitchFamily="34" charset="0"/>
              </a:rPr>
              <a:t>  </a:t>
            </a:r>
            <a:r>
              <a:rPr lang="en-US" sz="2000" dirty="0" smtClean="0">
                <a:solidFill>
                  <a:schemeClr val="accent4">
                    <a:lumMod val="60000"/>
                    <a:lumOff val="40000"/>
                  </a:schemeClr>
                </a:solidFill>
                <a:latin typeface="Bahnschrift SemiBold" panose="020B0502040204020203" pitchFamily="34" charset="0"/>
              </a:rPr>
              <a:t>INTRODUCTION </a:t>
            </a:r>
            <a:r>
              <a:rPr lang="en-US" sz="2000" dirty="0" smtClean="0">
                <a:solidFill>
                  <a:schemeClr val="accent4">
                    <a:lumMod val="60000"/>
                    <a:lumOff val="40000"/>
                  </a:schemeClr>
                </a:solidFill>
                <a:latin typeface="Bahnschrift SemiBold" panose="020B0502040204020203" pitchFamily="34" charset="0"/>
              </a:rPr>
              <a:t>TO ALPR SYSTEM</a:t>
            </a:r>
            <a:endParaRPr lang="en-US" sz="1800" dirty="0">
              <a:solidFill>
                <a:schemeClr val="accent4">
                  <a:lumMod val="60000"/>
                  <a:lumOff val="40000"/>
                </a:schemeClr>
              </a:solidFill>
              <a:latin typeface="Bahnschrift SemiBold" panose="020B0502040204020203" pitchFamily="34" charset="0"/>
            </a:endParaRPr>
          </a:p>
        </p:txBody>
      </p:sp>
      <p:sp>
        <p:nvSpPr>
          <p:cNvPr id="4" name="Content Placeholder 3"/>
          <p:cNvSpPr>
            <a:spLocks noGrp="1"/>
          </p:cNvSpPr>
          <p:nvPr>
            <p:ph idx="1"/>
          </p:nvPr>
        </p:nvSpPr>
        <p:spPr>
          <a:xfrm>
            <a:off x="7101840" y="1241149"/>
            <a:ext cx="4457699" cy="4946291"/>
          </a:xfrm>
        </p:spPr>
        <p:txBody>
          <a:bodyPr>
            <a:noAutofit/>
          </a:bodyPr>
          <a:lstStyle/>
          <a:p>
            <a:pPr marL="0" indent="0">
              <a:buNone/>
            </a:pPr>
            <a:r>
              <a:rPr lang="en-US" sz="1600" dirty="0" smtClean="0">
                <a:solidFill>
                  <a:schemeClr val="accent1">
                    <a:lumMod val="40000"/>
                    <a:lumOff val="60000"/>
                  </a:schemeClr>
                </a:solidFill>
                <a:latin typeface="Bahnschrift SemiBold" panose="020B0502040204020203" pitchFamily="34" charset="0"/>
              </a:rPr>
              <a:t>Automatic License Plate Recognition (ALPR) is a technology used for the automatic detection, reading, and interpretation of license plates on vehicles. It employs optical character recognition (OCR) and intelligent algorithms to capture and convert images of license plates into machine-readable text. ALPR systems are widely utilized in law enforcement, parking management, toll collection, and various other applications to enhance security, enforce regulations, and streamline operations through efficient vehicle identification</a:t>
            </a:r>
            <a:r>
              <a:rPr lang="en-US" sz="1600" dirty="0" smtClean="0">
                <a:solidFill>
                  <a:schemeClr val="accent1">
                    <a:lumMod val="40000"/>
                    <a:lumOff val="60000"/>
                  </a:schemeClr>
                </a:solidFill>
                <a:latin typeface="Bahnschrift SemiBold" panose="020B0502040204020203" pitchFamily="34" charset="0"/>
              </a:rPr>
              <a:t>.</a:t>
            </a:r>
            <a:endParaRPr lang="en-US" sz="1600" dirty="0" smtClean="0">
              <a:solidFill>
                <a:schemeClr val="accent1">
                  <a:lumMod val="40000"/>
                  <a:lumOff val="60000"/>
                </a:schemeClr>
              </a:solidFill>
              <a:latin typeface="Bahnschrift SemiBold" panose="020B0502040204020203" pitchFamily="34" charset="0"/>
            </a:endParaRPr>
          </a:p>
          <a:p>
            <a:pPr marL="0" indent="0">
              <a:buNone/>
            </a:pPr>
            <a:r>
              <a:rPr lang="en-US" sz="1600" dirty="0">
                <a:solidFill>
                  <a:schemeClr val="accent1">
                    <a:lumMod val="40000"/>
                    <a:lumOff val="60000"/>
                  </a:schemeClr>
                </a:solidFill>
                <a:latin typeface="Bahnschrift SemiBold" panose="020B0502040204020203" pitchFamily="34" charset="0"/>
              </a:rPr>
              <a:t>ALPR systems consist of cameras, software, and databases that work together to recognize license plates, allowing for real-time data extraction and analysis. By swiftly identifying vehicles, ALPR aids in law enforcement activities, parking enforcement, and traffic management, bolstering overall safety and security measures.</a:t>
            </a:r>
          </a:p>
        </p:txBody>
      </p:sp>
    </p:spTree>
    <p:extLst>
      <p:ext uri="{BB962C8B-B14F-4D97-AF65-F5344CB8AC3E}">
        <p14:creationId xmlns:p14="http://schemas.microsoft.com/office/powerpoint/2010/main" val="2877083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3380" y="198758"/>
            <a:ext cx="11050012" cy="639762"/>
          </a:xfrm>
        </p:spPr>
        <p:txBody>
          <a:bodyPr>
            <a:normAutofit/>
          </a:bodyPr>
          <a:lstStyle/>
          <a:p>
            <a:r>
              <a:rPr lang="en-US" sz="2000" b="1" dirty="0" smtClean="0">
                <a:solidFill>
                  <a:schemeClr val="accent4">
                    <a:lumMod val="60000"/>
                    <a:lumOff val="40000"/>
                  </a:schemeClr>
                </a:solidFill>
                <a:latin typeface="Bahnschrift SemiBold" panose="020B0502040204020203" pitchFamily="34" charset="0"/>
              </a:rPr>
              <a:t>                                       </a:t>
            </a:r>
            <a:r>
              <a:rPr lang="en-US" sz="2800" b="1" dirty="0" smtClean="0">
                <a:solidFill>
                  <a:schemeClr val="accent4">
                    <a:lumMod val="60000"/>
                    <a:lumOff val="40000"/>
                  </a:schemeClr>
                </a:solidFill>
                <a:latin typeface="Bahnschrift SemiBold" panose="020B0502040204020203" pitchFamily="34" charset="0"/>
              </a:rPr>
              <a:t>OBJECTIVES </a:t>
            </a:r>
            <a:r>
              <a:rPr lang="en-US" sz="2800" b="1" dirty="0" smtClean="0">
                <a:solidFill>
                  <a:schemeClr val="accent4">
                    <a:lumMod val="60000"/>
                    <a:lumOff val="40000"/>
                  </a:schemeClr>
                </a:solidFill>
                <a:latin typeface="Bahnschrift SemiBold" panose="020B0502040204020203" pitchFamily="34" charset="0"/>
              </a:rPr>
              <a:t>AND APPLICATIONS</a:t>
            </a:r>
            <a:endParaRPr lang="en-US" sz="2000" b="1" dirty="0">
              <a:solidFill>
                <a:schemeClr val="accent4">
                  <a:lumMod val="60000"/>
                  <a:lumOff val="40000"/>
                </a:schemeClr>
              </a:solidFill>
              <a:latin typeface="Bahnschrift SemiBold" panose="020B0502040204020203" pitchFamily="34" charset="0"/>
            </a:endParaRPr>
          </a:p>
        </p:txBody>
      </p:sp>
      <p:sp>
        <p:nvSpPr>
          <p:cNvPr id="4" name="Content Placeholder 3"/>
          <p:cNvSpPr>
            <a:spLocks noGrp="1"/>
          </p:cNvSpPr>
          <p:nvPr>
            <p:ph idx="1"/>
          </p:nvPr>
        </p:nvSpPr>
        <p:spPr>
          <a:xfrm>
            <a:off x="373380" y="929960"/>
            <a:ext cx="11673840" cy="5508940"/>
          </a:xfrm>
        </p:spPr>
        <p:txBody>
          <a:bodyPr>
            <a:noAutofit/>
          </a:bodyPr>
          <a:lstStyle/>
          <a:p>
            <a:pPr marL="0" indent="0">
              <a:buNone/>
            </a:pPr>
            <a:r>
              <a:rPr lang="en-US" sz="1600" dirty="0" smtClean="0">
                <a:solidFill>
                  <a:schemeClr val="accent4">
                    <a:lumMod val="40000"/>
                    <a:lumOff val="60000"/>
                  </a:schemeClr>
                </a:solidFill>
                <a:latin typeface="Bahnschrift SemiBold" panose="020B0502040204020203" pitchFamily="34" charset="0"/>
              </a:rPr>
              <a:t>1. Vehicle </a:t>
            </a:r>
            <a:r>
              <a:rPr lang="en-US" sz="1600" dirty="0">
                <a:solidFill>
                  <a:schemeClr val="accent4">
                    <a:lumMod val="40000"/>
                    <a:lumOff val="60000"/>
                  </a:schemeClr>
                </a:solidFill>
                <a:latin typeface="Bahnschrift SemiBold" panose="020B0502040204020203" pitchFamily="34" charset="0"/>
              </a:rPr>
              <a:t>Identification and Tracking</a:t>
            </a:r>
            <a:r>
              <a:rPr lang="en-US" sz="1600" dirty="0" smtClean="0">
                <a:solidFill>
                  <a:schemeClr val="accent4">
                    <a:lumMod val="40000"/>
                    <a:lumOff val="60000"/>
                  </a:schemeClr>
                </a:solidFill>
                <a:latin typeface="Bahnschrift SemiBold" panose="020B0502040204020203" pitchFamily="34" charset="0"/>
              </a:rPr>
              <a:t>:</a:t>
            </a:r>
            <a:endParaRPr lang="en-US" sz="1600" dirty="0">
              <a:solidFill>
                <a:schemeClr val="accent4">
                  <a:lumMod val="40000"/>
                  <a:lumOff val="60000"/>
                </a:schemeClr>
              </a:solidFill>
              <a:latin typeface="Bahnschrift SemiBold" panose="020B0502040204020203" pitchFamily="34" charset="0"/>
            </a:endParaRPr>
          </a:p>
          <a:p>
            <a:pPr marL="0" indent="0">
              <a:buNone/>
            </a:pPr>
            <a:r>
              <a:rPr lang="en-US" sz="1400" dirty="0">
                <a:solidFill>
                  <a:schemeClr val="accent1">
                    <a:lumMod val="40000"/>
                    <a:lumOff val="60000"/>
                  </a:schemeClr>
                </a:solidFill>
                <a:latin typeface="Bahnschrift SemiBold" panose="020B0502040204020203" pitchFamily="34" charset="0"/>
              </a:rPr>
              <a:t>   - Capture and process license plate data for efficient vehicle identification.</a:t>
            </a:r>
          </a:p>
          <a:p>
            <a:pPr marL="0" indent="0">
              <a:buNone/>
            </a:pPr>
            <a:r>
              <a:rPr lang="en-US" sz="1400" dirty="0">
                <a:solidFill>
                  <a:schemeClr val="accent1">
                    <a:lumMod val="40000"/>
                    <a:lumOff val="60000"/>
                  </a:schemeClr>
                </a:solidFill>
                <a:latin typeface="Bahnschrift SemiBold" panose="020B0502040204020203" pitchFamily="34" charset="0"/>
              </a:rPr>
              <a:t>   - Aid in tracking and monitoring vehicle movements for various purposes, including law enforcement, traffic management, and security.</a:t>
            </a:r>
          </a:p>
          <a:p>
            <a:pPr marL="0" indent="0">
              <a:buNone/>
            </a:pPr>
            <a:endParaRPr lang="en-US" sz="1400" dirty="0" smtClean="0">
              <a:solidFill>
                <a:schemeClr val="accent1">
                  <a:lumMod val="40000"/>
                  <a:lumOff val="60000"/>
                </a:schemeClr>
              </a:solidFill>
              <a:latin typeface="Bahnschrift SemiBold" panose="020B0502040204020203" pitchFamily="34" charset="0"/>
            </a:endParaRPr>
          </a:p>
          <a:p>
            <a:pPr marL="0" indent="0">
              <a:buNone/>
            </a:pPr>
            <a:r>
              <a:rPr lang="en-US" sz="1600" dirty="0" smtClean="0">
                <a:solidFill>
                  <a:schemeClr val="accent4">
                    <a:lumMod val="40000"/>
                    <a:lumOff val="60000"/>
                  </a:schemeClr>
                </a:solidFill>
                <a:latin typeface="Bahnschrift SemiBold" panose="020B0502040204020203" pitchFamily="34" charset="0"/>
              </a:rPr>
              <a:t>2. Law </a:t>
            </a:r>
            <a:r>
              <a:rPr lang="en-US" sz="1600" dirty="0">
                <a:solidFill>
                  <a:schemeClr val="accent4">
                    <a:lumMod val="40000"/>
                    <a:lumOff val="60000"/>
                  </a:schemeClr>
                </a:solidFill>
                <a:latin typeface="Bahnschrift SemiBold" panose="020B0502040204020203" pitchFamily="34" charset="0"/>
              </a:rPr>
              <a:t>Enforcement and Security Enhancement</a:t>
            </a:r>
            <a:r>
              <a:rPr lang="en-US" sz="1600" dirty="0" smtClean="0">
                <a:solidFill>
                  <a:schemeClr val="accent4">
                    <a:lumMod val="40000"/>
                    <a:lumOff val="60000"/>
                  </a:schemeClr>
                </a:solidFill>
                <a:latin typeface="Bahnschrift SemiBold" panose="020B0502040204020203" pitchFamily="34" charset="0"/>
              </a:rPr>
              <a:t>:</a:t>
            </a:r>
            <a:endParaRPr lang="en-US" sz="1600" dirty="0">
              <a:solidFill>
                <a:schemeClr val="accent4">
                  <a:lumMod val="40000"/>
                  <a:lumOff val="60000"/>
                </a:schemeClr>
              </a:solidFill>
              <a:latin typeface="Bahnschrift SemiBold" panose="020B0502040204020203" pitchFamily="34" charset="0"/>
            </a:endParaRPr>
          </a:p>
          <a:p>
            <a:pPr marL="0" indent="0">
              <a:buNone/>
            </a:pPr>
            <a:r>
              <a:rPr lang="en-US" sz="1400" dirty="0">
                <a:solidFill>
                  <a:schemeClr val="accent1">
                    <a:lumMod val="40000"/>
                    <a:lumOff val="60000"/>
                  </a:schemeClr>
                </a:solidFill>
                <a:latin typeface="Bahnschrift SemiBold" panose="020B0502040204020203" pitchFamily="34" charset="0"/>
              </a:rPr>
              <a:t>   - Assist law enforcement agencies in identifying stolen vehicles, monitoring suspicious activities, and aiding investigations </a:t>
            </a:r>
            <a:r>
              <a:rPr lang="en-US" sz="1400" dirty="0" smtClean="0">
                <a:solidFill>
                  <a:schemeClr val="accent1">
                    <a:lumMod val="40000"/>
                    <a:lumOff val="60000"/>
                  </a:schemeClr>
                </a:solidFill>
                <a:latin typeface="Bahnschrift SemiBold" panose="020B0502040204020203" pitchFamily="34" charset="0"/>
              </a:rPr>
              <a:t>involving vehicles.</a:t>
            </a:r>
            <a:endParaRPr lang="en-US" sz="1400" dirty="0">
              <a:solidFill>
                <a:schemeClr val="accent1">
                  <a:lumMod val="40000"/>
                  <a:lumOff val="60000"/>
                </a:schemeClr>
              </a:solidFill>
              <a:latin typeface="Bahnschrift SemiBold" panose="020B0502040204020203" pitchFamily="34" charset="0"/>
            </a:endParaRPr>
          </a:p>
          <a:p>
            <a:pPr marL="0" indent="0">
              <a:buNone/>
            </a:pPr>
            <a:r>
              <a:rPr lang="en-US" sz="1400" dirty="0">
                <a:solidFill>
                  <a:schemeClr val="accent1">
                    <a:lumMod val="40000"/>
                    <a:lumOff val="60000"/>
                  </a:schemeClr>
                </a:solidFill>
                <a:latin typeface="Bahnschrift SemiBold" panose="020B0502040204020203" pitchFamily="34" charset="0"/>
              </a:rPr>
              <a:t>   - Enhance security measures in areas such as border checkpoints, secure facilities, and public spaces by controlling vehicle </a:t>
            </a:r>
            <a:r>
              <a:rPr lang="en-US" sz="1400" dirty="0" smtClean="0">
                <a:solidFill>
                  <a:schemeClr val="accent1">
                    <a:lumMod val="40000"/>
                    <a:lumOff val="60000"/>
                  </a:schemeClr>
                </a:solidFill>
                <a:latin typeface="Bahnschrift SemiBold" panose="020B0502040204020203" pitchFamily="34" charset="0"/>
              </a:rPr>
              <a:t>access .</a:t>
            </a:r>
          </a:p>
          <a:p>
            <a:pPr marL="0" indent="0">
              <a:buNone/>
            </a:pPr>
            <a:endParaRPr lang="en-US" sz="1400" dirty="0" smtClean="0">
              <a:solidFill>
                <a:schemeClr val="accent1">
                  <a:lumMod val="40000"/>
                  <a:lumOff val="60000"/>
                </a:schemeClr>
              </a:solidFill>
              <a:latin typeface="Bahnschrift SemiBold" panose="020B0502040204020203" pitchFamily="34" charset="0"/>
            </a:endParaRPr>
          </a:p>
          <a:p>
            <a:pPr marL="0" indent="0">
              <a:buNone/>
            </a:pPr>
            <a:r>
              <a:rPr lang="en-US" sz="1600" dirty="0" smtClean="0">
                <a:solidFill>
                  <a:schemeClr val="accent4">
                    <a:lumMod val="40000"/>
                    <a:lumOff val="60000"/>
                  </a:schemeClr>
                </a:solidFill>
                <a:latin typeface="Bahnschrift SemiBold" panose="020B0502040204020203" pitchFamily="34" charset="0"/>
              </a:rPr>
              <a:t>3. Traffic </a:t>
            </a:r>
            <a:r>
              <a:rPr lang="en-US" sz="1600" dirty="0">
                <a:solidFill>
                  <a:schemeClr val="accent4">
                    <a:lumMod val="40000"/>
                    <a:lumOff val="60000"/>
                  </a:schemeClr>
                </a:solidFill>
                <a:latin typeface="Bahnschrift SemiBold" panose="020B0502040204020203" pitchFamily="34" charset="0"/>
              </a:rPr>
              <a:t>Management and Analysis</a:t>
            </a:r>
            <a:r>
              <a:rPr lang="en-US" sz="1600" dirty="0" smtClean="0">
                <a:solidFill>
                  <a:schemeClr val="accent4">
                    <a:lumMod val="40000"/>
                    <a:lumOff val="60000"/>
                  </a:schemeClr>
                </a:solidFill>
                <a:latin typeface="Bahnschrift SemiBold" panose="020B0502040204020203" pitchFamily="34" charset="0"/>
              </a:rPr>
              <a:t>:</a:t>
            </a:r>
            <a:endParaRPr lang="en-US" sz="1600" dirty="0">
              <a:solidFill>
                <a:schemeClr val="accent4">
                  <a:lumMod val="40000"/>
                  <a:lumOff val="60000"/>
                </a:schemeClr>
              </a:solidFill>
              <a:latin typeface="Bahnschrift SemiBold" panose="020B0502040204020203" pitchFamily="34" charset="0"/>
            </a:endParaRPr>
          </a:p>
          <a:p>
            <a:pPr marL="0" indent="0">
              <a:buNone/>
            </a:pPr>
            <a:r>
              <a:rPr lang="en-US" sz="1400" dirty="0">
                <a:solidFill>
                  <a:schemeClr val="accent1">
                    <a:lumMod val="40000"/>
                    <a:lumOff val="60000"/>
                  </a:schemeClr>
                </a:solidFill>
                <a:latin typeface="Bahnschrift SemiBold" panose="020B0502040204020203" pitchFamily="34" charset="0"/>
              </a:rPr>
              <a:t>   - Analyze traffic flow patterns, manage congestion, and optimize traffic flow on roads, highways, and urban areas.</a:t>
            </a:r>
          </a:p>
          <a:p>
            <a:pPr marL="0" indent="0">
              <a:buNone/>
            </a:pPr>
            <a:r>
              <a:rPr lang="en-US" sz="1400" dirty="0">
                <a:solidFill>
                  <a:schemeClr val="accent1">
                    <a:lumMod val="40000"/>
                    <a:lumOff val="60000"/>
                  </a:schemeClr>
                </a:solidFill>
                <a:latin typeface="Bahnschrift SemiBold" panose="020B0502040204020203" pitchFamily="34" charset="0"/>
              </a:rPr>
              <a:t>   - Aid in parking management systems and automate toll collection on highways, enhancing traffic efficiency and management</a:t>
            </a:r>
            <a:r>
              <a:rPr lang="en-US" sz="1400" dirty="0" smtClean="0">
                <a:solidFill>
                  <a:schemeClr val="accent1">
                    <a:lumMod val="40000"/>
                    <a:lumOff val="60000"/>
                  </a:schemeClr>
                </a:solidFill>
                <a:latin typeface="Bahnschrift SemiBold" panose="020B0502040204020203" pitchFamily="34" charset="0"/>
              </a:rPr>
              <a:t>.</a:t>
            </a:r>
          </a:p>
          <a:p>
            <a:pPr marL="0" indent="0">
              <a:buNone/>
            </a:pPr>
            <a:endParaRPr lang="en-US" sz="1400" dirty="0" smtClean="0">
              <a:solidFill>
                <a:schemeClr val="accent1">
                  <a:lumMod val="40000"/>
                  <a:lumOff val="60000"/>
                </a:schemeClr>
              </a:solidFill>
              <a:latin typeface="Bahnschrift SemiBold" panose="020B0502040204020203" pitchFamily="34" charset="0"/>
            </a:endParaRPr>
          </a:p>
          <a:p>
            <a:pPr marL="0" indent="0">
              <a:buNone/>
            </a:pPr>
            <a:r>
              <a:rPr lang="en-US" sz="1600" dirty="0" smtClean="0">
                <a:solidFill>
                  <a:schemeClr val="accent4">
                    <a:lumMod val="40000"/>
                    <a:lumOff val="60000"/>
                  </a:schemeClr>
                </a:solidFill>
                <a:latin typeface="Bahnschrift SemiBold" panose="020B0502040204020203" pitchFamily="34" charset="0"/>
              </a:rPr>
              <a:t>4. Data </a:t>
            </a:r>
            <a:r>
              <a:rPr lang="en-US" sz="1600" dirty="0">
                <a:solidFill>
                  <a:schemeClr val="accent4">
                    <a:lumMod val="40000"/>
                    <a:lumOff val="60000"/>
                  </a:schemeClr>
                </a:solidFill>
                <a:latin typeface="Bahnschrift SemiBold" panose="020B0502040204020203" pitchFamily="34" charset="0"/>
              </a:rPr>
              <a:t>Collection and Compliance</a:t>
            </a:r>
            <a:r>
              <a:rPr lang="en-US" sz="1600" dirty="0" smtClean="0">
                <a:solidFill>
                  <a:schemeClr val="accent4">
                    <a:lumMod val="40000"/>
                    <a:lumOff val="60000"/>
                  </a:schemeClr>
                </a:solidFill>
                <a:latin typeface="Bahnschrift SemiBold" panose="020B0502040204020203" pitchFamily="34" charset="0"/>
              </a:rPr>
              <a:t>:</a:t>
            </a:r>
            <a:endParaRPr lang="en-US" sz="1600" dirty="0">
              <a:solidFill>
                <a:schemeClr val="accent4">
                  <a:lumMod val="40000"/>
                  <a:lumOff val="60000"/>
                </a:schemeClr>
              </a:solidFill>
              <a:latin typeface="Bahnschrift SemiBold" panose="020B0502040204020203" pitchFamily="34" charset="0"/>
            </a:endParaRPr>
          </a:p>
          <a:p>
            <a:pPr marL="0" indent="0">
              <a:buNone/>
            </a:pPr>
            <a:r>
              <a:rPr lang="en-US" sz="1400" dirty="0">
                <a:solidFill>
                  <a:schemeClr val="accent1">
                    <a:lumMod val="40000"/>
                    <a:lumOff val="60000"/>
                  </a:schemeClr>
                </a:solidFill>
                <a:latin typeface="Bahnschrift SemiBold" panose="020B0502040204020203" pitchFamily="34" charset="0"/>
              </a:rPr>
              <a:t>   - Gather valuable data on vehicle movements, counts, and types for statistical analysis, urban planning, and infrastructure </a:t>
            </a:r>
            <a:r>
              <a:rPr lang="en-US" sz="1400" dirty="0" smtClean="0">
                <a:solidFill>
                  <a:schemeClr val="accent1">
                    <a:lumMod val="40000"/>
                    <a:lumOff val="60000"/>
                  </a:schemeClr>
                </a:solidFill>
                <a:latin typeface="Bahnschrift SemiBold" panose="020B0502040204020203" pitchFamily="34" charset="0"/>
              </a:rPr>
              <a:t>development</a:t>
            </a:r>
            <a:r>
              <a:rPr lang="en-US" sz="1400" dirty="0">
                <a:solidFill>
                  <a:schemeClr val="accent1">
                    <a:lumMod val="40000"/>
                    <a:lumOff val="60000"/>
                  </a:schemeClr>
                </a:solidFill>
                <a:latin typeface="Bahnschrift SemiBold" panose="020B0502040204020203" pitchFamily="34" charset="0"/>
              </a:rPr>
              <a:t>.</a:t>
            </a:r>
          </a:p>
          <a:p>
            <a:pPr marL="0" indent="0">
              <a:buNone/>
            </a:pPr>
            <a:r>
              <a:rPr lang="en-US" sz="1400" dirty="0">
                <a:solidFill>
                  <a:schemeClr val="accent1">
                    <a:lumMod val="40000"/>
                    <a:lumOff val="60000"/>
                  </a:schemeClr>
                </a:solidFill>
                <a:latin typeface="Bahnschrift SemiBold" panose="020B0502040204020203" pitchFamily="34" charset="0"/>
              </a:rPr>
              <a:t>   - Ensure compliance with vehicle registration requirements, identify violations, and enforce traffic regulations effectively.</a:t>
            </a:r>
            <a:endParaRPr lang="en-US" sz="1400" dirty="0">
              <a:solidFill>
                <a:schemeClr val="accent1">
                  <a:lumMod val="40000"/>
                  <a:lumOff val="60000"/>
                </a:schemeClr>
              </a:solidFill>
              <a:latin typeface="Bahnschrift SemiBold" panose="020B0502040204020203" pitchFamily="34" charset="0"/>
            </a:endParaRPr>
          </a:p>
        </p:txBody>
      </p:sp>
    </p:spTree>
    <p:extLst>
      <p:ext uri="{BB962C8B-B14F-4D97-AF65-F5344CB8AC3E}">
        <p14:creationId xmlns:p14="http://schemas.microsoft.com/office/powerpoint/2010/main" val="3247226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272096"/>
            <a:ext cx="11498580" cy="814388"/>
          </a:xfrm>
        </p:spPr>
        <p:txBody>
          <a:bodyPr>
            <a:normAutofit/>
          </a:bodyPr>
          <a:lstStyle/>
          <a:p>
            <a:r>
              <a:rPr lang="en-US" sz="2800" b="1" dirty="0" smtClean="0">
                <a:solidFill>
                  <a:schemeClr val="accent4">
                    <a:lumMod val="60000"/>
                    <a:lumOff val="40000"/>
                  </a:schemeClr>
                </a:solidFill>
                <a:latin typeface="Bahnschrift SemiBold" panose="020B0502040204020203" pitchFamily="34" charset="0"/>
              </a:rPr>
              <a:t>                         KEY </a:t>
            </a:r>
            <a:r>
              <a:rPr lang="en-US" sz="2800" b="1" dirty="0" smtClean="0">
                <a:solidFill>
                  <a:schemeClr val="accent4">
                    <a:lumMod val="60000"/>
                    <a:lumOff val="40000"/>
                  </a:schemeClr>
                </a:solidFill>
                <a:latin typeface="Bahnschrift SemiBold" panose="020B0502040204020203" pitchFamily="34" charset="0"/>
              </a:rPr>
              <a:t>COMPONENTS AND TECHNOLOGIES</a:t>
            </a:r>
            <a:endParaRPr lang="en-US" sz="2800" b="1" dirty="0">
              <a:solidFill>
                <a:schemeClr val="accent4">
                  <a:lumMod val="60000"/>
                  <a:lumOff val="40000"/>
                </a:schemeClr>
              </a:solidFill>
              <a:latin typeface="Bahnschrift SemiBold" panose="020B0502040204020203" pitchFamily="34" charset="0"/>
            </a:endParaRPr>
          </a:p>
        </p:txBody>
      </p:sp>
      <p:sp>
        <p:nvSpPr>
          <p:cNvPr id="6" name="Content Placeholder 5"/>
          <p:cNvSpPr>
            <a:spLocks noGrp="1"/>
          </p:cNvSpPr>
          <p:nvPr>
            <p:ph idx="1"/>
          </p:nvPr>
        </p:nvSpPr>
        <p:spPr>
          <a:xfrm>
            <a:off x="685800" y="964564"/>
            <a:ext cx="10332720" cy="5264230"/>
          </a:xfrm>
        </p:spPr>
        <p:txBody>
          <a:bodyPr>
            <a:normAutofit fontScale="40000" lnSpcReduction="20000"/>
          </a:bodyPr>
          <a:lstStyle/>
          <a:p>
            <a:pPr marL="0" indent="0">
              <a:buNone/>
            </a:pPr>
            <a:endParaRPr lang="en-US" sz="1600" dirty="0" smtClean="0">
              <a:latin typeface="Bahnschrift SemiBold" panose="020B0502040204020203" pitchFamily="34" charset="0"/>
            </a:endParaRPr>
          </a:p>
          <a:p>
            <a:pPr>
              <a:lnSpc>
                <a:spcPct val="120000"/>
              </a:lnSpc>
            </a:pPr>
            <a:r>
              <a:rPr lang="en-US" sz="4800" dirty="0" smtClean="0">
                <a:solidFill>
                  <a:schemeClr val="accent4">
                    <a:lumMod val="60000"/>
                    <a:lumOff val="40000"/>
                  </a:schemeClr>
                </a:solidFill>
                <a:latin typeface="Bahnschrift SemiBold" panose="020B0502040204020203" pitchFamily="34" charset="0"/>
              </a:rPr>
              <a:t>Cameras</a:t>
            </a:r>
            <a:r>
              <a:rPr lang="en-US" sz="4800" dirty="0" smtClean="0">
                <a:solidFill>
                  <a:schemeClr val="accent1">
                    <a:lumMod val="40000"/>
                    <a:lumOff val="60000"/>
                  </a:schemeClr>
                </a:solidFill>
                <a:latin typeface="Bahnschrift SemiBold" panose="020B0502040204020203" pitchFamily="34" charset="0"/>
              </a:rPr>
              <a:t> : Utilize high-resolution imaging with specialized lighting (like infrared) for optimal plate capture. These cameras are strategically positioned for maximum coverage in varied lighting and weather conditions.</a:t>
            </a:r>
          </a:p>
          <a:p>
            <a:pPr>
              <a:lnSpc>
                <a:spcPct val="120000"/>
              </a:lnSpc>
            </a:pPr>
            <a:r>
              <a:rPr lang="en-US" sz="4800" dirty="0" smtClean="0">
                <a:solidFill>
                  <a:schemeClr val="accent4">
                    <a:lumMod val="60000"/>
                    <a:lumOff val="40000"/>
                  </a:schemeClr>
                </a:solidFill>
                <a:latin typeface="Bahnschrift SemiBold" panose="020B0502040204020203" pitchFamily="34" charset="0"/>
              </a:rPr>
              <a:t>Optical Character Recognition (OCR) </a:t>
            </a:r>
            <a:r>
              <a:rPr lang="en-US" sz="4800" dirty="0" smtClean="0">
                <a:solidFill>
                  <a:schemeClr val="accent1">
                    <a:lumMod val="40000"/>
                    <a:lumOff val="60000"/>
                  </a:schemeClr>
                </a:solidFill>
                <a:latin typeface="Bahnschrift SemiBold" panose="020B0502040204020203" pitchFamily="34" charset="0"/>
              </a:rPr>
              <a:t>: Employs advanced algorithms to process images and extract alphanumeric characters from license plates accurately. OCR technology continually improves to enhance accuracy in character recognition.</a:t>
            </a:r>
          </a:p>
          <a:p>
            <a:pPr>
              <a:lnSpc>
                <a:spcPct val="120000"/>
              </a:lnSpc>
            </a:pPr>
            <a:r>
              <a:rPr lang="en-US" sz="4800" dirty="0" smtClean="0">
                <a:solidFill>
                  <a:schemeClr val="accent4">
                    <a:lumMod val="60000"/>
                    <a:lumOff val="40000"/>
                  </a:schemeClr>
                </a:solidFill>
                <a:latin typeface="Bahnschrift SemiBold" panose="020B0502040204020203" pitchFamily="34" charset="0"/>
              </a:rPr>
              <a:t>Algorithms and Software </a:t>
            </a:r>
            <a:r>
              <a:rPr lang="en-US" sz="4800" dirty="0" smtClean="0">
                <a:solidFill>
                  <a:schemeClr val="accent1">
                    <a:lumMod val="40000"/>
                    <a:lumOff val="60000"/>
                  </a:schemeClr>
                </a:solidFill>
                <a:latin typeface="Bahnschrift SemiBold" panose="020B0502040204020203" pitchFamily="34" charset="0"/>
              </a:rPr>
              <a:t>: Utilize complex algorithms and specialized software for pattern recognition, character segmentation, and database matching to swiftly interpret and analyze license plate data for identification purposes.</a:t>
            </a:r>
          </a:p>
          <a:p>
            <a:pPr>
              <a:lnSpc>
                <a:spcPct val="120000"/>
              </a:lnSpc>
            </a:pPr>
            <a:r>
              <a:rPr lang="en-US" sz="4800" dirty="0" smtClean="0">
                <a:solidFill>
                  <a:schemeClr val="accent4">
                    <a:lumMod val="60000"/>
                    <a:lumOff val="40000"/>
                  </a:schemeClr>
                </a:solidFill>
                <a:latin typeface="Bahnschrift SemiBold" panose="020B0502040204020203" pitchFamily="34" charset="0"/>
              </a:rPr>
              <a:t>Databases </a:t>
            </a:r>
            <a:r>
              <a:rPr lang="en-US" sz="4800" dirty="0" smtClean="0">
                <a:solidFill>
                  <a:schemeClr val="accent1">
                    <a:lumMod val="40000"/>
                    <a:lumOff val="60000"/>
                  </a:schemeClr>
                </a:solidFill>
                <a:latin typeface="Bahnschrift SemiBold" panose="020B0502040204020203" pitchFamily="34" charset="0"/>
              </a:rPr>
              <a:t>: Store and manage data associated with recognized license plates, integrating vehicle registration information, alerts, or violations. These databases enable quick retrieval of relevant details for law enforcement or parking management.</a:t>
            </a:r>
          </a:p>
          <a:p>
            <a:pPr>
              <a:lnSpc>
                <a:spcPct val="120000"/>
              </a:lnSpc>
            </a:pPr>
            <a:r>
              <a:rPr lang="en-US" sz="4800" dirty="0" smtClean="0">
                <a:solidFill>
                  <a:schemeClr val="accent4">
                    <a:lumMod val="60000"/>
                    <a:lumOff val="40000"/>
                  </a:schemeClr>
                </a:solidFill>
                <a:latin typeface="Bahnschrift SemiBold" panose="020B0502040204020203" pitchFamily="34" charset="0"/>
              </a:rPr>
              <a:t>Networking and Connectivity </a:t>
            </a:r>
            <a:r>
              <a:rPr lang="en-US" sz="4800" dirty="0" smtClean="0">
                <a:solidFill>
                  <a:schemeClr val="accent1">
                    <a:lumMod val="40000"/>
                    <a:lumOff val="60000"/>
                  </a:schemeClr>
                </a:solidFill>
                <a:latin typeface="Bahnschrift SemiBold" panose="020B0502040204020203" pitchFamily="34" charset="0"/>
              </a:rPr>
              <a:t>: ALPR systems rely on networking capabilities for real-time data transmission and connectivity between cameras, software, and centralized databases, ensuring efficient communication and rapid response times.</a:t>
            </a:r>
            <a:endParaRPr lang="en-US" sz="4800" dirty="0">
              <a:solidFill>
                <a:schemeClr val="accent1">
                  <a:lumMod val="40000"/>
                  <a:lumOff val="60000"/>
                </a:schemeClr>
              </a:solidFill>
              <a:latin typeface="Bahnschrift SemiBold" panose="020B0502040204020203" pitchFamily="34" charset="0"/>
            </a:endParaRPr>
          </a:p>
        </p:txBody>
      </p:sp>
    </p:spTree>
    <p:extLst>
      <p:ext uri="{BB962C8B-B14F-4D97-AF65-F5344CB8AC3E}">
        <p14:creationId xmlns:p14="http://schemas.microsoft.com/office/powerpoint/2010/main" val="1511148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967" y="1129783"/>
            <a:ext cx="9646921" cy="5101590"/>
          </a:xfrm>
          <a:prstGeom prst="rect">
            <a:avLst/>
          </a:prstGeom>
          <a:effectLst>
            <a:softEdge rad="127000"/>
          </a:effectLst>
        </p:spPr>
      </p:pic>
      <p:sp>
        <p:nvSpPr>
          <p:cNvPr id="3" name="Title 2"/>
          <p:cNvSpPr>
            <a:spLocks noGrp="1"/>
          </p:cNvSpPr>
          <p:nvPr>
            <p:ph type="title"/>
          </p:nvPr>
        </p:nvSpPr>
        <p:spPr>
          <a:xfrm>
            <a:off x="921144" y="542408"/>
            <a:ext cx="10515600" cy="587375"/>
          </a:xfrm>
        </p:spPr>
        <p:txBody>
          <a:bodyPr>
            <a:normAutofit fontScale="90000"/>
          </a:bodyPr>
          <a:lstStyle/>
          <a:p>
            <a:r>
              <a:rPr lang="en-US" dirty="0" smtClean="0"/>
              <a:t>  </a:t>
            </a:r>
            <a:r>
              <a:rPr lang="en-US" dirty="0" smtClean="0"/>
              <a:t>                      </a:t>
            </a:r>
            <a:r>
              <a:rPr lang="en-US" b="1" dirty="0" smtClean="0">
                <a:solidFill>
                  <a:schemeClr val="accent4">
                    <a:lumMod val="60000"/>
                    <a:lumOff val="40000"/>
                  </a:schemeClr>
                </a:solidFill>
                <a:latin typeface="Bahnschrift SemiBold" panose="020B0502040204020203" pitchFamily="34" charset="0"/>
              </a:rPr>
              <a:t>IMPLEMENTATION</a:t>
            </a:r>
            <a:endParaRPr lang="en-US" b="1" dirty="0">
              <a:solidFill>
                <a:schemeClr val="accent4">
                  <a:lumMod val="60000"/>
                  <a:lumOff val="40000"/>
                </a:schemeClr>
              </a:solidFill>
              <a:latin typeface="Bahnschrift SemiBold" panose="020B0502040204020203" pitchFamily="34" charset="0"/>
            </a:endParaRPr>
          </a:p>
        </p:txBody>
      </p:sp>
    </p:spTree>
    <p:extLst>
      <p:ext uri="{BB962C8B-B14F-4D97-AF65-F5344CB8AC3E}">
        <p14:creationId xmlns:p14="http://schemas.microsoft.com/office/powerpoint/2010/main" val="2690207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774" y="220981"/>
            <a:ext cx="7614605" cy="1218882"/>
          </a:xfrm>
        </p:spPr>
        <p:txBody>
          <a:bodyPr>
            <a:normAutofit/>
          </a:bodyPr>
          <a:lstStyle/>
          <a:p>
            <a:r>
              <a:rPr lang="en-US" sz="4000" dirty="0" smtClean="0"/>
              <a:t>                   </a:t>
            </a:r>
            <a:r>
              <a:rPr lang="en-US" sz="3600" dirty="0" smtClean="0">
                <a:solidFill>
                  <a:schemeClr val="accent4">
                    <a:lumMod val="60000"/>
                    <a:lumOff val="40000"/>
                  </a:schemeClr>
                </a:solidFill>
                <a:latin typeface="Bahnschrift SemiBold" panose="020B0502040204020203" pitchFamily="34" charset="0"/>
              </a:rPr>
              <a:t>HOW IT WORKS</a:t>
            </a:r>
            <a:endParaRPr lang="en-US" sz="3600" dirty="0">
              <a:solidFill>
                <a:schemeClr val="accent4">
                  <a:lumMod val="60000"/>
                  <a:lumOff val="40000"/>
                </a:schemeClr>
              </a:solidFill>
              <a:latin typeface="Bahnschrift SemiBold" panose="020B0502040204020203" pitchFamily="34" charset="0"/>
            </a:endParaRPr>
          </a:p>
        </p:txBody>
      </p:sp>
      <p:sp>
        <p:nvSpPr>
          <p:cNvPr id="3" name="Content Placeholder 2"/>
          <p:cNvSpPr>
            <a:spLocks noGrp="1"/>
          </p:cNvSpPr>
          <p:nvPr>
            <p:ph idx="1"/>
          </p:nvPr>
        </p:nvSpPr>
        <p:spPr>
          <a:xfrm>
            <a:off x="969089" y="1142682"/>
            <a:ext cx="10515600" cy="4953318"/>
          </a:xfrm>
        </p:spPr>
        <p:txBody>
          <a:bodyPr>
            <a:noAutofit/>
          </a:bodyPr>
          <a:lstStyle/>
          <a:p>
            <a:pPr marL="0" indent="0">
              <a:buNone/>
            </a:pPr>
            <a:endParaRPr lang="en-US" sz="1600" dirty="0" smtClean="0"/>
          </a:p>
          <a:p>
            <a:pPr marL="0" indent="0">
              <a:buNone/>
            </a:pPr>
            <a:r>
              <a:rPr lang="en-US" sz="1800" dirty="0">
                <a:solidFill>
                  <a:schemeClr val="accent4">
                    <a:lumMod val="60000"/>
                    <a:lumOff val="40000"/>
                  </a:schemeClr>
                </a:solidFill>
                <a:latin typeface="Bahnschrift SemiBold" panose="020B0502040204020203" pitchFamily="34" charset="0"/>
              </a:rPr>
              <a:t>1. </a:t>
            </a:r>
            <a:r>
              <a:rPr lang="en-US" sz="1800" dirty="0" smtClean="0">
                <a:solidFill>
                  <a:schemeClr val="accent4">
                    <a:lumMod val="60000"/>
                    <a:lumOff val="40000"/>
                  </a:schemeClr>
                </a:solidFill>
                <a:latin typeface="Bahnschrift SemiBold" panose="020B0502040204020203" pitchFamily="34" charset="0"/>
              </a:rPr>
              <a:t>Image </a:t>
            </a:r>
            <a:r>
              <a:rPr lang="en-US" sz="1800" dirty="0">
                <a:solidFill>
                  <a:schemeClr val="accent4">
                    <a:lumMod val="60000"/>
                    <a:lumOff val="40000"/>
                  </a:schemeClr>
                </a:solidFill>
                <a:latin typeface="Bahnschrift SemiBold" panose="020B0502040204020203" pitchFamily="34" charset="0"/>
              </a:rPr>
              <a:t>Capture</a:t>
            </a:r>
            <a:r>
              <a:rPr lang="en-US" sz="1800" dirty="0" smtClean="0">
                <a:solidFill>
                  <a:schemeClr val="accent4">
                    <a:lumMod val="60000"/>
                    <a:lumOff val="40000"/>
                  </a:schemeClr>
                </a:solidFill>
                <a:latin typeface="Bahnschrift SemiBold" panose="020B0502040204020203" pitchFamily="34" charset="0"/>
              </a:rPr>
              <a:t>: </a:t>
            </a:r>
            <a:r>
              <a:rPr lang="en-US" sz="1800" dirty="0">
                <a:solidFill>
                  <a:schemeClr val="accent1">
                    <a:lumMod val="40000"/>
                    <a:lumOff val="60000"/>
                  </a:schemeClr>
                </a:solidFill>
                <a:latin typeface="Bahnschrift SemiBold" panose="020B0502040204020203" pitchFamily="34" charset="0"/>
              </a:rPr>
              <a:t>ALPR systems use specialized cameras, either stationary or mounted on vehicles or infrastructure, to capture images of vehicles and their license plates. These cameras may use infrared or visible light, depending on lighting conditions, to ensure clear image capture.</a:t>
            </a:r>
          </a:p>
          <a:p>
            <a:endParaRPr lang="en-US" sz="1800" dirty="0">
              <a:solidFill>
                <a:schemeClr val="accent1">
                  <a:lumMod val="40000"/>
                  <a:lumOff val="60000"/>
                </a:schemeClr>
              </a:solidFill>
              <a:latin typeface="Bahnschrift SemiBold" panose="020B0502040204020203" pitchFamily="34" charset="0"/>
            </a:endParaRPr>
          </a:p>
          <a:p>
            <a:pPr marL="0" indent="0">
              <a:buNone/>
            </a:pPr>
            <a:r>
              <a:rPr lang="en-US" sz="1800" dirty="0">
                <a:solidFill>
                  <a:schemeClr val="accent4">
                    <a:lumMod val="60000"/>
                    <a:lumOff val="40000"/>
                  </a:schemeClr>
                </a:solidFill>
                <a:latin typeface="Bahnschrift SemiBold" panose="020B0502040204020203" pitchFamily="34" charset="0"/>
              </a:rPr>
              <a:t>2. </a:t>
            </a:r>
            <a:r>
              <a:rPr lang="en-US" sz="1800" dirty="0" smtClean="0">
                <a:solidFill>
                  <a:schemeClr val="accent4">
                    <a:lumMod val="60000"/>
                    <a:lumOff val="40000"/>
                  </a:schemeClr>
                </a:solidFill>
                <a:latin typeface="Bahnschrift SemiBold" panose="020B0502040204020203" pitchFamily="34" charset="0"/>
              </a:rPr>
              <a:t>Image </a:t>
            </a:r>
            <a:r>
              <a:rPr lang="en-US" sz="1800" dirty="0">
                <a:solidFill>
                  <a:schemeClr val="accent4">
                    <a:lumMod val="60000"/>
                    <a:lumOff val="40000"/>
                  </a:schemeClr>
                </a:solidFill>
                <a:latin typeface="Bahnschrift SemiBold" panose="020B0502040204020203" pitchFamily="34" charset="0"/>
              </a:rPr>
              <a:t>Pre-processing</a:t>
            </a:r>
            <a:r>
              <a:rPr lang="en-US" sz="1800" dirty="0" smtClean="0">
                <a:solidFill>
                  <a:schemeClr val="accent4">
                    <a:lumMod val="60000"/>
                    <a:lumOff val="40000"/>
                  </a:schemeClr>
                </a:solidFill>
                <a:latin typeface="Bahnschrift SemiBold" panose="020B0502040204020203" pitchFamily="34" charset="0"/>
              </a:rPr>
              <a:t>: </a:t>
            </a:r>
            <a:r>
              <a:rPr lang="en-US" sz="1800" dirty="0">
                <a:solidFill>
                  <a:schemeClr val="accent1">
                    <a:lumMod val="40000"/>
                    <a:lumOff val="60000"/>
                  </a:schemeClr>
                </a:solidFill>
                <a:latin typeface="Bahnschrift SemiBold" panose="020B0502040204020203" pitchFamily="34" charset="0"/>
              </a:rPr>
              <a:t>The captured images often undergo pre-processing to enhance image quality and make it easier to extract the license plate information. This step involves tasks like adjusting brightness, contrast, and sharpness, as well as noise reduction.</a:t>
            </a:r>
          </a:p>
          <a:p>
            <a:pPr marL="0" indent="0">
              <a:buNone/>
            </a:pPr>
            <a:endParaRPr lang="en-US" sz="1800" dirty="0" smtClean="0">
              <a:latin typeface="Bahnschrift SemiBold" panose="020B0502040204020203" pitchFamily="34" charset="0"/>
            </a:endParaRPr>
          </a:p>
          <a:p>
            <a:pPr marL="0" indent="0">
              <a:buNone/>
            </a:pPr>
            <a:r>
              <a:rPr lang="en-US" sz="1800" dirty="0" smtClean="0">
                <a:solidFill>
                  <a:schemeClr val="accent4">
                    <a:lumMod val="60000"/>
                    <a:lumOff val="40000"/>
                  </a:schemeClr>
                </a:solidFill>
                <a:latin typeface="Bahnschrift SemiBold" panose="020B0502040204020203" pitchFamily="34" charset="0"/>
              </a:rPr>
              <a:t>3</a:t>
            </a:r>
            <a:r>
              <a:rPr lang="en-US" sz="1800" dirty="0">
                <a:solidFill>
                  <a:schemeClr val="accent4">
                    <a:lumMod val="60000"/>
                    <a:lumOff val="40000"/>
                  </a:schemeClr>
                </a:solidFill>
                <a:latin typeface="Bahnschrift SemiBold" panose="020B0502040204020203" pitchFamily="34" charset="0"/>
              </a:rPr>
              <a:t>. </a:t>
            </a:r>
            <a:r>
              <a:rPr lang="en-US" sz="1800" dirty="0" smtClean="0">
                <a:solidFill>
                  <a:schemeClr val="accent4">
                    <a:lumMod val="60000"/>
                    <a:lumOff val="40000"/>
                  </a:schemeClr>
                </a:solidFill>
                <a:latin typeface="Bahnschrift SemiBold" panose="020B0502040204020203" pitchFamily="34" charset="0"/>
              </a:rPr>
              <a:t>License </a:t>
            </a:r>
            <a:r>
              <a:rPr lang="en-US" sz="1800" dirty="0">
                <a:solidFill>
                  <a:schemeClr val="accent4">
                    <a:lumMod val="60000"/>
                    <a:lumOff val="40000"/>
                  </a:schemeClr>
                </a:solidFill>
                <a:latin typeface="Bahnschrift SemiBold" panose="020B0502040204020203" pitchFamily="34" charset="0"/>
              </a:rPr>
              <a:t>Plate Localization</a:t>
            </a:r>
            <a:r>
              <a:rPr lang="en-US" sz="1800" dirty="0" smtClean="0">
                <a:solidFill>
                  <a:schemeClr val="accent1">
                    <a:lumMod val="40000"/>
                    <a:lumOff val="60000"/>
                  </a:schemeClr>
                </a:solidFill>
                <a:latin typeface="Bahnschrift SemiBold" panose="020B0502040204020203" pitchFamily="34" charset="0"/>
              </a:rPr>
              <a:t>: </a:t>
            </a:r>
            <a:r>
              <a:rPr lang="en-US" sz="1800" dirty="0">
                <a:solidFill>
                  <a:schemeClr val="accent1">
                    <a:lumMod val="40000"/>
                    <a:lumOff val="60000"/>
                  </a:schemeClr>
                </a:solidFill>
                <a:latin typeface="Bahnschrift SemiBold" panose="020B0502040204020203" pitchFamily="34" charset="0"/>
              </a:rPr>
              <a:t>The ALPR system employs algorithms to locate and isolate the license plate area within the image. This involves identifying the region where the plate is located amidst other vehicle parts or background objects.</a:t>
            </a:r>
          </a:p>
          <a:p>
            <a:pPr marL="0" indent="0">
              <a:buNone/>
            </a:pPr>
            <a:endParaRPr lang="en-US" sz="1800" dirty="0" smtClean="0">
              <a:latin typeface="Bahnschrift SemiBold" panose="020B0502040204020203" pitchFamily="34" charset="0"/>
            </a:endParaRPr>
          </a:p>
          <a:p>
            <a:pPr marL="0" indent="0">
              <a:buNone/>
            </a:pPr>
            <a:r>
              <a:rPr lang="en-US" sz="1800" dirty="0" smtClean="0">
                <a:solidFill>
                  <a:schemeClr val="accent4">
                    <a:lumMod val="60000"/>
                    <a:lumOff val="40000"/>
                  </a:schemeClr>
                </a:solidFill>
                <a:latin typeface="Bahnschrift SemiBold" panose="020B0502040204020203" pitchFamily="34" charset="0"/>
              </a:rPr>
              <a:t>4</a:t>
            </a:r>
            <a:r>
              <a:rPr lang="en-US" sz="1800" dirty="0">
                <a:solidFill>
                  <a:schemeClr val="accent4">
                    <a:lumMod val="60000"/>
                    <a:lumOff val="40000"/>
                  </a:schemeClr>
                </a:solidFill>
                <a:latin typeface="Bahnschrift SemiBold" panose="020B0502040204020203" pitchFamily="34" charset="0"/>
              </a:rPr>
              <a:t>. </a:t>
            </a:r>
            <a:r>
              <a:rPr lang="en-US" sz="1800" dirty="0" smtClean="0">
                <a:solidFill>
                  <a:schemeClr val="accent4">
                    <a:lumMod val="60000"/>
                    <a:lumOff val="40000"/>
                  </a:schemeClr>
                </a:solidFill>
                <a:latin typeface="Bahnschrift SemiBold" panose="020B0502040204020203" pitchFamily="34" charset="0"/>
              </a:rPr>
              <a:t>Character </a:t>
            </a:r>
            <a:r>
              <a:rPr lang="en-US" sz="1800" dirty="0">
                <a:solidFill>
                  <a:schemeClr val="accent4">
                    <a:lumMod val="60000"/>
                    <a:lumOff val="40000"/>
                  </a:schemeClr>
                </a:solidFill>
                <a:latin typeface="Bahnschrift SemiBold" panose="020B0502040204020203" pitchFamily="34" charset="0"/>
              </a:rPr>
              <a:t>Segmentation</a:t>
            </a:r>
            <a:r>
              <a:rPr lang="en-US" sz="1800" dirty="0" smtClean="0">
                <a:solidFill>
                  <a:schemeClr val="accent4">
                    <a:lumMod val="60000"/>
                    <a:lumOff val="40000"/>
                  </a:schemeClr>
                </a:solidFill>
                <a:latin typeface="Bahnschrift SemiBold" panose="020B0502040204020203" pitchFamily="34" charset="0"/>
              </a:rPr>
              <a:t>: </a:t>
            </a:r>
            <a:r>
              <a:rPr lang="en-US" sz="1800" dirty="0">
                <a:solidFill>
                  <a:schemeClr val="accent1">
                    <a:lumMod val="40000"/>
                    <a:lumOff val="60000"/>
                  </a:schemeClr>
                </a:solidFill>
                <a:latin typeface="Bahnschrift SemiBold" panose="020B0502040204020203" pitchFamily="34" charset="0"/>
              </a:rPr>
              <a:t>Once the license plate area is identified, the system segments individual characters (letters, numbers, symbols) on the plate. This step is crucial as it separates the characters for further recognition.</a:t>
            </a:r>
          </a:p>
          <a:p>
            <a:endParaRPr lang="en-US" sz="1600" dirty="0">
              <a:latin typeface="Bahnschrift SemiBold" panose="020B0502040204020203" pitchFamily="34" charset="0"/>
            </a:endParaRPr>
          </a:p>
        </p:txBody>
      </p:sp>
    </p:spTree>
    <p:extLst>
      <p:ext uri="{BB962C8B-B14F-4D97-AF65-F5344CB8AC3E}">
        <p14:creationId xmlns:p14="http://schemas.microsoft.com/office/powerpoint/2010/main" val="554490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10800000" flipH="1" flipV="1">
            <a:off x="548640" y="662602"/>
            <a:ext cx="11102340" cy="5078313"/>
          </a:xfrm>
          <a:prstGeom prst="rect">
            <a:avLst/>
          </a:prstGeom>
          <a:noFill/>
        </p:spPr>
        <p:txBody>
          <a:bodyPr wrap="square" rtlCol="0">
            <a:spAutoFit/>
          </a:bodyPr>
          <a:lstStyle/>
          <a:p>
            <a:r>
              <a:rPr lang="en-US" b="1" dirty="0" smtClean="0">
                <a:solidFill>
                  <a:schemeClr val="accent4">
                    <a:lumMod val="60000"/>
                    <a:lumOff val="40000"/>
                  </a:schemeClr>
                </a:solidFill>
                <a:latin typeface="Bahnschrift SemiBold" panose="020B0502040204020203" pitchFamily="34" charset="0"/>
              </a:rPr>
              <a:t>5.Optical </a:t>
            </a:r>
            <a:r>
              <a:rPr lang="en-US" b="1" dirty="0">
                <a:solidFill>
                  <a:schemeClr val="accent4">
                    <a:lumMod val="60000"/>
                    <a:lumOff val="40000"/>
                  </a:schemeClr>
                </a:solidFill>
                <a:latin typeface="Bahnschrift SemiBold" panose="020B0502040204020203" pitchFamily="34" charset="0"/>
              </a:rPr>
              <a:t>Character Recognition (OCR):</a:t>
            </a:r>
            <a:r>
              <a:rPr lang="en-US" dirty="0">
                <a:solidFill>
                  <a:schemeClr val="accent4">
                    <a:lumMod val="60000"/>
                    <a:lumOff val="40000"/>
                  </a:schemeClr>
                </a:solidFill>
                <a:latin typeface="Bahnschrift SemiBold" panose="020B0502040204020203" pitchFamily="34" charset="0"/>
              </a:rPr>
              <a:t> </a:t>
            </a:r>
            <a:r>
              <a:rPr lang="en-US" dirty="0">
                <a:solidFill>
                  <a:schemeClr val="accent1">
                    <a:lumMod val="40000"/>
                    <a:lumOff val="60000"/>
                  </a:schemeClr>
                </a:solidFill>
                <a:latin typeface="Bahnschrift SemiBold" panose="020B0502040204020203" pitchFamily="34" charset="0"/>
              </a:rPr>
              <a:t>OCR technology is utilized to interpret and recognize the segmented characters. Various algorithms and machine learning models are employed to accurately recognize the characters despite variations in fonts, sizes, styles, and potential distortions due to factors like plate angle, lighting, or dirt</a:t>
            </a:r>
            <a:r>
              <a:rPr lang="en-US" dirty="0" smtClean="0">
                <a:solidFill>
                  <a:schemeClr val="accent1">
                    <a:lumMod val="40000"/>
                    <a:lumOff val="60000"/>
                  </a:schemeClr>
                </a:solidFill>
                <a:latin typeface="Bahnschrift SemiBold" panose="020B0502040204020203" pitchFamily="34" charset="0"/>
              </a:rPr>
              <a:t>.</a:t>
            </a:r>
          </a:p>
          <a:p>
            <a:endParaRPr lang="en-US" dirty="0">
              <a:latin typeface="Bahnschrift SemiBold" panose="020B0502040204020203" pitchFamily="34" charset="0"/>
            </a:endParaRPr>
          </a:p>
          <a:p>
            <a:r>
              <a:rPr lang="en-US" b="1" dirty="0" smtClean="0">
                <a:solidFill>
                  <a:schemeClr val="accent4">
                    <a:lumMod val="60000"/>
                    <a:lumOff val="40000"/>
                  </a:schemeClr>
                </a:solidFill>
                <a:latin typeface="Bahnschrift SemiBold" panose="020B0502040204020203" pitchFamily="34" charset="0"/>
              </a:rPr>
              <a:t>6.Character </a:t>
            </a:r>
            <a:r>
              <a:rPr lang="en-US" b="1" dirty="0">
                <a:solidFill>
                  <a:schemeClr val="accent4">
                    <a:lumMod val="60000"/>
                    <a:lumOff val="40000"/>
                  </a:schemeClr>
                </a:solidFill>
                <a:latin typeface="Bahnschrift SemiBold" panose="020B0502040204020203" pitchFamily="34" charset="0"/>
              </a:rPr>
              <a:t>Recognition and Verification:</a:t>
            </a:r>
            <a:r>
              <a:rPr lang="en-US" dirty="0">
                <a:solidFill>
                  <a:schemeClr val="accent4">
                    <a:lumMod val="60000"/>
                    <a:lumOff val="40000"/>
                  </a:schemeClr>
                </a:solidFill>
                <a:latin typeface="Bahnschrift SemiBold" panose="020B0502040204020203" pitchFamily="34" charset="0"/>
              </a:rPr>
              <a:t> </a:t>
            </a:r>
            <a:r>
              <a:rPr lang="en-US" dirty="0">
                <a:solidFill>
                  <a:schemeClr val="accent1">
                    <a:lumMod val="40000"/>
                    <a:lumOff val="60000"/>
                  </a:schemeClr>
                </a:solidFill>
                <a:latin typeface="Bahnschrift SemiBold" panose="020B0502040204020203" pitchFamily="34" charset="0"/>
              </a:rPr>
              <a:t>The recognized characters are then processed and matched against databases or </a:t>
            </a:r>
            <a:r>
              <a:rPr lang="en-US" dirty="0" err="1">
                <a:solidFill>
                  <a:schemeClr val="accent1">
                    <a:lumMod val="40000"/>
                    <a:lumOff val="60000"/>
                  </a:schemeClr>
                </a:solidFill>
                <a:latin typeface="Bahnschrift SemiBold" panose="020B0502040204020203" pitchFamily="34" charset="0"/>
              </a:rPr>
              <a:t>watchlists</a:t>
            </a:r>
            <a:r>
              <a:rPr lang="en-US" dirty="0">
                <a:solidFill>
                  <a:schemeClr val="accent1">
                    <a:lumMod val="40000"/>
                    <a:lumOff val="60000"/>
                  </a:schemeClr>
                </a:solidFill>
                <a:latin typeface="Bahnschrift SemiBold" panose="020B0502040204020203" pitchFamily="34" charset="0"/>
              </a:rPr>
              <a:t> to identify the vehicle based on its license plate. This step can involve checking the plate information against databases for stolen vehicles, expired registrations, or other law enforcement purposes</a:t>
            </a:r>
            <a:r>
              <a:rPr lang="en-US" dirty="0" smtClean="0">
                <a:solidFill>
                  <a:schemeClr val="accent1">
                    <a:lumMod val="40000"/>
                    <a:lumOff val="60000"/>
                  </a:schemeClr>
                </a:solidFill>
                <a:latin typeface="Bahnschrift SemiBold" panose="020B0502040204020203" pitchFamily="34" charset="0"/>
              </a:rPr>
              <a:t>.</a:t>
            </a:r>
          </a:p>
          <a:p>
            <a:endParaRPr lang="en-US" dirty="0">
              <a:latin typeface="Bahnschrift SemiBold" panose="020B0502040204020203" pitchFamily="34" charset="0"/>
            </a:endParaRPr>
          </a:p>
          <a:p>
            <a:r>
              <a:rPr lang="en-US" b="1" dirty="0" smtClean="0">
                <a:solidFill>
                  <a:schemeClr val="accent4">
                    <a:lumMod val="60000"/>
                    <a:lumOff val="40000"/>
                  </a:schemeClr>
                </a:solidFill>
                <a:latin typeface="Bahnschrift SemiBold" panose="020B0502040204020203" pitchFamily="34" charset="0"/>
              </a:rPr>
              <a:t>7.Data </a:t>
            </a:r>
            <a:r>
              <a:rPr lang="en-US" b="1" dirty="0">
                <a:solidFill>
                  <a:schemeClr val="accent4">
                    <a:lumMod val="60000"/>
                    <a:lumOff val="40000"/>
                  </a:schemeClr>
                </a:solidFill>
                <a:latin typeface="Bahnschrift SemiBold" panose="020B0502040204020203" pitchFamily="34" charset="0"/>
              </a:rPr>
              <a:t>Logging and Action:</a:t>
            </a:r>
            <a:r>
              <a:rPr lang="en-US" dirty="0">
                <a:solidFill>
                  <a:schemeClr val="accent4">
                    <a:lumMod val="60000"/>
                    <a:lumOff val="40000"/>
                  </a:schemeClr>
                </a:solidFill>
                <a:latin typeface="Bahnschrift SemiBold" panose="020B0502040204020203" pitchFamily="34" charset="0"/>
              </a:rPr>
              <a:t> </a:t>
            </a:r>
            <a:r>
              <a:rPr lang="en-US" dirty="0">
                <a:solidFill>
                  <a:schemeClr val="accent1">
                    <a:lumMod val="40000"/>
                    <a:lumOff val="60000"/>
                  </a:schemeClr>
                </a:solidFill>
                <a:latin typeface="Bahnschrift SemiBold" panose="020B0502040204020203" pitchFamily="34" charset="0"/>
              </a:rPr>
              <a:t>The system logs the recognized license plate data along with relevant information such as timestamp, location, and any associated alerts or actions triggered based on database matches or predefined criteria</a:t>
            </a:r>
            <a:r>
              <a:rPr lang="en-US" dirty="0" smtClean="0">
                <a:solidFill>
                  <a:schemeClr val="accent1">
                    <a:lumMod val="40000"/>
                    <a:lumOff val="60000"/>
                  </a:schemeClr>
                </a:solidFill>
                <a:latin typeface="Bahnschrift SemiBold" panose="020B0502040204020203" pitchFamily="34" charset="0"/>
              </a:rPr>
              <a:t>.</a:t>
            </a:r>
          </a:p>
          <a:p>
            <a:endParaRPr lang="en-US" dirty="0">
              <a:latin typeface="Bahnschrift SemiBold" panose="020B0502040204020203" pitchFamily="34" charset="0"/>
            </a:endParaRPr>
          </a:p>
          <a:p>
            <a:r>
              <a:rPr lang="en-US" b="1" dirty="0" smtClean="0">
                <a:solidFill>
                  <a:schemeClr val="accent4">
                    <a:lumMod val="60000"/>
                    <a:lumOff val="40000"/>
                  </a:schemeClr>
                </a:solidFill>
                <a:latin typeface="Bahnschrift SemiBold" panose="020B0502040204020203" pitchFamily="34" charset="0"/>
              </a:rPr>
              <a:t>8.Alerts </a:t>
            </a:r>
            <a:r>
              <a:rPr lang="en-US" b="1" dirty="0">
                <a:solidFill>
                  <a:schemeClr val="accent4">
                    <a:lumMod val="60000"/>
                    <a:lumOff val="40000"/>
                  </a:schemeClr>
                </a:solidFill>
                <a:latin typeface="Bahnschrift SemiBold" panose="020B0502040204020203" pitchFamily="34" charset="0"/>
              </a:rPr>
              <a:t>or Actions:</a:t>
            </a:r>
            <a:r>
              <a:rPr lang="en-US" dirty="0">
                <a:solidFill>
                  <a:schemeClr val="accent4">
                    <a:lumMod val="60000"/>
                    <a:lumOff val="40000"/>
                  </a:schemeClr>
                </a:solidFill>
                <a:latin typeface="Bahnschrift SemiBold" panose="020B0502040204020203" pitchFamily="34" charset="0"/>
              </a:rPr>
              <a:t> </a:t>
            </a:r>
            <a:r>
              <a:rPr lang="en-US" dirty="0">
                <a:solidFill>
                  <a:schemeClr val="accent1">
                    <a:lumMod val="40000"/>
                    <a:lumOff val="60000"/>
                  </a:schemeClr>
                </a:solidFill>
                <a:latin typeface="Bahnschrift SemiBold" panose="020B0502040204020203" pitchFamily="34" charset="0"/>
              </a:rPr>
              <a:t>Depending on the system's configuration and purpose, it can trigger various actions such as alerting law enforcement about flagged vehicles, controlling access to secured areas, toll collection, parking management, or traffic monitoring</a:t>
            </a:r>
            <a:r>
              <a:rPr lang="en-US" dirty="0" smtClean="0">
                <a:solidFill>
                  <a:schemeClr val="accent1">
                    <a:lumMod val="40000"/>
                    <a:lumOff val="60000"/>
                  </a:schemeClr>
                </a:solidFill>
                <a:latin typeface="Bahnschrift SemiBold" panose="020B0502040204020203" pitchFamily="34" charset="0"/>
              </a:rPr>
              <a:t>.</a:t>
            </a:r>
          </a:p>
          <a:p>
            <a:endParaRPr lang="en-US" dirty="0">
              <a:latin typeface="Bahnschrift SemiBold" panose="020B0502040204020203" pitchFamily="34" charset="0"/>
            </a:endParaRPr>
          </a:p>
        </p:txBody>
      </p:sp>
    </p:spTree>
    <p:extLst>
      <p:ext uri="{BB962C8B-B14F-4D97-AF65-F5344CB8AC3E}">
        <p14:creationId xmlns:p14="http://schemas.microsoft.com/office/powerpoint/2010/main" val="477740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88720" y="0"/>
            <a:ext cx="10172700" cy="1081088"/>
          </a:xfrm>
        </p:spPr>
        <p:txBody>
          <a:bodyPr>
            <a:normAutofit/>
          </a:bodyPr>
          <a:lstStyle/>
          <a:p>
            <a:r>
              <a:rPr lang="en-US" sz="2800" b="1" dirty="0">
                <a:solidFill>
                  <a:schemeClr val="accent4">
                    <a:lumMod val="60000"/>
                    <a:lumOff val="40000"/>
                  </a:schemeClr>
                </a:solidFill>
                <a:latin typeface="Bahnschrift SemiBold" panose="020B0502040204020203" pitchFamily="34" charset="0"/>
              </a:rPr>
              <a:t> </a:t>
            </a:r>
            <a:r>
              <a:rPr lang="en-US" sz="2800" b="1" dirty="0" smtClean="0">
                <a:solidFill>
                  <a:schemeClr val="accent4">
                    <a:lumMod val="60000"/>
                    <a:lumOff val="40000"/>
                  </a:schemeClr>
                </a:solidFill>
                <a:latin typeface="Bahnschrift SemiBold" panose="020B0502040204020203" pitchFamily="34" charset="0"/>
              </a:rPr>
              <a:t>   </a:t>
            </a:r>
            <a:r>
              <a:rPr lang="en-US" sz="2800" b="1" dirty="0" smtClean="0">
                <a:solidFill>
                  <a:schemeClr val="accent4">
                    <a:lumMod val="60000"/>
                    <a:lumOff val="40000"/>
                  </a:schemeClr>
                </a:solidFill>
                <a:latin typeface="Bahnschrift SemiBold" panose="020B0502040204020203" pitchFamily="34" charset="0"/>
              </a:rPr>
              <a:t>                  CHALLENGES </a:t>
            </a:r>
            <a:r>
              <a:rPr lang="en-US" sz="2800" b="1" dirty="0" smtClean="0">
                <a:solidFill>
                  <a:schemeClr val="accent4">
                    <a:lumMod val="60000"/>
                    <a:lumOff val="40000"/>
                  </a:schemeClr>
                </a:solidFill>
                <a:latin typeface="Bahnschrift SemiBold" panose="020B0502040204020203" pitchFamily="34" charset="0"/>
              </a:rPr>
              <a:t>AND OVERCOMES</a:t>
            </a:r>
            <a:endParaRPr lang="en-US" sz="2800" b="1" dirty="0">
              <a:solidFill>
                <a:schemeClr val="accent4">
                  <a:lumMod val="60000"/>
                  <a:lumOff val="40000"/>
                </a:schemeClr>
              </a:solidFill>
              <a:latin typeface="Bahnschrift SemiBold" panose="020B0502040204020203" pitchFamily="34" charset="0"/>
            </a:endParaRPr>
          </a:p>
        </p:txBody>
      </p:sp>
      <p:sp>
        <p:nvSpPr>
          <p:cNvPr id="5" name="Content Placeholder 4"/>
          <p:cNvSpPr>
            <a:spLocks noGrp="1"/>
          </p:cNvSpPr>
          <p:nvPr>
            <p:ph idx="1"/>
          </p:nvPr>
        </p:nvSpPr>
        <p:spPr>
          <a:xfrm>
            <a:off x="297180" y="783908"/>
            <a:ext cx="11521440" cy="5761672"/>
          </a:xfrm>
        </p:spPr>
        <p:txBody>
          <a:bodyPr>
            <a:noAutofit/>
          </a:bodyPr>
          <a:lstStyle/>
          <a:p>
            <a:pPr marL="0" indent="0">
              <a:buNone/>
            </a:pPr>
            <a:endParaRPr lang="en-US" sz="1600" dirty="0" smtClean="0">
              <a:solidFill>
                <a:schemeClr val="accent4">
                  <a:lumMod val="40000"/>
                  <a:lumOff val="60000"/>
                </a:schemeClr>
              </a:solidFill>
              <a:latin typeface="Bahnschrift SemiBold" panose="020B0502040204020203" pitchFamily="34" charset="0"/>
            </a:endParaRPr>
          </a:p>
          <a:p>
            <a:pPr marL="0" indent="0">
              <a:buNone/>
            </a:pPr>
            <a:r>
              <a:rPr lang="en-US" sz="1600" dirty="0" smtClean="0">
                <a:solidFill>
                  <a:schemeClr val="accent4">
                    <a:lumMod val="40000"/>
                    <a:lumOff val="60000"/>
                  </a:schemeClr>
                </a:solidFill>
                <a:latin typeface="Bahnschrift SemiBold" panose="020B0502040204020203" pitchFamily="34" charset="0"/>
              </a:rPr>
              <a:t> 1</a:t>
            </a:r>
            <a:r>
              <a:rPr lang="en-US" sz="1600" dirty="0">
                <a:solidFill>
                  <a:schemeClr val="accent4">
                    <a:lumMod val="40000"/>
                    <a:lumOff val="60000"/>
                  </a:schemeClr>
                </a:solidFill>
                <a:latin typeface="Bahnschrift SemiBold" panose="020B0502040204020203" pitchFamily="34" charset="0"/>
              </a:rPr>
              <a:t>. </a:t>
            </a:r>
            <a:r>
              <a:rPr lang="en-US" sz="1600" dirty="0" smtClean="0">
                <a:solidFill>
                  <a:schemeClr val="accent4">
                    <a:lumMod val="40000"/>
                    <a:lumOff val="60000"/>
                  </a:schemeClr>
                </a:solidFill>
                <a:latin typeface="Bahnschrift SemiBold" panose="020B0502040204020203" pitchFamily="34" charset="0"/>
              </a:rPr>
              <a:t>License </a:t>
            </a:r>
            <a:r>
              <a:rPr lang="en-US" sz="1600" dirty="0">
                <a:solidFill>
                  <a:schemeClr val="accent4">
                    <a:lumMod val="40000"/>
                    <a:lumOff val="60000"/>
                  </a:schemeClr>
                </a:solidFill>
                <a:latin typeface="Bahnschrift SemiBold" panose="020B0502040204020203" pitchFamily="34" charset="0"/>
              </a:rPr>
              <a:t>Plate Variability</a:t>
            </a:r>
            <a:r>
              <a:rPr lang="en-US" sz="1600" dirty="0" smtClean="0">
                <a:solidFill>
                  <a:schemeClr val="accent4">
                    <a:lumMod val="40000"/>
                    <a:lumOff val="60000"/>
                  </a:schemeClr>
                </a:solidFill>
                <a:latin typeface="Bahnschrift SemiBold" panose="020B0502040204020203" pitchFamily="34" charset="0"/>
              </a:rPr>
              <a:t>:</a:t>
            </a:r>
            <a:endParaRPr lang="en-US" sz="1600" dirty="0">
              <a:solidFill>
                <a:schemeClr val="accent4">
                  <a:lumMod val="40000"/>
                  <a:lumOff val="60000"/>
                </a:schemeClr>
              </a:solidFill>
              <a:latin typeface="Bahnschrift SemiBold" panose="020B0502040204020203" pitchFamily="34" charset="0"/>
            </a:endParaRPr>
          </a:p>
          <a:p>
            <a:pPr marL="0" indent="0">
              <a:buNone/>
            </a:pPr>
            <a:r>
              <a:rPr lang="en-US" sz="1400" dirty="0">
                <a:solidFill>
                  <a:schemeClr val="accent1">
                    <a:lumMod val="40000"/>
                    <a:lumOff val="60000"/>
                  </a:schemeClr>
                </a:solidFill>
                <a:latin typeface="Bahnschrift SemiBold" panose="020B0502040204020203" pitchFamily="34" charset="0"/>
              </a:rPr>
              <a:t>   </a:t>
            </a:r>
            <a:r>
              <a:rPr lang="en-US" sz="1400" dirty="0" smtClean="0">
                <a:solidFill>
                  <a:schemeClr val="accent1">
                    <a:lumMod val="40000"/>
                    <a:lumOff val="60000"/>
                  </a:schemeClr>
                </a:solidFill>
                <a:latin typeface="Bahnschrift SemiBold" panose="020B0502040204020203" pitchFamily="34" charset="0"/>
              </a:rPr>
              <a:t> </a:t>
            </a:r>
            <a:r>
              <a:rPr lang="en-US" sz="1400" dirty="0">
                <a:solidFill>
                  <a:schemeClr val="accent1">
                    <a:lumMod val="40000"/>
                    <a:lumOff val="60000"/>
                  </a:schemeClr>
                </a:solidFill>
                <a:latin typeface="Bahnschrift SemiBold" panose="020B0502040204020203" pitchFamily="34" charset="0"/>
              </a:rPr>
              <a:t>Challenge: Diverse license plate formats hinder accurate recognition.</a:t>
            </a:r>
          </a:p>
          <a:p>
            <a:pPr marL="0" indent="0">
              <a:buNone/>
            </a:pPr>
            <a:r>
              <a:rPr lang="en-US" sz="1400" dirty="0">
                <a:solidFill>
                  <a:schemeClr val="accent1">
                    <a:lumMod val="40000"/>
                    <a:lumOff val="60000"/>
                  </a:schemeClr>
                </a:solidFill>
                <a:latin typeface="Bahnschrift SemiBold" panose="020B0502040204020203" pitchFamily="34" charset="0"/>
              </a:rPr>
              <a:t>    </a:t>
            </a:r>
            <a:r>
              <a:rPr lang="en-US" sz="1400" dirty="0" smtClean="0">
                <a:solidFill>
                  <a:schemeClr val="accent1">
                    <a:lumMod val="40000"/>
                    <a:lumOff val="60000"/>
                  </a:schemeClr>
                </a:solidFill>
                <a:latin typeface="Bahnschrift SemiBold" panose="020B0502040204020203" pitchFamily="34" charset="0"/>
              </a:rPr>
              <a:t>Overcome</a:t>
            </a:r>
            <a:r>
              <a:rPr lang="en-US" sz="1400" dirty="0">
                <a:solidFill>
                  <a:schemeClr val="accent1">
                    <a:lumMod val="40000"/>
                    <a:lumOff val="60000"/>
                  </a:schemeClr>
                </a:solidFill>
                <a:latin typeface="Bahnschrift SemiBold" panose="020B0502040204020203" pitchFamily="34" charset="0"/>
              </a:rPr>
              <a:t>: Train ALPR systems on diverse datasets and employ machine learning models to handle various plate styles effectively</a:t>
            </a:r>
            <a:r>
              <a:rPr lang="en-US" sz="1200" dirty="0">
                <a:solidFill>
                  <a:schemeClr val="accent1">
                    <a:lumMod val="40000"/>
                    <a:lumOff val="60000"/>
                  </a:schemeClr>
                </a:solidFill>
                <a:latin typeface="Bahnschrift SemiBold" panose="020B0502040204020203" pitchFamily="34" charset="0"/>
              </a:rPr>
              <a:t>.</a:t>
            </a:r>
          </a:p>
          <a:p>
            <a:pPr marL="0" indent="0">
              <a:buNone/>
            </a:pPr>
            <a:endParaRPr lang="en-US" sz="1200" dirty="0">
              <a:solidFill>
                <a:schemeClr val="accent1">
                  <a:lumMod val="40000"/>
                  <a:lumOff val="60000"/>
                </a:schemeClr>
              </a:solidFill>
              <a:latin typeface="Bahnschrift SemiBold" panose="020B0502040204020203" pitchFamily="34" charset="0"/>
            </a:endParaRPr>
          </a:p>
          <a:p>
            <a:pPr marL="0" indent="0">
              <a:buNone/>
            </a:pPr>
            <a:r>
              <a:rPr lang="en-US" sz="1600" dirty="0">
                <a:solidFill>
                  <a:schemeClr val="accent4">
                    <a:lumMod val="40000"/>
                    <a:lumOff val="60000"/>
                  </a:schemeClr>
                </a:solidFill>
                <a:latin typeface="Bahnschrift SemiBold" panose="020B0502040204020203" pitchFamily="34" charset="0"/>
              </a:rPr>
              <a:t>2. </a:t>
            </a:r>
            <a:r>
              <a:rPr lang="en-US" sz="1600" dirty="0" smtClean="0">
                <a:solidFill>
                  <a:schemeClr val="accent4">
                    <a:lumMod val="40000"/>
                    <a:lumOff val="60000"/>
                  </a:schemeClr>
                </a:solidFill>
                <a:latin typeface="Bahnschrift SemiBold" panose="020B0502040204020203" pitchFamily="34" charset="0"/>
              </a:rPr>
              <a:t>Image </a:t>
            </a:r>
            <a:r>
              <a:rPr lang="en-US" sz="1600" dirty="0">
                <a:solidFill>
                  <a:schemeClr val="accent4">
                    <a:lumMod val="40000"/>
                    <a:lumOff val="60000"/>
                  </a:schemeClr>
                </a:solidFill>
                <a:latin typeface="Bahnschrift SemiBold" panose="020B0502040204020203" pitchFamily="34" charset="0"/>
              </a:rPr>
              <a:t>Quality Issues</a:t>
            </a:r>
            <a:r>
              <a:rPr lang="en-US" sz="1600" dirty="0" smtClean="0">
                <a:solidFill>
                  <a:schemeClr val="accent4">
                    <a:lumMod val="40000"/>
                    <a:lumOff val="60000"/>
                  </a:schemeClr>
                </a:solidFill>
                <a:latin typeface="Bahnschrift SemiBold" panose="020B0502040204020203" pitchFamily="34" charset="0"/>
              </a:rPr>
              <a:t>:</a:t>
            </a:r>
            <a:endParaRPr lang="en-US" sz="1600" dirty="0">
              <a:solidFill>
                <a:schemeClr val="accent4">
                  <a:lumMod val="40000"/>
                  <a:lumOff val="60000"/>
                </a:schemeClr>
              </a:solidFill>
              <a:latin typeface="Bahnschrift SemiBold" panose="020B0502040204020203" pitchFamily="34" charset="0"/>
            </a:endParaRPr>
          </a:p>
          <a:p>
            <a:pPr marL="0" indent="0">
              <a:buNone/>
            </a:pPr>
            <a:r>
              <a:rPr lang="en-US" sz="1200" dirty="0">
                <a:solidFill>
                  <a:schemeClr val="accent1">
                    <a:lumMod val="40000"/>
                    <a:lumOff val="60000"/>
                  </a:schemeClr>
                </a:solidFill>
                <a:latin typeface="Bahnschrift SemiBold" panose="020B0502040204020203" pitchFamily="34" charset="0"/>
              </a:rPr>
              <a:t>   </a:t>
            </a:r>
            <a:r>
              <a:rPr lang="en-US" sz="1400" dirty="0">
                <a:solidFill>
                  <a:schemeClr val="accent1">
                    <a:lumMod val="40000"/>
                    <a:lumOff val="60000"/>
                  </a:schemeClr>
                </a:solidFill>
                <a:latin typeface="Bahnschrift SemiBold" panose="020B0502040204020203" pitchFamily="34" charset="0"/>
              </a:rPr>
              <a:t> </a:t>
            </a:r>
            <a:r>
              <a:rPr lang="en-US" sz="1400" dirty="0" smtClean="0">
                <a:solidFill>
                  <a:schemeClr val="accent1">
                    <a:lumMod val="40000"/>
                    <a:lumOff val="60000"/>
                  </a:schemeClr>
                </a:solidFill>
                <a:latin typeface="Bahnschrift SemiBold" panose="020B0502040204020203" pitchFamily="34" charset="0"/>
              </a:rPr>
              <a:t>  Challenge</a:t>
            </a:r>
            <a:r>
              <a:rPr lang="en-US" sz="1400" dirty="0">
                <a:solidFill>
                  <a:schemeClr val="accent1">
                    <a:lumMod val="40000"/>
                    <a:lumOff val="60000"/>
                  </a:schemeClr>
                </a:solidFill>
                <a:latin typeface="Bahnschrift SemiBold" panose="020B0502040204020203" pitchFamily="34" charset="0"/>
              </a:rPr>
              <a:t>: Environmental factors degrade image quality, affecting plate capture.</a:t>
            </a:r>
          </a:p>
          <a:p>
            <a:pPr marL="0" indent="0">
              <a:buNone/>
            </a:pPr>
            <a:r>
              <a:rPr lang="en-US" sz="1400" dirty="0">
                <a:solidFill>
                  <a:schemeClr val="accent1">
                    <a:lumMod val="40000"/>
                    <a:lumOff val="60000"/>
                  </a:schemeClr>
                </a:solidFill>
                <a:latin typeface="Bahnschrift SemiBold" panose="020B0502040204020203" pitchFamily="34" charset="0"/>
              </a:rPr>
              <a:t>   </a:t>
            </a:r>
            <a:r>
              <a:rPr lang="en-US" sz="1400" dirty="0" smtClean="0">
                <a:solidFill>
                  <a:schemeClr val="accent1">
                    <a:lumMod val="40000"/>
                    <a:lumOff val="60000"/>
                  </a:schemeClr>
                </a:solidFill>
                <a:latin typeface="Bahnschrift SemiBold" panose="020B0502040204020203" pitchFamily="34" charset="0"/>
              </a:rPr>
              <a:t>  </a:t>
            </a:r>
            <a:r>
              <a:rPr lang="en-US" sz="1400" dirty="0">
                <a:solidFill>
                  <a:schemeClr val="accent1">
                    <a:lumMod val="40000"/>
                    <a:lumOff val="60000"/>
                  </a:schemeClr>
                </a:solidFill>
                <a:latin typeface="Bahnschrift SemiBold" panose="020B0502040204020203" pitchFamily="34" charset="0"/>
              </a:rPr>
              <a:t>Overcome: Use advanced cameras, infrared technology, and image enhancement algorithms to ensure clearer plate images </a:t>
            </a:r>
            <a:r>
              <a:rPr lang="en-US" sz="1400" dirty="0" smtClean="0">
                <a:solidFill>
                  <a:schemeClr val="accent1">
                    <a:lumMod val="40000"/>
                    <a:lumOff val="60000"/>
                  </a:schemeClr>
                </a:solidFill>
                <a:latin typeface="Bahnschrift SemiBold" panose="020B0502040204020203" pitchFamily="34" charset="0"/>
              </a:rPr>
              <a:t>for processing</a:t>
            </a:r>
            <a:endParaRPr lang="en-US" sz="1400" dirty="0">
              <a:solidFill>
                <a:schemeClr val="accent1">
                  <a:lumMod val="40000"/>
                  <a:lumOff val="60000"/>
                </a:schemeClr>
              </a:solidFill>
              <a:latin typeface="Bahnschrift SemiBold" panose="020B0502040204020203" pitchFamily="34" charset="0"/>
            </a:endParaRPr>
          </a:p>
          <a:p>
            <a:pPr marL="0" indent="0">
              <a:buNone/>
            </a:pPr>
            <a:endParaRPr lang="en-US" sz="1200" dirty="0">
              <a:solidFill>
                <a:schemeClr val="accent1">
                  <a:lumMod val="40000"/>
                  <a:lumOff val="60000"/>
                </a:schemeClr>
              </a:solidFill>
              <a:latin typeface="Bahnschrift SemiBold" panose="020B0502040204020203" pitchFamily="34" charset="0"/>
            </a:endParaRPr>
          </a:p>
          <a:p>
            <a:pPr marL="0" indent="0">
              <a:buNone/>
            </a:pPr>
            <a:r>
              <a:rPr lang="en-US" sz="1600" dirty="0">
                <a:solidFill>
                  <a:schemeClr val="accent4">
                    <a:lumMod val="40000"/>
                    <a:lumOff val="60000"/>
                  </a:schemeClr>
                </a:solidFill>
                <a:latin typeface="Bahnschrift SemiBold" panose="020B0502040204020203" pitchFamily="34" charset="0"/>
              </a:rPr>
              <a:t>3. </a:t>
            </a:r>
            <a:r>
              <a:rPr lang="en-US" sz="1600" dirty="0" smtClean="0">
                <a:solidFill>
                  <a:schemeClr val="accent4">
                    <a:lumMod val="40000"/>
                    <a:lumOff val="60000"/>
                  </a:schemeClr>
                </a:solidFill>
                <a:latin typeface="Bahnschrift SemiBold" panose="020B0502040204020203" pitchFamily="34" charset="0"/>
              </a:rPr>
              <a:t>Angle </a:t>
            </a:r>
            <a:r>
              <a:rPr lang="en-US" sz="1600" dirty="0">
                <a:solidFill>
                  <a:schemeClr val="accent4">
                    <a:lumMod val="40000"/>
                    <a:lumOff val="60000"/>
                  </a:schemeClr>
                </a:solidFill>
                <a:latin typeface="Bahnschrift SemiBold" panose="020B0502040204020203" pitchFamily="34" charset="0"/>
              </a:rPr>
              <a:t>and Perspective Variations</a:t>
            </a:r>
            <a:r>
              <a:rPr lang="en-US" sz="1600" dirty="0" smtClean="0">
                <a:solidFill>
                  <a:schemeClr val="accent4">
                    <a:lumMod val="40000"/>
                    <a:lumOff val="60000"/>
                  </a:schemeClr>
                </a:solidFill>
                <a:latin typeface="Bahnschrift SemiBold" panose="020B0502040204020203" pitchFamily="34" charset="0"/>
              </a:rPr>
              <a:t>:</a:t>
            </a:r>
            <a:endParaRPr lang="en-US" sz="1600" dirty="0">
              <a:solidFill>
                <a:schemeClr val="accent4">
                  <a:lumMod val="40000"/>
                  <a:lumOff val="60000"/>
                </a:schemeClr>
              </a:solidFill>
              <a:latin typeface="Bahnschrift SemiBold" panose="020B0502040204020203" pitchFamily="34" charset="0"/>
            </a:endParaRPr>
          </a:p>
          <a:p>
            <a:pPr marL="0" indent="0">
              <a:buNone/>
            </a:pPr>
            <a:r>
              <a:rPr lang="en-US" sz="1200" dirty="0">
                <a:solidFill>
                  <a:schemeClr val="accent1">
                    <a:lumMod val="40000"/>
                    <a:lumOff val="60000"/>
                  </a:schemeClr>
                </a:solidFill>
                <a:latin typeface="Bahnschrift SemiBold" panose="020B0502040204020203" pitchFamily="34" charset="0"/>
              </a:rPr>
              <a:t>   </a:t>
            </a:r>
            <a:r>
              <a:rPr lang="en-US" sz="1400" dirty="0" smtClean="0">
                <a:solidFill>
                  <a:schemeClr val="accent1">
                    <a:lumMod val="40000"/>
                    <a:lumOff val="60000"/>
                  </a:schemeClr>
                </a:solidFill>
                <a:latin typeface="Bahnschrift SemiBold" panose="020B0502040204020203" pitchFamily="34" charset="0"/>
              </a:rPr>
              <a:t>  </a:t>
            </a:r>
            <a:r>
              <a:rPr lang="en-US" sz="1400" dirty="0">
                <a:solidFill>
                  <a:schemeClr val="accent1">
                    <a:lumMod val="40000"/>
                    <a:lumOff val="60000"/>
                  </a:schemeClr>
                </a:solidFill>
                <a:latin typeface="Bahnschrift SemiBold" panose="020B0502040204020203" pitchFamily="34" charset="0"/>
              </a:rPr>
              <a:t>Challenge: License plates appear at different angles, impacting character recognition.</a:t>
            </a:r>
          </a:p>
          <a:p>
            <a:pPr marL="0" indent="0">
              <a:buNone/>
            </a:pPr>
            <a:r>
              <a:rPr lang="en-US" sz="1400" dirty="0">
                <a:solidFill>
                  <a:schemeClr val="accent1">
                    <a:lumMod val="40000"/>
                    <a:lumOff val="60000"/>
                  </a:schemeClr>
                </a:solidFill>
                <a:latin typeface="Bahnschrift SemiBold" panose="020B0502040204020203" pitchFamily="34" charset="0"/>
              </a:rPr>
              <a:t>   </a:t>
            </a:r>
            <a:r>
              <a:rPr lang="en-US" sz="1400" dirty="0" smtClean="0">
                <a:solidFill>
                  <a:schemeClr val="accent1">
                    <a:lumMod val="40000"/>
                    <a:lumOff val="60000"/>
                  </a:schemeClr>
                </a:solidFill>
                <a:latin typeface="Bahnschrift SemiBold" panose="020B0502040204020203" pitchFamily="34" charset="0"/>
              </a:rPr>
              <a:t>  </a:t>
            </a:r>
            <a:r>
              <a:rPr lang="en-US" sz="1400" dirty="0">
                <a:solidFill>
                  <a:schemeClr val="accent1">
                    <a:lumMod val="40000"/>
                    <a:lumOff val="60000"/>
                  </a:schemeClr>
                </a:solidFill>
                <a:latin typeface="Bahnschrift SemiBold" panose="020B0502040204020203" pitchFamily="34" charset="0"/>
              </a:rPr>
              <a:t>Overcome: Implement algorithms capable of handling geometric transformations and distortion correction to address </a:t>
            </a:r>
            <a:r>
              <a:rPr lang="en-US" sz="1400" dirty="0" smtClean="0">
                <a:solidFill>
                  <a:schemeClr val="accent1">
                    <a:lumMod val="40000"/>
                    <a:lumOff val="60000"/>
                  </a:schemeClr>
                </a:solidFill>
                <a:latin typeface="Bahnschrift SemiBold" panose="020B0502040204020203" pitchFamily="34" charset="0"/>
              </a:rPr>
              <a:t>variations.</a:t>
            </a:r>
            <a:endParaRPr lang="en-US" sz="1400" dirty="0">
              <a:solidFill>
                <a:schemeClr val="accent1">
                  <a:lumMod val="40000"/>
                  <a:lumOff val="60000"/>
                </a:schemeClr>
              </a:solidFill>
              <a:latin typeface="Bahnschrift SemiBold" panose="020B0502040204020203" pitchFamily="34" charset="0"/>
            </a:endParaRPr>
          </a:p>
          <a:p>
            <a:pPr marL="0" indent="0">
              <a:buNone/>
            </a:pPr>
            <a:endParaRPr lang="en-US" sz="1200" dirty="0">
              <a:solidFill>
                <a:schemeClr val="accent1">
                  <a:lumMod val="40000"/>
                  <a:lumOff val="60000"/>
                </a:schemeClr>
              </a:solidFill>
              <a:latin typeface="Bahnschrift SemiBold" panose="020B0502040204020203" pitchFamily="34" charset="0"/>
            </a:endParaRPr>
          </a:p>
          <a:p>
            <a:pPr marL="0" indent="0">
              <a:buNone/>
            </a:pPr>
            <a:r>
              <a:rPr lang="en-US" sz="1600" dirty="0">
                <a:solidFill>
                  <a:schemeClr val="accent4">
                    <a:lumMod val="40000"/>
                    <a:lumOff val="60000"/>
                  </a:schemeClr>
                </a:solidFill>
                <a:latin typeface="Bahnschrift SemiBold" panose="020B0502040204020203" pitchFamily="34" charset="0"/>
              </a:rPr>
              <a:t>4. </a:t>
            </a:r>
            <a:r>
              <a:rPr lang="en-US" sz="1600" dirty="0" smtClean="0">
                <a:solidFill>
                  <a:schemeClr val="accent4">
                    <a:lumMod val="40000"/>
                    <a:lumOff val="60000"/>
                  </a:schemeClr>
                </a:solidFill>
                <a:latin typeface="Bahnschrift SemiBold" panose="020B0502040204020203" pitchFamily="34" charset="0"/>
              </a:rPr>
              <a:t>Speed </a:t>
            </a:r>
            <a:r>
              <a:rPr lang="en-US" sz="1600" dirty="0">
                <a:solidFill>
                  <a:schemeClr val="accent4">
                    <a:lumMod val="40000"/>
                    <a:lumOff val="60000"/>
                  </a:schemeClr>
                </a:solidFill>
                <a:latin typeface="Bahnschrift SemiBold" panose="020B0502040204020203" pitchFamily="34" charset="0"/>
              </a:rPr>
              <a:t>vs. Accuracy Balance</a:t>
            </a:r>
            <a:r>
              <a:rPr lang="en-US" sz="1600" dirty="0" smtClean="0">
                <a:solidFill>
                  <a:schemeClr val="accent4">
                    <a:lumMod val="40000"/>
                    <a:lumOff val="60000"/>
                  </a:schemeClr>
                </a:solidFill>
                <a:latin typeface="Bahnschrift SemiBold" panose="020B0502040204020203" pitchFamily="34" charset="0"/>
              </a:rPr>
              <a:t>:</a:t>
            </a:r>
            <a:endParaRPr lang="en-US" sz="1600" dirty="0">
              <a:solidFill>
                <a:schemeClr val="accent4">
                  <a:lumMod val="40000"/>
                  <a:lumOff val="60000"/>
                </a:schemeClr>
              </a:solidFill>
              <a:latin typeface="Bahnschrift SemiBold" panose="020B0502040204020203" pitchFamily="34" charset="0"/>
            </a:endParaRPr>
          </a:p>
          <a:p>
            <a:pPr marL="0" indent="0">
              <a:buNone/>
            </a:pPr>
            <a:r>
              <a:rPr lang="en-US" sz="1200" dirty="0">
                <a:solidFill>
                  <a:schemeClr val="accent1">
                    <a:lumMod val="40000"/>
                    <a:lumOff val="60000"/>
                  </a:schemeClr>
                </a:solidFill>
                <a:latin typeface="Bahnschrift SemiBold" panose="020B0502040204020203" pitchFamily="34" charset="0"/>
              </a:rPr>
              <a:t>   </a:t>
            </a:r>
            <a:r>
              <a:rPr lang="en-US" sz="1400" dirty="0" smtClean="0">
                <a:solidFill>
                  <a:schemeClr val="accent1">
                    <a:lumMod val="40000"/>
                    <a:lumOff val="60000"/>
                  </a:schemeClr>
                </a:solidFill>
                <a:latin typeface="Bahnschrift SemiBold" panose="020B0502040204020203" pitchFamily="34" charset="0"/>
              </a:rPr>
              <a:t>  </a:t>
            </a:r>
            <a:r>
              <a:rPr lang="en-US" sz="1400" dirty="0">
                <a:solidFill>
                  <a:schemeClr val="accent1">
                    <a:lumMod val="40000"/>
                    <a:lumOff val="60000"/>
                  </a:schemeClr>
                </a:solidFill>
                <a:latin typeface="Bahnschrift SemiBold" panose="020B0502040204020203" pitchFamily="34" charset="0"/>
              </a:rPr>
              <a:t>Challenge: Real-time applications require high-speed processing without compromising accuracy.</a:t>
            </a:r>
          </a:p>
          <a:p>
            <a:pPr marL="0" indent="0">
              <a:buNone/>
            </a:pPr>
            <a:r>
              <a:rPr lang="en-US" sz="1400" dirty="0">
                <a:solidFill>
                  <a:schemeClr val="accent1">
                    <a:lumMod val="40000"/>
                    <a:lumOff val="60000"/>
                  </a:schemeClr>
                </a:solidFill>
                <a:latin typeface="Bahnschrift SemiBold" panose="020B0502040204020203" pitchFamily="34" charset="0"/>
              </a:rPr>
              <a:t>   </a:t>
            </a:r>
            <a:r>
              <a:rPr lang="en-US" sz="1400" dirty="0" smtClean="0">
                <a:solidFill>
                  <a:schemeClr val="accent1">
                    <a:lumMod val="40000"/>
                    <a:lumOff val="60000"/>
                  </a:schemeClr>
                </a:solidFill>
                <a:latin typeface="Bahnschrift SemiBold" panose="020B0502040204020203" pitchFamily="34" charset="0"/>
              </a:rPr>
              <a:t>  </a:t>
            </a:r>
            <a:r>
              <a:rPr lang="en-US" sz="1400" dirty="0">
                <a:solidFill>
                  <a:schemeClr val="accent1">
                    <a:lumMod val="40000"/>
                    <a:lumOff val="60000"/>
                  </a:schemeClr>
                </a:solidFill>
                <a:latin typeface="Bahnschrift SemiBold" panose="020B0502040204020203" pitchFamily="34" charset="0"/>
              </a:rPr>
              <a:t>Overcome: Optimize algorithms, utilize hardware acceleration, and employ parallel processing to achieve faster </a:t>
            </a:r>
            <a:r>
              <a:rPr lang="en-US" sz="1400" dirty="0" smtClean="0">
                <a:solidFill>
                  <a:schemeClr val="accent1">
                    <a:lumMod val="40000"/>
                    <a:lumOff val="60000"/>
                  </a:schemeClr>
                </a:solidFill>
                <a:latin typeface="Bahnschrift SemiBold" panose="020B0502040204020203" pitchFamily="34" charset="0"/>
              </a:rPr>
              <a:t>speed for accuracy.</a:t>
            </a:r>
            <a:endParaRPr lang="en-US" sz="1400" dirty="0">
              <a:solidFill>
                <a:schemeClr val="accent1">
                  <a:lumMod val="40000"/>
                  <a:lumOff val="60000"/>
                </a:schemeClr>
              </a:solidFill>
              <a:latin typeface="Bahnschrift SemiBold" panose="020B0502040204020203" pitchFamily="34" charset="0"/>
            </a:endParaRPr>
          </a:p>
        </p:txBody>
      </p:sp>
    </p:spTree>
    <p:extLst>
      <p:ext uri="{BB962C8B-B14F-4D97-AF65-F5344CB8AC3E}">
        <p14:creationId xmlns:p14="http://schemas.microsoft.com/office/powerpoint/2010/main" val="572254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66590"/>
            <a:ext cx="11159490" cy="712153"/>
          </a:xfrm>
        </p:spPr>
        <p:txBody>
          <a:bodyPr>
            <a:normAutofit/>
          </a:bodyPr>
          <a:lstStyle/>
          <a:p>
            <a:r>
              <a:rPr lang="en-US" sz="2800" b="1" dirty="0" smtClean="0">
                <a:solidFill>
                  <a:schemeClr val="accent4">
                    <a:lumMod val="60000"/>
                    <a:lumOff val="40000"/>
                  </a:schemeClr>
                </a:solidFill>
                <a:latin typeface="Bahnschrift SemiBold" panose="020B0502040204020203" pitchFamily="34" charset="0"/>
              </a:rPr>
              <a:t>      </a:t>
            </a:r>
            <a:r>
              <a:rPr lang="en-US" sz="2800" b="1" dirty="0" smtClean="0">
                <a:solidFill>
                  <a:schemeClr val="accent4">
                    <a:lumMod val="60000"/>
                    <a:lumOff val="40000"/>
                  </a:schemeClr>
                </a:solidFill>
                <a:latin typeface="Bahnschrift SemiBold" panose="020B0502040204020203" pitchFamily="34" charset="0"/>
              </a:rPr>
              <a:t>                       </a:t>
            </a:r>
            <a:r>
              <a:rPr lang="en-US" sz="2800" b="1" dirty="0" smtClean="0">
                <a:solidFill>
                  <a:schemeClr val="accent4">
                    <a:lumMod val="60000"/>
                    <a:lumOff val="40000"/>
                  </a:schemeClr>
                </a:solidFill>
                <a:latin typeface="Bahnschrift SemiBold" panose="020B0502040204020203" pitchFamily="34" charset="0"/>
              </a:rPr>
              <a:t>BENEFITS OF ALPR SYSTEM</a:t>
            </a:r>
            <a:endParaRPr lang="en-US" sz="2800" b="1" dirty="0">
              <a:solidFill>
                <a:schemeClr val="accent4">
                  <a:lumMod val="60000"/>
                  <a:lumOff val="40000"/>
                </a:schemeClr>
              </a:solidFill>
              <a:latin typeface="Bahnschrift SemiBold" panose="020B0502040204020203" pitchFamily="34" charset="0"/>
            </a:endParaRPr>
          </a:p>
        </p:txBody>
      </p:sp>
      <p:sp>
        <p:nvSpPr>
          <p:cNvPr id="4" name="Content Placeholder 3"/>
          <p:cNvSpPr>
            <a:spLocks noGrp="1"/>
          </p:cNvSpPr>
          <p:nvPr>
            <p:ph idx="1"/>
          </p:nvPr>
        </p:nvSpPr>
        <p:spPr>
          <a:xfrm>
            <a:off x="190500" y="1466690"/>
            <a:ext cx="11631930" cy="5124610"/>
          </a:xfrm>
        </p:spPr>
        <p:txBody>
          <a:bodyPr>
            <a:normAutofit/>
          </a:bodyPr>
          <a:lstStyle/>
          <a:p>
            <a:pPr>
              <a:lnSpc>
                <a:spcPct val="120000"/>
              </a:lnSpc>
            </a:pPr>
            <a:r>
              <a:rPr lang="en-US" sz="1600" dirty="0" smtClean="0">
                <a:solidFill>
                  <a:schemeClr val="accent4">
                    <a:lumMod val="60000"/>
                    <a:lumOff val="40000"/>
                  </a:schemeClr>
                </a:solidFill>
                <a:latin typeface="Bahnschrift SemiBold" panose="020B0502040204020203" pitchFamily="34" charset="0"/>
              </a:rPr>
              <a:t>Enhanced Security: </a:t>
            </a:r>
            <a:r>
              <a:rPr lang="en-US" sz="1600" dirty="0" smtClean="0">
                <a:solidFill>
                  <a:schemeClr val="accent1">
                    <a:lumMod val="40000"/>
                    <a:lumOff val="60000"/>
                  </a:schemeClr>
                </a:solidFill>
                <a:latin typeface="Bahnschrift SemiBold" panose="020B0502040204020203" pitchFamily="34" charset="0"/>
              </a:rPr>
              <a:t>ALPR aids law enforcement in quickly identifying stolen vehicles, locating suspects, and monitoring vehicles linked to criminal activities, thereby bolstering public safety and security.</a:t>
            </a:r>
          </a:p>
          <a:p>
            <a:pPr>
              <a:lnSpc>
                <a:spcPct val="120000"/>
              </a:lnSpc>
            </a:pPr>
            <a:r>
              <a:rPr lang="en-US" sz="1600" dirty="0" smtClean="0">
                <a:solidFill>
                  <a:schemeClr val="accent4">
                    <a:lumMod val="60000"/>
                    <a:lumOff val="40000"/>
                  </a:schemeClr>
                </a:solidFill>
                <a:latin typeface="Bahnschrift SemiBold" panose="020B0502040204020203" pitchFamily="34" charset="0"/>
              </a:rPr>
              <a:t>Efficient Law Enforcement</a:t>
            </a:r>
            <a:r>
              <a:rPr lang="en-US" sz="1600" dirty="0" smtClean="0">
                <a:solidFill>
                  <a:schemeClr val="accent3">
                    <a:lumMod val="60000"/>
                    <a:lumOff val="40000"/>
                  </a:schemeClr>
                </a:solidFill>
                <a:latin typeface="Bahnschrift SemiBold" panose="020B0502040204020203" pitchFamily="34" charset="0"/>
              </a:rPr>
              <a:t>: </a:t>
            </a:r>
            <a:r>
              <a:rPr lang="en-US" sz="1600" dirty="0" smtClean="0">
                <a:solidFill>
                  <a:schemeClr val="accent1">
                    <a:lumMod val="40000"/>
                    <a:lumOff val="60000"/>
                  </a:schemeClr>
                </a:solidFill>
                <a:latin typeface="Bahnschrift SemiBold" panose="020B0502040204020203" pitchFamily="34" charset="0"/>
              </a:rPr>
              <a:t>ALPR automates the identification of traffic violations and helps enforce parking regulations, streamlining law enforcement operations and reducing manual workloads.</a:t>
            </a:r>
          </a:p>
          <a:p>
            <a:pPr>
              <a:lnSpc>
                <a:spcPct val="120000"/>
              </a:lnSpc>
            </a:pPr>
            <a:r>
              <a:rPr lang="en-US" sz="1600" dirty="0" smtClean="0">
                <a:solidFill>
                  <a:schemeClr val="accent4">
                    <a:lumMod val="60000"/>
                    <a:lumOff val="40000"/>
                  </a:schemeClr>
                </a:solidFill>
                <a:latin typeface="Bahnschrift SemiBold" panose="020B0502040204020203" pitchFamily="34" charset="0"/>
              </a:rPr>
              <a:t>Improved Traffic Management</a:t>
            </a:r>
            <a:r>
              <a:rPr lang="en-US" sz="1600" dirty="0" smtClean="0">
                <a:solidFill>
                  <a:schemeClr val="accent3">
                    <a:lumMod val="60000"/>
                    <a:lumOff val="40000"/>
                  </a:schemeClr>
                </a:solidFill>
                <a:latin typeface="Bahnschrift SemiBold" panose="020B0502040204020203" pitchFamily="34" charset="0"/>
              </a:rPr>
              <a:t>: </a:t>
            </a:r>
            <a:r>
              <a:rPr lang="en-US" sz="1600" dirty="0" smtClean="0">
                <a:solidFill>
                  <a:schemeClr val="accent1">
                    <a:lumMod val="40000"/>
                    <a:lumOff val="60000"/>
                  </a:schemeClr>
                </a:solidFill>
                <a:latin typeface="Bahnschrift SemiBold" panose="020B0502040204020203" pitchFamily="34" charset="0"/>
              </a:rPr>
              <a:t>ALPR assists in optimizing traffic flow, detecting congestion points, and monitoring traffic patterns, contributing to reduced congestion and smoother transportation.</a:t>
            </a:r>
          </a:p>
          <a:p>
            <a:pPr>
              <a:lnSpc>
                <a:spcPct val="120000"/>
              </a:lnSpc>
            </a:pPr>
            <a:r>
              <a:rPr lang="en-US" sz="1600" dirty="0" smtClean="0">
                <a:solidFill>
                  <a:schemeClr val="accent4">
                    <a:lumMod val="60000"/>
                    <a:lumOff val="40000"/>
                  </a:schemeClr>
                </a:solidFill>
                <a:latin typeface="Bahnschrift SemiBold" panose="020B0502040204020203" pitchFamily="34" charset="0"/>
              </a:rPr>
              <a:t>Enhanced Public Safety</a:t>
            </a:r>
            <a:r>
              <a:rPr lang="en-US" sz="1600" dirty="0" smtClean="0">
                <a:solidFill>
                  <a:schemeClr val="accent3">
                    <a:lumMod val="60000"/>
                    <a:lumOff val="40000"/>
                  </a:schemeClr>
                </a:solidFill>
                <a:latin typeface="Bahnschrift SemiBold" panose="020B0502040204020203" pitchFamily="34" charset="0"/>
              </a:rPr>
              <a:t>: </a:t>
            </a:r>
            <a:r>
              <a:rPr lang="en-US" sz="1600" dirty="0" smtClean="0">
                <a:solidFill>
                  <a:schemeClr val="accent1">
                    <a:lumMod val="40000"/>
                    <a:lumOff val="60000"/>
                  </a:schemeClr>
                </a:solidFill>
                <a:latin typeface="Bahnschrift SemiBold" panose="020B0502040204020203" pitchFamily="34" charset="0"/>
              </a:rPr>
              <a:t>ALPR technology supports Amber Alert systems, aiding in rapid responses to emergencies by swiftly identifying vehicles associated with critical incidents, enhancing overall public safety measures.</a:t>
            </a:r>
          </a:p>
          <a:p>
            <a:pPr>
              <a:lnSpc>
                <a:spcPct val="120000"/>
              </a:lnSpc>
            </a:pPr>
            <a:r>
              <a:rPr lang="en-US" sz="1600" dirty="0" smtClean="0">
                <a:solidFill>
                  <a:schemeClr val="accent4">
                    <a:lumMod val="60000"/>
                    <a:lumOff val="40000"/>
                  </a:schemeClr>
                </a:solidFill>
                <a:latin typeface="Bahnschrift SemiBold" panose="020B0502040204020203" pitchFamily="34" charset="0"/>
              </a:rPr>
              <a:t>Convenient Parking Management</a:t>
            </a:r>
            <a:r>
              <a:rPr lang="en-US" sz="1600" dirty="0" smtClean="0">
                <a:solidFill>
                  <a:schemeClr val="accent1">
                    <a:lumMod val="40000"/>
                    <a:lumOff val="60000"/>
                  </a:schemeClr>
                </a:solidFill>
                <a:latin typeface="Bahnschrift SemiBold" panose="020B0502040204020203" pitchFamily="34" charset="0"/>
              </a:rPr>
              <a:t>: ALPR automates parking facilities, enabling efficient management of parking spaces, automated fee collection, and monitoring of parking durations, enhancing convenience for drivers and parking operators</a:t>
            </a:r>
            <a:r>
              <a:rPr lang="en-US" sz="1600" dirty="0" smtClean="0">
                <a:solidFill>
                  <a:schemeClr val="accent3">
                    <a:lumMod val="60000"/>
                    <a:lumOff val="40000"/>
                  </a:schemeClr>
                </a:solidFill>
                <a:latin typeface="Bahnschrift SemiBold" panose="020B0502040204020203" pitchFamily="34" charset="0"/>
              </a:rPr>
              <a:t>.</a:t>
            </a:r>
          </a:p>
          <a:p>
            <a:pPr>
              <a:lnSpc>
                <a:spcPct val="120000"/>
              </a:lnSpc>
            </a:pPr>
            <a:r>
              <a:rPr lang="en-US" sz="1600" dirty="0" smtClean="0">
                <a:solidFill>
                  <a:schemeClr val="accent4">
                    <a:lumMod val="60000"/>
                    <a:lumOff val="40000"/>
                  </a:schemeClr>
                </a:solidFill>
                <a:latin typeface="Bahnschrift SemiBold" panose="020B0502040204020203" pitchFamily="34" charset="0"/>
              </a:rPr>
              <a:t>Effective Access Control</a:t>
            </a:r>
            <a:r>
              <a:rPr lang="en-US" sz="1600" dirty="0" smtClean="0">
                <a:solidFill>
                  <a:schemeClr val="accent3">
                    <a:lumMod val="60000"/>
                    <a:lumOff val="40000"/>
                  </a:schemeClr>
                </a:solidFill>
                <a:latin typeface="Bahnschrift SemiBold" panose="020B0502040204020203" pitchFamily="34" charset="0"/>
              </a:rPr>
              <a:t>: </a:t>
            </a:r>
            <a:r>
              <a:rPr lang="en-US" sz="1600" dirty="0" smtClean="0">
                <a:solidFill>
                  <a:schemeClr val="accent1">
                    <a:lumMod val="40000"/>
                    <a:lumOff val="60000"/>
                  </a:schemeClr>
                </a:solidFill>
                <a:latin typeface="Bahnschrift SemiBold" panose="020B0502040204020203" pitchFamily="34" charset="0"/>
              </a:rPr>
              <a:t>ALPR facilitates secure access control in restricted areas, allowing authorized vehicles to enter while swiftly identifying and alerting to unauthorized entries, bolstering security protocols in controlled environments.</a:t>
            </a:r>
            <a:endParaRPr lang="en-US" sz="1600" dirty="0">
              <a:solidFill>
                <a:schemeClr val="accent1">
                  <a:lumMod val="40000"/>
                  <a:lumOff val="60000"/>
                </a:schemeClr>
              </a:solidFill>
              <a:latin typeface="Bahnschrift SemiBold" panose="020B0502040204020203" pitchFamily="34" charset="0"/>
            </a:endParaRPr>
          </a:p>
        </p:txBody>
      </p:sp>
    </p:spTree>
    <p:extLst>
      <p:ext uri="{BB962C8B-B14F-4D97-AF65-F5344CB8AC3E}">
        <p14:creationId xmlns:p14="http://schemas.microsoft.com/office/powerpoint/2010/main" val="38714022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1396</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Bahnschrift SemiBold</vt:lpstr>
      <vt:lpstr>Calibri</vt:lpstr>
      <vt:lpstr>Calibri Light</vt:lpstr>
      <vt:lpstr>Office Theme</vt:lpstr>
      <vt:lpstr>PowerPoint Presentation</vt:lpstr>
      <vt:lpstr>  INTRODUCTION TO ALPR SYSTEM</vt:lpstr>
      <vt:lpstr>                                       OBJECTIVES AND APPLICATIONS</vt:lpstr>
      <vt:lpstr>                         KEY COMPONENTS AND TECHNOLOGIES</vt:lpstr>
      <vt:lpstr>                        IMPLEMENTATION</vt:lpstr>
      <vt:lpstr>                   HOW IT WORKS</vt:lpstr>
      <vt:lpstr>PowerPoint Presentation</vt:lpstr>
      <vt:lpstr>                      CHALLENGES AND OVERCOMES</vt:lpstr>
      <vt:lpstr>                             BENEFITS OF ALPR SYSTEM</vt:lpstr>
      <vt:lpstr>            CONCLUSION</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30</cp:revision>
  <dcterms:created xsi:type="dcterms:W3CDTF">2023-12-10T12:28:05Z</dcterms:created>
  <dcterms:modified xsi:type="dcterms:W3CDTF">2023-12-26T11:57:07Z</dcterms:modified>
</cp:coreProperties>
</file>