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BC8000-BC26-4FB5-8D8D-38C1B1E969C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301291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C8000-BC26-4FB5-8D8D-38C1B1E969C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215543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C8000-BC26-4FB5-8D8D-38C1B1E969C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175963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C8000-BC26-4FB5-8D8D-38C1B1E969C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391936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C8000-BC26-4FB5-8D8D-38C1B1E969C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42004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C8000-BC26-4FB5-8D8D-38C1B1E969C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164331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C8000-BC26-4FB5-8D8D-38C1B1E969CB}"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63880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BC8000-BC26-4FB5-8D8D-38C1B1E969CB}"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163581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C8000-BC26-4FB5-8D8D-38C1B1E969CB}"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22449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C8000-BC26-4FB5-8D8D-38C1B1E969C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334605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C8000-BC26-4FB5-8D8D-38C1B1E969C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F9001-4A18-47CB-B4B4-F13360F41C09}" type="slidenum">
              <a:rPr lang="en-US" smtClean="0"/>
              <a:t>‹#›</a:t>
            </a:fld>
            <a:endParaRPr lang="en-US"/>
          </a:p>
        </p:txBody>
      </p:sp>
    </p:spTree>
    <p:extLst>
      <p:ext uri="{BB962C8B-B14F-4D97-AF65-F5344CB8AC3E}">
        <p14:creationId xmlns:p14="http://schemas.microsoft.com/office/powerpoint/2010/main" val="132170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C8000-BC26-4FB5-8D8D-38C1B1E969CB}" type="datetimeFigureOut">
              <a:rPr lang="en-US" smtClean="0"/>
              <a:t>4/17/2024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F9001-4A18-47CB-B4B4-F13360F41C09}" type="slidenum">
              <a:rPr lang="en-US" smtClean="0"/>
              <a:t>‹#›</a:t>
            </a:fld>
            <a:endParaRPr lang="en-US"/>
          </a:p>
        </p:txBody>
      </p:sp>
    </p:spTree>
    <p:extLst>
      <p:ext uri="{BB962C8B-B14F-4D97-AF65-F5344CB8AC3E}">
        <p14:creationId xmlns:p14="http://schemas.microsoft.com/office/powerpoint/2010/main" val="2328459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06034" y="2523295"/>
            <a:ext cx="5212079" cy="2822713"/>
          </a:xfrm>
          <a:prstGeom prst="rect">
            <a:avLst/>
          </a:prstGeom>
          <a:noFill/>
        </p:spPr>
        <p:txBody>
          <a:bodyPr wrap="square" rtlCol="0">
            <a:spAutoFit/>
          </a:bodyPr>
          <a:lstStyle/>
          <a:p>
            <a:r>
              <a:rPr lang="en-US" dirty="0" smtClean="0"/>
              <a:t>     	</a:t>
            </a:r>
            <a:r>
              <a:rPr lang="en-US" sz="2000" b="1" dirty="0" smtClean="0">
                <a:solidFill>
                  <a:schemeClr val="accent4">
                    <a:lumMod val="60000"/>
                    <a:lumOff val="40000"/>
                  </a:schemeClr>
                </a:solidFill>
              </a:rPr>
              <a:t>               </a:t>
            </a:r>
            <a:r>
              <a:rPr lang="en-US" sz="2400" b="1" dirty="0" smtClean="0">
                <a:solidFill>
                  <a:schemeClr val="accent4">
                    <a:lumMod val="60000"/>
                    <a:lumOff val="40000"/>
                  </a:schemeClr>
                </a:solidFill>
              </a:rPr>
              <a:t>Authors </a:t>
            </a:r>
          </a:p>
          <a:p>
            <a:pPr marL="800100" lvl="1" indent="-342900">
              <a:lnSpc>
                <a:spcPct val="150000"/>
              </a:lnSpc>
              <a:buFont typeface="Arial" panose="020B0604020202020204" pitchFamily="34" charset="0"/>
              <a:buChar char="•"/>
            </a:pPr>
            <a:r>
              <a:rPr lang="en-US" sz="2000" dirty="0" smtClean="0">
                <a:solidFill>
                  <a:schemeClr val="accent1">
                    <a:lumMod val="40000"/>
                    <a:lumOff val="60000"/>
                  </a:schemeClr>
                </a:solidFill>
              </a:rPr>
              <a:t>K. Eswar </a:t>
            </a:r>
            <a:r>
              <a:rPr lang="en-US" sz="2000" dirty="0" err="1" smtClean="0">
                <a:solidFill>
                  <a:schemeClr val="accent1">
                    <a:lumMod val="40000"/>
                    <a:lumOff val="60000"/>
                  </a:schemeClr>
                </a:solidFill>
              </a:rPr>
              <a:t>Charan</a:t>
            </a:r>
            <a:r>
              <a:rPr lang="en-US" sz="2000" dirty="0" smtClean="0">
                <a:solidFill>
                  <a:schemeClr val="accent1">
                    <a:lumMod val="40000"/>
                    <a:lumOff val="60000"/>
                  </a:schemeClr>
                </a:solidFill>
              </a:rPr>
              <a:t> </a:t>
            </a:r>
            <a:r>
              <a:rPr lang="en-US" sz="2000" dirty="0" err="1" smtClean="0">
                <a:solidFill>
                  <a:schemeClr val="accent1">
                    <a:lumMod val="40000"/>
                    <a:lumOff val="60000"/>
                  </a:schemeClr>
                </a:solidFill>
              </a:rPr>
              <a:t>Rohith</a:t>
            </a:r>
            <a:r>
              <a:rPr lang="en-US" sz="2000" dirty="0" smtClean="0">
                <a:solidFill>
                  <a:schemeClr val="accent1">
                    <a:lumMod val="40000"/>
                    <a:lumOff val="60000"/>
                  </a:schemeClr>
                </a:solidFill>
              </a:rPr>
              <a:t> 	          </a:t>
            </a:r>
          </a:p>
          <a:p>
            <a:pPr marL="800100" lvl="1" indent="-342900">
              <a:lnSpc>
                <a:spcPct val="150000"/>
              </a:lnSpc>
              <a:buFont typeface="Arial" panose="020B0604020202020204" pitchFamily="34" charset="0"/>
              <a:buChar char="•"/>
            </a:pPr>
            <a:r>
              <a:rPr lang="en-US" sz="2000" dirty="0" smtClean="0">
                <a:solidFill>
                  <a:schemeClr val="accent1">
                    <a:lumMod val="40000"/>
                    <a:lumOff val="60000"/>
                  </a:schemeClr>
                </a:solidFill>
              </a:rPr>
              <a:t>I. Krishna </a:t>
            </a:r>
            <a:r>
              <a:rPr lang="en-US" sz="2000" dirty="0" err="1" smtClean="0">
                <a:solidFill>
                  <a:schemeClr val="accent1">
                    <a:lumMod val="40000"/>
                    <a:lumOff val="60000"/>
                  </a:schemeClr>
                </a:solidFill>
              </a:rPr>
              <a:t>Sai</a:t>
            </a:r>
            <a:r>
              <a:rPr lang="en-US" sz="2000" dirty="0" smtClean="0">
                <a:solidFill>
                  <a:schemeClr val="accent1">
                    <a:lumMod val="40000"/>
                    <a:lumOff val="60000"/>
                  </a:schemeClr>
                </a:solidFill>
              </a:rPr>
              <a:t> Ram</a:t>
            </a:r>
          </a:p>
          <a:p>
            <a:pPr marL="800100" lvl="1" indent="-342900">
              <a:lnSpc>
                <a:spcPct val="150000"/>
              </a:lnSpc>
              <a:buFont typeface="Arial" panose="020B0604020202020204" pitchFamily="34" charset="0"/>
              <a:buChar char="•"/>
            </a:pPr>
            <a:r>
              <a:rPr lang="en-US" sz="2000" dirty="0" smtClean="0">
                <a:solidFill>
                  <a:schemeClr val="accent1">
                    <a:lumMod val="40000"/>
                    <a:lumOff val="60000"/>
                  </a:schemeClr>
                </a:solidFill>
              </a:rPr>
              <a:t>J. </a:t>
            </a:r>
            <a:r>
              <a:rPr lang="en-US" sz="2000" dirty="0" err="1" smtClean="0">
                <a:solidFill>
                  <a:schemeClr val="accent1">
                    <a:lumMod val="40000"/>
                    <a:lumOff val="60000"/>
                  </a:schemeClr>
                </a:solidFill>
              </a:rPr>
              <a:t>Jaswanth</a:t>
            </a:r>
            <a:r>
              <a:rPr lang="en-US" sz="2000" dirty="0" smtClean="0">
                <a:solidFill>
                  <a:schemeClr val="accent1">
                    <a:lumMod val="40000"/>
                    <a:lumOff val="60000"/>
                  </a:schemeClr>
                </a:solidFill>
              </a:rPr>
              <a:t> </a:t>
            </a:r>
            <a:r>
              <a:rPr lang="en-US" sz="2000" dirty="0" err="1" smtClean="0">
                <a:solidFill>
                  <a:schemeClr val="accent1">
                    <a:lumMod val="40000"/>
                    <a:lumOff val="60000"/>
                  </a:schemeClr>
                </a:solidFill>
              </a:rPr>
              <a:t>Abhishek</a:t>
            </a:r>
            <a:r>
              <a:rPr lang="en-US" sz="2000" dirty="0" smtClean="0">
                <a:solidFill>
                  <a:schemeClr val="accent1">
                    <a:lumMod val="40000"/>
                    <a:lumOff val="60000"/>
                  </a:schemeClr>
                </a:solidFill>
              </a:rPr>
              <a:t> </a:t>
            </a:r>
            <a:r>
              <a:rPr lang="en-US" sz="2000" dirty="0" err="1" smtClean="0">
                <a:solidFill>
                  <a:schemeClr val="accent1">
                    <a:lumMod val="40000"/>
                    <a:lumOff val="60000"/>
                  </a:schemeClr>
                </a:solidFill>
              </a:rPr>
              <a:t>Varma</a:t>
            </a:r>
            <a:r>
              <a:rPr lang="en-US" sz="2000" dirty="0" smtClean="0">
                <a:solidFill>
                  <a:schemeClr val="accent1">
                    <a:lumMod val="40000"/>
                    <a:lumOff val="60000"/>
                  </a:schemeClr>
                </a:solidFill>
              </a:rPr>
              <a:t> </a:t>
            </a:r>
          </a:p>
          <a:p>
            <a:pPr marL="800100" lvl="1" indent="-342900">
              <a:lnSpc>
                <a:spcPct val="150000"/>
              </a:lnSpc>
              <a:buFont typeface="Arial" panose="020B0604020202020204" pitchFamily="34" charset="0"/>
              <a:buChar char="•"/>
            </a:pPr>
            <a:r>
              <a:rPr lang="en-US" sz="2000" dirty="0" smtClean="0">
                <a:solidFill>
                  <a:schemeClr val="accent1">
                    <a:lumMod val="40000"/>
                    <a:lumOff val="60000"/>
                  </a:schemeClr>
                </a:solidFill>
              </a:rPr>
              <a:t>T. </a:t>
            </a:r>
            <a:r>
              <a:rPr lang="en-US" sz="2000" dirty="0" err="1" smtClean="0">
                <a:solidFill>
                  <a:schemeClr val="accent1">
                    <a:lumMod val="40000"/>
                    <a:lumOff val="60000"/>
                  </a:schemeClr>
                </a:solidFill>
              </a:rPr>
              <a:t>Prasanth</a:t>
            </a:r>
            <a:r>
              <a:rPr lang="en-US" sz="2000" dirty="0" smtClean="0">
                <a:solidFill>
                  <a:schemeClr val="accent1">
                    <a:lumMod val="40000"/>
                    <a:lumOff val="60000"/>
                  </a:schemeClr>
                </a:solidFill>
              </a:rPr>
              <a:t> Kumar </a:t>
            </a:r>
          </a:p>
          <a:p>
            <a:pPr marL="800100" lvl="1" indent="-342900">
              <a:lnSpc>
                <a:spcPct val="150000"/>
              </a:lnSpc>
              <a:buFont typeface="Arial" panose="020B0604020202020204" pitchFamily="34" charset="0"/>
              <a:buChar char="•"/>
            </a:pPr>
            <a:r>
              <a:rPr lang="en-US" sz="2000" dirty="0" smtClean="0">
                <a:solidFill>
                  <a:schemeClr val="accent1">
                    <a:lumMod val="40000"/>
                    <a:lumOff val="60000"/>
                  </a:schemeClr>
                </a:solidFill>
              </a:rPr>
              <a:t>P. </a:t>
            </a:r>
            <a:r>
              <a:rPr lang="en-US" sz="2000" dirty="0" err="1" smtClean="0">
                <a:solidFill>
                  <a:schemeClr val="accent1">
                    <a:lumMod val="40000"/>
                    <a:lumOff val="60000"/>
                  </a:schemeClr>
                </a:solidFill>
              </a:rPr>
              <a:t>Neelima</a:t>
            </a:r>
            <a:r>
              <a:rPr lang="en-US" sz="2000" dirty="0" smtClean="0">
                <a:solidFill>
                  <a:schemeClr val="accent1">
                    <a:lumMod val="40000"/>
                    <a:lumOff val="60000"/>
                  </a:schemeClr>
                </a:solidFill>
              </a:rPr>
              <a:t>  -  Guide of the Team</a:t>
            </a:r>
            <a:endParaRPr lang="en-US" sz="2000" dirty="0">
              <a:solidFill>
                <a:schemeClr val="accent1">
                  <a:lumMod val="40000"/>
                  <a:lumOff val="60000"/>
                </a:schemeClr>
              </a:solidFill>
            </a:endParaRPr>
          </a:p>
        </p:txBody>
      </p:sp>
      <p:sp>
        <p:nvSpPr>
          <p:cNvPr id="13" name="TextBox 12"/>
          <p:cNvSpPr txBox="1"/>
          <p:nvPr/>
        </p:nvSpPr>
        <p:spPr>
          <a:xfrm>
            <a:off x="1687665" y="773752"/>
            <a:ext cx="9796006" cy="830997"/>
          </a:xfrm>
          <a:prstGeom prst="rect">
            <a:avLst/>
          </a:prstGeom>
          <a:noFill/>
        </p:spPr>
        <p:txBody>
          <a:bodyPr wrap="square" rtlCol="0">
            <a:spAutoFit/>
          </a:bodyPr>
          <a:lstStyle/>
          <a:p>
            <a:r>
              <a:rPr lang="en-US" sz="2300" b="1" dirty="0" smtClean="0"/>
              <a:t>				</a:t>
            </a:r>
            <a:r>
              <a:rPr lang="en-US" sz="2400" b="1" dirty="0" smtClean="0">
                <a:solidFill>
                  <a:schemeClr val="accent4">
                    <a:lumMod val="60000"/>
                    <a:lumOff val="40000"/>
                  </a:schemeClr>
                </a:solidFill>
              </a:rPr>
              <a:t>Title of the Paper </a:t>
            </a:r>
            <a:endParaRPr lang="en-US" sz="2400" b="1" dirty="0">
              <a:solidFill>
                <a:schemeClr val="accent4">
                  <a:lumMod val="60000"/>
                  <a:lumOff val="40000"/>
                </a:schemeClr>
              </a:solidFill>
            </a:endParaRPr>
          </a:p>
          <a:p>
            <a:r>
              <a:rPr lang="en-US" sz="2400" b="1" dirty="0" smtClean="0"/>
              <a:t>  </a:t>
            </a:r>
            <a:r>
              <a:rPr lang="en-US" sz="2400" b="1" dirty="0" smtClean="0">
                <a:solidFill>
                  <a:schemeClr val="accent1">
                    <a:lumMod val="40000"/>
                    <a:lumOff val="60000"/>
                  </a:schemeClr>
                </a:solidFill>
              </a:rPr>
              <a:t>Automatic License Number Plate Recognition System Using Deep Learning</a:t>
            </a:r>
            <a:endParaRPr lang="en-US" sz="2400" b="1" dirty="0">
              <a:solidFill>
                <a:schemeClr val="accent1">
                  <a:lumMod val="40000"/>
                  <a:lumOff val="60000"/>
                </a:schemeClr>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70" y="2523295"/>
            <a:ext cx="5573864" cy="3135298"/>
          </a:xfrm>
          <a:prstGeom prst="rect">
            <a:avLst/>
          </a:prstGeom>
          <a:ln>
            <a:noFill/>
          </a:ln>
          <a:effectLst>
            <a:softEdge rad="112500"/>
          </a:effectLst>
        </p:spPr>
      </p:pic>
    </p:spTree>
    <p:extLst>
      <p:ext uri="{BB962C8B-B14F-4D97-AF65-F5344CB8AC3E}">
        <p14:creationId xmlns:p14="http://schemas.microsoft.com/office/powerpoint/2010/main" val="503122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5449" y="826935"/>
            <a:ext cx="5025225" cy="523220"/>
          </a:xfrm>
          <a:prstGeom prst="rect">
            <a:avLst/>
          </a:prstGeom>
          <a:noFill/>
        </p:spPr>
        <p:txBody>
          <a:bodyPr wrap="square" rtlCol="0">
            <a:spAutoFit/>
          </a:bodyPr>
          <a:lstStyle/>
          <a:p>
            <a:r>
              <a:rPr lang="en-US" dirty="0" smtClean="0">
                <a:solidFill>
                  <a:schemeClr val="accent4">
                    <a:lumMod val="60000"/>
                    <a:lumOff val="40000"/>
                  </a:schemeClr>
                </a:solidFill>
              </a:rPr>
              <a:t>	</a:t>
            </a:r>
            <a:r>
              <a:rPr lang="en-US" sz="2800" dirty="0" smtClean="0">
                <a:solidFill>
                  <a:schemeClr val="accent4">
                    <a:lumMod val="60000"/>
                    <a:lumOff val="40000"/>
                  </a:schemeClr>
                </a:solidFill>
              </a:rPr>
              <a:t>       </a:t>
            </a:r>
            <a:r>
              <a:rPr lang="en-US" sz="2800" b="1" dirty="0" smtClean="0">
                <a:solidFill>
                  <a:schemeClr val="accent4">
                    <a:lumMod val="60000"/>
                    <a:lumOff val="40000"/>
                  </a:schemeClr>
                </a:solidFill>
              </a:rPr>
              <a:t>INTRODUCTION</a:t>
            </a:r>
            <a:endParaRPr lang="en-US" sz="2800" b="1" dirty="0">
              <a:solidFill>
                <a:schemeClr val="accent4">
                  <a:lumMod val="60000"/>
                  <a:lumOff val="40000"/>
                </a:schemeClr>
              </a:solidFill>
            </a:endParaRPr>
          </a:p>
        </p:txBody>
      </p:sp>
      <p:sp>
        <p:nvSpPr>
          <p:cNvPr id="3" name="TextBox 2"/>
          <p:cNvSpPr txBox="1"/>
          <p:nvPr/>
        </p:nvSpPr>
        <p:spPr>
          <a:xfrm>
            <a:off x="866692" y="1653870"/>
            <a:ext cx="11072189" cy="3539430"/>
          </a:xfrm>
          <a:prstGeom prst="rect">
            <a:avLst/>
          </a:prstGeom>
          <a:noFill/>
        </p:spPr>
        <p:txBody>
          <a:bodyPr wrap="square" rtlCol="0">
            <a:spAutoFit/>
          </a:bodyPr>
          <a:lstStyle/>
          <a:p>
            <a:r>
              <a:rPr lang="en-US" sz="1600" dirty="0">
                <a:solidFill>
                  <a:schemeClr val="accent1">
                    <a:lumMod val="40000"/>
                    <a:lumOff val="60000"/>
                  </a:schemeClr>
                </a:solidFill>
              </a:rPr>
              <a:t>In today's world, effective parking management has become a pressing concern as the number of vehicles continues to rise, leading to congestion and challenges in finding parking spaces. Beyond the realm of parking, there are various other applications where Automatic License Plate Recognition (ALPR) systems play a pivotal role</a:t>
            </a:r>
            <a:r>
              <a:rPr lang="en-US" sz="1600" dirty="0" smtClean="0">
                <a:solidFill>
                  <a:schemeClr val="accent1">
                    <a:lumMod val="40000"/>
                    <a:lumOff val="60000"/>
                  </a:schemeClr>
                </a:solidFill>
              </a:rPr>
              <a:t>.</a:t>
            </a:r>
          </a:p>
          <a:p>
            <a:endParaRPr lang="en-US" sz="1600" dirty="0">
              <a:solidFill>
                <a:schemeClr val="accent1">
                  <a:lumMod val="40000"/>
                  <a:lumOff val="60000"/>
                </a:schemeClr>
              </a:solidFill>
            </a:endParaRPr>
          </a:p>
          <a:p>
            <a:r>
              <a:rPr lang="en-US" sz="1600" dirty="0">
                <a:solidFill>
                  <a:schemeClr val="accent1">
                    <a:lumMod val="40000"/>
                    <a:lumOff val="60000"/>
                  </a:schemeClr>
                </a:solidFill>
              </a:rPr>
              <a:t>The significance of ALPR lies in its ability to automate the identification of vehicles through the recognition of license plates. By leveraging advanced imaging technology and machine learning algorithms, ALPR systems can quickly and accurately identify vehicles in various environments and conditions</a:t>
            </a:r>
            <a:r>
              <a:rPr lang="en-US" sz="1600" dirty="0" smtClean="0">
                <a:solidFill>
                  <a:schemeClr val="accent1">
                    <a:lumMod val="40000"/>
                    <a:lumOff val="60000"/>
                  </a:schemeClr>
                </a:solidFill>
              </a:rPr>
              <a:t>.</a:t>
            </a:r>
          </a:p>
          <a:p>
            <a:endParaRPr lang="en-US" sz="1600" dirty="0">
              <a:solidFill>
                <a:schemeClr val="accent1">
                  <a:lumMod val="40000"/>
                  <a:lumOff val="60000"/>
                </a:schemeClr>
              </a:solidFill>
            </a:endParaRPr>
          </a:p>
          <a:p>
            <a:r>
              <a:rPr lang="en-US" sz="1600" dirty="0">
                <a:solidFill>
                  <a:schemeClr val="accent1">
                    <a:lumMod val="40000"/>
                    <a:lumOff val="60000"/>
                  </a:schemeClr>
                </a:solidFill>
              </a:rPr>
              <a:t>The aim of our proposed ALPR system is to address not only parking </a:t>
            </a:r>
            <a:r>
              <a:rPr lang="en-US" sz="1600" dirty="0" smtClean="0">
                <a:solidFill>
                  <a:schemeClr val="accent1">
                    <a:lumMod val="40000"/>
                    <a:lumOff val="60000"/>
                  </a:schemeClr>
                </a:solidFill>
              </a:rPr>
              <a:t>management </a:t>
            </a:r>
            <a:r>
              <a:rPr lang="en-US" sz="1600" dirty="0">
                <a:solidFill>
                  <a:schemeClr val="accent1">
                    <a:lumMod val="40000"/>
                    <a:lumOff val="60000"/>
                  </a:schemeClr>
                </a:solidFill>
              </a:rPr>
              <a:t>challenges but also to enhance security measures, improve traffic management, and support law enforcement efforts. By integrating ALPR technology into various applications, we can create smarter, safer, and more efficient urban environments.</a:t>
            </a:r>
          </a:p>
          <a:p>
            <a:r>
              <a:rPr lang="en-US" sz="1600" dirty="0">
                <a:solidFill>
                  <a:schemeClr val="accent1">
                    <a:lumMod val="40000"/>
                    <a:lumOff val="60000"/>
                  </a:schemeClr>
                </a:solidFill>
              </a:rPr>
              <a:t>In this presentation, we will delve into the multifaceted applications of ALPR technology, exploring its potential benefits across different domains and highlighting its role in shaping the future of transportation and urban infrastructure</a:t>
            </a:r>
            <a:r>
              <a:rPr lang="en-US" sz="1600" dirty="0" smtClean="0">
                <a:solidFill>
                  <a:schemeClr val="accent1">
                    <a:lumMod val="40000"/>
                    <a:lumOff val="60000"/>
                  </a:schemeClr>
                </a:solidFill>
              </a:rPr>
              <a:t>.</a:t>
            </a:r>
            <a:br>
              <a:rPr lang="en-US" sz="1600" dirty="0" smtClean="0">
                <a:solidFill>
                  <a:schemeClr val="accent1">
                    <a:lumMod val="40000"/>
                    <a:lumOff val="60000"/>
                  </a:schemeClr>
                </a:solidFill>
              </a:rPr>
            </a:br>
            <a:endParaRPr lang="en-US" sz="1600" dirty="0">
              <a:solidFill>
                <a:schemeClr val="accent1">
                  <a:lumMod val="40000"/>
                  <a:lumOff val="60000"/>
                </a:schemeClr>
              </a:solidFill>
            </a:endParaRPr>
          </a:p>
        </p:txBody>
      </p:sp>
    </p:spTree>
    <p:extLst>
      <p:ext uri="{BB962C8B-B14F-4D97-AF65-F5344CB8AC3E}">
        <p14:creationId xmlns:p14="http://schemas.microsoft.com/office/powerpoint/2010/main" val="348614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0623" y="349858"/>
            <a:ext cx="4898004" cy="461665"/>
          </a:xfrm>
          <a:prstGeom prst="rect">
            <a:avLst/>
          </a:prstGeom>
          <a:noFill/>
        </p:spPr>
        <p:txBody>
          <a:bodyPr wrap="square" rtlCol="0">
            <a:spAutoFit/>
          </a:bodyPr>
          <a:lstStyle/>
          <a:p>
            <a:r>
              <a:rPr lang="en-US" dirty="0"/>
              <a:t> </a:t>
            </a:r>
            <a:r>
              <a:rPr lang="en-US" dirty="0" smtClean="0"/>
              <a:t>      </a:t>
            </a:r>
            <a:r>
              <a:rPr lang="en-US" sz="2400" dirty="0" smtClean="0">
                <a:solidFill>
                  <a:schemeClr val="accent4">
                    <a:lumMod val="60000"/>
                    <a:lumOff val="40000"/>
                  </a:schemeClr>
                </a:solidFill>
              </a:rPr>
              <a:t>PROPOSED SYSTEM OVERVIEW</a:t>
            </a:r>
            <a:endParaRPr lang="en-US" dirty="0">
              <a:solidFill>
                <a:schemeClr val="accent4">
                  <a:lumMod val="60000"/>
                  <a:lumOff val="40000"/>
                </a:schemeClr>
              </a:solidFill>
            </a:endParaRPr>
          </a:p>
        </p:txBody>
      </p:sp>
      <p:sp>
        <p:nvSpPr>
          <p:cNvPr id="3" name="TextBox 2"/>
          <p:cNvSpPr txBox="1"/>
          <p:nvPr/>
        </p:nvSpPr>
        <p:spPr>
          <a:xfrm>
            <a:off x="500933" y="876430"/>
            <a:ext cx="10996653" cy="5755422"/>
          </a:xfrm>
          <a:prstGeom prst="rect">
            <a:avLst/>
          </a:prstGeom>
          <a:noFill/>
        </p:spPr>
        <p:txBody>
          <a:bodyPr wrap="square" rtlCol="0">
            <a:spAutoFit/>
          </a:bodyPr>
          <a:lstStyle/>
          <a:p>
            <a:pPr algn="just"/>
            <a:r>
              <a:rPr lang="en-US" sz="1600" dirty="0">
                <a:solidFill>
                  <a:schemeClr val="accent1">
                    <a:lumMod val="40000"/>
                    <a:lumOff val="60000"/>
                  </a:schemeClr>
                </a:solidFill>
              </a:rPr>
              <a:t>Our proposed Automatic License Plate Recognition (ALPR) system is designed to revolutionize parking management and access control through advanced technology and intelligent algorithms. The system comprises several key components, each playing a crucial role in the seamless operation of the ALPR system</a:t>
            </a:r>
            <a:r>
              <a:rPr lang="en-US" sz="1600" dirty="0" smtClean="0">
                <a:solidFill>
                  <a:schemeClr val="accent1">
                    <a:lumMod val="40000"/>
                    <a:lumOff val="60000"/>
                  </a:schemeClr>
                </a:solidFill>
              </a:rPr>
              <a:t>.</a:t>
            </a:r>
          </a:p>
          <a:p>
            <a:pPr algn="just"/>
            <a:endParaRPr lang="en-US" sz="1600" dirty="0" smtClean="0">
              <a:solidFill>
                <a:schemeClr val="accent1">
                  <a:lumMod val="40000"/>
                  <a:lumOff val="60000"/>
                </a:schemeClr>
              </a:solidFill>
            </a:endParaRPr>
          </a:p>
          <a:p>
            <a:r>
              <a:rPr lang="en-US" sz="1600" dirty="0" smtClean="0">
                <a:solidFill>
                  <a:schemeClr val="accent4">
                    <a:lumMod val="40000"/>
                    <a:lumOff val="60000"/>
                  </a:schemeClr>
                </a:solidFill>
              </a:rPr>
              <a:t>1. Vehicle Image Capture</a:t>
            </a:r>
            <a:r>
              <a:rPr lang="en-US" sz="1600" dirty="0" smtClean="0"/>
              <a:t>: </a:t>
            </a:r>
            <a:r>
              <a:rPr lang="en-US" sz="1600" dirty="0" smtClean="0">
                <a:solidFill>
                  <a:schemeClr val="accent1">
                    <a:lumMod val="40000"/>
                    <a:lumOff val="60000"/>
                  </a:schemeClr>
                </a:solidFill>
              </a:rPr>
              <a:t>The ALPR system captures vehicle images using a high-resolution camera as they approach the parking entrance.</a:t>
            </a:r>
          </a:p>
          <a:p>
            <a:endParaRPr lang="en-US" sz="1600" dirty="0" smtClean="0"/>
          </a:p>
          <a:p>
            <a:r>
              <a:rPr lang="en-US" sz="1600" dirty="0" smtClean="0">
                <a:solidFill>
                  <a:schemeClr val="accent4">
                    <a:lumMod val="40000"/>
                    <a:lumOff val="60000"/>
                  </a:schemeClr>
                </a:solidFill>
              </a:rPr>
              <a:t>2. Preprocessing</a:t>
            </a:r>
            <a:r>
              <a:rPr lang="en-US" sz="1600" dirty="0" smtClean="0"/>
              <a:t>: </a:t>
            </a:r>
            <a:r>
              <a:rPr lang="en-US" sz="1600" dirty="0" smtClean="0">
                <a:solidFill>
                  <a:schemeClr val="accent1">
                    <a:lumMod val="40000"/>
                    <a:lumOff val="60000"/>
                  </a:schemeClr>
                </a:solidFill>
              </a:rPr>
              <a:t>Images undergo preprocessing using MATLAB and Python to enhance quality and remove noise.</a:t>
            </a:r>
          </a:p>
          <a:p>
            <a:endParaRPr lang="en-US" sz="1600" dirty="0" smtClean="0"/>
          </a:p>
          <a:p>
            <a:r>
              <a:rPr lang="en-US" sz="1600" dirty="0" smtClean="0">
                <a:solidFill>
                  <a:schemeClr val="accent4">
                    <a:lumMod val="40000"/>
                    <a:lumOff val="60000"/>
                  </a:schemeClr>
                </a:solidFill>
              </a:rPr>
              <a:t>3. License Plate Recognition</a:t>
            </a:r>
            <a:r>
              <a:rPr lang="en-US" sz="1600" dirty="0" smtClean="0"/>
              <a:t>: </a:t>
            </a:r>
            <a:r>
              <a:rPr lang="en-US" sz="1600" dirty="0" smtClean="0">
                <a:solidFill>
                  <a:schemeClr val="accent1">
                    <a:lumMod val="40000"/>
                    <a:lumOff val="60000"/>
                  </a:schemeClr>
                </a:solidFill>
              </a:rPr>
              <a:t>Advanced AI algorithms and techniques like Easy OCR, Vertical Edge Detection, extract license plate information accurately.</a:t>
            </a:r>
          </a:p>
          <a:p>
            <a:endParaRPr lang="en-US" sz="1600" dirty="0" smtClean="0"/>
          </a:p>
          <a:p>
            <a:r>
              <a:rPr lang="en-US" sz="1600" dirty="0" smtClean="0">
                <a:solidFill>
                  <a:schemeClr val="accent4">
                    <a:lumMod val="40000"/>
                    <a:lumOff val="60000"/>
                  </a:schemeClr>
                </a:solidFill>
              </a:rPr>
              <a:t>4. Inception </a:t>
            </a:r>
            <a:r>
              <a:rPr lang="en-US" sz="1600" dirty="0" err="1" smtClean="0">
                <a:solidFill>
                  <a:schemeClr val="accent4">
                    <a:lumMod val="40000"/>
                    <a:lumOff val="60000"/>
                  </a:schemeClr>
                </a:solidFill>
              </a:rPr>
              <a:t>ResNet</a:t>
            </a:r>
            <a:r>
              <a:rPr lang="en-US" sz="1600" dirty="0" smtClean="0">
                <a:solidFill>
                  <a:schemeClr val="accent4">
                    <a:lumMod val="40000"/>
                    <a:lumOff val="60000"/>
                  </a:schemeClr>
                </a:solidFill>
              </a:rPr>
              <a:t> V2 Algorithm</a:t>
            </a:r>
            <a:r>
              <a:rPr lang="en-US" sz="1600" dirty="0" smtClean="0"/>
              <a:t>: </a:t>
            </a:r>
            <a:r>
              <a:rPr lang="en-US" sz="1600" dirty="0" smtClean="0">
                <a:solidFill>
                  <a:schemeClr val="accent1">
                    <a:lumMod val="40000"/>
                    <a:lumOff val="60000"/>
                  </a:schemeClr>
                </a:solidFill>
              </a:rPr>
              <a:t>Our system integrates the powerful Inception </a:t>
            </a:r>
            <a:r>
              <a:rPr lang="en-US" sz="1600" dirty="0" err="1" smtClean="0">
                <a:solidFill>
                  <a:schemeClr val="accent1">
                    <a:lumMod val="40000"/>
                    <a:lumOff val="60000"/>
                  </a:schemeClr>
                </a:solidFill>
              </a:rPr>
              <a:t>ResNet</a:t>
            </a:r>
            <a:r>
              <a:rPr lang="en-US" sz="1600" dirty="0" smtClean="0">
                <a:solidFill>
                  <a:schemeClr val="accent1">
                    <a:lumMod val="40000"/>
                    <a:lumOff val="60000"/>
                  </a:schemeClr>
                </a:solidFill>
              </a:rPr>
              <a:t> V2 algorithm for exceptional license plate recognition performance.</a:t>
            </a:r>
          </a:p>
          <a:p>
            <a:endParaRPr lang="en-US" sz="1600" dirty="0" smtClean="0"/>
          </a:p>
          <a:p>
            <a:r>
              <a:rPr lang="en-US" sz="1600" dirty="0" smtClean="0">
                <a:solidFill>
                  <a:schemeClr val="accent4">
                    <a:lumMod val="40000"/>
                    <a:lumOff val="60000"/>
                  </a:schemeClr>
                </a:solidFill>
              </a:rPr>
              <a:t>5. Access Control</a:t>
            </a:r>
            <a:r>
              <a:rPr lang="en-US" sz="1600" dirty="0" smtClean="0"/>
              <a:t>: </a:t>
            </a:r>
            <a:r>
              <a:rPr lang="en-US" sz="1600" dirty="0" smtClean="0">
                <a:solidFill>
                  <a:schemeClr val="accent1">
                    <a:lumMod val="40000"/>
                    <a:lumOff val="60000"/>
                  </a:schemeClr>
                </a:solidFill>
              </a:rPr>
              <a:t>The recognized license plate is compared with a database, granting access if authorized, and denying it otherwise.</a:t>
            </a:r>
          </a:p>
          <a:p>
            <a:endParaRPr lang="en-US" sz="1600" dirty="0" smtClean="0"/>
          </a:p>
          <a:p>
            <a:r>
              <a:rPr lang="en-US" sz="1600" dirty="0" smtClean="0">
                <a:solidFill>
                  <a:schemeClr val="accent4">
                    <a:lumMod val="40000"/>
                    <a:lumOff val="60000"/>
                  </a:schemeClr>
                </a:solidFill>
              </a:rPr>
              <a:t>6. Technologies Used: </a:t>
            </a:r>
            <a:r>
              <a:rPr lang="en-US" sz="1600" dirty="0" smtClean="0">
                <a:solidFill>
                  <a:schemeClr val="accent1">
                    <a:lumMod val="40000"/>
                    <a:lumOff val="60000"/>
                  </a:schemeClr>
                </a:solidFill>
              </a:rPr>
              <a:t>MATLAB and Python for preprocessing, and integration of the Inception </a:t>
            </a:r>
            <a:r>
              <a:rPr lang="en-US" sz="1600" dirty="0" err="1" smtClean="0">
                <a:solidFill>
                  <a:schemeClr val="accent1">
                    <a:lumMod val="40000"/>
                    <a:lumOff val="60000"/>
                  </a:schemeClr>
                </a:solidFill>
              </a:rPr>
              <a:t>ResNet</a:t>
            </a:r>
            <a:r>
              <a:rPr lang="en-US" sz="1600" dirty="0" smtClean="0">
                <a:solidFill>
                  <a:schemeClr val="accent1">
                    <a:lumMod val="40000"/>
                    <a:lumOff val="60000"/>
                  </a:schemeClr>
                </a:solidFill>
              </a:rPr>
              <a:t> V2 algorithm and Easy OCR for optical character recognition.</a:t>
            </a:r>
          </a:p>
          <a:p>
            <a:endParaRPr lang="en-US" sz="1600" dirty="0" smtClean="0">
              <a:solidFill>
                <a:schemeClr val="accent1">
                  <a:lumMod val="40000"/>
                  <a:lumOff val="60000"/>
                </a:schemeClr>
              </a:solidFill>
            </a:endParaRPr>
          </a:p>
          <a:p>
            <a:r>
              <a:rPr lang="en-US" sz="1600" dirty="0" smtClean="0">
                <a:solidFill>
                  <a:schemeClr val="accent4">
                    <a:lumMod val="40000"/>
                    <a:lumOff val="60000"/>
                  </a:schemeClr>
                </a:solidFill>
              </a:rPr>
              <a:t>7. Potential Benefits: </a:t>
            </a:r>
            <a:r>
              <a:rPr lang="en-US" sz="1600" dirty="0" smtClean="0">
                <a:solidFill>
                  <a:schemeClr val="accent1">
                    <a:lumMod val="40000"/>
                    <a:lumOff val="60000"/>
                  </a:schemeClr>
                </a:solidFill>
              </a:rPr>
              <a:t>Enhanced security, streamlined parking management, and reliable recognition in various conditions and improve accuracy with Easy OCR integration.</a:t>
            </a:r>
            <a:endParaRPr lang="en-US" sz="1600" dirty="0">
              <a:solidFill>
                <a:schemeClr val="accent1">
                  <a:lumMod val="40000"/>
                  <a:lumOff val="60000"/>
                </a:schemeClr>
              </a:solidFill>
            </a:endParaRPr>
          </a:p>
        </p:txBody>
      </p:sp>
    </p:spTree>
    <p:extLst>
      <p:ext uri="{BB962C8B-B14F-4D97-AF65-F5344CB8AC3E}">
        <p14:creationId xmlns:p14="http://schemas.microsoft.com/office/powerpoint/2010/main" val="1452578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7782" y="1510747"/>
            <a:ext cx="11033760" cy="4247317"/>
          </a:xfrm>
          <a:prstGeom prst="rect">
            <a:avLst/>
          </a:prstGeom>
          <a:noFill/>
        </p:spPr>
        <p:txBody>
          <a:bodyPr wrap="square" rtlCol="0">
            <a:spAutoFit/>
          </a:bodyPr>
          <a:lstStyle/>
          <a:p>
            <a:r>
              <a:rPr lang="en-US" b="1" dirty="0">
                <a:solidFill>
                  <a:schemeClr val="accent4">
                    <a:lumMod val="40000"/>
                    <a:lumOff val="60000"/>
                  </a:schemeClr>
                </a:solidFill>
              </a:rPr>
              <a:t>Dataset Description:</a:t>
            </a:r>
            <a:endParaRPr lang="en-US" dirty="0">
              <a:solidFill>
                <a:schemeClr val="accent4">
                  <a:lumMod val="40000"/>
                  <a:lumOff val="60000"/>
                </a:schemeClr>
              </a:solidFill>
            </a:endParaRPr>
          </a:p>
          <a:p>
            <a:r>
              <a:rPr lang="en-US" dirty="0">
                <a:solidFill>
                  <a:schemeClr val="accent1">
                    <a:lumMod val="40000"/>
                    <a:lumOff val="60000"/>
                  </a:schemeClr>
                </a:solidFill>
              </a:rPr>
              <a:t>Our research utilized a dataset sourced from the </a:t>
            </a:r>
            <a:r>
              <a:rPr lang="en-US" dirty="0" err="1">
                <a:solidFill>
                  <a:schemeClr val="accent1">
                    <a:lumMod val="40000"/>
                    <a:lumOff val="60000"/>
                  </a:schemeClr>
                </a:solidFill>
              </a:rPr>
              <a:t>Kaggle</a:t>
            </a:r>
            <a:r>
              <a:rPr lang="en-US" dirty="0">
                <a:solidFill>
                  <a:schemeClr val="accent1">
                    <a:lumMod val="40000"/>
                    <a:lumOff val="60000"/>
                  </a:schemeClr>
                </a:solidFill>
              </a:rPr>
              <a:t> repository, consisting of 273 images. These images were categorized into two subsets: 248 images for training and 25 images for testing. All images are in JPEG format</a:t>
            </a:r>
            <a:r>
              <a:rPr lang="en-US" dirty="0" smtClean="0"/>
              <a:t>.</a:t>
            </a:r>
          </a:p>
          <a:p>
            <a:endParaRPr lang="en-US" dirty="0"/>
          </a:p>
          <a:p>
            <a:r>
              <a:rPr lang="en-US" b="1" dirty="0">
                <a:solidFill>
                  <a:schemeClr val="accent4">
                    <a:lumMod val="40000"/>
                    <a:lumOff val="60000"/>
                  </a:schemeClr>
                </a:solidFill>
              </a:rPr>
              <a:t>Preprocessing Steps:</a:t>
            </a:r>
            <a:endParaRPr lang="en-US" dirty="0">
              <a:solidFill>
                <a:schemeClr val="accent4">
                  <a:lumMod val="40000"/>
                  <a:lumOff val="60000"/>
                </a:schemeClr>
              </a:solidFill>
            </a:endParaRPr>
          </a:p>
          <a:p>
            <a:r>
              <a:rPr lang="en-US" dirty="0">
                <a:solidFill>
                  <a:schemeClr val="accent1">
                    <a:lumMod val="40000"/>
                    <a:lumOff val="60000"/>
                  </a:schemeClr>
                </a:solidFill>
              </a:rPr>
              <a:t>Before training the ALPR system, the dataset underwent several preprocessing steps to ensure optimal performance.</a:t>
            </a:r>
            <a:r>
              <a:rPr lang="en-US" dirty="0"/>
              <a:t> </a:t>
            </a:r>
            <a:endParaRPr lang="en-US" dirty="0" smtClean="0"/>
          </a:p>
          <a:p>
            <a:endParaRPr lang="en-US" dirty="0"/>
          </a:p>
          <a:p>
            <a:r>
              <a:rPr lang="en-US" dirty="0" smtClean="0">
                <a:solidFill>
                  <a:schemeClr val="accent1">
                    <a:lumMod val="40000"/>
                    <a:lumOff val="60000"/>
                  </a:schemeClr>
                </a:solidFill>
              </a:rPr>
              <a:t>These </a:t>
            </a:r>
            <a:r>
              <a:rPr lang="en-US" dirty="0">
                <a:solidFill>
                  <a:schemeClr val="accent1">
                    <a:lumMod val="40000"/>
                    <a:lumOff val="60000"/>
                  </a:schemeClr>
                </a:solidFill>
              </a:rPr>
              <a:t>steps included</a:t>
            </a:r>
            <a:r>
              <a:rPr lang="en-US" dirty="0" smtClean="0">
                <a:solidFill>
                  <a:schemeClr val="accent1">
                    <a:lumMod val="40000"/>
                    <a:lumOff val="60000"/>
                  </a:schemeClr>
                </a:solidFill>
              </a:rPr>
              <a:t>:</a:t>
            </a:r>
            <a:endParaRPr lang="en-US" dirty="0">
              <a:solidFill>
                <a:schemeClr val="accent1">
                  <a:lumMod val="40000"/>
                  <a:lumOff val="60000"/>
                </a:schemeClr>
              </a:solidFill>
            </a:endParaRPr>
          </a:p>
          <a:p>
            <a:pPr marL="285750" indent="-285750">
              <a:buFont typeface="Arial" panose="020B0604020202020204" pitchFamily="34" charset="0"/>
              <a:buChar char="•"/>
            </a:pPr>
            <a:r>
              <a:rPr lang="en-US" b="1" dirty="0">
                <a:solidFill>
                  <a:schemeClr val="accent4">
                    <a:lumMod val="40000"/>
                    <a:lumOff val="60000"/>
                  </a:schemeClr>
                </a:solidFill>
              </a:rPr>
              <a:t>Cleaning</a:t>
            </a:r>
            <a:r>
              <a:rPr lang="en-US" b="1" dirty="0">
                <a:solidFill>
                  <a:schemeClr val="accent1">
                    <a:lumMod val="40000"/>
                    <a:lumOff val="60000"/>
                  </a:schemeClr>
                </a:solidFill>
              </a:rPr>
              <a:t>:</a:t>
            </a:r>
            <a:r>
              <a:rPr lang="en-US" dirty="0">
                <a:solidFill>
                  <a:schemeClr val="accent1">
                    <a:lumMod val="40000"/>
                    <a:lumOff val="60000"/>
                  </a:schemeClr>
                </a:solidFill>
              </a:rPr>
              <a:t> Removal of any duplicate or irrelevant images to streamline the dataset</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Normalization:</a:t>
            </a:r>
            <a:r>
              <a:rPr lang="en-US" dirty="0"/>
              <a:t> </a:t>
            </a:r>
            <a:r>
              <a:rPr lang="en-US" dirty="0">
                <a:solidFill>
                  <a:schemeClr val="accent1">
                    <a:lumMod val="40000"/>
                    <a:lumOff val="60000"/>
                  </a:schemeClr>
                </a:solidFill>
              </a:rPr>
              <a:t>Ensuring uniformity in image dimensions and color distribution across the dataset</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Enhancement:</a:t>
            </a:r>
            <a:r>
              <a:rPr lang="en-US" dirty="0">
                <a:solidFill>
                  <a:schemeClr val="accent4">
                    <a:lumMod val="40000"/>
                    <a:lumOff val="60000"/>
                  </a:schemeClr>
                </a:solidFill>
              </a:rPr>
              <a:t> </a:t>
            </a:r>
            <a:r>
              <a:rPr lang="en-US" dirty="0">
                <a:solidFill>
                  <a:schemeClr val="accent1">
                    <a:lumMod val="40000"/>
                    <a:lumOff val="60000"/>
                  </a:schemeClr>
                </a:solidFill>
              </a:rPr>
              <a:t>Image enhancement techniques were applied to improve clarity and contrast, enhancing the visibility of license plate details</a:t>
            </a:r>
            <a:r>
              <a:rPr lang="en-US" dirty="0" smtClean="0"/>
              <a:t>.</a:t>
            </a:r>
          </a:p>
          <a:p>
            <a:endParaRPr lang="en-US" dirty="0"/>
          </a:p>
        </p:txBody>
      </p:sp>
      <p:sp>
        <p:nvSpPr>
          <p:cNvPr id="5" name="TextBox 4"/>
          <p:cNvSpPr txBox="1"/>
          <p:nvPr/>
        </p:nvSpPr>
        <p:spPr>
          <a:xfrm>
            <a:off x="3347500" y="461176"/>
            <a:ext cx="5184250" cy="461665"/>
          </a:xfrm>
          <a:prstGeom prst="rect">
            <a:avLst/>
          </a:prstGeom>
          <a:noFill/>
        </p:spPr>
        <p:txBody>
          <a:bodyPr wrap="square" rtlCol="0">
            <a:spAutoFit/>
          </a:bodyPr>
          <a:lstStyle/>
          <a:p>
            <a:r>
              <a:rPr lang="en-US" dirty="0"/>
              <a:t> </a:t>
            </a:r>
            <a:r>
              <a:rPr lang="en-US" dirty="0" smtClean="0"/>
              <a:t>           </a:t>
            </a:r>
            <a:r>
              <a:rPr lang="en-US" sz="2400" dirty="0" smtClean="0">
                <a:solidFill>
                  <a:schemeClr val="accent4">
                    <a:lumMod val="40000"/>
                    <a:lumOff val="60000"/>
                  </a:schemeClr>
                </a:solidFill>
              </a:rPr>
              <a:t>DATASET AND PREPROCESSING </a:t>
            </a:r>
            <a:endParaRPr lang="en-US" sz="2400" dirty="0">
              <a:solidFill>
                <a:schemeClr val="accent4">
                  <a:lumMod val="40000"/>
                  <a:lumOff val="60000"/>
                </a:schemeClr>
              </a:solidFill>
            </a:endParaRPr>
          </a:p>
        </p:txBody>
      </p:sp>
    </p:spTree>
    <p:extLst>
      <p:ext uri="{BB962C8B-B14F-4D97-AF65-F5344CB8AC3E}">
        <p14:creationId xmlns:p14="http://schemas.microsoft.com/office/powerpoint/2010/main" val="3330185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05770" y="1092288"/>
            <a:ext cx="9650804" cy="5102794"/>
          </a:xfrm>
          <a:prstGeom prst="rect">
            <a:avLst/>
          </a:prstGeom>
        </p:spPr>
      </p:pic>
      <p:sp>
        <p:nvSpPr>
          <p:cNvPr id="7" name="TextBox 6"/>
          <p:cNvSpPr txBox="1"/>
          <p:nvPr/>
        </p:nvSpPr>
        <p:spPr>
          <a:xfrm>
            <a:off x="2398643" y="405518"/>
            <a:ext cx="7665057" cy="461665"/>
          </a:xfrm>
          <a:prstGeom prst="rect">
            <a:avLst/>
          </a:prstGeom>
          <a:noFill/>
        </p:spPr>
        <p:txBody>
          <a:bodyPr wrap="square" rtlCol="0">
            <a:spAutoFit/>
          </a:bodyPr>
          <a:lstStyle/>
          <a:p>
            <a:r>
              <a:rPr lang="en-US" dirty="0" smtClean="0"/>
              <a:t>	    </a:t>
            </a:r>
            <a:r>
              <a:rPr lang="en-US" sz="2400" dirty="0" smtClean="0">
                <a:solidFill>
                  <a:schemeClr val="accent4">
                    <a:lumMod val="40000"/>
                    <a:lumOff val="60000"/>
                  </a:schemeClr>
                </a:solidFill>
              </a:rPr>
              <a:t>LICENSE PLATE RECOGNITION AND DETECTION</a:t>
            </a:r>
            <a:endParaRPr lang="en-US" sz="2400" dirty="0">
              <a:solidFill>
                <a:schemeClr val="accent4">
                  <a:lumMod val="40000"/>
                  <a:lumOff val="60000"/>
                </a:schemeClr>
              </a:solidFill>
            </a:endParaRPr>
          </a:p>
        </p:txBody>
      </p:sp>
    </p:spTree>
    <p:extLst>
      <p:ext uri="{BB962C8B-B14F-4D97-AF65-F5344CB8AC3E}">
        <p14:creationId xmlns:p14="http://schemas.microsoft.com/office/powerpoint/2010/main" val="403549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4299" y="437322"/>
            <a:ext cx="11147729" cy="646330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40000"/>
                    <a:lumOff val="60000"/>
                  </a:schemeClr>
                </a:solidFill>
              </a:rPr>
              <a:t>Image Capture:</a:t>
            </a:r>
            <a:r>
              <a:rPr lang="en-US" dirty="0"/>
              <a:t> </a:t>
            </a:r>
            <a:r>
              <a:rPr lang="en-US" dirty="0">
                <a:solidFill>
                  <a:schemeClr val="accent1">
                    <a:lumMod val="40000"/>
                    <a:lumOff val="60000"/>
                  </a:schemeClr>
                </a:solidFill>
              </a:rPr>
              <a:t>Specialized cameras installed at strategic locations capture images of vehicles as they pass by</a:t>
            </a:r>
            <a:r>
              <a:rPr lang="en-US" dirty="0" smtClean="0">
                <a:solidFill>
                  <a:schemeClr val="accent1">
                    <a:lumMod val="40000"/>
                    <a:lumOff val="60000"/>
                  </a:schemeClr>
                </a:solidFill>
              </a:rPr>
              <a:t>.</a:t>
            </a:r>
          </a:p>
          <a:p>
            <a:endParaRPr lang="en-US" dirty="0">
              <a:solidFill>
                <a:schemeClr val="accent1">
                  <a:lumMod val="40000"/>
                  <a:lumOff val="60000"/>
                </a:schemeClr>
              </a:solidFill>
            </a:endParaRPr>
          </a:p>
          <a:p>
            <a:pPr marL="285750" indent="-285750">
              <a:buFont typeface="Arial" panose="020B0604020202020204" pitchFamily="34" charset="0"/>
              <a:buChar char="•"/>
            </a:pPr>
            <a:r>
              <a:rPr lang="en-US" b="1" dirty="0">
                <a:solidFill>
                  <a:schemeClr val="accent4">
                    <a:lumMod val="40000"/>
                    <a:lumOff val="60000"/>
                  </a:schemeClr>
                </a:solidFill>
              </a:rPr>
              <a:t>Image Pre-processing:</a:t>
            </a:r>
            <a:r>
              <a:rPr lang="en-US" dirty="0">
                <a:solidFill>
                  <a:schemeClr val="accent4">
                    <a:lumMod val="40000"/>
                    <a:lumOff val="60000"/>
                  </a:schemeClr>
                </a:solidFill>
              </a:rPr>
              <a:t> </a:t>
            </a:r>
            <a:r>
              <a:rPr lang="en-US" dirty="0">
                <a:solidFill>
                  <a:schemeClr val="accent1">
                    <a:lumMod val="40000"/>
                    <a:lumOff val="60000"/>
                  </a:schemeClr>
                </a:solidFill>
              </a:rPr>
              <a:t>Captured images undergo pre-processing to enhance clarity and quality, adjusting brightness, contrast, and reducing noise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License Plate Localization:</a:t>
            </a:r>
            <a:r>
              <a:rPr lang="en-US" dirty="0">
                <a:solidFill>
                  <a:schemeClr val="accent4">
                    <a:lumMod val="40000"/>
                    <a:lumOff val="60000"/>
                  </a:schemeClr>
                </a:solidFill>
              </a:rPr>
              <a:t> </a:t>
            </a:r>
            <a:r>
              <a:rPr lang="en-US" dirty="0">
                <a:solidFill>
                  <a:schemeClr val="accent1">
                    <a:lumMod val="40000"/>
                    <a:lumOff val="60000"/>
                  </a:schemeClr>
                </a:solidFill>
              </a:rPr>
              <a:t>Using advanced algorithms, the system identifies and isolates the license plate area within the image, distinguishing it from other elements</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Character Segmentation:</a:t>
            </a:r>
            <a:r>
              <a:rPr lang="en-US" dirty="0"/>
              <a:t> </a:t>
            </a:r>
            <a:r>
              <a:rPr lang="en-US" dirty="0">
                <a:solidFill>
                  <a:schemeClr val="accent1">
                    <a:lumMod val="40000"/>
                    <a:lumOff val="60000"/>
                  </a:schemeClr>
                </a:solidFill>
              </a:rPr>
              <a:t>The system segments individual characters on the license plate, separating them for further analysis</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Optical Character Recognition (OCR):</a:t>
            </a:r>
            <a:r>
              <a:rPr lang="en-US" dirty="0">
                <a:solidFill>
                  <a:schemeClr val="accent4">
                    <a:lumMod val="40000"/>
                    <a:lumOff val="60000"/>
                  </a:schemeClr>
                </a:solidFill>
              </a:rPr>
              <a:t> </a:t>
            </a:r>
            <a:r>
              <a:rPr lang="en-US" dirty="0">
                <a:solidFill>
                  <a:schemeClr val="accent1">
                    <a:lumMod val="40000"/>
                    <a:lumOff val="60000"/>
                  </a:schemeClr>
                </a:solidFill>
              </a:rPr>
              <a:t>OCR technology interprets and recognizes the segmented characters, employing algorithms and machine learning models to accurately identify each character</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Character Recognition and Verification</a:t>
            </a:r>
            <a:r>
              <a:rPr lang="en-US" b="1" dirty="0">
                <a:solidFill>
                  <a:schemeClr val="accent1">
                    <a:lumMod val="40000"/>
                    <a:lumOff val="60000"/>
                  </a:schemeClr>
                </a:solidFill>
              </a:rPr>
              <a:t>:</a:t>
            </a:r>
            <a:r>
              <a:rPr lang="en-US" dirty="0">
                <a:solidFill>
                  <a:schemeClr val="accent1">
                    <a:lumMod val="40000"/>
                    <a:lumOff val="60000"/>
                  </a:schemeClr>
                </a:solidFill>
              </a:rPr>
              <a:t> Recognized characters are compared against databases or </a:t>
            </a:r>
            <a:r>
              <a:rPr lang="en-US" dirty="0" err="1">
                <a:solidFill>
                  <a:schemeClr val="accent1">
                    <a:lumMod val="40000"/>
                    <a:lumOff val="60000"/>
                  </a:schemeClr>
                </a:solidFill>
              </a:rPr>
              <a:t>watchlists</a:t>
            </a:r>
            <a:r>
              <a:rPr lang="en-US" dirty="0">
                <a:solidFill>
                  <a:schemeClr val="accent1">
                    <a:lumMod val="40000"/>
                    <a:lumOff val="60000"/>
                  </a:schemeClr>
                </a:solidFill>
              </a:rPr>
              <a:t> to verify the vehicle's identity and check for matches</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Data Logging:</a:t>
            </a:r>
            <a:r>
              <a:rPr lang="en-US" dirty="0">
                <a:solidFill>
                  <a:schemeClr val="accent4">
                    <a:lumMod val="40000"/>
                    <a:lumOff val="60000"/>
                  </a:schemeClr>
                </a:solidFill>
              </a:rPr>
              <a:t> </a:t>
            </a:r>
            <a:r>
              <a:rPr lang="en-US" dirty="0">
                <a:solidFill>
                  <a:schemeClr val="accent1">
                    <a:lumMod val="40000"/>
                    <a:lumOff val="60000"/>
                  </a:schemeClr>
                </a:solidFill>
              </a:rPr>
              <a:t>The system logs recognized license plate data along with relevant information such as timestamp and location, storing it for further processing</a:t>
            </a:r>
            <a:r>
              <a:rPr lang="en-US" dirty="0" smtClean="0">
                <a:solidFill>
                  <a:schemeClr val="accent1">
                    <a:lumMod val="40000"/>
                    <a:lumOff val="60000"/>
                  </a:schemeClr>
                </a:solidFill>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4">
                    <a:lumMod val="40000"/>
                    <a:lumOff val="60000"/>
                  </a:schemeClr>
                </a:solidFill>
              </a:rPr>
              <a:t>Alerts or Actions:</a:t>
            </a:r>
            <a:r>
              <a:rPr lang="en-US" dirty="0">
                <a:solidFill>
                  <a:schemeClr val="accent4">
                    <a:lumMod val="40000"/>
                    <a:lumOff val="60000"/>
                  </a:schemeClr>
                </a:solidFill>
              </a:rPr>
              <a:t> </a:t>
            </a:r>
            <a:r>
              <a:rPr lang="en-US" dirty="0">
                <a:solidFill>
                  <a:schemeClr val="accent1">
                    <a:lumMod val="40000"/>
                    <a:lumOff val="60000"/>
                  </a:schemeClr>
                </a:solidFill>
              </a:rPr>
              <a:t>Based on database matches or predefined criteria, the system triggers actions such as alerting law enforcement, controlling access, toll collection, parking management, or traffic monitoring.</a:t>
            </a:r>
          </a:p>
          <a:p>
            <a:endParaRPr lang="en-US" dirty="0"/>
          </a:p>
        </p:txBody>
      </p:sp>
    </p:spTree>
    <p:extLst>
      <p:ext uri="{BB962C8B-B14F-4D97-AF65-F5344CB8AC3E}">
        <p14:creationId xmlns:p14="http://schemas.microsoft.com/office/powerpoint/2010/main" val="3642236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3999" y="1113183"/>
            <a:ext cx="5541771" cy="451174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p:cNvSpPr txBox="1"/>
          <p:nvPr/>
        </p:nvSpPr>
        <p:spPr>
          <a:xfrm>
            <a:off x="3348535" y="381662"/>
            <a:ext cx="5813728" cy="461665"/>
          </a:xfrm>
          <a:prstGeom prst="rect">
            <a:avLst/>
          </a:prstGeom>
          <a:noFill/>
        </p:spPr>
        <p:txBody>
          <a:bodyPr wrap="square" rtlCol="0">
            <a:spAutoFit/>
          </a:bodyPr>
          <a:lstStyle/>
          <a:p>
            <a:r>
              <a:rPr lang="en-US" dirty="0" smtClean="0"/>
              <a:t>	           </a:t>
            </a:r>
            <a:r>
              <a:rPr lang="en-US" sz="2400" dirty="0" smtClean="0">
                <a:solidFill>
                  <a:schemeClr val="accent4">
                    <a:lumMod val="40000"/>
                    <a:lumOff val="60000"/>
                  </a:schemeClr>
                </a:solidFill>
              </a:rPr>
              <a:t>RESULT AND ANALYSIS</a:t>
            </a:r>
            <a:endParaRPr lang="en-US" dirty="0">
              <a:solidFill>
                <a:schemeClr val="accent4">
                  <a:lumMod val="40000"/>
                  <a:lumOff val="60000"/>
                </a:schemeClr>
              </a:solidFill>
            </a:endParaRPr>
          </a:p>
        </p:txBody>
      </p:sp>
      <p:sp>
        <p:nvSpPr>
          <p:cNvPr id="5" name="TextBox 4"/>
          <p:cNvSpPr txBox="1"/>
          <p:nvPr/>
        </p:nvSpPr>
        <p:spPr>
          <a:xfrm>
            <a:off x="6170213" y="1113183"/>
            <a:ext cx="5732890" cy="4895702"/>
          </a:xfrm>
          <a:prstGeom prst="rect">
            <a:avLst/>
          </a:prstGeom>
          <a:noFill/>
        </p:spPr>
        <p:txBody>
          <a:bodyPr wrap="square" rtlCol="0">
            <a:spAutoFit/>
          </a:bodyPr>
          <a:lstStyle/>
          <a:p>
            <a:pPr algn="just"/>
            <a:r>
              <a:rPr lang="en-US" sz="1400" b="1" dirty="0">
                <a:solidFill>
                  <a:schemeClr val="accent4">
                    <a:lumMod val="40000"/>
                    <a:lumOff val="60000"/>
                  </a:schemeClr>
                </a:solidFill>
              </a:rPr>
              <a:t>Accuracy Rates:</a:t>
            </a:r>
            <a:r>
              <a:rPr lang="en-US" sz="1400" dirty="0">
                <a:solidFill>
                  <a:schemeClr val="accent4">
                    <a:lumMod val="40000"/>
                    <a:lumOff val="60000"/>
                  </a:schemeClr>
                </a:solidFill>
              </a:rPr>
              <a:t> </a:t>
            </a:r>
            <a:r>
              <a:rPr lang="en-US" sz="1400" dirty="0">
                <a:solidFill>
                  <a:schemeClr val="accent1">
                    <a:lumMod val="40000"/>
                    <a:lumOff val="60000"/>
                  </a:schemeClr>
                </a:solidFill>
              </a:rPr>
              <a:t>Our experiments yielded high accuracy rates in license plate recognition, with an average accuracy of over 95%. This indicates the effectiveness of our ALPR system in accurately identifying license plates under various conditions</a:t>
            </a:r>
            <a:r>
              <a:rPr lang="en-US" sz="1400" dirty="0" smtClean="0">
                <a:solidFill>
                  <a:schemeClr val="accent1">
                    <a:lumMod val="40000"/>
                    <a:lumOff val="60000"/>
                  </a:schemeClr>
                </a:solidFill>
              </a:rPr>
              <a:t>.</a:t>
            </a:r>
          </a:p>
          <a:p>
            <a:endParaRPr lang="en-US" sz="1400" dirty="0"/>
          </a:p>
          <a:p>
            <a:pPr algn="just"/>
            <a:r>
              <a:rPr lang="en-US" sz="1400" b="1" dirty="0">
                <a:solidFill>
                  <a:schemeClr val="accent4">
                    <a:lumMod val="40000"/>
                    <a:lumOff val="60000"/>
                  </a:schemeClr>
                </a:solidFill>
              </a:rPr>
              <a:t>Processing Speed:</a:t>
            </a:r>
            <a:r>
              <a:rPr lang="en-US" sz="1400" dirty="0">
                <a:solidFill>
                  <a:schemeClr val="accent4">
                    <a:lumMod val="40000"/>
                    <a:lumOff val="60000"/>
                  </a:schemeClr>
                </a:solidFill>
              </a:rPr>
              <a:t> </a:t>
            </a:r>
            <a:r>
              <a:rPr lang="en-US" sz="1400" dirty="0">
                <a:solidFill>
                  <a:schemeClr val="accent1">
                    <a:lumMod val="40000"/>
                    <a:lumOff val="60000"/>
                  </a:schemeClr>
                </a:solidFill>
              </a:rPr>
              <a:t>The processing speed of our ALPR system was evaluated, and it demonstrated rapid processing capabilities, with an average processing time of less than 1 second per vehicle image. This ensures real-time identification and response, enhancing the system's efficiency</a:t>
            </a:r>
            <a:r>
              <a:rPr lang="en-US" sz="1400" dirty="0" smtClean="0">
                <a:solidFill>
                  <a:schemeClr val="accent1">
                    <a:lumMod val="40000"/>
                    <a:lumOff val="60000"/>
                  </a:schemeClr>
                </a:solidFill>
              </a:rPr>
              <a:t>.</a:t>
            </a:r>
          </a:p>
          <a:p>
            <a:endParaRPr lang="en-US" sz="1400" dirty="0"/>
          </a:p>
          <a:p>
            <a:pPr algn="just"/>
            <a:r>
              <a:rPr lang="en-US" sz="1400" b="1" dirty="0">
                <a:solidFill>
                  <a:schemeClr val="accent4">
                    <a:lumMod val="40000"/>
                    <a:lumOff val="60000"/>
                  </a:schemeClr>
                </a:solidFill>
              </a:rPr>
              <a:t>Performance in Various Environmental Conditions:</a:t>
            </a:r>
            <a:r>
              <a:rPr lang="en-US" sz="1400" dirty="0">
                <a:solidFill>
                  <a:schemeClr val="accent4">
                    <a:lumMod val="40000"/>
                    <a:lumOff val="60000"/>
                  </a:schemeClr>
                </a:solidFill>
              </a:rPr>
              <a:t> </a:t>
            </a:r>
            <a:r>
              <a:rPr lang="en-US" sz="1400" dirty="0">
                <a:solidFill>
                  <a:schemeClr val="accent1">
                    <a:lumMod val="40000"/>
                    <a:lumOff val="60000"/>
                  </a:schemeClr>
                </a:solidFill>
              </a:rPr>
              <a:t>Our ALPR system showcased robust performance in diverse environmental conditions, including varying lighting conditions, weather conditions, and vehicle speeds. It maintained consistent accuracy and reliability across different scenarios, demonstrating its versatility and adaptability</a:t>
            </a:r>
            <a:r>
              <a:rPr lang="en-US" sz="1400" dirty="0" smtClean="0">
                <a:solidFill>
                  <a:schemeClr val="accent1">
                    <a:lumMod val="40000"/>
                    <a:lumOff val="60000"/>
                  </a:schemeClr>
                </a:solidFill>
              </a:rPr>
              <a:t>.</a:t>
            </a:r>
          </a:p>
          <a:p>
            <a:endParaRPr lang="en-US" sz="1400" dirty="0"/>
          </a:p>
          <a:p>
            <a:pPr algn="just"/>
            <a:r>
              <a:rPr lang="en-US" sz="1400" b="1" dirty="0">
                <a:solidFill>
                  <a:schemeClr val="accent4">
                    <a:lumMod val="40000"/>
                    <a:lumOff val="60000"/>
                  </a:schemeClr>
                </a:solidFill>
              </a:rPr>
              <a:t>Comparison with Existing Methods</a:t>
            </a:r>
            <a:r>
              <a:rPr lang="en-US" sz="1400" b="1" dirty="0"/>
              <a:t>:</a:t>
            </a:r>
            <a:r>
              <a:rPr lang="en-US" sz="1400" dirty="0"/>
              <a:t> </a:t>
            </a:r>
            <a:r>
              <a:rPr lang="en-US" sz="1400" dirty="0">
                <a:solidFill>
                  <a:schemeClr val="accent1">
                    <a:lumMod val="40000"/>
                    <a:lumOff val="60000"/>
                  </a:schemeClr>
                </a:solidFill>
              </a:rPr>
              <a:t>In comparison to existing ALPR methods, our proposed system showed superior performance in terms of accuracy, processing speed, and adaptability to environmental conditions. Visualizations, such as graphs and charts, illustrated the comparative analysis, highlighting the advantages of our ALPR system over traditional methods.</a:t>
            </a:r>
          </a:p>
        </p:txBody>
      </p:sp>
      <p:sp>
        <p:nvSpPr>
          <p:cNvPr id="7" name="TextBox 6"/>
          <p:cNvSpPr txBox="1"/>
          <p:nvPr/>
        </p:nvSpPr>
        <p:spPr>
          <a:xfrm>
            <a:off x="437322" y="5788550"/>
            <a:ext cx="5478447" cy="276999"/>
          </a:xfrm>
          <a:prstGeom prst="rect">
            <a:avLst/>
          </a:prstGeom>
          <a:noFill/>
        </p:spPr>
        <p:txBody>
          <a:bodyPr wrap="square" rtlCol="0">
            <a:spAutoFit/>
          </a:bodyPr>
          <a:lstStyle/>
          <a:p>
            <a:r>
              <a:rPr lang="en-US" sz="1200" dirty="0" smtClean="0"/>
              <a:t>	</a:t>
            </a:r>
            <a:r>
              <a:rPr lang="en-US" sz="1200" dirty="0" smtClean="0">
                <a:solidFill>
                  <a:schemeClr val="accent4">
                    <a:lumMod val="60000"/>
                    <a:lumOff val="40000"/>
                  </a:schemeClr>
                </a:solidFill>
              </a:rPr>
              <a:t>Accuracy occurred when the model is trained completely</a:t>
            </a:r>
            <a:endParaRPr lang="en-US" sz="1200" dirty="0">
              <a:solidFill>
                <a:schemeClr val="accent4">
                  <a:lumMod val="60000"/>
                  <a:lumOff val="40000"/>
                </a:schemeClr>
              </a:solidFill>
            </a:endParaRPr>
          </a:p>
        </p:txBody>
      </p:sp>
    </p:spTree>
    <p:extLst>
      <p:ext uri="{BB962C8B-B14F-4D97-AF65-F5344CB8AC3E}">
        <p14:creationId xmlns:p14="http://schemas.microsoft.com/office/powerpoint/2010/main" val="265849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8330" y="962108"/>
            <a:ext cx="4293705" cy="461665"/>
          </a:xfrm>
          <a:prstGeom prst="rect">
            <a:avLst/>
          </a:prstGeom>
          <a:noFill/>
        </p:spPr>
        <p:txBody>
          <a:bodyPr wrap="square" rtlCol="0">
            <a:spAutoFit/>
          </a:bodyPr>
          <a:lstStyle/>
          <a:p>
            <a:r>
              <a:rPr lang="en-US" sz="2400" dirty="0" smtClean="0"/>
              <a:t>	</a:t>
            </a:r>
            <a:r>
              <a:rPr lang="en-US" sz="2400" dirty="0" smtClean="0">
                <a:solidFill>
                  <a:schemeClr val="accent4">
                    <a:lumMod val="60000"/>
                    <a:lumOff val="40000"/>
                  </a:schemeClr>
                </a:solidFill>
              </a:rPr>
              <a:t>    CONCLUSION</a:t>
            </a:r>
            <a:endParaRPr lang="en-US" sz="2400" dirty="0">
              <a:solidFill>
                <a:schemeClr val="accent4">
                  <a:lumMod val="60000"/>
                  <a:lumOff val="40000"/>
                </a:schemeClr>
              </a:solidFill>
            </a:endParaRPr>
          </a:p>
        </p:txBody>
      </p:sp>
      <p:sp>
        <p:nvSpPr>
          <p:cNvPr id="3" name="TextBox 2"/>
          <p:cNvSpPr txBox="1"/>
          <p:nvPr/>
        </p:nvSpPr>
        <p:spPr>
          <a:xfrm>
            <a:off x="978010" y="1630017"/>
            <a:ext cx="9788056" cy="3693319"/>
          </a:xfrm>
          <a:prstGeom prst="rect">
            <a:avLst/>
          </a:prstGeom>
          <a:noFill/>
        </p:spPr>
        <p:txBody>
          <a:bodyPr wrap="square" rtlCol="0">
            <a:spAutoFit/>
          </a:bodyPr>
          <a:lstStyle/>
          <a:p>
            <a:pPr algn="just"/>
            <a:endParaRPr lang="en-US" dirty="0" smtClean="0"/>
          </a:p>
          <a:p>
            <a:pPr algn="just"/>
            <a:r>
              <a:rPr lang="en-US" dirty="0" smtClean="0">
                <a:solidFill>
                  <a:schemeClr val="accent1">
                    <a:lumMod val="40000"/>
                    <a:lumOff val="60000"/>
                  </a:schemeClr>
                </a:solidFill>
              </a:rPr>
              <a:t>Our research underscores the multifaceted utility of Automatic License Plate Recognition (ALPR) systems. Beyond their pivotal role in parking management, these systems find application in various domains, including law enforcement and toll collection. By leveraging advanced technologies, ALPR systems contribute to enhanced security, streamlined operations, and optimized traffic flow. With ongoing advancements, these systems hold immense potential to revolutionize transportation infrastructure and urban security.</a:t>
            </a:r>
          </a:p>
          <a:p>
            <a:pPr algn="just"/>
            <a:endParaRPr lang="en-US" dirty="0" smtClean="0">
              <a:solidFill>
                <a:schemeClr val="accent1">
                  <a:lumMod val="40000"/>
                  <a:lumOff val="60000"/>
                </a:schemeClr>
              </a:solidFill>
            </a:endParaRPr>
          </a:p>
          <a:p>
            <a:pPr algn="just"/>
            <a:r>
              <a:rPr lang="en-US" dirty="0" smtClean="0">
                <a:solidFill>
                  <a:schemeClr val="accent1">
                    <a:lumMod val="40000"/>
                    <a:lumOff val="60000"/>
                  </a:schemeClr>
                </a:solidFill>
              </a:rPr>
              <a:t>Moving forward, further research and development in ALPR technology will continue to expand its capabilities and applications. Integration of advanced sensor technologies and machine learning algorithms will further enhance the accuracy, efficiency, and adaptability of ALPR systems. As we embrace these advancements, ALPR technology will play an increasingly integral role in shaping smarter, safer, and more efficient cities of the future.</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27350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70" y="2536466"/>
            <a:ext cx="10479819" cy="1200329"/>
          </a:xfrm>
          <a:prstGeom prst="rect">
            <a:avLst/>
          </a:prstGeom>
          <a:noFill/>
        </p:spPr>
        <p:txBody>
          <a:bodyPr wrap="square" rtlCol="0">
            <a:spAutoFit/>
          </a:bodyPr>
          <a:lstStyle/>
          <a:p>
            <a:r>
              <a:rPr lang="en-US" dirty="0" smtClean="0"/>
              <a:t>			</a:t>
            </a:r>
            <a:r>
              <a:rPr lang="en-US" sz="7200" dirty="0" smtClean="0">
                <a:solidFill>
                  <a:schemeClr val="accent4">
                    <a:lumMod val="60000"/>
                    <a:lumOff val="40000"/>
                  </a:schemeClr>
                </a:solidFill>
              </a:rPr>
              <a:t>THANK YOU </a:t>
            </a:r>
            <a:endParaRPr lang="en-US" sz="7200" dirty="0">
              <a:solidFill>
                <a:schemeClr val="accent4">
                  <a:lumMod val="60000"/>
                  <a:lumOff val="40000"/>
                </a:schemeClr>
              </a:solidFill>
            </a:endParaRPr>
          </a:p>
        </p:txBody>
      </p:sp>
    </p:spTree>
    <p:extLst>
      <p:ext uri="{BB962C8B-B14F-4D97-AF65-F5344CB8AC3E}">
        <p14:creationId xmlns:p14="http://schemas.microsoft.com/office/powerpoint/2010/main" val="4075079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361</TotalTime>
  <Words>1059</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cp:revision>
  <dcterms:created xsi:type="dcterms:W3CDTF">2024-04-11T06:37:54Z</dcterms:created>
  <dcterms:modified xsi:type="dcterms:W3CDTF">2024-04-17T06:49:27Z</dcterms:modified>
</cp:coreProperties>
</file>