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8" r:id="rId3"/>
    <p:sldId id="259" r:id="rId4"/>
    <p:sldId id="260" r:id="rId5"/>
    <p:sldId id="258" r:id="rId6"/>
    <p:sldId id="261" r:id="rId7"/>
    <p:sldId id="262" r:id="rId8"/>
    <p:sldId id="269" r:id="rId9"/>
    <p:sldId id="270" r:id="rId10"/>
    <p:sldId id="271" r:id="rId11"/>
    <p:sldId id="272" r:id="rId12"/>
    <p:sldId id="274" r:id="rId13"/>
    <p:sldId id="273" r:id="rId14"/>
    <p:sldId id="275" r:id="rId15"/>
    <p:sldId id="276" r:id="rId16"/>
    <p:sldId id="279"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1B4E96-5D9C-49E7-B1DD-E6BB6B1A3AC4}" v="2956" dt="2024-01-12T18:50:18.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296" autoAdjust="0"/>
  </p:normalViewPr>
  <p:slideViewPr>
    <p:cSldViewPr snapToGrid="0">
      <p:cViewPr varScale="1">
        <p:scale>
          <a:sx n="89" d="100"/>
          <a:sy n="89" d="100"/>
        </p:scale>
        <p:origin x="45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4233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8471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04306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7797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9719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3872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92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70962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90449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3633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41237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21-Jan-24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21656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21-Jan-24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803036410"/>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82" r:id="rId3"/>
    <p:sldLayoutId id="2147483681" r:id="rId4"/>
    <p:sldLayoutId id="2147483680" r:id="rId5"/>
    <p:sldLayoutId id="2147483679" r:id="rId6"/>
    <p:sldLayoutId id="2147483678" r:id="rId7"/>
    <p:sldLayoutId id="2147483677" r:id="rId8"/>
    <p:sldLayoutId id="2147483676" r:id="rId9"/>
    <p:sldLayoutId id="2147483675" r:id="rId10"/>
    <p:sldLayoutId id="2147483673" r:id="rId11"/>
    <p:sldLayoutId id="2147483674"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hierrymoudiki.github.io/blog/2020/03/27/r/misc/crossval-2"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Multi-coloured graphs and numbers">
            <a:extLst>
              <a:ext uri="{FF2B5EF4-FFF2-40B4-BE49-F238E27FC236}">
                <a16:creationId xmlns:a16="http://schemas.microsoft.com/office/drawing/2014/main" id="{138F9D5C-D636-737E-5D52-B24AC86517B7}"/>
              </a:ext>
            </a:extLst>
          </p:cNvPr>
          <p:cNvPicPr>
            <a:picLocks noChangeAspect="1"/>
          </p:cNvPicPr>
          <p:nvPr/>
        </p:nvPicPr>
        <p:blipFill rotWithShape="1">
          <a:blip r:embed="rId2"/>
          <a:srcRect t="6060" r="-2" b="9543"/>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le 1"/>
          <p:cNvSpPr>
            <a:spLocks noGrp="1"/>
          </p:cNvSpPr>
          <p:nvPr>
            <p:ph type="ctrTitle"/>
          </p:nvPr>
        </p:nvSpPr>
        <p:spPr>
          <a:xfrm>
            <a:off x="6095999" y="3834174"/>
            <a:ext cx="5257800" cy="1701570"/>
          </a:xfrm>
        </p:spPr>
        <p:txBody>
          <a:bodyPr anchor="b">
            <a:normAutofit/>
          </a:bodyPr>
          <a:lstStyle/>
          <a:p>
            <a:r>
              <a:rPr lang="en-US" sz="3700">
                <a:ea typeface="+mj-lt"/>
                <a:cs typeface="+mj-lt"/>
              </a:rPr>
              <a:t>BTC/USDT Market Predictive Model Report</a:t>
            </a:r>
            <a:endParaRPr lang="en-US" sz="3700"/>
          </a:p>
        </p:txBody>
      </p:sp>
      <p:sp>
        <p:nvSpPr>
          <p:cNvPr id="3" name="Subtitle 2"/>
          <p:cNvSpPr>
            <a:spLocks noGrp="1"/>
          </p:cNvSpPr>
          <p:nvPr>
            <p:ph type="subTitle" idx="1"/>
          </p:nvPr>
        </p:nvSpPr>
        <p:spPr>
          <a:xfrm>
            <a:off x="6096000" y="5592499"/>
            <a:ext cx="5147960" cy="646785"/>
          </a:xfrm>
        </p:spPr>
        <p:txBody>
          <a:bodyPr vert="horz" lIns="91440" tIns="45720" rIns="91440" bIns="45720" rtlCol="0">
            <a:normAutofit/>
          </a:bodyPr>
          <a:lstStyle/>
          <a:p>
            <a:pPr>
              <a:lnSpc>
                <a:spcPct val="90000"/>
              </a:lnSpc>
            </a:pPr>
            <a:r>
              <a:rPr lang="en-US" sz="2000">
                <a:ea typeface="+mn-lt"/>
                <a:cs typeface="+mn-lt"/>
              </a:rPr>
              <a:t>SARIMA-based and lstm-based Predictive Models</a:t>
            </a:r>
            <a:endParaRPr lang="en-US" sz="200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FBFF59-CE4F-8236-9AC8-23134B515C6C}"/>
              </a:ext>
            </a:extLst>
          </p:cNvPr>
          <p:cNvSpPr>
            <a:spLocks noGrp="1"/>
          </p:cNvSpPr>
          <p:nvPr>
            <p:ph type="title"/>
          </p:nvPr>
        </p:nvSpPr>
        <p:spPr>
          <a:xfrm>
            <a:off x="838201" y="643467"/>
            <a:ext cx="3888526" cy="1800526"/>
          </a:xfrm>
        </p:spPr>
        <p:txBody>
          <a:bodyPr>
            <a:normAutofit/>
          </a:bodyPr>
          <a:lstStyle/>
          <a:p>
            <a:r>
              <a:rPr lang="en-US" dirty="0"/>
              <a:t>Risk Management Strategy</a:t>
            </a:r>
          </a:p>
        </p:txBody>
      </p:sp>
      <p:sp>
        <p:nvSpPr>
          <p:cNvPr id="8" name="Content Placeholder 7">
            <a:extLst>
              <a:ext uri="{FF2B5EF4-FFF2-40B4-BE49-F238E27FC236}">
                <a16:creationId xmlns:a16="http://schemas.microsoft.com/office/drawing/2014/main" id="{11D8C24E-CD3F-B23C-21E5-CC72B992C173}"/>
              </a:ext>
            </a:extLst>
          </p:cNvPr>
          <p:cNvSpPr>
            <a:spLocks noGrp="1"/>
          </p:cNvSpPr>
          <p:nvPr>
            <p:ph idx="1"/>
          </p:nvPr>
        </p:nvSpPr>
        <p:spPr>
          <a:xfrm>
            <a:off x="838201" y="2623381"/>
            <a:ext cx="3888528" cy="3553581"/>
          </a:xfrm>
        </p:spPr>
        <p:txBody>
          <a:bodyPr vert="horz" lIns="91440" tIns="45720" rIns="91440" bIns="45720" rtlCol="0" anchor="t">
            <a:noAutofit/>
          </a:bodyPr>
          <a:lstStyle/>
          <a:p>
            <a:r>
              <a:rPr lang="en-IN" sz="1800" dirty="0">
                <a:latin typeface="Calibri"/>
                <a:ea typeface="Calibri"/>
                <a:cs typeface="Calibri"/>
              </a:rPr>
              <a:t>Risk-management policies like stop loss and take profit were plotted. </a:t>
            </a:r>
            <a:endParaRPr lang="en-US" sz="1800">
              <a:latin typeface="Century Gothic"/>
              <a:ea typeface="Calibri"/>
              <a:cs typeface="Calibri"/>
            </a:endParaRPr>
          </a:p>
          <a:p>
            <a:r>
              <a:rPr lang="en-IN" sz="1800" dirty="0">
                <a:latin typeface="Calibri"/>
                <a:ea typeface="Calibri"/>
                <a:cs typeface="Calibri"/>
              </a:rPr>
              <a:t>The stop loss percentage was kept at 0.02 and a fairly standard reward-risk ratio of 2:1 was used. This can be modified according to the trading policies of the user. </a:t>
            </a:r>
            <a:endParaRPr lang="en-US" sz="1800">
              <a:latin typeface="Century Gothic"/>
              <a:ea typeface="Calibri"/>
              <a:cs typeface="Calibri"/>
            </a:endParaRPr>
          </a:p>
          <a:p>
            <a:r>
              <a:rPr lang="en-IN" sz="1800" dirty="0">
                <a:latin typeface="Calibri"/>
                <a:ea typeface="Calibri"/>
                <a:cs typeface="Calibri"/>
              </a:rPr>
              <a:t>Performance metrics like sharp ratio, annualized returns and maximum drawdown were also provided alongside with this.</a:t>
            </a:r>
            <a:endParaRPr lang="en-US" sz="1800"/>
          </a:p>
        </p:txBody>
      </p:sp>
      <p:pic>
        <p:nvPicPr>
          <p:cNvPr id="4" name="Content Placeholder 3">
            <a:extLst>
              <a:ext uri="{FF2B5EF4-FFF2-40B4-BE49-F238E27FC236}">
                <a16:creationId xmlns:a16="http://schemas.microsoft.com/office/drawing/2014/main" id="{AC71C9F4-B5ED-9734-A3C1-E61E0BB451A4}"/>
              </a:ext>
            </a:extLst>
          </p:cNvPr>
          <p:cNvPicPr>
            <a:picLocks noChangeAspect="1"/>
          </p:cNvPicPr>
          <p:nvPr/>
        </p:nvPicPr>
        <p:blipFill>
          <a:blip r:embed="rId2"/>
          <a:stretch>
            <a:fillRect/>
          </a:stretch>
        </p:blipFill>
        <p:spPr>
          <a:xfrm>
            <a:off x="6800986" y="2030777"/>
            <a:ext cx="4747547" cy="2824790"/>
          </a:xfrm>
          <a:prstGeom prst="rect">
            <a:avLst/>
          </a:prstGeom>
        </p:spPr>
      </p:pic>
    </p:spTree>
    <p:extLst>
      <p:ext uri="{BB962C8B-B14F-4D97-AF65-F5344CB8AC3E}">
        <p14:creationId xmlns:p14="http://schemas.microsoft.com/office/powerpoint/2010/main" val="115706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0" name="Rectangle 19">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Magnifying glass showing decling performance">
            <a:extLst>
              <a:ext uri="{FF2B5EF4-FFF2-40B4-BE49-F238E27FC236}">
                <a16:creationId xmlns:a16="http://schemas.microsoft.com/office/drawing/2014/main" id="{48F71542-3774-8D9C-8BF6-544BE355B382}"/>
              </a:ext>
            </a:extLst>
          </p:cNvPr>
          <p:cNvPicPr>
            <a:picLocks noChangeAspect="1"/>
          </p:cNvPicPr>
          <p:nvPr/>
        </p:nvPicPr>
        <p:blipFill rotWithShape="1">
          <a:blip r:embed="rId2"/>
          <a:srcRect t="591" r="6" b="14998"/>
          <a:stretch/>
        </p:blipFill>
        <p:spPr>
          <a:xfrm>
            <a:off x="20" y="10"/>
            <a:ext cx="12188932" cy="6857990"/>
          </a:xfrm>
          <a:prstGeom prst="rect">
            <a:avLst/>
          </a:prstGeom>
        </p:spPr>
      </p:pic>
      <p:sp>
        <p:nvSpPr>
          <p:cNvPr id="22" name="Rectangle 21">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46A5C5-69C6-94B6-2C18-BCAFD7E517FE}"/>
              </a:ext>
            </a:extLst>
          </p:cNvPr>
          <p:cNvSpPr>
            <a:spLocks noGrp="1"/>
          </p:cNvSpPr>
          <p:nvPr>
            <p:ph type="title"/>
          </p:nvPr>
        </p:nvSpPr>
        <p:spPr>
          <a:xfrm>
            <a:off x="1524000" y="4416721"/>
            <a:ext cx="9144000" cy="1152663"/>
          </a:xfrm>
        </p:spPr>
        <p:txBody>
          <a:bodyPr vert="horz" lIns="91440" tIns="45720" rIns="91440" bIns="45720" rtlCol="0" anchor="b">
            <a:normAutofit/>
          </a:bodyPr>
          <a:lstStyle/>
          <a:p>
            <a:pPr algn="ctr"/>
            <a:r>
              <a:rPr lang="en-US" sz="4800" i="1">
                <a:solidFill>
                  <a:schemeClr val="bg1"/>
                </a:solidFill>
              </a:rPr>
              <a:t>LSTM REPORT</a:t>
            </a:r>
          </a:p>
        </p:txBody>
      </p:sp>
    </p:spTree>
    <p:extLst>
      <p:ext uri="{BB962C8B-B14F-4D97-AF65-F5344CB8AC3E}">
        <p14:creationId xmlns:p14="http://schemas.microsoft.com/office/powerpoint/2010/main" val="226422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0808C6-26ED-7530-59D1-517AE410C10B}"/>
            </a:ext>
          </a:extLst>
        </p:cNvPr>
        <p:cNvGrpSpPr/>
        <p:nvPr/>
      </p:nvGrpSpPr>
      <p:grpSpPr>
        <a:xfrm>
          <a:off x="0" y="0"/>
          <a:ext cx="0" cy="0"/>
          <a:chOff x="0" y="0"/>
          <a:chExt cx="0" cy="0"/>
        </a:xfrm>
      </p:grpSpPr>
      <p:sp>
        <p:nvSpPr>
          <p:cNvPr id="1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0" name="Rectangle 19">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Financial graphs on a dark display">
            <a:extLst>
              <a:ext uri="{FF2B5EF4-FFF2-40B4-BE49-F238E27FC236}">
                <a16:creationId xmlns:a16="http://schemas.microsoft.com/office/drawing/2014/main" id="{0141693E-869F-5673-C1FB-C3B8A882E962}"/>
              </a:ext>
            </a:extLst>
          </p:cNvPr>
          <p:cNvPicPr>
            <a:picLocks noChangeAspect="1"/>
          </p:cNvPicPr>
          <p:nvPr/>
        </p:nvPicPr>
        <p:blipFill rotWithShape="1">
          <a:blip r:embed="rId2">
            <a:alphaModFix amt="40000"/>
          </a:blip>
          <a:srcRect l="8789" r="14202" b="4"/>
          <a:stretch/>
        </p:blipFill>
        <p:spPr>
          <a:xfrm>
            <a:off x="20" y="10"/>
            <a:ext cx="8450297" cy="6857990"/>
          </a:xfrm>
          <a:prstGeom prst="rect">
            <a:avLst/>
          </a:prstGeom>
        </p:spPr>
      </p:pic>
      <p:sp>
        <p:nvSpPr>
          <p:cNvPr id="2" name="Title 1">
            <a:extLst>
              <a:ext uri="{FF2B5EF4-FFF2-40B4-BE49-F238E27FC236}">
                <a16:creationId xmlns:a16="http://schemas.microsoft.com/office/drawing/2014/main" id="{EDC272F7-999A-E93F-08B8-C57DD48A2795}"/>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4800" b="1" i="1"/>
              <a:t>Data Preprocessing</a:t>
            </a:r>
            <a:endParaRPr lang="en-US" sz="4800" i="1"/>
          </a:p>
        </p:txBody>
      </p:sp>
      <p:sp>
        <p:nvSpPr>
          <p:cNvPr id="4" name="TextBox 3">
            <a:extLst>
              <a:ext uri="{FF2B5EF4-FFF2-40B4-BE49-F238E27FC236}">
                <a16:creationId xmlns:a16="http://schemas.microsoft.com/office/drawing/2014/main" id="{CD4AA6EC-301B-DEC4-7E92-7B49F0765018}"/>
              </a:ext>
            </a:extLst>
          </p:cNvPr>
          <p:cNvSpPr txBox="1"/>
          <p:nvPr/>
        </p:nvSpPr>
        <p:spPr>
          <a:xfrm>
            <a:off x="5269896" y="5582484"/>
            <a:ext cx="6982784" cy="79726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ts val="1000"/>
              </a:spcBef>
              <a:spcAft>
                <a:spcPts val="600"/>
              </a:spcAft>
            </a:pPr>
            <a:r>
              <a:rPr lang="en-US" sz="2400" cap="all" dirty="0"/>
              <a:t>SEE THE NEXT PAGE FOR RELEVANT PLOTS</a:t>
            </a:r>
          </a:p>
        </p:txBody>
      </p:sp>
      <p:sp>
        <p:nvSpPr>
          <p:cNvPr id="3" name="Content Placeholder 2">
            <a:extLst>
              <a:ext uri="{FF2B5EF4-FFF2-40B4-BE49-F238E27FC236}">
                <a16:creationId xmlns:a16="http://schemas.microsoft.com/office/drawing/2014/main" id="{F7F8ACCA-EF6E-3318-07C2-47B8273EE488}"/>
              </a:ext>
            </a:extLst>
          </p:cNvPr>
          <p:cNvSpPr>
            <a:spLocks/>
          </p:cNvSpPr>
          <p:nvPr/>
        </p:nvSpPr>
        <p:spPr>
          <a:xfrm>
            <a:off x="5559533" y="332783"/>
            <a:ext cx="5803231" cy="2203993"/>
          </a:xfrm>
          <a:prstGeom prst="rect">
            <a:avLst/>
          </a:prstGeom>
        </p:spPr>
        <p:txBody>
          <a:bodyPr vert="horz" lIns="91440" tIns="45720" rIns="91440" bIns="45720" rtlCol="0" anchor="t">
            <a:noAutofit/>
          </a:bodyPr>
          <a:lstStyle/>
          <a:p>
            <a:pPr marL="285750" indent="-285750" defTabSz="475488">
              <a:spcAft>
                <a:spcPts val="600"/>
              </a:spcAft>
              <a:buFont typeface="Arial"/>
              <a:buChar char="•"/>
            </a:pPr>
            <a:r>
              <a:rPr lang="en-IN" sz="1600" dirty="0">
                <a:solidFill>
                  <a:srgbClr val="FFFF00"/>
                </a:solidFill>
                <a:ea typeface="+mn-lt"/>
                <a:cs typeface="+mn-lt"/>
              </a:rPr>
              <a:t>The features in the LSTM layer first consisted of only the ones in the csv file i.e., </a:t>
            </a:r>
            <a:r>
              <a:rPr lang="en-IN" sz="1600" kern="1200" dirty="0">
                <a:solidFill>
                  <a:srgbClr val="FFFF00"/>
                </a:solidFill>
                <a:ea typeface="+mn-lt"/>
                <a:cs typeface="+mn-lt"/>
              </a:rPr>
              <a:t>Open, High,</a:t>
            </a:r>
            <a:r>
              <a:rPr lang="en-IN" sz="1600" dirty="0">
                <a:solidFill>
                  <a:srgbClr val="FFFF00"/>
                </a:solidFill>
                <a:ea typeface="+mn-lt"/>
                <a:cs typeface="+mn-lt"/>
              </a:rPr>
              <a:t> </a:t>
            </a:r>
            <a:r>
              <a:rPr lang="en-IN" sz="1600" kern="1200" dirty="0">
                <a:solidFill>
                  <a:srgbClr val="FFFF00"/>
                </a:solidFill>
                <a:ea typeface="+mn-lt"/>
                <a:cs typeface="+mn-lt"/>
              </a:rPr>
              <a:t>Low, Close and </a:t>
            </a:r>
            <a:r>
              <a:rPr lang="en-IN" sz="1600" dirty="0">
                <a:solidFill>
                  <a:srgbClr val="FFFF00"/>
                </a:solidFill>
                <a:ea typeface="+mn-lt"/>
                <a:cs typeface="+mn-lt"/>
              </a:rPr>
              <a:t>Volume</a:t>
            </a:r>
            <a:r>
              <a:rPr lang="en-IN" sz="1600" kern="1200" dirty="0">
                <a:solidFill>
                  <a:srgbClr val="FFFF00"/>
                </a:solidFill>
                <a:ea typeface="+mn-lt"/>
                <a:cs typeface="+mn-lt"/>
              </a:rPr>
              <a:t>. </a:t>
            </a:r>
            <a:r>
              <a:rPr lang="en-IN" sz="1600" dirty="0">
                <a:solidFill>
                  <a:srgbClr val="FFFF00"/>
                </a:solidFill>
                <a:ea typeface="+mn-lt"/>
                <a:cs typeface="+mn-lt"/>
              </a:rPr>
              <a:t>However</a:t>
            </a:r>
            <a:r>
              <a:rPr lang="en-IN" sz="1600" kern="1200" dirty="0">
                <a:solidFill>
                  <a:srgbClr val="FFFF00"/>
                </a:solidFill>
                <a:ea typeface="+mn-lt"/>
                <a:cs typeface="+mn-lt"/>
              </a:rPr>
              <a:t>, on </a:t>
            </a:r>
            <a:r>
              <a:rPr lang="en-IN" sz="1600" dirty="0">
                <a:solidFill>
                  <a:srgbClr val="FFFF00"/>
                </a:solidFill>
                <a:ea typeface="+mn-lt"/>
                <a:cs typeface="+mn-lt"/>
              </a:rPr>
              <a:t>training </a:t>
            </a:r>
            <a:r>
              <a:rPr lang="en-IN" sz="1600" kern="1200" dirty="0">
                <a:solidFill>
                  <a:srgbClr val="FFFF00"/>
                </a:solidFill>
                <a:ea typeface="+mn-lt"/>
                <a:cs typeface="+mn-lt"/>
              </a:rPr>
              <a:t>the </a:t>
            </a:r>
            <a:r>
              <a:rPr lang="en-IN" sz="1600" dirty="0">
                <a:solidFill>
                  <a:srgbClr val="FFFF00"/>
                </a:solidFill>
                <a:ea typeface="+mn-lt"/>
                <a:cs typeface="+mn-lt"/>
              </a:rPr>
              <a:t>model</a:t>
            </a:r>
            <a:r>
              <a:rPr lang="en-IN" sz="1600" kern="1200" dirty="0">
                <a:solidFill>
                  <a:srgbClr val="FFFF00"/>
                </a:solidFill>
                <a:ea typeface="+mn-lt"/>
                <a:cs typeface="+mn-lt"/>
              </a:rPr>
              <a:t>, it </a:t>
            </a:r>
            <a:r>
              <a:rPr lang="en-IN" sz="1600" dirty="0">
                <a:solidFill>
                  <a:srgbClr val="FFFF00"/>
                </a:solidFill>
                <a:ea typeface="+mn-lt"/>
                <a:cs typeface="+mn-lt"/>
              </a:rPr>
              <a:t>led </a:t>
            </a:r>
            <a:r>
              <a:rPr lang="en-IN" sz="1600" kern="1200" dirty="0">
                <a:solidFill>
                  <a:srgbClr val="FFFF00"/>
                </a:solidFill>
                <a:ea typeface="+mn-lt"/>
                <a:cs typeface="+mn-lt"/>
              </a:rPr>
              <a:t>to </a:t>
            </a:r>
            <a:r>
              <a:rPr lang="en-IN" sz="1600" dirty="0">
                <a:solidFill>
                  <a:srgbClr val="FFFF00"/>
                </a:solidFill>
                <a:ea typeface="+mn-lt"/>
                <a:cs typeface="+mn-lt"/>
              </a:rPr>
              <a:t>significant overfitting after 4 epochs and hence additional features like High-Low ratio, Daily Returns, Moving Averages </a:t>
            </a:r>
            <a:r>
              <a:rPr lang="en-IN" sz="1600" kern="1200" dirty="0">
                <a:solidFill>
                  <a:srgbClr val="FFFF00"/>
                </a:solidFill>
                <a:ea typeface="+mn-lt"/>
                <a:cs typeface="+mn-lt"/>
              </a:rPr>
              <a:t>and </a:t>
            </a:r>
            <a:r>
              <a:rPr lang="en-IN" sz="1600" dirty="0">
                <a:solidFill>
                  <a:srgbClr val="FFFF00"/>
                </a:solidFill>
                <a:ea typeface="+mn-lt"/>
                <a:cs typeface="+mn-lt"/>
              </a:rPr>
              <a:t>RSI were added</a:t>
            </a:r>
            <a:r>
              <a:rPr lang="en-IN" sz="1600" kern="1200" dirty="0">
                <a:solidFill>
                  <a:srgbClr val="FFFF00"/>
                </a:solidFill>
                <a:ea typeface="+mn-lt"/>
                <a:cs typeface="+mn-lt"/>
              </a:rPr>
              <a:t>. </a:t>
            </a:r>
            <a:r>
              <a:rPr lang="en-IN" sz="1600" dirty="0">
                <a:solidFill>
                  <a:srgbClr val="FFFF00"/>
                </a:solidFill>
                <a:ea typeface="+mn-lt"/>
                <a:cs typeface="+mn-lt"/>
              </a:rPr>
              <a:t>To ensure that the overfitting problem does not persist</a:t>
            </a:r>
            <a:r>
              <a:rPr lang="en-IN" sz="1600" kern="1200" dirty="0">
                <a:solidFill>
                  <a:srgbClr val="FFFF00"/>
                </a:solidFill>
                <a:ea typeface="+mn-lt"/>
                <a:cs typeface="+mn-lt"/>
              </a:rPr>
              <a:t>, </a:t>
            </a:r>
            <a:r>
              <a:rPr lang="en-IN" sz="1600" dirty="0">
                <a:solidFill>
                  <a:srgbClr val="FFFF00"/>
                </a:solidFill>
                <a:ea typeface="+mn-lt"/>
                <a:cs typeface="+mn-lt"/>
              </a:rPr>
              <a:t>the correlation heatmap was plotted</a:t>
            </a:r>
            <a:r>
              <a:rPr lang="en-IN" sz="1600" kern="1200" dirty="0">
                <a:solidFill>
                  <a:srgbClr val="FFFF00"/>
                </a:solidFill>
                <a:ea typeface="+mn-lt"/>
                <a:cs typeface="+mn-lt"/>
              </a:rPr>
              <a:t>. </a:t>
            </a:r>
            <a:r>
              <a:rPr lang="en-IN" sz="1600" dirty="0">
                <a:solidFill>
                  <a:srgbClr val="FFFF00"/>
                </a:solidFill>
                <a:ea typeface="+mn-lt"/>
                <a:cs typeface="+mn-lt"/>
              </a:rPr>
              <a:t>There </a:t>
            </a:r>
            <a:r>
              <a:rPr lang="en-IN" sz="1600" kern="1200" dirty="0">
                <a:solidFill>
                  <a:srgbClr val="FFFF00"/>
                </a:solidFill>
                <a:ea typeface="+mn-lt"/>
                <a:cs typeface="+mn-lt"/>
              </a:rPr>
              <a:t>we </a:t>
            </a:r>
            <a:r>
              <a:rPr lang="en-IN" sz="1600" dirty="0">
                <a:solidFill>
                  <a:srgbClr val="FFFF00"/>
                </a:solidFill>
                <a:ea typeface="+mn-lt"/>
                <a:cs typeface="+mn-lt"/>
              </a:rPr>
              <a:t>see </a:t>
            </a:r>
            <a:r>
              <a:rPr lang="en-IN" sz="1600" kern="1200" dirty="0">
                <a:solidFill>
                  <a:srgbClr val="FFFF00"/>
                </a:solidFill>
                <a:ea typeface="+mn-lt"/>
                <a:cs typeface="+mn-lt"/>
              </a:rPr>
              <a:t>that </a:t>
            </a:r>
            <a:r>
              <a:rPr lang="en-IN" sz="1600" dirty="0">
                <a:solidFill>
                  <a:srgbClr val="FFFF00"/>
                </a:solidFill>
                <a:ea typeface="+mn-lt"/>
                <a:cs typeface="+mn-lt"/>
              </a:rPr>
              <a:t>many features have close to 0 correlation </a:t>
            </a:r>
            <a:r>
              <a:rPr lang="en-IN" sz="1600" kern="1200" dirty="0">
                <a:solidFill>
                  <a:srgbClr val="FFFF00"/>
                </a:solidFill>
                <a:ea typeface="+mn-lt"/>
                <a:cs typeface="+mn-lt"/>
              </a:rPr>
              <a:t>which is </a:t>
            </a:r>
            <a:r>
              <a:rPr lang="en-IN" sz="1600" dirty="0">
                <a:solidFill>
                  <a:srgbClr val="FFFF00"/>
                </a:solidFill>
                <a:ea typeface="+mn-lt"/>
                <a:cs typeface="+mn-lt"/>
              </a:rPr>
              <a:t>exactly what we need </a:t>
            </a:r>
            <a:r>
              <a:rPr lang="en-IN" sz="1600" kern="1200" dirty="0">
                <a:solidFill>
                  <a:srgbClr val="FFFF00"/>
                </a:solidFill>
                <a:ea typeface="+mn-lt"/>
                <a:cs typeface="+mn-lt"/>
              </a:rPr>
              <a:t>to </a:t>
            </a:r>
            <a:r>
              <a:rPr lang="en-IN" sz="1600" dirty="0">
                <a:solidFill>
                  <a:srgbClr val="FFFF00"/>
                </a:solidFill>
                <a:ea typeface="+mn-lt"/>
                <a:cs typeface="+mn-lt"/>
              </a:rPr>
              <a:t>solve </a:t>
            </a:r>
            <a:r>
              <a:rPr lang="en-IN" sz="1600" kern="1200" dirty="0">
                <a:solidFill>
                  <a:srgbClr val="FFFF00"/>
                </a:solidFill>
                <a:ea typeface="+mn-lt"/>
                <a:cs typeface="+mn-lt"/>
              </a:rPr>
              <a:t>the </a:t>
            </a:r>
            <a:r>
              <a:rPr lang="en-IN" sz="1600" dirty="0">
                <a:solidFill>
                  <a:srgbClr val="FFFF00"/>
                </a:solidFill>
                <a:ea typeface="+mn-lt"/>
                <a:cs typeface="+mn-lt"/>
              </a:rPr>
              <a:t>overfitting problem</a:t>
            </a:r>
            <a:r>
              <a:rPr lang="en-IN" sz="1600" kern="1200" dirty="0">
                <a:solidFill>
                  <a:srgbClr val="FFFF00"/>
                </a:solidFill>
                <a:ea typeface="+mn-lt"/>
                <a:cs typeface="+mn-lt"/>
              </a:rPr>
              <a:t>.</a:t>
            </a:r>
            <a:endParaRPr lang="en-IN" sz="1600" dirty="0">
              <a:solidFill>
                <a:srgbClr val="FFFF00"/>
              </a:solidFill>
              <a:ea typeface="+mn-lt"/>
              <a:cs typeface="+mn-lt"/>
            </a:endParaRPr>
          </a:p>
          <a:p>
            <a:pPr marL="285750" indent="-285750" defTabSz="475488">
              <a:spcAft>
                <a:spcPts val="600"/>
              </a:spcAft>
              <a:buFont typeface="Arial"/>
              <a:buChar char="•"/>
            </a:pPr>
            <a:r>
              <a:rPr lang="en-IN" sz="1600" dirty="0">
                <a:solidFill>
                  <a:srgbClr val="FFFF00"/>
                </a:solidFill>
                <a:ea typeface="+mn-lt"/>
                <a:cs typeface="+mn-lt"/>
              </a:rPr>
              <a:t>The Moving Averages were calculated on a 30-minute and 150-minute window. It is also the basis of how the buy and sell signals are generated. RSI was calculated on a 42-minute window.</a:t>
            </a:r>
            <a:endParaRPr lang="en-IN" sz="1600">
              <a:solidFill>
                <a:srgbClr val="FFFF00"/>
              </a:solidFill>
              <a:latin typeface="Century Gothic"/>
            </a:endParaRPr>
          </a:p>
          <a:p>
            <a:pPr marL="285750" indent="-285750" defTabSz="475488">
              <a:spcAft>
                <a:spcPts val="600"/>
              </a:spcAft>
              <a:buFont typeface="Arial"/>
              <a:buChar char="•"/>
            </a:pPr>
            <a:r>
              <a:rPr lang="en-IN" sz="1600" dirty="0">
                <a:solidFill>
                  <a:srgbClr val="FFFF00"/>
                </a:solidFill>
                <a:ea typeface="+mn-lt"/>
                <a:cs typeface="+mn-lt"/>
              </a:rPr>
              <a:t>Plots of volume analysis, moving averages and return analysis were plotted on the input data to have a better understanding of the trends in the market.</a:t>
            </a:r>
            <a:endParaRPr lang="en-IN" sz="1600" dirty="0">
              <a:solidFill>
                <a:srgbClr val="FFFF00"/>
              </a:solidFill>
              <a:latin typeface="Century Gothic"/>
            </a:endParaRPr>
          </a:p>
          <a:p>
            <a:pPr marL="285750" indent="-285750" defTabSz="475488">
              <a:spcAft>
                <a:spcPts val="600"/>
              </a:spcAft>
              <a:buFont typeface="Arial"/>
              <a:buChar char="•"/>
            </a:pPr>
            <a:endParaRPr lang="en-IN" sz="1400" kern="1200" dirty="0">
              <a:solidFill>
                <a:srgbClr val="50555C"/>
              </a:solidFill>
              <a:latin typeface="Century Gothic"/>
            </a:endParaRPr>
          </a:p>
          <a:p>
            <a:pPr marL="171450" indent="-171450">
              <a:spcAft>
                <a:spcPts val="600"/>
              </a:spcAft>
              <a:buFont typeface="Arial"/>
              <a:buChar char="•"/>
            </a:pPr>
            <a:endParaRPr lang="en-US" sz="1400" dirty="0">
              <a:solidFill>
                <a:srgbClr val="50555C"/>
              </a:solidFill>
              <a:latin typeface="Inter"/>
            </a:endParaRPr>
          </a:p>
          <a:p>
            <a:pPr>
              <a:spcAft>
                <a:spcPts val="600"/>
              </a:spcAft>
            </a:pPr>
            <a:endParaRPr lang="en-US" sz="1200">
              <a:solidFill>
                <a:srgbClr val="000000"/>
              </a:solidFill>
            </a:endParaRPr>
          </a:p>
        </p:txBody>
      </p:sp>
    </p:spTree>
    <p:extLst>
      <p:ext uri="{BB962C8B-B14F-4D97-AF65-F5344CB8AC3E}">
        <p14:creationId xmlns:p14="http://schemas.microsoft.com/office/powerpoint/2010/main" val="31301222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4" name="Rectangle 13">
            <a:extLst>
              <a:ext uri="{FF2B5EF4-FFF2-40B4-BE49-F238E27FC236}">
                <a16:creationId xmlns:a16="http://schemas.microsoft.com/office/drawing/2014/main" id="{37B024FF-40E3-4234-A8A8-4AEA325DC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6D085-F759-4499-94EC-3EA028126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B9D56ACA-1E9F-4685-8853-D3A4777AC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847754 w 12192000"/>
              <a:gd name="connsiteY0" fmla="*/ 5 h 6858000"/>
              <a:gd name="connsiteX1" fmla="*/ 3847754 w 12192000"/>
              <a:gd name="connsiteY1" fmla="*/ 4197373 h 6858000"/>
              <a:gd name="connsiteX2" fmla="*/ 4423416 w 12192000"/>
              <a:gd name="connsiteY2" fmla="*/ 4197373 h 6858000"/>
              <a:gd name="connsiteX3" fmla="*/ 4430942 w 12192000"/>
              <a:gd name="connsiteY3" fmla="*/ 4172627 h 6858000"/>
              <a:gd name="connsiteX4" fmla="*/ 4570893 w 12192000"/>
              <a:gd name="connsiteY4" fmla="*/ 4067350 h 6858000"/>
              <a:gd name="connsiteX5" fmla="*/ 5082240 w 12192000"/>
              <a:gd name="connsiteY5" fmla="*/ 4000508 h 6858000"/>
              <a:gd name="connsiteX6" fmla="*/ 5767374 w 12192000"/>
              <a:gd name="connsiteY6" fmla="*/ 3903586 h 6858000"/>
              <a:gd name="connsiteX7" fmla="*/ 6455849 w 12192000"/>
              <a:gd name="connsiteY7" fmla="*/ 3820032 h 6858000"/>
              <a:gd name="connsiteX8" fmla="*/ 7144325 w 12192000"/>
              <a:gd name="connsiteY8" fmla="*/ 3820032 h 6858000"/>
              <a:gd name="connsiteX9" fmla="*/ 7341512 w 12192000"/>
              <a:gd name="connsiteY9" fmla="*/ 3826717 h 6858000"/>
              <a:gd name="connsiteX10" fmla="*/ 7344854 w 12192000"/>
              <a:gd name="connsiteY10" fmla="*/ 3826717 h 6858000"/>
              <a:gd name="connsiteX11" fmla="*/ 7534641 w 12192000"/>
              <a:gd name="connsiteY11" fmla="*/ 3832816 h 6858000"/>
              <a:gd name="connsiteX12" fmla="*/ 7534641 w 12192000"/>
              <a:gd name="connsiteY12" fmla="*/ 5 h 6858000"/>
              <a:gd name="connsiteX13" fmla="*/ 3728859 w 12192000"/>
              <a:gd name="connsiteY13" fmla="*/ 0 h 6858000"/>
              <a:gd name="connsiteX14" fmla="*/ 12192000 w 12192000"/>
              <a:gd name="connsiteY14" fmla="*/ 0 h 6858000"/>
              <a:gd name="connsiteX15" fmla="*/ 12192000 w 12192000"/>
              <a:gd name="connsiteY15" fmla="*/ 1 h 6858000"/>
              <a:gd name="connsiteX16" fmla="*/ 7653538 w 12192000"/>
              <a:gd name="connsiteY16" fmla="*/ 1 h 6858000"/>
              <a:gd name="connsiteX17" fmla="*/ 7653538 w 12192000"/>
              <a:gd name="connsiteY17" fmla="*/ 3836633 h 6858000"/>
              <a:gd name="connsiteX18" fmla="*/ 7773901 w 12192000"/>
              <a:gd name="connsiteY18" fmla="*/ 3840500 h 6858000"/>
              <a:gd name="connsiteX19" fmla="*/ 8200440 w 12192000"/>
              <a:gd name="connsiteY19" fmla="*/ 3856793 h 6858000"/>
              <a:gd name="connsiteX20" fmla="*/ 8517940 w 12192000"/>
              <a:gd name="connsiteY20" fmla="*/ 3860135 h 6858000"/>
              <a:gd name="connsiteX21" fmla="*/ 9206418 w 12192000"/>
              <a:gd name="connsiteY21" fmla="*/ 3863477 h 6858000"/>
              <a:gd name="connsiteX22" fmla="*/ 9891553 w 12192000"/>
              <a:gd name="connsiteY22" fmla="*/ 3850108 h 6858000"/>
              <a:gd name="connsiteX23" fmla="*/ 10586714 w 12192000"/>
              <a:gd name="connsiteY23" fmla="*/ 3810003 h 6858000"/>
              <a:gd name="connsiteX24" fmla="*/ 11271848 w 12192000"/>
              <a:gd name="connsiteY24" fmla="*/ 3756529 h 6858000"/>
              <a:gd name="connsiteX25" fmla="*/ 11709667 w 12192000"/>
              <a:gd name="connsiteY25" fmla="*/ 3636212 h 6858000"/>
              <a:gd name="connsiteX26" fmla="*/ 12184248 w 12192000"/>
              <a:gd name="connsiteY26" fmla="*/ 3429001 h 6858000"/>
              <a:gd name="connsiteX27" fmla="*/ 12192000 w 12192000"/>
              <a:gd name="connsiteY27" fmla="*/ 3437173 h 6858000"/>
              <a:gd name="connsiteX28" fmla="*/ 12192000 w 12192000"/>
              <a:gd name="connsiteY28" fmla="*/ 6858000 h 6858000"/>
              <a:gd name="connsiteX29" fmla="*/ 0 w 12192000"/>
              <a:gd name="connsiteY29" fmla="*/ 6858000 h 6858000"/>
              <a:gd name="connsiteX30" fmla="*/ 0 w 12192000"/>
              <a:gd name="connsiteY30" fmla="*/ 6857989 h 6858000"/>
              <a:gd name="connsiteX31" fmla="*/ 6542821 w 12192000"/>
              <a:gd name="connsiteY31" fmla="*/ 6857989 h 6858000"/>
              <a:gd name="connsiteX32" fmla="*/ 6553813 w 12192000"/>
              <a:gd name="connsiteY32" fmla="*/ 6856417 h 6858000"/>
              <a:gd name="connsiteX33" fmla="*/ 6836849 w 12192000"/>
              <a:gd name="connsiteY33" fmla="*/ 6797865 h 6858000"/>
              <a:gd name="connsiteX34" fmla="*/ 5951187 w 12192000"/>
              <a:gd name="connsiteY34" fmla="*/ 6644126 h 6858000"/>
              <a:gd name="connsiteX35" fmla="*/ 6001320 w 12192000"/>
              <a:gd name="connsiteY35" fmla="*/ 6624073 h 6858000"/>
              <a:gd name="connsiteX36" fmla="*/ 5904397 w 12192000"/>
              <a:gd name="connsiteY36" fmla="*/ 6543863 h 6858000"/>
              <a:gd name="connsiteX37" fmla="*/ 5506684 w 12192000"/>
              <a:gd name="connsiteY37" fmla="*/ 6416862 h 6858000"/>
              <a:gd name="connsiteX38" fmla="*/ 6001320 w 12192000"/>
              <a:gd name="connsiteY38" fmla="*/ 6202967 h 6858000"/>
              <a:gd name="connsiteX39" fmla="*/ 5443186 w 12192000"/>
              <a:gd name="connsiteY39" fmla="*/ 5912202 h 6858000"/>
              <a:gd name="connsiteX40" fmla="*/ 5159104 w 12192000"/>
              <a:gd name="connsiteY40" fmla="*/ 5842017 h 6858000"/>
              <a:gd name="connsiteX41" fmla="*/ 6094899 w 12192000"/>
              <a:gd name="connsiteY41" fmla="*/ 5477726 h 6858000"/>
              <a:gd name="connsiteX42" fmla="*/ 4577576 w 12192000"/>
              <a:gd name="connsiteY42" fmla="*/ 5297251 h 6858000"/>
              <a:gd name="connsiteX43" fmla="*/ 4701234 w 12192000"/>
              <a:gd name="connsiteY43" fmla="*/ 5223724 h 6858000"/>
              <a:gd name="connsiteX44" fmla="*/ 5643712 w 12192000"/>
              <a:gd name="connsiteY44" fmla="*/ 5243777 h 6858000"/>
              <a:gd name="connsiteX45" fmla="*/ 5800793 w 12192000"/>
              <a:gd name="connsiteY45" fmla="*/ 5186961 h 6858000"/>
              <a:gd name="connsiteX46" fmla="*/ 5643712 w 12192000"/>
              <a:gd name="connsiteY46" fmla="*/ 5096724 h 6858000"/>
              <a:gd name="connsiteX47" fmla="*/ 5032104 w 12192000"/>
              <a:gd name="connsiteY47" fmla="*/ 5029881 h 6858000"/>
              <a:gd name="connsiteX48" fmla="*/ 4871682 w 12192000"/>
              <a:gd name="connsiteY48" fmla="*/ 4879485 h 6858000"/>
              <a:gd name="connsiteX49" fmla="*/ 4600971 w 12192000"/>
              <a:gd name="connsiteY49" fmla="*/ 4705695 h 6858000"/>
              <a:gd name="connsiteX50" fmla="*/ 4788128 w 12192000"/>
              <a:gd name="connsiteY50" fmla="*/ 4561984 h 6858000"/>
              <a:gd name="connsiteX51" fmla="*/ 4483995 w 12192000"/>
              <a:gd name="connsiteY51" fmla="*/ 4348088 h 6858000"/>
              <a:gd name="connsiteX52" fmla="*/ 4460097 w 12192000"/>
              <a:gd name="connsiteY52" fmla="*/ 4316252 h 6858000"/>
              <a:gd name="connsiteX53" fmla="*/ 0 w 12192000"/>
              <a:gd name="connsiteY53" fmla="*/ 4316252 h 6858000"/>
              <a:gd name="connsiteX54" fmla="*/ 0 w 12192000"/>
              <a:gd name="connsiteY54" fmla="*/ 4197368 h 6858000"/>
              <a:gd name="connsiteX55" fmla="*/ 3728859 w 12192000"/>
              <a:gd name="connsiteY55" fmla="*/ 41973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6858000">
                <a:moveTo>
                  <a:pt x="3847754" y="5"/>
                </a:moveTo>
                <a:lnTo>
                  <a:pt x="3847754" y="4197373"/>
                </a:lnTo>
                <a:lnTo>
                  <a:pt x="4423416" y="4197373"/>
                </a:lnTo>
                <a:lnTo>
                  <a:pt x="4430942" y="4172627"/>
                </a:lnTo>
                <a:cubicBezTo>
                  <a:pt x="4453920" y="4128344"/>
                  <a:pt x="4509064" y="4095758"/>
                  <a:pt x="4570893" y="4067350"/>
                </a:cubicBezTo>
                <a:cubicBezTo>
                  <a:pt x="4731315" y="3997165"/>
                  <a:pt x="4908447" y="4013876"/>
                  <a:pt x="5082240" y="4000508"/>
                </a:cubicBezTo>
                <a:cubicBezTo>
                  <a:pt x="5312846" y="3970428"/>
                  <a:pt x="5533424" y="3900244"/>
                  <a:pt x="5767374" y="3903586"/>
                </a:cubicBezTo>
                <a:cubicBezTo>
                  <a:pt x="5987953" y="3833401"/>
                  <a:pt x="6231927" y="3910270"/>
                  <a:pt x="6455849" y="3820032"/>
                </a:cubicBezTo>
                <a:cubicBezTo>
                  <a:pt x="6683114" y="3820032"/>
                  <a:pt x="6913720" y="3820032"/>
                  <a:pt x="7144325" y="3820032"/>
                </a:cubicBezTo>
                <a:cubicBezTo>
                  <a:pt x="7211170" y="3823375"/>
                  <a:pt x="7274668" y="3823375"/>
                  <a:pt x="7341512" y="3826717"/>
                </a:cubicBezTo>
                <a:cubicBezTo>
                  <a:pt x="7341512" y="3826717"/>
                  <a:pt x="7344854" y="3826717"/>
                  <a:pt x="7344854" y="3826717"/>
                </a:cubicBezTo>
                <a:lnTo>
                  <a:pt x="7534641" y="3832816"/>
                </a:lnTo>
                <a:lnTo>
                  <a:pt x="7534641" y="5"/>
                </a:lnTo>
                <a:close/>
                <a:moveTo>
                  <a:pt x="3728859" y="0"/>
                </a:moveTo>
                <a:lnTo>
                  <a:pt x="12192000" y="0"/>
                </a:lnTo>
                <a:lnTo>
                  <a:pt x="12192000" y="1"/>
                </a:lnTo>
                <a:lnTo>
                  <a:pt x="7653538" y="1"/>
                </a:lnTo>
                <a:lnTo>
                  <a:pt x="7653538" y="3836633"/>
                </a:lnTo>
                <a:lnTo>
                  <a:pt x="7773901" y="3840500"/>
                </a:lnTo>
                <a:cubicBezTo>
                  <a:pt x="7916359" y="3845096"/>
                  <a:pt x="8058399" y="3850109"/>
                  <a:pt x="8200440" y="3856793"/>
                </a:cubicBezTo>
                <a:cubicBezTo>
                  <a:pt x="8307387" y="3856793"/>
                  <a:pt x="8410993" y="3860135"/>
                  <a:pt x="8517940" y="3860135"/>
                </a:cubicBezTo>
                <a:cubicBezTo>
                  <a:pt x="8745205" y="3876845"/>
                  <a:pt x="8975812" y="3886871"/>
                  <a:pt x="9206418" y="3863477"/>
                </a:cubicBezTo>
                <a:cubicBezTo>
                  <a:pt x="9437024" y="3883530"/>
                  <a:pt x="9660946" y="3870162"/>
                  <a:pt x="9891553" y="3850108"/>
                </a:cubicBezTo>
                <a:cubicBezTo>
                  <a:pt x="10125500" y="3873504"/>
                  <a:pt x="10356108" y="3840082"/>
                  <a:pt x="10586714" y="3810003"/>
                </a:cubicBezTo>
                <a:cubicBezTo>
                  <a:pt x="10817321" y="3823372"/>
                  <a:pt x="11047927" y="3823372"/>
                  <a:pt x="11271848" y="3756529"/>
                </a:cubicBezTo>
                <a:cubicBezTo>
                  <a:pt x="11442298" y="3830056"/>
                  <a:pt x="11525851" y="3589423"/>
                  <a:pt x="11709667" y="3636212"/>
                </a:cubicBezTo>
                <a:cubicBezTo>
                  <a:pt x="11893484" y="3686345"/>
                  <a:pt x="12023827" y="3495843"/>
                  <a:pt x="12184248" y="3429001"/>
                </a:cubicBezTo>
                <a:lnTo>
                  <a:pt x="12192000" y="3437173"/>
                </a:lnTo>
                <a:lnTo>
                  <a:pt x="12192000" y="6858000"/>
                </a:lnTo>
                <a:lnTo>
                  <a:pt x="0" y="6858000"/>
                </a:lnTo>
                <a:lnTo>
                  <a:pt x="0" y="6857989"/>
                </a:lnTo>
                <a:lnTo>
                  <a:pt x="6542821" y="6857989"/>
                </a:lnTo>
                <a:lnTo>
                  <a:pt x="6553813" y="6856417"/>
                </a:lnTo>
                <a:cubicBezTo>
                  <a:pt x="6636844" y="6844080"/>
                  <a:pt x="6761651" y="6822931"/>
                  <a:pt x="6836849" y="6797865"/>
                </a:cubicBezTo>
                <a:cubicBezTo>
                  <a:pt x="6663059" y="6794522"/>
                  <a:pt x="5977924" y="6667523"/>
                  <a:pt x="5951187" y="6644126"/>
                </a:cubicBezTo>
                <a:cubicBezTo>
                  <a:pt x="5964556" y="6637442"/>
                  <a:pt x="5984611" y="6630759"/>
                  <a:pt x="6001320" y="6624073"/>
                </a:cubicBezTo>
                <a:cubicBezTo>
                  <a:pt x="5964556" y="6604022"/>
                  <a:pt x="5934477" y="6580627"/>
                  <a:pt x="5904397" y="6543863"/>
                </a:cubicBezTo>
                <a:cubicBezTo>
                  <a:pt x="5807476" y="6420205"/>
                  <a:pt x="5643712" y="6463653"/>
                  <a:pt x="5506684" y="6416862"/>
                </a:cubicBezTo>
                <a:cubicBezTo>
                  <a:pt x="5593580" y="6156177"/>
                  <a:pt x="5824187" y="6253098"/>
                  <a:pt x="6001320" y="6202967"/>
                </a:cubicBezTo>
                <a:cubicBezTo>
                  <a:pt x="5536764" y="6049228"/>
                  <a:pt x="5627001" y="5969017"/>
                  <a:pt x="5443186" y="5912202"/>
                </a:cubicBezTo>
                <a:cubicBezTo>
                  <a:pt x="5212579" y="5842017"/>
                  <a:pt x="5159104" y="5842017"/>
                  <a:pt x="5159104" y="5842017"/>
                </a:cubicBezTo>
                <a:cubicBezTo>
                  <a:pt x="5429816" y="5628122"/>
                  <a:pt x="5754003" y="5858729"/>
                  <a:pt x="6094899" y="5477726"/>
                </a:cubicBezTo>
                <a:cubicBezTo>
                  <a:pt x="5767371" y="5424253"/>
                  <a:pt x="4788128" y="5397515"/>
                  <a:pt x="4577576" y="5297251"/>
                </a:cubicBezTo>
                <a:cubicBezTo>
                  <a:pt x="4657786" y="5334014"/>
                  <a:pt x="4664471" y="5223724"/>
                  <a:pt x="4701234" y="5223724"/>
                </a:cubicBezTo>
                <a:cubicBezTo>
                  <a:pt x="5012051" y="5220383"/>
                  <a:pt x="5329552" y="5283884"/>
                  <a:pt x="5643712" y="5243777"/>
                </a:cubicBezTo>
                <a:cubicBezTo>
                  <a:pt x="5700528" y="5240436"/>
                  <a:pt x="5790766" y="5270513"/>
                  <a:pt x="5800793" y="5186961"/>
                </a:cubicBezTo>
                <a:cubicBezTo>
                  <a:pt x="5810818" y="5083355"/>
                  <a:pt x="5693843" y="5106750"/>
                  <a:pt x="5643712" y="5096724"/>
                </a:cubicBezTo>
                <a:cubicBezTo>
                  <a:pt x="5439842" y="5063302"/>
                  <a:pt x="5239316" y="5049935"/>
                  <a:pt x="5032104" y="5029881"/>
                </a:cubicBezTo>
                <a:cubicBezTo>
                  <a:pt x="4945209" y="5019854"/>
                  <a:pt x="4838261" y="5039907"/>
                  <a:pt x="4871682" y="4879485"/>
                </a:cubicBezTo>
                <a:cubicBezTo>
                  <a:pt x="4844944" y="4725749"/>
                  <a:pt x="4684523" y="4779222"/>
                  <a:pt x="4600971" y="4705695"/>
                </a:cubicBezTo>
                <a:cubicBezTo>
                  <a:pt x="4641075" y="4618800"/>
                  <a:pt x="4754708" y="4678959"/>
                  <a:pt x="4788128" y="4561984"/>
                </a:cubicBezTo>
                <a:cubicBezTo>
                  <a:pt x="4627707" y="4598747"/>
                  <a:pt x="4644418" y="4344747"/>
                  <a:pt x="4483995" y="4348088"/>
                </a:cubicBezTo>
                <a:lnTo>
                  <a:pt x="4460097" y="4316252"/>
                </a:lnTo>
                <a:lnTo>
                  <a:pt x="0" y="4316252"/>
                </a:lnTo>
                <a:lnTo>
                  <a:pt x="0" y="4197368"/>
                </a:lnTo>
                <a:lnTo>
                  <a:pt x="3728859" y="419736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299D3D-D323-B5B2-81F1-C9A339E229AE}"/>
              </a:ext>
            </a:extLst>
          </p:cNvPr>
          <p:cNvSpPr>
            <a:spLocks noGrp="1"/>
          </p:cNvSpPr>
          <p:nvPr>
            <p:ph type="title"/>
          </p:nvPr>
        </p:nvSpPr>
        <p:spPr>
          <a:xfrm>
            <a:off x="6343650" y="4181474"/>
            <a:ext cx="5505814" cy="1471335"/>
          </a:xfrm>
        </p:spPr>
        <p:txBody>
          <a:bodyPr vert="horz" lIns="91440" tIns="45720" rIns="91440" bIns="45720" rtlCol="0" anchor="b">
            <a:normAutofit/>
          </a:bodyPr>
          <a:lstStyle/>
          <a:p>
            <a:r>
              <a:rPr lang="en-US" sz="4400" i="1" dirty="0"/>
              <a:t>RELEVANT PLOTS</a:t>
            </a:r>
          </a:p>
        </p:txBody>
      </p:sp>
      <p:pic>
        <p:nvPicPr>
          <p:cNvPr id="4" name="Content Placeholder 3">
            <a:extLst>
              <a:ext uri="{FF2B5EF4-FFF2-40B4-BE49-F238E27FC236}">
                <a16:creationId xmlns:a16="http://schemas.microsoft.com/office/drawing/2014/main" id="{1C347080-B2A4-ED3B-AC8F-586174CBD2D9}"/>
              </a:ext>
            </a:extLst>
          </p:cNvPr>
          <p:cNvPicPr>
            <a:picLocks noGrp="1" noChangeAspect="1"/>
          </p:cNvPicPr>
          <p:nvPr>
            <p:ph idx="1"/>
          </p:nvPr>
        </p:nvPicPr>
        <p:blipFill>
          <a:blip r:embed="rId2"/>
          <a:stretch>
            <a:fillRect/>
          </a:stretch>
        </p:blipFill>
        <p:spPr>
          <a:xfrm>
            <a:off x="66759" y="682135"/>
            <a:ext cx="3577517" cy="2639560"/>
          </a:xfrm>
          <a:prstGeom prst="rect">
            <a:avLst/>
          </a:prstGeom>
        </p:spPr>
      </p:pic>
      <p:pic>
        <p:nvPicPr>
          <p:cNvPr id="6" name="Picture 5" descr="A green line graph with numbers and a white background&#10;&#10;Description automatically generated">
            <a:extLst>
              <a:ext uri="{FF2B5EF4-FFF2-40B4-BE49-F238E27FC236}">
                <a16:creationId xmlns:a16="http://schemas.microsoft.com/office/drawing/2014/main" id="{C5A49AE4-4E73-06F8-EDEA-1F33FD531340}"/>
              </a:ext>
            </a:extLst>
          </p:cNvPr>
          <p:cNvPicPr>
            <a:picLocks noChangeAspect="1"/>
          </p:cNvPicPr>
          <p:nvPr/>
        </p:nvPicPr>
        <p:blipFill>
          <a:blip r:embed="rId3"/>
          <a:stretch>
            <a:fillRect/>
          </a:stretch>
        </p:blipFill>
        <p:spPr>
          <a:xfrm>
            <a:off x="3704231" y="509419"/>
            <a:ext cx="4138843" cy="2982700"/>
          </a:xfrm>
          <a:prstGeom prst="rect">
            <a:avLst/>
          </a:prstGeom>
        </p:spPr>
      </p:pic>
      <p:pic>
        <p:nvPicPr>
          <p:cNvPr id="5" name="Picture 4" descr="A graph of moving average&#10;&#10;Description automatically generated">
            <a:extLst>
              <a:ext uri="{FF2B5EF4-FFF2-40B4-BE49-F238E27FC236}">
                <a16:creationId xmlns:a16="http://schemas.microsoft.com/office/drawing/2014/main" id="{93B60D4A-69B7-F23E-92D2-AD6D75278AAE}"/>
              </a:ext>
            </a:extLst>
          </p:cNvPr>
          <p:cNvPicPr>
            <a:picLocks noChangeAspect="1"/>
          </p:cNvPicPr>
          <p:nvPr/>
        </p:nvPicPr>
        <p:blipFill>
          <a:blip r:embed="rId4"/>
          <a:stretch>
            <a:fillRect/>
          </a:stretch>
        </p:blipFill>
        <p:spPr>
          <a:xfrm>
            <a:off x="7978885" y="526114"/>
            <a:ext cx="3929111" cy="2828089"/>
          </a:xfrm>
          <a:prstGeom prst="rect">
            <a:avLst/>
          </a:prstGeom>
        </p:spPr>
      </p:pic>
      <p:pic>
        <p:nvPicPr>
          <p:cNvPr id="7" name="Picture 6" descr="A diagram of a heatmap&#10;&#10;Description automatically generated">
            <a:extLst>
              <a:ext uri="{FF2B5EF4-FFF2-40B4-BE49-F238E27FC236}">
                <a16:creationId xmlns:a16="http://schemas.microsoft.com/office/drawing/2014/main" id="{4F02B6E9-5C14-5FA4-91C6-C9019EAE2774}"/>
              </a:ext>
            </a:extLst>
          </p:cNvPr>
          <p:cNvPicPr>
            <a:picLocks noChangeAspect="1"/>
          </p:cNvPicPr>
          <p:nvPr/>
        </p:nvPicPr>
        <p:blipFill>
          <a:blip r:embed="rId5"/>
          <a:stretch>
            <a:fillRect/>
          </a:stretch>
        </p:blipFill>
        <p:spPr>
          <a:xfrm>
            <a:off x="65889" y="3764021"/>
            <a:ext cx="4542722" cy="2913002"/>
          </a:xfrm>
          <a:prstGeom prst="rect">
            <a:avLst/>
          </a:prstGeom>
        </p:spPr>
      </p:pic>
    </p:spTree>
    <p:extLst>
      <p:ext uri="{BB962C8B-B14F-4D97-AF65-F5344CB8AC3E}">
        <p14:creationId xmlns:p14="http://schemas.microsoft.com/office/powerpoint/2010/main" val="49738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D6FD21-8F68-EA89-8B55-84CDE8243807}"/>
              </a:ext>
            </a:extLst>
          </p:cNvPr>
          <p:cNvSpPr>
            <a:spLocks noGrp="1"/>
          </p:cNvSpPr>
          <p:nvPr>
            <p:ph type="title"/>
          </p:nvPr>
        </p:nvSpPr>
        <p:spPr>
          <a:xfrm>
            <a:off x="903515" y="-4989"/>
            <a:ext cx="3816095" cy="1807305"/>
          </a:xfrm>
        </p:spPr>
        <p:txBody>
          <a:bodyPr>
            <a:normAutofit/>
          </a:bodyPr>
          <a:lstStyle/>
          <a:p>
            <a:r>
              <a:rPr lang="en-US" dirty="0"/>
              <a:t>MODEL PARAMETERS</a:t>
            </a:r>
          </a:p>
        </p:txBody>
      </p:sp>
      <p:sp>
        <p:nvSpPr>
          <p:cNvPr id="3" name="Content Placeholder 2">
            <a:extLst>
              <a:ext uri="{FF2B5EF4-FFF2-40B4-BE49-F238E27FC236}">
                <a16:creationId xmlns:a16="http://schemas.microsoft.com/office/drawing/2014/main" id="{055413D9-754E-C578-A446-35ED49EF5692}"/>
              </a:ext>
            </a:extLst>
          </p:cNvPr>
          <p:cNvSpPr>
            <a:spLocks noGrp="1"/>
          </p:cNvSpPr>
          <p:nvPr>
            <p:ph idx="1"/>
          </p:nvPr>
        </p:nvSpPr>
        <p:spPr>
          <a:xfrm>
            <a:off x="370115" y="1603954"/>
            <a:ext cx="4872009" cy="3843666"/>
          </a:xfrm>
        </p:spPr>
        <p:txBody>
          <a:bodyPr vert="horz" lIns="91440" tIns="45720" rIns="91440" bIns="45720" rtlCol="0" anchor="t">
            <a:noAutofit/>
          </a:bodyPr>
          <a:lstStyle/>
          <a:p>
            <a:pPr>
              <a:lnSpc>
                <a:spcPct val="90000"/>
              </a:lnSpc>
            </a:pPr>
            <a:r>
              <a:rPr lang="en-IN" sz="1400" dirty="0">
                <a:ea typeface="+mn-lt"/>
                <a:cs typeface="+mn-lt"/>
              </a:rPr>
              <a:t>Batch size was kept at 32 throughout the testing. The number of epochs however was varied and it was ultimately found that 10 epochs is a good stopping point since the loss did not reduce significantly however the hyper-parameters were adjusted after 10 epochs.</a:t>
            </a:r>
            <a:endParaRPr lang="en-US" sz="1400"/>
          </a:p>
          <a:p>
            <a:pPr>
              <a:lnSpc>
                <a:spcPct val="90000"/>
              </a:lnSpc>
            </a:pPr>
            <a:r>
              <a:rPr lang="en-IN" sz="1400" dirty="0">
                <a:ea typeface="+mn-lt"/>
                <a:cs typeface="+mn-lt"/>
              </a:rPr>
              <a:t>The model consists of 2 Bidirectional LSTM layers since anything more than 2 did not produce any meaningful improvement of our result. The number of units was first kept at 50 units per layer as anything less than that produced underfitting. The final number was adjusted at 128 and 64 with recurrent dropouts of 0.4 and 0.25 to decrease the loss as well as keep overfitting in check. Finally, a Dense layer was added to the model. For further optimization </a:t>
            </a:r>
            <a:r>
              <a:rPr lang="en-IN" sz="1400" err="1">
                <a:ea typeface="+mn-lt"/>
                <a:cs typeface="+mn-lt"/>
              </a:rPr>
              <a:t>RMSProp</a:t>
            </a:r>
            <a:r>
              <a:rPr lang="en-IN" sz="1400" dirty="0">
                <a:ea typeface="+mn-lt"/>
                <a:cs typeface="+mn-lt"/>
              </a:rPr>
              <a:t> and Adam produced similar results. The loss used was mean squared error since the data is of continuous time series format.</a:t>
            </a:r>
            <a:endParaRPr lang="en-US" sz="1400"/>
          </a:p>
          <a:p>
            <a:pPr>
              <a:lnSpc>
                <a:spcPct val="90000"/>
              </a:lnSpc>
            </a:pPr>
            <a:r>
              <a:rPr lang="en-IN" sz="1400" dirty="0">
                <a:ea typeface="+mn-lt"/>
                <a:cs typeface="+mn-lt"/>
              </a:rPr>
              <a:t>The model takes the last 30-minute time series data as input and so sliding windows of a sequence length of 10 was used. This can be adjusted by the user according to his trading policy.</a:t>
            </a:r>
            <a:endParaRPr lang="en-US" sz="1400" dirty="0"/>
          </a:p>
          <a:p>
            <a:pPr>
              <a:lnSpc>
                <a:spcPct val="90000"/>
              </a:lnSpc>
            </a:pPr>
            <a:endParaRPr lang="en-US" sz="1000"/>
          </a:p>
        </p:txBody>
      </p:sp>
      <p:pic>
        <p:nvPicPr>
          <p:cNvPr id="12" name="Picture 11" descr="A picture of an electromagnetic radiation">
            <a:extLst>
              <a:ext uri="{FF2B5EF4-FFF2-40B4-BE49-F238E27FC236}">
                <a16:creationId xmlns:a16="http://schemas.microsoft.com/office/drawing/2014/main" id="{4F5BA569-AFF6-B8EA-BDF3-8B5971F67639}"/>
              </a:ext>
            </a:extLst>
          </p:cNvPr>
          <p:cNvPicPr>
            <a:picLocks noChangeAspect="1"/>
          </p:cNvPicPr>
          <p:nvPr/>
        </p:nvPicPr>
        <p:blipFill rotWithShape="1">
          <a:blip r:embed="rId2"/>
          <a:srcRect l="13301" r="13755" b="-4"/>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518238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36F6B5C-2B5F-4FEE-8263-34996D29D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07159D-D80B-181A-CBAE-45A060B46160}"/>
              </a:ext>
            </a:extLst>
          </p:cNvPr>
          <p:cNvSpPr>
            <a:spLocks noGrp="1"/>
          </p:cNvSpPr>
          <p:nvPr>
            <p:ph type="title"/>
          </p:nvPr>
        </p:nvSpPr>
        <p:spPr>
          <a:xfrm>
            <a:off x="838200" y="365125"/>
            <a:ext cx="10515600" cy="1325563"/>
          </a:xfrm>
        </p:spPr>
        <p:txBody>
          <a:bodyPr>
            <a:normAutofit/>
          </a:bodyPr>
          <a:lstStyle/>
          <a:p>
            <a:r>
              <a:rPr lang="en-US" dirty="0"/>
              <a:t>MODEL FITTING</a:t>
            </a:r>
          </a:p>
        </p:txBody>
      </p:sp>
      <p:sp>
        <p:nvSpPr>
          <p:cNvPr id="3" name="Content Placeholder 2">
            <a:extLst>
              <a:ext uri="{FF2B5EF4-FFF2-40B4-BE49-F238E27FC236}">
                <a16:creationId xmlns:a16="http://schemas.microsoft.com/office/drawing/2014/main" id="{089C5773-0A26-90B4-4784-A423BAE3489D}"/>
              </a:ext>
            </a:extLst>
          </p:cNvPr>
          <p:cNvSpPr>
            <a:spLocks noGrp="1"/>
          </p:cNvSpPr>
          <p:nvPr>
            <p:ph idx="1"/>
          </p:nvPr>
        </p:nvSpPr>
        <p:spPr>
          <a:xfrm>
            <a:off x="838201" y="2013625"/>
            <a:ext cx="4614759" cy="4163337"/>
          </a:xfrm>
        </p:spPr>
        <p:txBody>
          <a:bodyPr vert="horz" lIns="91440" tIns="45720" rIns="91440" bIns="45720" rtlCol="0">
            <a:normAutofit/>
          </a:bodyPr>
          <a:lstStyle/>
          <a:p>
            <a:pPr>
              <a:lnSpc>
                <a:spcPct val="90000"/>
              </a:lnSpc>
            </a:pPr>
            <a:r>
              <a:rPr lang="en-IN" sz="1400">
                <a:ea typeface="+mn-lt"/>
                <a:cs typeface="+mn-lt"/>
              </a:rPr>
              <a:t>Additionally, early stopping was implemented initially to adjust for overfitting but it did not prove to be much helpful since after increasing the features, both the training and validation loss tend to saturate after about 5 epochs.</a:t>
            </a:r>
            <a:endParaRPr lang="en-US" sz="1400"/>
          </a:p>
          <a:p>
            <a:pPr>
              <a:lnSpc>
                <a:spcPct val="90000"/>
              </a:lnSpc>
            </a:pPr>
            <a:r>
              <a:rPr lang="en-IN" sz="1400">
                <a:ea typeface="+mn-lt"/>
                <a:cs typeface="+mn-lt"/>
              </a:rPr>
              <a:t>While increasing features did solve the overfitting problem, it also increased the validation loss. To solve this, Reduce LR on plateau was implemented and the parameters adjusted so that the training and validation loss have acceptable values.</a:t>
            </a:r>
            <a:endParaRPr lang="en-US" sz="1400"/>
          </a:p>
          <a:p>
            <a:pPr>
              <a:lnSpc>
                <a:spcPct val="90000"/>
              </a:lnSpc>
            </a:pPr>
            <a:r>
              <a:rPr lang="en-IN" sz="1400">
                <a:ea typeface="+mn-lt"/>
                <a:cs typeface="+mn-lt"/>
              </a:rPr>
              <a:t>An 80:20 train-test split was made and after significant testing the Mean Absolute Percentage Error (MAPE) on the test Closing Prices comes out to be around 0.18%-0.20%.</a:t>
            </a:r>
            <a:endParaRPr lang="en-US" sz="1400"/>
          </a:p>
          <a:p>
            <a:pPr>
              <a:lnSpc>
                <a:spcPct val="90000"/>
              </a:lnSpc>
            </a:pPr>
            <a:r>
              <a:rPr lang="en-IN" sz="1400">
                <a:latin typeface="Century Gothic"/>
                <a:ea typeface="Calibri"/>
                <a:cs typeface="Calibri"/>
              </a:rPr>
              <a:t>The training and testing were mostly done on the ‘btc_3m.csv’ dataset since it contains the most information and additional stripping of data can be done as and when required</a:t>
            </a:r>
            <a:endParaRPr lang="en-US" sz="1400">
              <a:latin typeface="Century Gothic"/>
            </a:endParaRPr>
          </a:p>
        </p:txBody>
      </p:sp>
      <p:pic>
        <p:nvPicPr>
          <p:cNvPr id="6" name="Picture 5">
            <a:extLst>
              <a:ext uri="{FF2B5EF4-FFF2-40B4-BE49-F238E27FC236}">
                <a16:creationId xmlns:a16="http://schemas.microsoft.com/office/drawing/2014/main" id="{61AD5716-B0C8-25DE-FEB0-B4B35C625230}"/>
              </a:ext>
            </a:extLst>
          </p:cNvPr>
          <p:cNvPicPr>
            <a:picLocks noChangeAspect="1"/>
          </p:cNvPicPr>
          <p:nvPr/>
        </p:nvPicPr>
        <p:blipFill>
          <a:blip r:embed="rId2"/>
          <a:stretch>
            <a:fillRect/>
          </a:stretch>
        </p:blipFill>
        <p:spPr>
          <a:xfrm>
            <a:off x="6094476" y="2558703"/>
            <a:ext cx="5675013" cy="3073180"/>
          </a:xfrm>
          <a:prstGeom prst="rect">
            <a:avLst/>
          </a:prstGeom>
        </p:spPr>
      </p:pic>
    </p:spTree>
    <p:extLst>
      <p:ext uri="{BB962C8B-B14F-4D97-AF65-F5344CB8AC3E}">
        <p14:creationId xmlns:p14="http://schemas.microsoft.com/office/powerpoint/2010/main" val="349658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1BD6-8FD5-3A97-1BF2-6A9B0C887176}"/>
              </a:ext>
            </a:extLst>
          </p:cNvPr>
          <p:cNvSpPr>
            <a:spLocks noGrp="1"/>
          </p:cNvSpPr>
          <p:nvPr>
            <p:ph type="title"/>
          </p:nvPr>
        </p:nvSpPr>
        <p:spPr/>
        <p:txBody>
          <a:bodyPr/>
          <a:lstStyle/>
          <a:p>
            <a:r>
              <a:rPr lang="en-US" dirty="0"/>
              <a:t>MODEL PREDICTION</a:t>
            </a:r>
          </a:p>
        </p:txBody>
      </p:sp>
      <p:pic>
        <p:nvPicPr>
          <p:cNvPr id="4" name="Content Placeholder 3" descr="A graph of orange and white lines&#10;&#10;Description automatically generated">
            <a:extLst>
              <a:ext uri="{FF2B5EF4-FFF2-40B4-BE49-F238E27FC236}">
                <a16:creationId xmlns:a16="http://schemas.microsoft.com/office/drawing/2014/main" id="{FBA4AB6E-4623-402F-D22D-66292C88A68A}"/>
              </a:ext>
            </a:extLst>
          </p:cNvPr>
          <p:cNvPicPr>
            <a:picLocks noGrp="1" noChangeAspect="1"/>
          </p:cNvPicPr>
          <p:nvPr>
            <p:ph idx="1"/>
          </p:nvPr>
        </p:nvPicPr>
        <p:blipFill>
          <a:blip r:embed="rId2"/>
          <a:stretch>
            <a:fillRect/>
          </a:stretch>
        </p:blipFill>
        <p:spPr>
          <a:xfrm>
            <a:off x="2843569" y="1521824"/>
            <a:ext cx="6504862" cy="4704805"/>
          </a:xfrm>
        </p:spPr>
      </p:pic>
    </p:spTree>
    <p:extLst>
      <p:ext uri="{BB962C8B-B14F-4D97-AF65-F5344CB8AC3E}">
        <p14:creationId xmlns:p14="http://schemas.microsoft.com/office/powerpoint/2010/main" val="568834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F0F4E97-E194-4493-885A-6C7C34A44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C04DC3">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58BF8A1-0F1E-4798-344A-DF214C13BDB2}"/>
              </a:ext>
            </a:extLst>
          </p:cNvPr>
          <p:cNvSpPr>
            <a:spLocks noGrp="1"/>
          </p:cNvSpPr>
          <p:nvPr>
            <p:ph type="title"/>
          </p:nvPr>
        </p:nvSpPr>
        <p:spPr>
          <a:xfrm>
            <a:off x="5526156" y="365125"/>
            <a:ext cx="5827643" cy="1511300"/>
          </a:xfrm>
        </p:spPr>
        <p:txBody>
          <a:bodyPr anchor="b">
            <a:normAutofit/>
          </a:bodyPr>
          <a:lstStyle/>
          <a:p>
            <a:r>
              <a:rPr lang="en-US" dirty="0"/>
              <a:t>BACKTESTING</a:t>
            </a:r>
          </a:p>
        </p:txBody>
      </p:sp>
      <p:sp>
        <p:nvSpPr>
          <p:cNvPr id="3" name="Content Placeholder 2">
            <a:extLst>
              <a:ext uri="{FF2B5EF4-FFF2-40B4-BE49-F238E27FC236}">
                <a16:creationId xmlns:a16="http://schemas.microsoft.com/office/drawing/2014/main" id="{402302CD-E077-9807-B7EF-5A61E466CE15}"/>
              </a:ext>
            </a:extLst>
          </p:cNvPr>
          <p:cNvSpPr>
            <a:spLocks noGrp="1"/>
          </p:cNvSpPr>
          <p:nvPr>
            <p:ph idx="1"/>
          </p:nvPr>
        </p:nvSpPr>
        <p:spPr>
          <a:xfrm>
            <a:off x="5526156" y="2055813"/>
            <a:ext cx="5827644" cy="4121149"/>
          </a:xfrm>
        </p:spPr>
        <p:txBody>
          <a:bodyPr vert="horz" lIns="91440" tIns="45720" rIns="91440" bIns="45720" rtlCol="0" anchor="t">
            <a:normAutofit lnSpcReduction="10000"/>
          </a:bodyPr>
          <a:lstStyle/>
          <a:p>
            <a:r>
              <a:rPr lang="en-IN" sz="2400" dirty="0">
                <a:ea typeface="+mn-lt"/>
                <a:cs typeface="+mn-lt"/>
              </a:rPr>
              <a:t>Trading Strategy is the same</a:t>
            </a:r>
          </a:p>
          <a:p>
            <a:r>
              <a:rPr lang="en-IN" sz="2400" dirty="0">
                <a:ea typeface="+mn-lt"/>
                <a:cs typeface="+mn-lt"/>
              </a:rPr>
              <a:t>For back testing, parameters like daily returns, cumulative return were calculated and equity curve was plotted. The buy and sell signals generated on the basis of moving averages was also plotted and it showed a fairly accurate prediction of when to buy or sell stocks. This policy can be made more modular and user-defined if required.</a:t>
            </a:r>
            <a:endParaRPr lang="en-US" sz="2400" dirty="0"/>
          </a:p>
          <a:p>
            <a:endParaRPr lang="en-US" sz="2400" dirty="0"/>
          </a:p>
        </p:txBody>
      </p:sp>
      <p:pic>
        <p:nvPicPr>
          <p:cNvPr id="7" name="Picture 6">
            <a:extLst>
              <a:ext uri="{FF2B5EF4-FFF2-40B4-BE49-F238E27FC236}">
                <a16:creationId xmlns:a16="http://schemas.microsoft.com/office/drawing/2014/main" id="{FA72048F-4ACF-923B-2D03-1C168B9621F0}"/>
              </a:ext>
            </a:extLst>
          </p:cNvPr>
          <p:cNvPicPr>
            <a:picLocks noChangeAspect="1"/>
          </p:cNvPicPr>
          <p:nvPr/>
        </p:nvPicPr>
        <p:blipFill>
          <a:blip r:embed="rId2"/>
          <a:stretch>
            <a:fillRect/>
          </a:stretch>
        </p:blipFill>
        <p:spPr>
          <a:xfrm>
            <a:off x="480953" y="244740"/>
            <a:ext cx="4210050" cy="3100388"/>
          </a:xfrm>
          <a:prstGeom prst="rect">
            <a:avLst/>
          </a:prstGeom>
        </p:spPr>
      </p:pic>
      <p:pic>
        <p:nvPicPr>
          <p:cNvPr id="9" name="Picture 8">
            <a:extLst>
              <a:ext uri="{FF2B5EF4-FFF2-40B4-BE49-F238E27FC236}">
                <a16:creationId xmlns:a16="http://schemas.microsoft.com/office/drawing/2014/main" id="{5B687265-E589-7FB8-A39A-DE3531CE5EB8}"/>
              </a:ext>
            </a:extLst>
          </p:cNvPr>
          <p:cNvPicPr>
            <a:picLocks noChangeAspect="1"/>
          </p:cNvPicPr>
          <p:nvPr/>
        </p:nvPicPr>
        <p:blipFill>
          <a:blip r:embed="rId3"/>
          <a:stretch>
            <a:fillRect/>
          </a:stretch>
        </p:blipFill>
        <p:spPr>
          <a:xfrm>
            <a:off x="480953" y="3589868"/>
            <a:ext cx="4210050" cy="3045270"/>
          </a:xfrm>
          <a:prstGeom prst="rect">
            <a:avLst/>
          </a:prstGeom>
        </p:spPr>
      </p:pic>
    </p:spTree>
    <p:extLst>
      <p:ext uri="{BB962C8B-B14F-4D97-AF65-F5344CB8AC3E}">
        <p14:creationId xmlns:p14="http://schemas.microsoft.com/office/powerpoint/2010/main" val="2721825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4398-253C-1248-59C0-6F1AF5CABF6E}"/>
              </a:ext>
            </a:extLst>
          </p:cNvPr>
          <p:cNvSpPr>
            <a:spLocks noGrp="1"/>
          </p:cNvSpPr>
          <p:nvPr>
            <p:ph type="title"/>
          </p:nvPr>
        </p:nvSpPr>
        <p:spPr/>
        <p:txBody>
          <a:bodyPr/>
          <a:lstStyle/>
          <a:p>
            <a:r>
              <a:rPr lang="en-US" dirty="0"/>
              <a:t>RISK MANAGEMENT SYSTEM</a:t>
            </a:r>
          </a:p>
        </p:txBody>
      </p:sp>
      <p:pic>
        <p:nvPicPr>
          <p:cNvPr id="4" name="Content Placeholder 3">
            <a:extLst>
              <a:ext uri="{FF2B5EF4-FFF2-40B4-BE49-F238E27FC236}">
                <a16:creationId xmlns:a16="http://schemas.microsoft.com/office/drawing/2014/main" id="{D7EBE6D3-0F10-1D83-EEE6-3AE25DAE7C0B}"/>
              </a:ext>
            </a:extLst>
          </p:cNvPr>
          <p:cNvPicPr>
            <a:picLocks noGrp="1" noChangeAspect="1"/>
          </p:cNvPicPr>
          <p:nvPr>
            <p:ph idx="1"/>
          </p:nvPr>
        </p:nvPicPr>
        <p:blipFill>
          <a:blip r:embed="rId2"/>
          <a:stretch>
            <a:fillRect/>
          </a:stretch>
        </p:blipFill>
        <p:spPr>
          <a:xfrm>
            <a:off x="7294006" y="1783080"/>
            <a:ext cx="4570845" cy="3300549"/>
          </a:xfrm>
        </p:spPr>
      </p:pic>
      <p:sp>
        <p:nvSpPr>
          <p:cNvPr id="5" name="TextBox 4">
            <a:extLst>
              <a:ext uri="{FF2B5EF4-FFF2-40B4-BE49-F238E27FC236}">
                <a16:creationId xmlns:a16="http://schemas.microsoft.com/office/drawing/2014/main" id="{48978DA3-0CB0-2381-A570-D93619678F8B}"/>
              </a:ext>
            </a:extLst>
          </p:cNvPr>
          <p:cNvSpPr txBox="1"/>
          <p:nvPr/>
        </p:nvSpPr>
        <p:spPr>
          <a:xfrm>
            <a:off x="1404256" y="1589313"/>
            <a:ext cx="4574721"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IN" sz="2400" dirty="0">
                <a:latin typeface="Calibri"/>
                <a:ea typeface="Calibri"/>
                <a:cs typeface="Calibri"/>
              </a:rPr>
              <a:t>Risk-management policies like stop loss and take profit were plotted. </a:t>
            </a:r>
            <a:endParaRPr lang="en-US" sz="2400" dirty="0">
              <a:latin typeface="Century Gothic"/>
              <a:ea typeface="Calibri"/>
              <a:cs typeface="Calibri"/>
            </a:endParaRPr>
          </a:p>
          <a:p>
            <a:pPr marL="342900" indent="-342900">
              <a:buFont typeface="Arial"/>
              <a:buChar char="•"/>
            </a:pPr>
            <a:r>
              <a:rPr lang="en-IN" sz="2400" dirty="0">
                <a:latin typeface="Calibri"/>
                <a:ea typeface="Calibri"/>
                <a:cs typeface="Calibri"/>
              </a:rPr>
              <a:t>The stop loss percentage was kept at 0.02 and a fairly standard reward-risk ratio of 2:1 was used. This can be modified according to the trading policies of the user. </a:t>
            </a:r>
            <a:endParaRPr lang="en-US" sz="2400">
              <a:latin typeface="Century Gothic"/>
              <a:ea typeface="Calibri"/>
              <a:cs typeface="Calibri"/>
            </a:endParaRPr>
          </a:p>
          <a:p>
            <a:pPr marL="342900" indent="-342900">
              <a:buFont typeface="Arial"/>
              <a:buChar char="•"/>
            </a:pPr>
            <a:r>
              <a:rPr lang="en-IN" sz="2400" dirty="0">
                <a:latin typeface="Calibri"/>
                <a:ea typeface="Calibri"/>
                <a:cs typeface="Calibri"/>
              </a:rPr>
              <a:t>Performance metrics like sharp ratio, annualized returns and maximum drawdown were also provided alongside with this.</a:t>
            </a:r>
            <a:endParaRPr lang="en-US" sz="2400"/>
          </a:p>
        </p:txBody>
      </p:sp>
    </p:spTree>
    <p:extLst>
      <p:ext uri="{BB962C8B-B14F-4D97-AF65-F5344CB8AC3E}">
        <p14:creationId xmlns:p14="http://schemas.microsoft.com/office/powerpoint/2010/main" val="2958982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pic>
        <p:nvPicPr>
          <p:cNvPr id="13" name="Picture 12" descr="Graph on document with pen">
            <a:extLst>
              <a:ext uri="{FF2B5EF4-FFF2-40B4-BE49-F238E27FC236}">
                <a16:creationId xmlns:a16="http://schemas.microsoft.com/office/drawing/2014/main" id="{2C32B3D3-B786-047C-7E72-C99E987C7408}"/>
              </a:ext>
            </a:extLst>
          </p:cNvPr>
          <p:cNvPicPr>
            <a:picLocks noChangeAspect="1"/>
          </p:cNvPicPr>
          <p:nvPr/>
        </p:nvPicPr>
        <p:blipFill rotWithShape="1">
          <a:blip r:embed="rId2"/>
          <a:srcRect t="983" r="-2" b="14619"/>
          <a:stretch/>
        </p:blipFill>
        <p:spPr>
          <a:xfrm>
            <a:off x="-3047" y="10"/>
            <a:ext cx="12191999" cy="6857990"/>
          </a:xfrm>
          <a:prstGeom prst="rect">
            <a:avLst/>
          </a:prstGeom>
        </p:spPr>
      </p:pic>
      <p:sp>
        <p:nvSpPr>
          <p:cNvPr id="19" name="Rectangle 18">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1">
                  <a:alpha val="0"/>
                </a:schemeClr>
              </a:gs>
              <a:gs pos="50000">
                <a:schemeClr val="tx1">
                  <a:alpha val="3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CE6482-C56C-B246-BA5A-BA8930989CE4}"/>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3600" i="1">
                <a:solidFill>
                  <a:schemeClr val="bg1"/>
                </a:solidFill>
              </a:rPr>
              <a:t>SARIMA REPORT</a:t>
            </a:r>
          </a:p>
        </p:txBody>
      </p:sp>
      <p:cxnSp>
        <p:nvCxnSpPr>
          <p:cNvPr id="21" name="Straight Connector 20">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49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F36526D-0F1F-46DD-8DDC-385EF7FFF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926ABA4-C8CE-4D75-AC96-BAC602AFF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482"/>
            <a:ext cx="5463940" cy="6861482"/>
          </a:xfrm>
          <a:custGeom>
            <a:avLst/>
            <a:gdLst>
              <a:gd name="connsiteX0" fmla="*/ 5463940 w 5463940"/>
              <a:gd name="connsiteY0" fmla="*/ 0 h 6861482"/>
              <a:gd name="connsiteX1" fmla="*/ 792388 w 5463940"/>
              <a:gd name="connsiteY1" fmla="*/ 0 h 6861482"/>
              <a:gd name="connsiteX2" fmla="*/ 807288 w 5463940"/>
              <a:gd name="connsiteY2" fmla="*/ 23688 h 6861482"/>
              <a:gd name="connsiteX3" fmla="*/ 847167 w 5463940"/>
              <a:gd name="connsiteY3" fmla="*/ 52392 h 6861482"/>
              <a:gd name="connsiteX4" fmla="*/ 861906 w 5463940"/>
              <a:gd name="connsiteY4" fmla="*/ 104693 h 6861482"/>
              <a:gd name="connsiteX5" fmla="*/ 891809 w 5463940"/>
              <a:gd name="connsiteY5" fmla="*/ 314763 h 6861482"/>
              <a:gd name="connsiteX6" fmla="*/ 883105 w 5463940"/>
              <a:gd name="connsiteY6" fmla="*/ 361124 h 6861482"/>
              <a:gd name="connsiteX7" fmla="*/ 839062 w 5463940"/>
              <a:gd name="connsiteY7" fmla="*/ 423850 h 6861482"/>
              <a:gd name="connsiteX8" fmla="*/ 804620 w 5463940"/>
              <a:gd name="connsiteY8" fmla="*/ 560313 h 6861482"/>
              <a:gd name="connsiteX9" fmla="*/ 736357 w 5463940"/>
              <a:gd name="connsiteY9" fmla="*/ 760897 h 6861482"/>
              <a:gd name="connsiteX10" fmla="*/ 701931 w 5463940"/>
              <a:gd name="connsiteY10" fmla="*/ 821285 h 6861482"/>
              <a:gd name="connsiteX11" fmla="*/ 730099 w 5463940"/>
              <a:gd name="connsiteY11" fmla="*/ 854014 h 6861482"/>
              <a:gd name="connsiteX12" fmla="*/ 828340 w 5463940"/>
              <a:gd name="connsiteY12" fmla="*/ 1080052 h 6861482"/>
              <a:gd name="connsiteX13" fmla="*/ 700490 w 5463940"/>
              <a:gd name="connsiteY13" fmla="*/ 1372761 h 6861482"/>
              <a:gd name="connsiteX14" fmla="*/ 632708 w 5463940"/>
              <a:gd name="connsiteY14" fmla="*/ 1466109 h 6861482"/>
              <a:gd name="connsiteX15" fmla="*/ 768641 w 5463940"/>
              <a:gd name="connsiteY15" fmla="*/ 1459414 h 6861482"/>
              <a:gd name="connsiteX16" fmla="*/ 819196 w 5463940"/>
              <a:gd name="connsiteY16" fmla="*/ 1556554 h 6861482"/>
              <a:gd name="connsiteX17" fmla="*/ 841602 w 5463940"/>
              <a:gd name="connsiteY17" fmla="*/ 1606217 h 6861482"/>
              <a:gd name="connsiteX18" fmla="*/ 979741 w 5463940"/>
              <a:gd name="connsiteY18" fmla="*/ 1914129 h 6861482"/>
              <a:gd name="connsiteX19" fmla="*/ 961586 w 5463940"/>
              <a:gd name="connsiteY19" fmla="*/ 2014028 h 6861482"/>
              <a:gd name="connsiteX20" fmla="*/ 763580 w 5463940"/>
              <a:gd name="connsiteY20" fmla="*/ 2524080 h 6861482"/>
              <a:gd name="connsiteX21" fmla="*/ 993601 w 5463940"/>
              <a:gd name="connsiteY21" fmla="*/ 2596949 h 6861482"/>
              <a:gd name="connsiteX22" fmla="*/ 1013917 w 5463940"/>
              <a:gd name="connsiteY22" fmla="*/ 2810127 h 6861482"/>
              <a:gd name="connsiteX23" fmla="*/ 1136989 w 5463940"/>
              <a:gd name="connsiteY23" fmla="*/ 3024678 h 6861482"/>
              <a:gd name="connsiteX24" fmla="*/ 1259967 w 5463940"/>
              <a:gd name="connsiteY24" fmla="*/ 3181568 h 6861482"/>
              <a:gd name="connsiteX25" fmla="*/ 1265794 w 5463940"/>
              <a:gd name="connsiteY25" fmla="*/ 3198166 h 6861482"/>
              <a:gd name="connsiteX26" fmla="*/ 1265717 w 5463940"/>
              <a:gd name="connsiteY26" fmla="*/ 3204655 h 6861482"/>
              <a:gd name="connsiteX27" fmla="*/ 1288242 w 5463940"/>
              <a:gd name="connsiteY27" fmla="*/ 3274732 h 6861482"/>
              <a:gd name="connsiteX28" fmla="*/ 1291297 w 5463940"/>
              <a:gd name="connsiteY28" fmla="*/ 3279721 h 6861482"/>
              <a:gd name="connsiteX29" fmla="*/ 1314272 w 5463940"/>
              <a:gd name="connsiteY29" fmla="*/ 3363918 h 6861482"/>
              <a:gd name="connsiteX30" fmla="*/ 1319860 w 5463940"/>
              <a:gd name="connsiteY30" fmla="*/ 3393684 h 6861482"/>
              <a:gd name="connsiteX31" fmla="*/ 1316519 w 5463940"/>
              <a:gd name="connsiteY31" fmla="*/ 3405686 h 6861482"/>
              <a:gd name="connsiteX32" fmla="*/ 1288529 w 5463940"/>
              <a:gd name="connsiteY32" fmla="*/ 3445525 h 6861482"/>
              <a:gd name="connsiteX33" fmla="*/ 1242782 w 5463940"/>
              <a:gd name="connsiteY33" fmla="*/ 3705028 h 6861482"/>
              <a:gd name="connsiteX34" fmla="*/ 1286485 w 5463940"/>
              <a:gd name="connsiteY34" fmla="*/ 3747325 h 6861482"/>
              <a:gd name="connsiteX35" fmla="*/ 1292276 w 5463940"/>
              <a:gd name="connsiteY35" fmla="*/ 3757935 h 6861482"/>
              <a:gd name="connsiteX36" fmla="*/ 1295640 w 5463940"/>
              <a:gd name="connsiteY36" fmla="*/ 3771718 h 6861482"/>
              <a:gd name="connsiteX37" fmla="*/ 1297165 w 5463940"/>
              <a:gd name="connsiteY37" fmla="*/ 3800021 h 6861482"/>
              <a:gd name="connsiteX38" fmla="*/ 1175354 w 5463940"/>
              <a:gd name="connsiteY38" fmla="*/ 3860429 h 6861482"/>
              <a:gd name="connsiteX39" fmla="*/ 1307283 w 5463940"/>
              <a:gd name="connsiteY39" fmla="*/ 4017890 h 6861482"/>
              <a:gd name="connsiteX40" fmla="*/ 1296662 w 5463940"/>
              <a:gd name="connsiteY40" fmla="*/ 4042035 h 6861482"/>
              <a:gd name="connsiteX41" fmla="*/ 1272882 w 5463940"/>
              <a:gd name="connsiteY41" fmla="*/ 4153970 h 6861482"/>
              <a:gd name="connsiteX42" fmla="*/ 1262688 w 5463940"/>
              <a:gd name="connsiteY42" fmla="*/ 4216187 h 6861482"/>
              <a:gd name="connsiteX43" fmla="*/ 1264417 w 5463940"/>
              <a:gd name="connsiteY43" fmla="*/ 4216187 h 6861482"/>
              <a:gd name="connsiteX44" fmla="*/ 1262699 w 5463940"/>
              <a:gd name="connsiteY44" fmla="*/ 4228245 h 6861482"/>
              <a:gd name="connsiteX45" fmla="*/ 1261091 w 5463940"/>
              <a:gd name="connsiteY45" fmla="*/ 4239616 h 6861482"/>
              <a:gd name="connsiteX46" fmla="*/ 1260815 w 5463940"/>
              <a:gd name="connsiteY46" fmla="*/ 4241609 h 6861482"/>
              <a:gd name="connsiteX47" fmla="*/ 1260967 w 5463940"/>
              <a:gd name="connsiteY47" fmla="*/ 4240495 h 6861482"/>
              <a:gd name="connsiteX48" fmla="*/ 1261091 w 5463940"/>
              <a:gd name="connsiteY48" fmla="*/ 4239616 h 6861482"/>
              <a:gd name="connsiteX49" fmla="*/ 1261469 w 5463940"/>
              <a:gd name="connsiteY49" fmla="*/ 4236887 h 6861482"/>
              <a:gd name="connsiteX50" fmla="*/ 1256626 w 5463940"/>
              <a:gd name="connsiteY50" fmla="*/ 4265601 h 6861482"/>
              <a:gd name="connsiteX51" fmla="*/ 1248755 w 5463940"/>
              <a:gd name="connsiteY51" fmla="*/ 4319440 h 6861482"/>
              <a:gd name="connsiteX52" fmla="*/ 1247265 w 5463940"/>
              <a:gd name="connsiteY52" fmla="*/ 4327380 h 6861482"/>
              <a:gd name="connsiteX53" fmla="*/ 1237396 w 5463940"/>
              <a:gd name="connsiteY53" fmla="*/ 4327380 h 6861482"/>
              <a:gd name="connsiteX54" fmla="*/ 1217455 w 5463940"/>
              <a:gd name="connsiteY54" fmla="*/ 4371063 h 6861482"/>
              <a:gd name="connsiteX55" fmla="*/ 1141096 w 5463940"/>
              <a:gd name="connsiteY55" fmla="*/ 4440302 h 6861482"/>
              <a:gd name="connsiteX56" fmla="*/ 987553 w 5463940"/>
              <a:gd name="connsiteY56" fmla="*/ 4640688 h 6861482"/>
              <a:gd name="connsiteX57" fmla="*/ 649254 w 5463940"/>
              <a:gd name="connsiteY57" fmla="*/ 5463560 h 6861482"/>
              <a:gd name="connsiteX58" fmla="*/ 542839 w 5463940"/>
              <a:gd name="connsiteY58" fmla="*/ 5729320 h 6861482"/>
              <a:gd name="connsiteX59" fmla="*/ 629662 w 5463940"/>
              <a:gd name="connsiteY59" fmla="*/ 5793573 h 6861482"/>
              <a:gd name="connsiteX60" fmla="*/ 476494 w 5463940"/>
              <a:gd name="connsiteY60" fmla="*/ 6082357 h 6861482"/>
              <a:gd name="connsiteX61" fmla="*/ 295356 w 5463940"/>
              <a:gd name="connsiteY61" fmla="*/ 6405892 h 6861482"/>
              <a:gd name="connsiteX62" fmla="*/ 21866 w 5463940"/>
              <a:gd name="connsiteY62" fmla="*/ 6831011 h 6861482"/>
              <a:gd name="connsiteX63" fmla="*/ 0 w 5463940"/>
              <a:gd name="connsiteY63" fmla="*/ 6861482 h 6861482"/>
              <a:gd name="connsiteX64" fmla="*/ 5463940 w 5463940"/>
              <a:gd name="connsiteY64" fmla="*/ 6861482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463940" h="6861482">
                <a:moveTo>
                  <a:pt x="5463940" y="0"/>
                </a:moveTo>
                <a:lnTo>
                  <a:pt x="792388" y="0"/>
                </a:lnTo>
                <a:lnTo>
                  <a:pt x="807288" y="23688"/>
                </a:lnTo>
                <a:cubicBezTo>
                  <a:pt x="818348" y="36363"/>
                  <a:pt x="831351" y="46345"/>
                  <a:pt x="847167" y="52392"/>
                </a:cubicBezTo>
                <a:cubicBezTo>
                  <a:pt x="862365" y="58007"/>
                  <a:pt x="867376" y="78523"/>
                  <a:pt x="861906" y="104693"/>
                </a:cubicBezTo>
                <a:cubicBezTo>
                  <a:pt x="843817" y="191375"/>
                  <a:pt x="858534" y="258432"/>
                  <a:pt x="891809" y="314763"/>
                </a:cubicBezTo>
                <a:cubicBezTo>
                  <a:pt x="903576" y="334407"/>
                  <a:pt x="899159" y="347903"/>
                  <a:pt x="883105" y="361124"/>
                </a:cubicBezTo>
                <a:cubicBezTo>
                  <a:pt x="864669" y="375704"/>
                  <a:pt x="850327" y="397046"/>
                  <a:pt x="839062" y="423850"/>
                </a:cubicBezTo>
                <a:cubicBezTo>
                  <a:pt x="820568" y="467166"/>
                  <a:pt x="811859" y="513531"/>
                  <a:pt x="804620" y="560313"/>
                </a:cubicBezTo>
                <a:cubicBezTo>
                  <a:pt x="793378" y="633687"/>
                  <a:pt x="780112" y="704450"/>
                  <a:pt x="736357" y="760897"/>
                </a:cubicBezTo>
                <a:cubicBezTo>
                  <a:pt x="723332" y="778040"/>
                  <a:pt x="712885" y="799992"/>
                  <a:pt x="701931" y="821285"/>
                </a:cubicBezTo>
                <a:cubicBezTo>
                  <a:pt x="705425" y="839840"/>
                  <a:pt x="714063" y="852486"/>
                  <a:pt x="730099" y="854014"/>
                </a:cubicBezTo>
                <a:cubicBezTo>
                  <a:pt x="832163" y="864105"/>
                  <a:pt x="827638" y="966113"/>
                  <a:pt x="828340" y="1080052"/>
                </a:cubicBezTo>
                <a:cubicBezTo>
                  <a:pt x="829412" y="1221065"/>
                  <a:pt x="771840" y="1300280"/>
                  <a:pt x="700490" y="1372761"/>
                </a:cubicBezTo>
                <a:cubicBezTo>
                  <a:pt x="676074" y="1397333"/>
                  <a:pt x="640472" y="1405223"/>
                  <a:pt x="632708" y="1466109"/>
                </a:cubicBezTo>
                <a:cubicBezTo>
                  <a:pt x="675330" y="1511622"/>
                  <a:pt x="723920" y="1454776"/>
                  <a:pt x="768641" y="1459414"/>
                </a:cubicBezTo>
                <a:cubicBezTo>
                  <a:pt x="805594" y="1463610"/>
                  <a:pt x="865476" y="1442049"/>
                  <a:pt x="819196" y="1556554"/>
                </a:cubicBezTo>
                <a:cubicBezTo>
                  <a:pt x="805723" y="1590108"/>
                  <a:pt x="823233" y="1607581"/>
                  <a:pt x="841602" y="1606217"/>
                </a:cubicBezTo>
                <a:cubicBezTo>
                  <a:pt x="990393" y="1592503"/>
                  <a:pt x="928704" y="1817105"/>
                  <a:pt x="979741" y="1914129"/>
                </a:cubicBezTo>
                <a:cubicBezTo>
                  <a:pt x="994130" y="1940125"/>
                  <a:pt x="981845" y="1995898"/>
                  <a:pt x="961586" y="2014028"/>
                </a:cubicBezTo>
                <a:cubicBezTo>
                  <a:pt x="833010" y="2130710"/>
                  <a:pt x="821559" y="2335317"/>
                  <a:pt x="763580" y="2524080"/>
                </a:cubicBezTo>
                <a:cubicBezTo>
                  <a:pt x="834503" y="2575904"/>
                  <a:pt x="917665" y="2570407"/>
                  <a:pt x="993601" y="2596949"/>
                </a:cubicBezTo>
                <a:cubicBezTo>
                  <a:pt x="1072474" y="2624324"/>
                  <a:pt x="1073570" y="2658988"/>
                  <a:pt x="1013917" y="2810127"/>
                </a:cubicBezTo>
                <a:cubicBezTo>
                  <a:pt x="1181198" y="2798901"/>
                  <a:pt x="1181198" y="2798901"/>
                  <a:pt x="1136989" y="3024678"/>
                </a:cubicBezTo>
                <a:cubicBezTo>
                  <a:pt x="1180902" y="3020054"/>
                  <a:pt x="1224298" y="3088781"/>
                  <a:pt x="1259967" y="3181568"/>
                </a:cubicBezTo>
                <a:lnTo>
                  <a:pt x="1265794" y="3198166"/>
                </a:lnTo>
                <a:lnTo>
                  <a:pt x="1265717" y="3204655"/>
                </a:lnTo>
                <a:cubicBezTo>
                  <a:pt x="1268733" y="3236251"/>
                  <a:pt x="1277862" y="3256804"/>
                  <a:pt x="1288242" y="3274732"/>
                </a:cubicBezTo>
                <a:lnTo>
                  <a:pt x="1291297" y="3279721"/>
                </a:lnTo>
                <a:lnTo>
                  <a:pt x="1314272" y="3363918"/>
                </a:lnTo>
                <a:lnTo>
                  <a:pt x="1319860" y="3393684"/>
                </a:lnTo>
                <a:lnTo>
                  <a:pt x="1316519" y="3405686"/>
                </a:lnTo>
                <a:cubicBezTo>
                  <a:pt x="1310372" y="3418102"/>
                  <a:pt x="1301211" y="3431228"/>
                  <a:pt x="1288529" y="3445525"/>
                </a:cubicBezTo>
                <a:cubicBezTo>
                  <a:pt x="1161348" y="3588143"/>
                  <a:pt x="1146805" y="3608961"/>
                  <a:pt x="1242782" y="3705028"/>
                </a:cubicBezTo>
                <a:lnTo>
                  <a:pt x="1286485" y="3747325"/>
                </a:lnTo>
                <a:lnTo>
                  <a:pt x="1292276" y="3757935"/>
                </a:lnTo>
                <a:lnTo>
                  <a:pt x="1295640" y="3771718"/>
                </a:lnTo>
                <a:cubicBezTo>
                  <a:pt x="1296144" y="3781009"/>
                  <a:pt x="1296074" y="3791627"/>
                  <a:pt x="1297165" y="3800021"/>
                </a:cubicBezTo>
                <a:cubicBezTo>
                  <a:pt x="1261584" y="3834526"/>
                  <a:pt x="1216509" y="3777846"/>
                  <a:pt x="1175354" y="3860429"/>
                </a:cubicBezTo>
                <a:lnTo>
                  <a:pt x="1307283" y="4017890"/>
                </a:lnTo>
                <a:lnTo>
                  <a:pt x="1296662" y="4042035"/>
                </a:lnTo>
                <a:cubicBezTo>
                  <a:pt x="1285446" y="4076730"/>
                  <a:pt x="1278762" y="4115040"/>
                  <a:pt x="1272882" y="4153970"/>
                </a:cubicBezTo>
                <a:lnTo>
                  <a:pt x="1262688" y="4216187"/>
                </a:lnTo>
                <a:lnTo>
                  <a:pt x="1264417" y="4216187"/>
                </a:lnTo>
                <a:lnTo>
                  <a:pt x="1262699" y="4228245"/>
                </a:lnTo>
                <a:lnTo>
                  <a:pt x="1261091" y="4239616"/>
                </a:lnTo>
                <a:lnTo>
                  <a:pt x="1260815" y="4241609"/>
                </a:lnTo>
                <a:cubicBezTo>
                  <a:pt x="1260689" y="4242505"/>
                  <a:pt x="1260696" y="4242428"/>
                  <a:pt x="1260967" y="4240495"/>
                </a:cubicBezTo>
                <a:lnTo>
                  <a:pt x="1261091" y="4239616"/>
                </a:lnTo>
                <a:lnTo>
                  <a:pt x="1261469" y="4236887"/>
                </a:lnTo>
                <a:cubicBezTo>
                  <a:pt x="1262532" y="4229054"/>
                  <a:pt x="1263675" y="4219786"/>
                  <a:pt x="1256626" y="4265601"/>
                </a:cubicBezTo>
                <a:cubicBezTo>
                  <a:pt x="1256291" y="4267782"/>
                  <a:pt x="1251762" y="4300784"/>
                  <a:pt x="1248755" y="4319440"/>
                </a:cubicBezTo>
                <a:lnTo>
                  <a:pt x="1247265" y="4327380"/>
                </a:lnTo>
                <a:lnTo>
                  <a:pt x="1237396" y="4327380"/>
                </a:lnTo>
                <a:lnTo>
                  <a:pt x="1217455" y="4371063"/>
                </a:lnTo>
                <a:cubicBezTo>
                  <a:pt x="1199891" y="4400506"/>
                  <a:pt x="1175680" y="4424583"/>
                  <a:pt x="1141096" y="4440302"/>
                </a:cubicBezTo>
                <a:cubicBezTo>
                  <a:pt x="1069946" y="4473150"/>
                  <a:pt x="1038303" y="4575550"/>
                  <a:pt x="987553" y="4640688"/>
                </a:cubicBezTo>
                <a:cubicBezTo>
                  <a:pt x="810580" y="4866180"/>
                  <a:pt x="695846" y="5129308"/>
                  <a:pt x="649254" y="5463560"/>
                </a:cubicBezTo>
                <a:cubicBezTo>
                  <a:pt x="636193" y="5556007"/>
                  <a:pt x="578841" y="5642157"/>
                  <a:pt x="542839" y="5729320"/>
                </a:cubicBezTo>
                <a:cubicBezTo>
                  <a:pt x="563420" y="5782527"/>
                  <a:pt x="660486" y="5634705"/>
                  <a:pt x="629662" y="5793573"/>
                </a:cubicBezTo>
                <a:cubicBezTo>
                  <a:pt x="606320" y="5913360"/>
                  <a:pt x="539304" y="6000311"/>
                  <a:pt x="476494" y="6082357"/>
                </a:cubicBezTo>
                <a:cubicBezTo>
                  <a:pt x="404358" y="6175982"/>
                  <a:pt x="324070" y="6256850"/>
                  <a:pt x="295356" y="6405892"/>
                </a:cubicBezTo>
                <a:cubicBezTo>
                  <a:pt x="293791" y="6413841"/>
                  <a:pt x="198424" y="6580901"/>
                  <a:pt x="21866" y="6831011"/>
                </a:cubicBezTo>
                <a:lnTo>
                  <a:pt x="0" y="6861482"/>
                </a:lnTo>
                <a:lnTo>
                  <a:pt x="5463940" y="686148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9A5C3B-C0A6-E1BA-AFB2-0BEC49964A4E}"/>
              </a:ext>
            </a:extLst>
          </p:cNvPr>
          <p:cNvSpPr>
            <a:spLocks noGrp="1"/>
          </p:cNvSpPr>
          <p:nvPr>
            <p:ph type="title"/>
          </p:nvPr>
        </p:nvSpPr>
        <p:spPr>
          <a:xfrm>
            <a:off x="838200" y="713312"/>
            <a:ext cx="3200400" cy="5431376"/>
          </a:xfrm>
        </p:spPr>
        <p:txBody>
          <a:bodyPr>
            <a:normAutofit/>
          </a:bodyPr>
          <a:lstStyle/>
          <a:p>
            <a:r>
              <a:rPr lang="en-US" sz="3400" b="1">
                <a:solidFill>
                  <a:schemeClr val="bg1"/>
                </a:solidFill>
                <a:ea typeface="+mj-lt"/>
                <a:cs typeface="+mj-lt"/>
              </a:rPr>
              <a:t>Data Preprocessing</a:t>
            </a:r>
            <a:endParaRPr lang="en-US" sz="3400">
              <a:solidFill>
                <a:schemeClr val="bg1"/>
              </a:solidFill>
            </a:endParaRPr>
          </a:p>
        </p:txBody>
      </p:sp>
      <p:sp>
        <p:nvSpPr>
          <p:cNvPr id="3" name="Content Placeholder 2">
            <a:extLst>
              <a:ext uri="{FF2B5EF4-FFF2-40B4-BE49-F238E27FC236}">
                <a16:creationId xmlns:a16="http://schemas.microsoft.com/office/drawing/2014/main" id="{52C9C621-1351-3425-672D-38CF438AC2FD}"/>
              </a:ext>
            </a:extLst>
          </p:cNvPr>
          <p:cNvSpPr>
            <a:spLocks/>
          </p:cNvSpPr>
          <p:nvPr/>
        </p:nvSpPr>
        <p:spPr>
          <a:xfrm>
            <a:off x="5559533" y="332783"/>
            <a:ext cx="5803231" cy="2203993"/>
          </a:xfrm>
          <a:prstGeom prst="rect">
            <a:avLst/>
          </a:prstGeom>
        </p:spPr>
        <p:txBody>
          <a:bodyPr vert="horz" lIns="91440" tIns="45720" rIns="91440" bIns="45720" rtlCol="0" anchor="t">
            <a:noAutofit/>
          </a:bodyPr>
          <a:lstStyle/>
          <a:p>
            <a:pPr marL="171450" indent="-171450" defTabSz="475488">
              <a:spcAft>
                <a:spcPts val="600"/>
              </a:spcAft>
              <a:buFont typeface="Arial"/>
              <a:buChar char="•"/>
            </a:pPr>
            <a:r>
              <a:rPr lang="en-US" sz="1400" kern="1200" dirty="0">
                <a:solidFill>
                  <a:srgbClr val="50555C"/>
                </a:solidFill>
                <a:latin typeface="+mn-lt"/>
                <a:ea typeface="+mn-lt"/>
                <a:cs typeface="+mn-lt"/>
              </a:rPr>
              <a:t>We were given Open, High, Low, Close (OHLC) table of BTC/USDT Trading Pair which had data from 2018-01-01 05:30:00 till </a:t>
            </a:r>
            <a:r>
              <a:rPr lang="en-US" sz="1400" kern="1200" dirty="0">
                <a:solidFill>
                  <a:srgbClr val="50555C"/>
                </a:solidFill>
                <a:latin typeface="Inter"/>
                <a:ea typeface="+mn-lt"/>
                <a:cs typeface="+mn-lt"/>
              </a:rPr>
              <a:t>2022-01-31 05:30:00 with an interval of 6 hours.</a:t>
            </a:r>
            <a:endParaRPr lang="en-US" sz="1400" kern="1200" dirty="0">
              <a:solidFill>
                <a:srgbClr val="50555C"/>
              </a:solidFill>
              <a:latin typeface="+mn-lt"/>
              <a:ea typeface="+mn-lt"/>
              <a:cs typeface="+mn-lt"/>
            </a:endParaRPr>
          </a:p>
          <a:p>
            <a:pPr marL="171450" indent="-171450" defTabSz="475488">
              <a:spcAft>
                <a:spcPts val="600"/>
              </a:spcAft>
              <a:buFont typeface="Arial"/>
              <a:buChar char="•"/>
            </a:pPr>
            <a:r>
              <a:rPr lang="en-US" sz="1400" kern="1200" dirty="0">
                <a:solidFill>
                  <a:srgbClr val="50555C"/>
                </a:solidFill>
                <a:latin typeface="+mn-lt"/>
                <a:ea typeface="+mn-lt"/>
                <a:cs typeface="+mn-lt"/>
              </a:rPr>
              <a:t>We selected the Close column to </a:t>
            </a:r>
            <a:r>
              <a:rPr lang="en-US" sz="1400" dirty="0">
                <a:solidFill>
                  <a:srgbClr val="50555C"/>
                </a:solidFill>
                <a:ea typeface="+mn-lt"/>
                <a:cs typeface="+mn-lt"/>
              </a:rPr>
              <a:t>analyze</a:t>
            </a:r>
            <a:r>
              <a:rPr lang="en-US" sz="1400" kern="1200" dirty="0">
                <a:solidFill>
                  <a:srgbClr val="50555C"/>
                </a:solidFill>
                <a:latin typeface="+mn-lt"/>
                <a:ea typeface="+mn-lt"/>
                <a:cs typeface="+mn-lt"/>
              </a:rPr>
              <a:t> and </a:t>
            </a:r>
            <a:r>
              <a:rPr lang="en-US" sz="1400" dirty="0">
                <a:solidFill>
                  <a:srgbClr val="50555C"/>
                </a:solidFill>
                <a:ea typeface="+mn-lt"/>
                <a:cs typeface="+mn-lt"/>
              </a:rPr>
              <a:t>predict</a:t>
            </a:r>
            <a:r>
              <a:rPr lang="en-US" sz="1400" kern="1200" dirty="0">
                <a:solidFill>
                  <a:srgbClr val="50555C"/>
                </a:solidFill>
                <a:latin typeface="+mn-lt"/>
                <a:ea typeface="+mn-lt"/>
                <a:cs typeface="+mn-lt"/>
              </a:rPr>
              <a:t>, as the closing price is often considered a crucial feature in time series analysis and prediction. It is the last price at which a trade occurred during a given period, and many trading strategies and technical indicators are based on it.</a:t>
            </a:r>
          </a:p>
          <a:p>
            <a:pPr marL="171450" indent="-171450" defTabSz="475488">
              <a:spcAft>
                <a:spcPts val="600"/>
              </a:spcAft>
              <a:buFont typeface="Arial"/>
              <a:buChar char="•"/>
            </a:pPr>
            <a:r>
              <a:rPr lang="en-US" sz="1400" dirty="0">
                <a:solidFill>
                  <a:srgbClr val="50555C"/>
                </a:solidFill>
                <a:ea typeface="+mn-lt"/>
                <a:cs typeface="+mn-lt"/>
              </a:rPr>
              <a:t>The</a:t>
            </a:r>
            <a:r>
              <a:rPr lang="en-US" sz="1400" kern="1200" dirty="0">
                <a:solidFill>
                  <a:srgbClr val="50555C"/>
                </a:solidFill>
                <a:latin typeface="+mn-lt"/>
                <a:ea typeface="+mn-lt"/>
                <a:cs typeface="+mn-lt"/>
              </a:rPr>
              <a:t> Dickey Fuller test </a:t>
            </a:r>
            <a:r>
              <a:rPr lang="en-US" sz="1400" dirty="0">
                <a:solidFill>
                  <a:srgbClr val="50555C"/>
                </a:solidFill>
                <a:ea typeface="+mn-lt"/>
                <a:cs typeface="+mn-lt"/>
              </a:rPr>
              <a:t>was used to</a:t>
            </a:r>
            <a:r>
              <a:rPr lang="en-US" sz="1400" kern="1200" dirty="0">
                <a:solidFill>
                  <a:srgbClr val="50555C"/>
                </a:solidFill>
                <a:latin typeface="+mn-lt"/>
                <a:ea typeface="+mn-lt"/>
                <a:cs typeface="+mn-lt"/>
              </a:rPr>
              <a:t> check for stationarity. Initially, it had a p-value of .779, but after taking the first difference, it came down  to 0.  Based on STL Decomposition, a seasonal differencing having a period of 24 which is equivalent to 6 days in 6 hours</a:t>
            </a:r>
            <a:r>
              <a:rPr lang="en-US" sz="1400" dirty="0">
                <a:solidFill>
                  <a:srgbClr val="50555C"/>
                </a:solidFill>
                <a:ea typeface="+mn-lt"/>
                <a:cs typeface="+mn-lt"/>
              </a:rPr>
              <a:t>' </a:t>
            </a:r>
            <a:r>
              <a:rPr lang="en-US" sz="1400" kern="1200" dirty="0">
                <a:solidFill>
                  <a:srgbClr val="50555C"/>
                </a:solidFill>
                <a:latin typeface="+mn-lt"/>
                <a:ea typeface="+mn-lt"/>
                <a:cs typeface="+mn-lt"/>
              </a:rPr>
              <a:t>time scale</a:t>
            </a:r>
            <a:r>
              <a:rPr lang="en-US" sz="1400" dirty="0">
                <a:solidFill>
                  <a:srgbClr val="50555C"/>
                </a:solidFill>
                <a:ea typeface="+mn-lt"/>
                <a:cs typeface="+mn-lt"/>
              </a:rPr>
              <a:t> was done</a:t>
            </a:r>
            <a:r>
              <a:rPr lang="en-US" sz="1400" kern="1200" dirty="0">
                <a:solidFill>
                  <a:srgbClr val="50555C"/>
                </a:solidFill>
                <a:latin typeface="+mn-lt"/>
                <a:ea typeface="+mn-lt"/>
                <a:cs typeface="+mn-lt"/>
              </a:rPr>
              <a:t>. </a:t>
            </a:r>
            <a:r>
              <a:rPr lang="en-US" sz="1400" dirty="0">
                <a:solidFill>
                  <a:srgbClr val="50555C"/>
                </a:solidFill>
                <a:ea typeface="+mn-lt"/>
                <a:cs typeface="+mn-lt"/>
              </a:rPr>
              <a:t>The</a:t>
            </a:r>
            <a:r>
              <a:rPr lang="en-US" sz="1400" kern="1200" dirty="0">
                <a:solidFill>
                  <a:srgbClr val="50555C"/>
                </a:solidFill>
                <a:latin typeface="+mn-lt"/>
                <a:ea typeface="+mn-lt"/>
                <a:cs typeface="+mn-lt"/>
              </a:rPr>
              <a:t> ACF PACF plots with lag of 60(equivalent to 15 days in the given time scale),  </a:t>
            </a:r>
            <a:r>
              <a:rPr lang="en-US" sz="1400" dirty="0">
                <a:solidFill>
                  <a:srgbClr val="50555C"/>
                </a:solidFill>
                <a:ea typeface="+mn-lt"/>
                <a:cs typeface="+mn-lt"/>
              </a:rPr>
              <a:t>were also plotted which</a:t>
            </a:r>
            <a:r>
              <a:rPr lang="en-US" sz="1400" kern="1200" dirty="0">
                <a:solidFill>
                  <a:srgbClr val="50555C"/>
                </a:solidFill>
                <a:latin typeface="+mn-lt"/>
                <a:ea typeface="+mn-lt"/>
                <a:cs typeface="+mn-lt"/>
              </a:rPr>
              <a:t> will </a:t>
            </a:r>
            <a:r>
              <a:rPr lang="en-US" sz="1400" dirty="0">
                <a:solidFill>
                  <a:srgbClr val="50555C"/>
                </a:solidFill>
                <a:ea typeface="+mn-lt"/>
                <a:cs typeface="+mn-lt"/>
              </a:rPr>
              <a:t>helped</a:t>
            </a:r>
            <a:r>
              <a:rPr lang="en-US" sz="1400" kern="1200" dirty="0">
                <a:solidFill>
                  <a:srgbClr val="50555C"/>
                </a:solidFill>
                <a:latin typeface="+mn-lt"/>
                <a:ea typeface="+mn-lt"/>
                <a:cs typeface="+mn-lt"/>
              </a:rPr>
              <a:t> in deciding the parameters (p,</a:t>
            </a:r>
            <a:r>
              <a:rPr lang="en-US" sz="1400" dirty="0">
                <a:solidFill>
                  <a:srgbClr val="50555C"/>
                </a:solidFill>
                <a:ea typeface="+mn-lt"/>
                <a:cs typeface="+mn-lt"/>
              </a:rPr>
              <a:t> </a:t>
            </a:r>
            <a:r>
              <a:rPr lang="en-US" sz="1400" kern="1200" dirty="0">
                <a:solidFill>
                  <a:srgbClr val="50555C"/>
                </a:solidFill>
                <a:latin typeface="+mn-lt"/>
                <a:ea typeface="+mn-lt"/>
                <a:cs typeface="+mn-lt"/>
              </a:rPr>
              <a:t>q</a:t>
            </a:r>
            <a:r>
              <a:rPr lang="en-US" sz="1400" dirty="0">
                <a:solidFill>
                  <a:srgbClr val="50555C"/>
                </a:solidFill>
                <a:ea typeface="+mn-lt"/>
                <a:cs typeface="+mn-lt"/>
              </a:rPr>
              <a:t>, P, Q)</a:t>
            </a:r>
            <a:r>
              <a:rPr lang="en-US" sz="1400" kern="1200" dirty="0">
                <a:solidFill>
                  <a:srgbClr val="50555C"/>
                </a:solidFill>
                <a:latin typeface="+mn-lt"/>
                <a:ea typeface="+mn-lt"/>
                <a:cs typeface="+mn-lt"/>
              </a:rPr>
              <a:t> for the SARIMA model. </a:t>
            </a:r>
            <a:r>
              <a:rPr lang="en-US" sz="1400" dirty="0">
                <a:solidFill>
                  <a:srgbClr val="50555C"/>
                </a:solidFill>
                <a:ea typeface="+mn-lt"/>
                <a:cs typeface="+mn-lt"/>
              </a:rPr>
              <a:t>A</a:t>
            </a:r>
            <a:r>
              <a:rPr lang="en-US" sz="1400" kern="1200" dirty="0">
                <a:solidFill>
                  <a:srgbClr val="50555C"/>
                </a:solidFill>
                <a:latin typeface="+mn-lt"/>
                <a:ea typeface="+mn-lt"/>
                <a:cs typeface="+mn-lt"/>
              </a:rPr>
              <a:t> finite difference</a:t>
            </a:r>
            <a:r>
              <a:rPr lang="en-US" sz="1400" dirty="0">
                <a:solidFill>
                  <a:srgbClr val="50555C"/>
                </a:solidFill>
                <a:ea typeface="+mn-lt"/>
                <a:cs typeface="+mn-lt"/>
              </a:rPr>
              <a:t> was taken once</a:t>
            </a:r>
            <a:r>
              <a:rPr lang="en-US" sz="1400" kern="1200" dirty="0">
                <a:solidFill>
                  <a:srgbClr val="50555C"/>
                </a:solidFill>
                <a:latin typeface="+mn-lt"/>
                <a:ea typeface="+mn-lt"/>
                <a:cs typeface="+mn-lt"/>
              </a:rPr>
              <a:t> and seasonal difference</a:t>
            </a:r>
            <a:r>
              <a:rPr lang="en-US" sz="1400" dirty="0">
                <a:solidFill>
                  <a:srgbClr val="50555C"/>
                </a:solidFill>
                <a:ea typeface="+mn-lt"/>
                <a:cs typeface="+mn-lt"/>
              </a:rPr>
              <a:t> was too taken once,</a:t>
            </a:r>
            <a:r>
              <a:rPr lang="en-US" sz="1400" kern="1200" dirty="0">
                <a:solidFill>
                  <a:srgbClr val="50555C"/>
                </a:solidFill>
                <a:latin typeface="+mn-lt"/>
                <a:ea typeface="+mn-lt"/>
                <a:cs typeface="+mn-lt"/>
              </a:rPr>
              <a:t> having an interval of 24. So, </a:t>
            </a:r>
            <a:r>
              <a:rPr lang="en-US" sz="1400" dirty="0">
                <a:solidFill>
                  <a:srgbClr val="50555C"/>
                </a:solidFill>
                <a:ea typeface="+mn-lt"/>
                <a:cs typeface="+mn-lt"/>
              </a:rPr>
              <a:t>the parameters s</a:t>
            </a:r>
            <a:r>
              <a:rPr lang="en-US" sz="1400" kern="1200" dirty="0">
                <a:solidFill>
                  <a:srgbClr val="50555C"/>
                </a:solidFill>
                <a:latin typeface="+mn-lt"/>
                <a:ea typeface="+mn-lt"/>
                <a:cs typeface="+mn-lt"/>
              </a:rPr>
              <a:t> = 24, D = 1,  d  = 1. From the Time Series plot we saw that we had a problem of increasing variance which hindered stationarity.</a:t>
            </a:r>
          </a:p>
          <a:p>
            <a:pPr marL="171450" indent="-171450" defTabSz="475488">
              <a:spcAft>
                <a:spcPts val="600"/>
              </a:spcAft>
              <a:buFont typeface="Arial"/>
              <a:buChar char="•"/>
            </a:pPr>
            <a:r>
              <a:rPr lang="en-US" sz="1400" kern="1200" dirty="0">
                <a:solidFill>
                  <a:srgbClr val="50555C"/>
                </a:solidFill>
                <a:latin typeface="+mn-lt"/>
                <a:ea typeface="+mn-lt"/>
                <a:cs typeface="+mn-lt"/>
              </a:rPr>
              <a:t>To enhance model stability, a Box Cox transformation</a:t>
            </a:r>
            <a:r>
              <a:rPr lang="en-US" sz="1400" dirty="0">
                <a:solidFill>
                  <a:srgbClr val="50555C"/>
                </a:solidFill>
                <a:ea typeface="+mn-lt"/>
                <a:cs typeface="+mn-lt"/>
              </a:rPr>
              <a:t> was used</a:t>
            </a:r>
            <a:r>
              <a:rPr lang="en-US" sz="1400" kern="1200" dirty="0">
                <a:solidFill>
                  <a:srgbClr val="50555C"/>
                </a:solidFill>
                <a:latin typeface="+mn-lt"/>
                <a:ea typeface="+mn-lt"/>
                <a:cs typeface="+mn-lt"/>
              </a:rPr>
              <a:t>. This preprocessing step ensures that </a:t>
            </a:r>
            <a:r>
              <a:rPr lang="en-US" sz="1400" dirty="0">
                <a:solidFill>
                  <a:srgbClr val="50555C"/>
                </a:solidFill>
                <a:ea typeface="+mn-lt"/>
                <a:cs typeface="+mn-lt"/>
              </a:rPr>
              <a:t>the time</a:t>
            </a:r>
            <a:r>
              <a:rPr lang="en-US" sz="1400" kern="1200" dirty="0">
                <a:solidFill>
                  <a:srgbClr val="50555C"/>
                </a:solidFill>
                <a:latin typeface="+mn-lt"/>
                <a:ea typeface="+mn-lt"/>
                <a:cs typeface="+mn-lt"/>
              </a:rPr>
              <a:t> series variance is stabilized and it adheres to the model assumptions, leading to more accurate predictions.</a:t>
            </a:r>
            <a:endParaRPr lang="en-US" sz="1400" kern="1200" dirty="0">
              <a:solidFill>
                <a:schemeClr val="tx1"/>
              </a:solidFill>
              <a:latin typeface="+mn-lt"/>
            </a:endParaRPr>
          </a:p>
          <a:p>
            <a:pPr>
              <a:spcAft>
                <a:spcPts val="600"/>
              </a:spcAft>
            </a:pPr>
            <a:endParaRPr lang="en-US" sz="1200">
              <a:solidFill>
                <a:srgbClr val="000000"/>
              </a:solidFill>
            </a:endParaRPr>
          </a:p>
        </p:txBody>
      </p:sp>
      <p:sp>
        <p:nvSpPr>
          <p:cNvPr id="4" name="TextBox 3">
            <a:extLst>
              <a:ext uri="{FF2B5EF4-FFF2-40B4-BE49-F238E27FC236}">
                <a16:creationId xmlns:a16="http://schemas.microsoft.com/office/drawing/2014/main" id="{0D191D29-BBCB-2778-ABD7-E920D753B50C}"/>
              </a:ext>
            </a:extLst>
          </p:cNvPr>
          <p:cNvSpPr txBox="1"/>
          <p:nvPr/>
        </p:nvSpPr>
        <p:spPr>
          <a:xfrm>
            <a:off x="6516769" y="6138356"/>
            <a:ext cx="389125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475488">
              <a:spcAft>
                <a:spcPts val="600"/>
              </a:spcAft>
            </a:pPr>
            <a:r>
              <a:rPr lang="en-US" sz="1400" kern="1200" dirty="0">
                <a:latin typeface="+mn-lt"/>
                <a:ea typeface="+mn-ea"/>
                <a:cs typeface="+mn-cs"/>
              </a:rPr>
              <a:t>SEE </a:t>
            </a:r>
            <a:r>
              <a:rPr lang="en-US" sz="1400" dirty="0"/>
              <a:t>THE </a:t>
            </a:r>
            <a:r>
              <a:rPr lang="en-US" sz="1400" kern="1200" dirty="0">
                <a:latin typeface="+mn-lt"/>
                <a:ea typeface="+mn-ea"/>
                <a:cs typeface="+mn-cs"/>
              </a:rPr>
              <a:t>NEXT PAGE FOR RELEVANT GRAPHS</a:t>
            </a:r>
            <a:endParaRPr lang="en-US" sz="1400" dirty="0"/>
          </a:p>
        </p:txBody>
      </p:sp>
    </p:spTree>
    <p:extLst>
      <p:ext uri="{BB962C8B-B14F-4D97-AF65-F5344CB8AC3E}">
        <p14:creationId xmlns:p14="http://schemas.microsoft.com/office/powerpoint/2010/main" val="60758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C1A00CF5-B042-F8EE-1264-3457EE621A7C}"/>
              </a:ext>
            </a:extLst>
          </p:cNvPr>
          <p:cNvPicPr>
            <a:picLocks noChangeAspect="1"/>
          </p:cNvPicPr>
          <p:nvPr/>
        </p:nvPicPr>
        <p:blipFill>
          <a:blip r:embed="rId2"/>
          <a:stretch>
            <a:fillRect/>
          </a:stretch>
        </p:blipFill>
        <p:spPr>
          <a:xfrm>
            <a:off x="640060" y="502020"/>
            <a:ext cx="4959314" cy="2931462"/>
          </a:xfrm>
          <a:prstGeom prst="rect">
            <a:avLst/>
          </a:prstGeom>
        </p:spPr>
      </p:pic>
      <p:sp>
        <p:nvSpPr>
          <p:cNvPr id="8" name="TextBox 7">
            <a:extLst>
              <a:ext uri="{FF2B5EF4-FFF2-40B4-BE49-F238E27FC236}">
                <a16:creationId xmlns:a16="http://schemas.microsoft.com/office/drawing/2014/main" id="{3E4B65CC-A02B-7871-C2A9-A1EFB3CEA4A5}"/>
              </a:ext>
            </a:extLst>
          </p:cNvPr>
          <p:cNvSpPr txBox="1"/>
          <p:nvPr/>
        </p:nvSpPr>
        <p:spPr>
          <a:xfrm>
            <a:off x="1503829" y="136711"/>
            <a:ext cx="3238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Original Plot of Close Prices</a:t>
            </a:r>
          </a:p>
        </p:txBody>
      </p:sp>
      <p:pic>
        <p:nvPicPr>
          <p:cNvPr id="10" name="Picture 9"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69214AD2-5C36-85E0-B7D4-2B91FFD54B00}"/>
              </a:ext>
            </a:extLst>
          </p:cNvPr>
          <p:cNvPicPr>
            <a:picLocks noChangeAspect="1"/>
          </p:cNvPicPr>
          <p:nvPr/>
        </p:nvPicPr>
        <p:blipFill>
          <a:blip r:embed="rId3"/>
          <a:stretch>
            <a:fillRect/>
          </a:stretch>
        </p:blipFill>
        <p:spPr>
          <a:xfrm>
            <a:off x="6486360" y="510987"/>
            <a:ext cx="4974623" cy="2931460"/>
          </a:xfrm>
          <a:prstGeom prst="rect">
            <a:avLst/>
          </a:prstGeom>
        </p:spPr>
      </p:pic>
      <p:sp>
        <p:nvSpPr>
          <p:cNvPr id="11" name="TextBox 10">
            <a:extLst>
              <a:ext uri="{FF2B5EF4-FFF2-40B4-BE49-F238E27FC236}">
                <a16:creationId xmlns:a16="http://schemas.microsoft.com/office/drawing/2014/main" id="{AF2A2E9A-2523-5682-80BE-8B2406F808CA}"/>
              </a:ext>
            </a:extLst>
          </p:cNvPr>
          <p:cNvSpPr txBox="1"/>
          <p:nvPr/>
        </p:nvSpPr>
        <p:spPr>
          <a:xfrm>
            <a:off x="7339852" y="136711"/>
            <a:ext cx="3238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After taking first differences</a:t>
            </a:r>
          </a:p>
        </p:txBody>
      </p:sp>
      <p:pic>
        <p:nvPicPr>
          <p:cNvPr id="13" name="Picture 12">
            <a:extLst>
              <a:ext uri="{FF2B5EF4-FFF2-40B4-BE49-F238E27FC236}">
                <a16:creationId xmlns:a16="http://schemas.microsoft.com/office/drawing/2014/main" id="{F79C0921-7C1B-1E3D-6ED3-F7EBCD77C3BC}"/>
              </a:ext>
            </a:extLst>
          </p:cNvPr>
          <p:cNvPicPr>
            <a:picLocks noChangeAspect="1"/>
          </p:cNvPicPr>
          <p:nvPr/>
        </p:nvPicPr>
        <p:blipFill>
          <a:blip r:embed="rId4"/>
          <a:stretch>
            <a:fillRect/>
          </a:stretch>
        </p:blipFill>
        <p:spPr>
          <a:xfrm>
            <a:off x="6419818" y="3765175"/>
            <a:ext cx="4964272" cy="2931460"/>
          </a:xfrm>
          <a:prstGeom prst="rect">
            <a:avLst/>
          </a:prstGeom>
        </p:spPr>
      </p:pic>
      <p:sp>
        <p:nvSpPr>
          <p:cNvPr id="14" name="TextBox 13">
            <a:extLst>
              <a:ext uri="{FF2B5EF4-FFF2-40B4-BE49-F238E27FC236}">
                <a16:creationId xmlns:a16="http://schemas.microsoft.com/office/drawing/2014/main" id="{884CB80D-EC0A-AD53-7DC9-E17C04E8FF42}"/>
              </a:ext>
            </a:extLst>
          </p:cNvPr>
          <p:cNvSpPr txBox="1"/>
          <p:nvPr/>
        </p:nvSpPr>
        <p:spPr>
          <a:xfrm>
            <a:off x="6784041" y="3435723"/>
            <a:ext cx="49686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After applying Box Cox Transformation</a:t>
            </a:r>
          </a:p>
        </p:txBody>
      </p:sp>
      <p:pic>
        <p:nvPicPr>
          <p:cNvPr id="16" name="Picture 15"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BBC38CBD-8678-3E1B-3E67-CCE461080DDC}"/>
              </a:ext>
            </a:extLst>
          </p:cNvPr>
          <p:cNvPicPr>
            <a:picLocks noChangeAspect="1"/>
          </p:cNvPicPr>
          <p:nvPr/>
        </p:nvPicPr>
        <p:blipFill>
          <a:blip r:embed="rId5"/>
          <a:stretch>
            <a:fillRect/>
          </a:stretch>
        </p:blipFill>
        <p:spPr>
          <a:xfrm>
            <a:off x="739959" y="3801035"/>
            <a:ext cx="4876059" cy="2931459"/>
          </a:xfrm>
          <a:prstGeom prst="rect">
            <a:avLst/>
          </a:prstGeom>
        </p:spPr>
      </p:pic>
      <p:sp>
        <p:nvSpPr>
          <p:cNvPr id="17" name="TextBox 16">
            <a:extLst>
              <a:ext uri="{FF2B5EF4-FFF2-40B4-BE49-F238E27FC236}">
                <a16:creationId xmlns:a16="http://schemas.microsoft.com/office/drawing/2014/main" id="{06893B42-EA52-B39A-DE66-BB21F5A5084B}"/>
              </a:ext>
            </a:extLst>
          </p:cNvPr>
          <p:cNvSpPr txBox="1"/>
          <p:nvPr/>
        </p:nvSpPr>
        <p:spPr>
          <a:xfrm>
            <a:off x="1001805" y="3426758"/>
            <a:ext cx="49686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After taking seasonal differences(s = 24)</a:t>
            </a:r>
          </a:p>
        </p:txBody>
      </p:sp>
      <p:cxnSp>
        <p:nvCxnSpPr>
          <p:cNvPr id="18" name="Straight Arrow Connector 17">
            <a:extLst>
              <a:ext uri="{FF2B5EF4-FFF2-40B4-BE49-F238E27FC236}">
                <a16:creationId xmlns:a16="http://schemas.microsoft.com/office/drawing/2014/main" id="{7C358347-B9B0-92AB-D9E3-C92ADA61239C}"/>
              </a:ext>
            </a:extLst>
          </p:cNvPr>
          <p:cNvCxnSpPr/>
          <p:nvPr/>
        </p:nvCxnSpPr>
        <p:spPr>
          <a:xfrm>
            <a:off x="5611906" y="1976718"/>
            <a:ext cx="815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5AB058-8C86-145F-AEEC-FD5301F1A76A}"/>
              </a:ext>
            </a:extLst>
          </p:cNvPr>
          <p:cNvCxnSpPr>
            <a:cxnSpLocks/>
          </p:cNvCxnSpPr>
          <p:nvPr/>
        </p:nvCxnSpPr>
        <p:spPr>
          <a:xfrm flipH="1">
            <a:off x="5611907" y="5230906"/>
            <a:ext cx="878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B52E519-F925-4FB6-84B4-AEBE1E65E78B}"/>
              </a:ext>
            </a:extLst>
          </p:cNvPr>
          <p:cNvCxnSpPr/>
          <p:nvPr/>
        </p:nvCxnSpPr>
        <p:spPr>
          <a:xfrm>
            <a:off x="11249025" y="3436285"/>
            <a:ext cx="8965" cy="546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325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5616AAB-5337-A4D6-A3B8-BC8F4406F9F2}"/>
              </a:ext>
            </a:extLst>
          </p:cNvPr>
          <p:cNvSpPr>
            <a:spLocks noGrp="1"/>
          </p:cNvSpPr>
          <p:nvPr>
            <p:ph type="title"/>
          </p:nvPr>
        </p:nvSpPr>
        <p:spPr>
          <a:xfrm>
            <a:off x="1246824" y="-1992"/>
            <a:ext cx="4977019" cy="1800526"/>
          </a:xfrm>
        </p:spPr>
        <p:txBody>
          <a:bodyPr>
            <a:normAutofit/>
          </a:bodyPr>
          <a:lstStyle/>
          <a:p>
            <a:r>
              <a:rPr lang="en-US" b="1">
                <a:ea typeface="+mj-lt"/>
                <a:cs typeface="+mj-lt"/>
              </a:rPr>
              <a:t>Model Parameters</a:t>
            </a:r>
            <a:endParaRPr lang="en-US" dirty="0"/>
          </a:p>
        </p:txBody>
      </p:sp>
      <p:sp>
        <p:nvSpPr>
          <p:cNvPr id="3" name="Content Placeholder 2">
            <a:extLst>
              <a:ext uri="{FF2B5EF4-FFF2-40B4-BE49-F238E27FC236}">
                <a16:creationId xmlns:a16="http://schemas.microsoft.com/office/drawing/2014/main" id="{0733B1F7-D05D-C31D-F8B1-95B8EF9C59A5}"/>
              </a:ext>
            </a:extLst>
          </p:cNvPr>
          <p:cNvSpPr>
            <a:spLocks noGrp="1"/>
          </p:cNvSpPr>
          <p:nvPr>
            <p:ph idx="1"/>
          </p:nvPr>
        </p:nvSpPr>
        <p:spPr>
          <a:xfrm>
            <a:off x="1121318" y="1655192"/>
            <a:ext cx="4743936" cy="3553581"/>
          </a:xfrm>
        </p:spPr>
        <p:txBody>
          <a:bodyPr vert="horz" lIns="91440" tIns="45720" rIns="91440" bIns="45720" rtlCol="0" anchor="t">
            <a:noAutofit/>
          </a:bodyPr>
          <a:lstStyle/>
          <a:p>
            <a:pPr>
              <a:lnSpc>
                <a:spcPct val="90000"/>
              </a:lnSpc>
            </a:pPr>
            <a:r>
              <a:rPr lang="en-US" sz="1400" dirty="0">
                <a:ea typeface="+mn-lt"/>
                <a:cs typeface="+mn-lt"/>
              </a:rPr>
              <a:t>The SARIMA (Seasonal </a:t>
            </a:r>
            <a:r>
              <a:rPr lang="en-US" sz="1400" dirty="0" err="1">
                <a:ea typeface="+mn-lt"/>
                <a:cs typeface="+mn-lt"/>
              </a:rPr>
              <a:t>AutoRegressive</a:t>
            </a:r>
            <a:r>
              <a:rPr lang="en-US" sz="1400" dirty="0">
                <a:ea typeface="+mn-lt"/>
                <a:cs typeface="+mn-lt"/>
              </a:rPr>
              <a:t> Integrated Moving Average) model leverages the power of both autoregressive and moving average components to capture temporal dependencies in the BTC/USDT time series data.</a:t>
            </a:r>
          </a:p>
          <a:p>
            <a:pPr>
              <a:lnSpc>
                <a:spcPct val="90000"/>
              </a:lnSpc>
            </a:pPr>
            <a:r>
              <a:rPr lang="en-US" sz="1400" dirty="0">
                <a:ea typeface="+mn-lt"/>
                <a:cs typeface="+mn-lt"/>
              </a:rPr>
              <a:t>From the ACF, PACF plots, we chose estimated parameters (p=4, d=1, q=4, P=2, D=1, Q=1, s=24). So a grid search was run taking p to be in range(2,6), q in range(2,6), P in range(0,3) and Q in range(0,2)</a:t>
            </a:r>
          </a:p>
          <a:p>
            <a:pPr>
              <a:lnSpc>
                <a:spcPct val="90000"/>
              </a:lnSpc>
            </a:pPr>
            <a:r>
              <a:rPr lang="en-US" sz="1400" dirty="0">
                <a:ea typeface="+mn-lt"/>
                <a:cs typeface="+mn-lt"/>
              </a:rPr>
              <a:t>AIC was used as the metric, the lower, the better. The results table is given on the right which is sorted in ascending order. The best combination was (p=2, d=1, q=4, P=0, D=1, Q=1, s=24).</a:t>
            </a:r>
          </a:p>
          <a:p>
            <a:pPr>
              <a:lnSpc>
                <a:spcPct val="90000"/>
              </a:lnSpc>
            </a:pPr>
            <a:r>
              <a:rPr lang="en-US" sz="1400" dirty="0">
                <a:ea typeface="+mn-lt"/>
                <a:cs typeface="+mn-lt"/>
              </a:rPr>
              <a:t>The autoregressive component (p) accounts for the influence of past values, the differencing component (d) addresses non-stationarity, and the moving average component (q) captures the impact of past forecast errors.</a:t>
            </a:r>
          </a:p>
          <a:p>
            <a:pPr>
              <a:lnSpc>
                <a:spcPct val="90000"/>
              </a:lnSpc>
            </a:pPr>
            <a:r>
              <a:rPr lang="en-US" sz="1400" dirty="0">
                <a:ea typeface="+mn-lt"/>
                <a:cs typeface="+mn-lt"/>
              </a:rPr>
              <a:t>The seasonal parameters (P, D, Q, s) handle seasonality in the data, considering the 24-hour cycle in the BTC/USDT market.</a:t>
            </a:r>
          </a:p>
          <a:p>
            <a:pPr>
              <a:lnSpc>
                <a:spcPct val="90000"/>
              </a:lnSpc>
            </a:pPr>
            <a:endParaRPr lang="en-US" sz="1000"/>
          </a:p>
        </p:txBody>
      </p:sp>
      <p:pic>
        <p:nvPicPr>
          <p:cNvPr id="5" name="Picture 4" descr="Graph on document with pen">
            <a:extLst>
              <a:ext uri="{FF2B5EF4-FFF2-40B4-BE49-F238E27FC236}">
                <a16:creationId xmlns:a16="http://schemas.microsoft.com/office/drawing/2014/main" id="{497E34A4-8EFE-09AA-3FD0-F002B7FCFFB1}"/>
              </a:ext>
            </a:extLst>
          </p:cNvPr>
          <p:cNvPicPr>
            <a:picLocks noChangeAspect="1"/>
          </p:cNvPicPr>
          <p:nvPr/>
        </p:nvPicPr>
        <p:blipFill rotWithShape="1">
          <a:blip r:embed="rId2"/>
          <a:srcRect l="27008" r="13457" b="-1"/>
          <a:stretch/>
        </p:blipFill>
        <p:spPr>
          <a:xfrm>
            <a:off x="8372884" y="249021"/>
            <a:ext cx="2511940" cy="281394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F16932B-FC3E-DE74-87EB-27F7F5686B50}"/>
              </a:ext>
            </a:extLst>
          </p:cNvPr>
          <p:cNvPicPr>
            <a:picLocks noChangeAspect="1"/>
          </p:cNvPicPr>
          <p:nvPr/>
        </p:nvPicPr>
        <p:blipFill>
          <a:blip r:embed="rId3"/>
          <a:stretch>
            <a:fillRect/>
          </a:stretch>
        </p:blipFill>
        <p:spPr>
          <a:xfrm>
            <a:off x="8375382" y="3316942"/>
            <a:ext cx="2506944" cy="3257862"/>
          </a:xfrm>
          <a:prstGeom prst="rect">
            <a:avLst/>
          </a:prstGeom>
        </p:spPr>
      </p:pic>
    </p:spTree>
    <p:extLst>
      <p:ext uri="{BB962C8B-B14F-4D97-AF65-F5344CB8AC3E}">
        <p14:creationId xmlns:p14="http://schemas.microsoft.com/office/powerpoint/2010/main" val="2070445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25F88B-1CD5-1CB6-BB25-48C7E27D85EF}"/>
              </a:ext>
            </a:extLst>
          </p:cNvPr>
          <p:cNvSpPr>
            <a:spLocks noGrp="1"/>
          </p:cNvSpPr>
          <p:nvPr>
            <p:ph type="title"/>
          </p:nvPr>
        </p:nvSpPr>
        <p:spPr>
          <a:xfrm>
            <a:off x="6513788" y="365125"/>
            <a:ext cx="4840010" cy="1952744"/>
          </a:xfrm>
        </p:spPr>
        <p:txBody>
          <a:bodyPr>
            <a:normAutofit fontScale="90000"/>
          </a:bodyPr>
          <a:lstStyle/>
          <a:p>
            <a:br>
              <a:rPr lang="en-US" sz="2500" dirty="0"/>
            </a:br>
            <a:br>
              <a:rPr lang="en-US" sz="2500" dirty="0"/>
            </a:br>
            <a:br>
              <a:rPr lang="en-US" sz="2500" dirty="0"/>
            </a:br>
            <a:r>
              <a:rPr lang="en-US" sz="3200" dirty="0"/>
              <a:t>Forecasting and</a:t>
            </a:r>
            <a:br>
              <a:rPr lang="en-US" sz="3200" dirty="0"/>
            </a:br>
            <a:r>
              <a:rPr lang="en-US" sz="3200" dirty="0">
                <a:ea typeface="+mj-lt"/>
                <a:cs typeface="+mj-lt"/>
              </a:rPr>
              <a:t>Cross Validation</a:t>
            </a:r>
            <a:endParaRPr lang="en-US" sz="3200" dirty="0"/>
          </a:p>
        </p:txBody>
      </p:sp>
      <p:sp>
        <p:nvSpPr>
          <p:cNvPr id="19" name="Freeform: Shape 18">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142080B-23FC-E4DE-8A4E-BE553EA1318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1134" y="2609071"/>
            <a:ext cx="3195204" cy="1813277"/>
          </a:xfrm>
          <a:prstGeom prst="rect">
            <a:avLst/>
          </a:prstGeom>
        </p:spPr>
      </p:pic>
      <p:sp>
        <p:nvSpPr>
          <p:cNvPr id="3" name="Content Placeholder 2">
            <a:extLst>
              <a:ext uri="{FF2B5EF4-FFF2-40B4-BE49-F238E27FC236}">
                <a16:creationId xmlns:a16="http://schemas.microsoft.com/office/drawing/2014/main" id="{3E9D6A5A-B531-0E11-3DF5-284FD826C05C}"/>
              </a:ext>
            </a:extLst>
          </p:cNvPr>
          <p:cNvSpPr>
            <a:spLocks noGrp="1"/>
          </p:cNvSpPr>
          <p:nvPr>
            <p:ph idx="1"/>
          </p:nvPr>
        </p:nvSpPr>
        <p:spPr>
          <a:xfrm>
            <a:off x="6513788" y="2497257"/>
            <a:ext cx="4840010" cy="3679705"/>
          </a:xfrm>
        </p:spPr>
        <p:txBody>
          <a:bodyPr vert="horz" lIns="91440" tIns="45720" rIns="91440" bIns="45720" rtlCol="0" anchor="t">
            <a:normAutofit/>
          </a:bodyPr>
          <a:lstStyle/>
          <a:p>
            <a:pPr>
              <a:lnSpc>
                <a:spcPct val="90000"/>
              </a:lnSpc>
            </a:pPr>
            <a:r>
              <a:rPr lang="en-US" sz="1400" dirty="0"/>
              <a:t>As the model was fed with Box Cox Transformed data, the predictions are also transformed, in order to invert this transformation a </a:t>
            </a:r>
            <a:r>
              <a:rPr lang="en-US" sz="1400" dirty="0" err="1"/>
              <a:t>inverse_boxcox</a:t>
            </a:r>
            <a:r>
              <a:rPr lang="en-US" sz="1400" dirty="0"/>
              <a:t> function was implemented. A parameter </a:t>
            </a:r>
            <a:r>
              <a:rPr lang="en-US" sz="1400" dirty="0" err="1"/>
              <a:t>n_steps</a:t>
            </a:r>
            <a:r>
              <a:rPr lang="en-US" sz="1400" dirty="0"/>
              <a:t> was used to determine how many time steps in future do we have to predict.</a:t>
            </a:r>
          </a:p>
          <a:p>
            <a:pPr>
              <a:lnSpc>
                <a:spcPct val="90000"/>
              </a:lnSpc>
            </a:pPr>
            <a:r>
              <a:rPr lang="en-US" sz="1400" dirty="0"/>
              <a:t>Time Aware Cross Validation Scheme with 20 folds was used to check robustness of our model</a:t>
            </a:r>
          </a:p>
          <a:p>
            <a:pPr>
              <a:lnSpc>
                <a:spcPct val="90000"/>
              </a:lnSpc>
            </a:pPr>
            <a:r>
              <a:rPr lang="en-US" sz="1400" dirty="0"/>
              <a:t>Mean Absolute Percentage Error(MAPE) was used as our metric for CV</a:t>
            </a:r>
          </a:p>
          <a:p>
            <a:pPr>
              <a:lnSpc>
                <a:spcPct val="90000"/>
              </a:lnSpc>
            </a:pPr>
            <a:r>
              <a:rPr lang="en-US" sz="1400" dirty="0"/>
              <a:t>The mean of the 20 errors came out to be 22.38%, which is acceptable as in financial markets, predicting precise price movements is challenging due to the inherent volatility and randomness. Cryptocurrencies, including Bitcoin, are known for their price volatility.</a:t>
            </a:r>
            <a:endParaRPr lang="en-US" sz="1400" dirty="0">
              <a:latin typeface="Century Gothic"/>
            </a:endParaRPr>
          </a:p>
        </p:txBody>
      </p:sp>
      <p:sp>
        <p:nvSpPr>
          <p:cNvPr id="5" name="TextBox 4">
            <a:extLst>
              <a:ext uri="{FF2B5EF4-FFF2-40B4-BE49-F238E27FC236}">
                <a16:creationId xmlns:a16="http://schemas.microsoft.com/office/drawing/2014/main" id="{3808F702-DF8B-86ED-8DA2-BFC5E45F29BC}"/>
              </a:ext>
            </a:extLst>
          </p:cNvPr>
          <p:cNvSpPr txBox="1"/>
          <p:nvPr/>
        </p:nvSpPr>
        <p:spPr>
          <a:xfrm>
            <a:off x="1236022" y="4222293"/>
            <a:ext cx="256031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359240382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AA78-8BF4-28F3-EFF1-5A51636BFE70}"/>
              </a:ext>
            </a:extLst>
          </p:cNvPr>
          <p:cNvSpPr>
            <a:spLocks noGrp="1"/>
          </p:cNvSpPr>
          <p:nvPr>
            <p:ph type="title"/>
          </p:nvPr>
        </p:nvSpPr>
        <p:spPr>
          <a:xfrm>
            <a:off x="2749061" y="13432"/>
            <a:ext cx="10515600" cy="1325563"/>
          </a:xfrm>
        </p:spPr>
        <p:txBody>
          <a:bodyPr/>
          <a:lstStyle/>
          <a:p>
            <a:r>
              <a:rPr lang="en-US" dirty="0"/>
              <a:t>SARIMA Prediction (shaded)</a:t>
            </a:r>
          </a:p>
        </p:txBody>
      </p:sp>
      <p:pic>
        <p:nvPicPr>
          <p:cNvPr id="4" name="Content Placeholder 3" descr="A graph with blue and red lines&#10;&#10;Description automatically generated">
            <a:extLst>
              <a:ext uri="{FF2B5EF4-FFF2-40B4-BE49-F238E27FC236}">
                <a16:creationId xmlns:a16="http://schemas.microsoft.com/office/drawing/2014/main" id="{66167FCD-9AD0-4ABF-2A88-5C3BA62816F4}"/>
              </a:ext>
            </a:extLst>
          </p:cNvPr>
          <p:cNvPicPr>
            <a:picLocks noGrp="1" noChangeAspect="1"/>
          </p:cNvPicPr>
          <p:nvPr>
            <p:ph idx="1"/>
          </p:nvPr>
        </p:nvPicPr>
        <p:blipFill>
          <a:blip r:embed="rId2"/>
          <a:stretch>
            <a:fillRect/>
          </a:stretch>
        </p:blipFill>
        <p:spPr>
          <a:xfrm>
            <a:off x="1084509" y="1343464"/>
            <a:ext cx="10034705" cy="5203874"/>
          </a:xfrm>
        </p:spPr>
      </p:pic>
    </p:spTree>
    <p:extLst>
      <p:ext uri="{BB962C8B-B14F-4D97-AF65-F5344CB8AC3E}">
        <p14:creationId xmlns:p14="http://schemas.microsoft.com/office/powerpoint/2010/main" val="419495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30D7CD-2B12-0786-ACA5-71233E42391C}"/>
              </a:ext>
            </a:extLst>
          </p:cNvPr>
          <p:cNvSpPr>
            <a:spLocks noGrp="1"/>
          </p:cNvSpPr>
          <p:nvPr>
            <p:ph type="title"/>
          </p:nvPr>
        </p:nvSpPr>
        <p:spPr>
          <a:xfrm>
            <a:off x="838201" y="365125"/>
            <a:ext cx="3816095" cy="1807305"/>
          </a:xfrm>
        </p:spPr>
        <p:txBody>
          <a:bodyPr>
            <a:normAutofit/>
          </a:bodyPr>
          <a:lstStyle/>
          <a:p>
            <a:r>
              <a:rPr lang="en-US" dirty="0"/>
              <a:t>Trading Strategy</a:t>
            </a:r>
          </a:p>
        </p:txBody>
      </p:sp>
      <p:sp>
        <p:nvSpPr>
          <p:cNvPr id="3" name="Content Placeholder 2">
            <a:extLst>
              <a:ext uri="{FF2B5EF4-FFF2-40B4-BE49-F238E27FC236}">
                <a16:creationId xmlns:a16="http://schemas.microsoft.com/office/drawing/2014/main" id="{2A132A17-1146-BA98-E3E1-68708A79620C}"/>
              </a:ext>
            </a:extLst>
          </p:cNvPr>
          <p:cNvSpPr>
            <a:spLocks noGrp="1"/>
          </p:cNvSpPr>
          <p:nvPr>
            <p:ph idx="1"/>
          </p:nvPr>
        </p:nvSpPr>
        <p:spPr>
          <a:xfrm>
            <a:off x="838201" y="2333297"/>
            <a:ext cx="3816096" cy="3843666"/>
          </a:xfrm>
        </p:spPr>
        <p:txBody>
          <a:bodyPr vert="horz" lIns="91440" tIns="45720" rIns="91440" bIns="45720" rtlCol="0" anchor="t">
            <a:normAutofit/>
          </a:bodyPr>
          <a:lstStyle/>
          <a:p>
            <a:pPr>
              <a:lnSpc>
                <a:spcPct val="90000"/>
              </a:lnSpc>
            </a:pPr>
            <a:r>
              <a:rPr lang="en-US" sz="1700" dirty="0"/>
              <a:t>Buy shares if 78-hour moving average &gt; 144-hour moving average</a:t>
            </a:r>
          </a:p>
          <a:p>
            <a:pPr>
              <a:lnSpc>
                <a:spcPct val="90000"/>
              </a:lnSpc>
            </a:pPr>
            <a:r>
              <a:rPr lang="en-US" sz="1700" dirty="0"/>
              <a:t>Sell shares if 78-hour moving average &lt; 144-hour moving average</a:t>
            </a:r>
          </a:p>
          <a:p>
            <a:pPr>
              <a:lnSpc>
                <a:spcPct val="90000"/>
              </a:lnSpc>
            </a:pPr>
            <a:r>
              <a:rPr lang="en-US" sz="1700" dirty="0"/>
              <a:t>The trading signals were generated on the basis of predicted series and were applied to the original series</a:t>
            </a:r>
          </a:p>
          <a:p>
            <a:pPr>
              <a:lnSpc>
                <a:spcPct val="90000"/>
              </a:lnSpc>
            </a:pPr>
            <a:r>
              <a:rPr lang="en-US" sz="1700" dirty="0"/>
              <a:t>According to it daily returns, </a:t>
            </a:r>
            <a:r>
              <a:rPr lang="en-US" sz="1700" dirty="0" err="1"/>
              <a:t>cummulative</a:t>
            </a:r>
            <a:r>
              <a:rPr lang="en-US" sz="1700" dirty="0"/>
              <a:t> returns, equity curve, </a:t>
            </a:r>
            <a:r>
              <a:rPr lang="en-US" sz="1700" dirty="0" err="1"/>
              <a:t>sharpe</a:t>
            </a:r>
            <a:r>
              <a:rPr lang="en-US" sz="1700" dirty="0"/>
              <a:t> ratio </a:t>
            </a:r>
            <a:r>
              <a:rPr lang="en-US" sz="1700" dirty="0" err="1"/>
              <a:t>etc</a:t>
            </a:r>
            <a:r>
              <a:rPr lang="en-US" sz="1700" dirty="0"/>
              <a:t> were calculated</a:t>
            </a:r>
          </a:p>
        </p:txBody>
      </p:sp>
      <p:pic>
        <p:nvPicPr>
          <p:cNvPr id="5" name="Picture 4" descr="An abstract financial digital analysis">
            <a:extLst>
              <a:ext uri="{FF2B5EF4-FFF2-40B4-BE49-F238E27FC236}">
                <a16:creationId xmlns:a16="http://schemas.microsoft.com/office/drawing/2014/main" id="{C18BFF12-7544-10C4-B5FB-96E79C110072}"/>
              </a:ext>
            </a:extLst>
          </p:cNvPr>
          <p:cNvPicPr>
            <a:picLocks noChangeAspect="1"/>
          </p:cNvPicPr>
          <p:nvPr/>
        </p:nvPicPr>
        <p:blipFill rotWithShape="1">
          <a:blip r:embed="rId2"/>
          <a:srcRect l="31356" r="8096" b="-6"/>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1619370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B43E7DC-5101-4E7C-ADB5-596311F53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D44801E-D426-4372-9129-ED47EE43C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1B8BCA7A-6464-4C53-A572-89B2B3C2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0976177 w 12192000"/>
              <a:gd name="connsiteY3" fmla="*/ 6858000 h 6858000"/>
              <a:gd name="connsiteX4" fmla="*/ 10997120 w 12192000"/>
              <a:gd name="connsiteY4" fmla="*/ 6851980 h 6858000"/>
              <a:gd name="connsiteX5" fmla="*/ 12094512 w 12192000"/>
              <a:gd name="connsiteY5" fmla="*/ 6315404 h 6858000"/>
              <a:gd name="connsiteX6" fmla="*/ 12191999 w 12192000"/>
              <a:gd name="connsiteY6" fmla="*/ 6239611 h 6858000"/>
              <a:gd name="connsiteX7" fmla="*/ 12191999 w 12192000"/>
              <a:gd name="connsiteY7" fmla="*/ 1104399 h 6858000"/>
              <a:gd name="connsiteX8" fmla="*/ 11979198 w 12192000"/>
              <a:gd name="connsiteY8" fmla="*/ 1051011 h 6858000"/>
              <a:gd name="connsiteX9" fmla="*/ 11742378 w 12192000"/>
              <a:gd name="connsiteY9" fmla="*/ 986227 h 6858000"/>
              <a:gd name="connsiteX10" fmla="*/ 12063968 w 12192000"/>
              <a:gd name="connsiteY10" fmla="*/ 729780 h 6858000"/>
              <a:gd name="connsiteX11" fmla="*/ 11572835 w 12192000"/>
              <a:gd name="connsiteY11" fmla="*/ 670151 h 6858000"/>
              <a:gd name="connsiteX12" fmla="*/ 11524844 w 12192000"/>
              <a:gd name="connsiteY12" fmla="*/ 671946 h 6858000"/>
              <a:gd name="connsiteX13" fmla="*/ 10560518 w 12192000"/>
              <a:gd name="connsiteY13" fmla="*/ 632492 h 6858000"/>
              <a:gd name="connsiteX14" fmla="*/ 9178169 w 12192000"/>
              <a:gd name="connsiteY14" fmla="*/ 501577 h 6858000"/>
              <a:gd name="connsiteX15" fmla="*/ 8033984 w 12192000"/>
              <a:gd name="connsiteY15" fmla="*/ 423121 h 6858000"/>
              <a:gd name="connsiteX16" fmla="*/ 6815795 w 12192000"/>
              <a:gd name="connsiteY16" fmla="*/ 270688 h 6858000"/>
              <a:gd name="connsiteX17" fmla="*/ 6757489 w 12192000"/>
              <a:gd name="connsiteY17" fmla="*/ 260880 h 6858000"/>
              <a:gd name="connsiteX18" fmla="*/ 6703217 w 12192000"/>
              <a:gd name="connsiteY18" fmla="*/ 290416 h 6858000"/>
              <a:gd name="connsiteX19" fmla="*/ 7005521 w 12192000"/>
              <a:gd name="connsiteY19" fmla="*/ 401154 h 6858000"/>
              <a:gd name="connsiteX20" fmla="*/ 6532779 w 12192000"/>
              <a:gd name="connsiteY20" fmla="*/ 342871 h 6858000"/>
              <a:gd name="connsiteX21" fmla="*/ 6524704 w 12192000"/>
              <a:gd name="connsiteY21" fmla="*/ 380529 h 6858000"/>
              <a:gd name="connsiteX22" fmla="*/ 7061587 w 12192000"/>
              <a:gd name="connsiteY22" fmla="*/ 523098 h 6858000"/>
              <a:gd name="connsiteX23" fmla="*/ 7013594 w 12192000"/>
              <a:gd name="connsiteY23" fmla="*/ 545070 h 6858000"/>
              <a:gd name="connsiteX24" fmla="*/ 6728335 w 12192000"/>
              <a:gd name="connsiteY24" fmla="*/ 489924 h 6858000"/>
              <a:gd name="connsiteX25" fmla="*/ 6670923 w 12192000"/>
              <a:gd name="connsiteY25" fmla="*/ 504270 h 6858000"/>
              <a:gd name="connsiteX26" fmla="*/ 6699180 w 12192000"/>
              <a:gd name="connsiteY26" fmla="*/ 571069 h 6858000"/>
              <a:gd name="connsiteX27" fmla="*/ 6822972 w 12192000"/>
              <a:gd name="connsiteY27" fmla="*/ 597073 h 6858000"/>
              <a:gd name="connsiteX28" fmla="*/ 7015839 w 12192000"/>
              <a:gd name="connsiteY28" fmla="*/ 753992 h 6858000"/>
              <a:gd name="connsiteX29" fmla="*/ 6723848 w 12192000"/>
              <a:gd name="connsiteY29" fmla="*/ 735160 h 6858000"/>
              <a:gd name="connsiteX30" fmla="*/ 6672268 w 12192000"/>
              <a:gd name="connsiteY30" fmla="*/ 773268 h 6858000"/>
              <a:gd name="connsiteX31" fmla="*/ 6652532 w 12192000"/>
              <a:gd name="connsiteY31" fmla="*/ 822585 h 6858000"/>
              <a:gd name="connsiteX32" fmla="*/ 6539505 w 12192000"/>
              <a:gd name="connsiteY32" fmla="*/ 863382 h 6858000"/>
              <a:gd name="connsiteX33" fmla="*/ 6717122 w 12192000"/>
              <a:gd name="connsiteY33" fmla="*/ 909114 h 6858000"/>
              <a:gd name="connsiteX34" fmla="*/ 6527397 w 12192000"/>
              <a:gd name="connsiteY34" fmla="*/ 909114 h 6858000"/>
              <a:gd name="connsiteX35" fmla="*/ 6309411 w 12192000"/>
              <a:gd name="connsiteY35" fmla="*/ 877731 h 6858000"/>
              <a:gd name="connsiteX36" fmla="*/ 6077077 w 12192000"/>
              <a:gd name="connsiteY36" fmla="*/ 887593 h 6858000"/>
              <a:gd name="connsiteX37" fmla="*/ 6076642 w 12192000"/>
              <a:gd name="connsiteY37" fmla="*/ 887537 h 6858000"/>
              <a:gd name="connsiteX38" fmla="*/ 6032390 w 12192000"/>
              <a:gd name="connsiteY38" fmla="*/ 898600 h 6858000"/>
              <a:gd name="connsiteX39" fmla="*/ 6008536 w 12192000"/>
              <a:gd name="connsiteY39" fmla="*/ 914503 h 6858000"/>
              <a:gd name="connsiteX40" fmla="*/ 5944926 w 12192000"/>
              <a:gd name="connsiteY40" fmla="*/ 922454 h 6858000"/>
              <a:gd name="connsiteX41" fmla="*/ 5929023 w 12192000"/>
              <a:gd name="connsiteY41" fmla="*/ 954259 h 6858000"/>
              <a:gd name="connsiteX42" fmla="*/ 5938641 w 12192000"/>
              <a:gd name="connsiteY42" fmla="*/ 983356 h 6858000"/>
              <a:gd name="connsiteX43" fmla="*/ 5941380 w 12192000"/>
              <a:gd name="connsiteY43" fmla="*/ 994243 h 6858000"/>
              <a:gd name="connsiteX44" fmla="*/ 6022639 w 12192000"/>
              <a:gd name="connsiteY44" fmla="*/ 1012399 h 6858000"/>
              <a:gd name="connsiteX45" fmla="*/ 6620687 w 12192000"/>
              <a:gd name="connsiteY45" fmla="*/ 1222947 h 6858000"/>
              <a:gd name="connsiteX46" fmla="*/ 6557895 w 12192000"/>
              <a:gd name="connsiteY46" fmla="*/ 1308577 h 6858000"/>
              <a:gd name="connsiteX47" fmla="*/ 6815348 w 12192000"/>
              <a:gd name="connsiteY47" fmla="*/ 1401831 h 6858000"/>
              <a:gd name="connsiteX48" fmla="*/ 6878591 w 12192000"/>
              <a:gd name="connsiteY48" fmla="*/ 1494187 h 6858000"/>
              <a:gd name="connsiteX49" fmla="*/ 6799202 w 12192000"/>
              <a:gd name="connsiteY49" fmla="*/ 1486118 h 6858000"/>
              <a:gd name="connsiteX50" fmla="*/ 6731027 w 12192000"/>
              <a:gd name="connsiteY50" fmla="*/ 1503602 h 6858000"/>
              <a:gd name="connsiteX51" fmla="*/ 6759282 w 12192000"/>
              <a:gd name="connsiteY51" fmla="*/ 1621067 h 6858000"/>
              <a:gd name="connsiteX52" fmla="*/ 7123035 w 12192000"/>
              <a:gd name="connsiteY52" fmla="*/ 1772603 h 6858000"/>
              <a:gd name="connsiteX53" fmla="*/ 7155777 w 12192000"/>
              <a:gd name="connsiteY53" fmla="*/ 1821919 h 6858000"/>
              <a:gd name="connsiteX54" fmla="*/ 7112270 w 12192000"/>
              <a:gd name="connsiteY54" fmla="*/ 1856890 h 6858000"/>
              <a:gd name="connsiteX55" fmla="*/ 6994755 w 12192000"/>
              <a:gd name="connsiteY55" fmla="*/ 1874821 h 6858000"/>
              <a:gd name="connsiteX56" fmla="*/ 7159364 w 12192000"/>
              <a:gd name="connsiteY56" fmla="*/ 2042948 h 6858000"/>
              <a:gd name="connsiteX57" fmla="*/ 7219467 w 12192000"/>
              <a:gd name="connsiteY57" fmla="*/ 2089573 h 6858000"/>
              <a:gd name="connsiteX58" fmla="*/ 7322179 w 12192000"/>
              <a:gd name="connsiteY58" fmla="*/ 2161756 h 6858000"/>
              <a:gd name="connsiteX59" fmla="*/ 7323974 w 12192000"/>
              <a:gd name="connsiteY59" fmla="*/ 2183724 h 6858000"/>
              <a:gd name="connsiteX60" fmla="*/ 7184034 w 12192000"/>
              <a:gd name="connsiteY60" fmla="*/ 2261285 h 6858000"/>
              <a:gd name="connsiteX61" fmla="*/ 6931516 w 12192000"/>
              <a:gd name="connsiteY61" fmla="*/ 2240212 h 6858000"/>
              <a:gd name="connsiteX62" fmla="*/ 7304686 w 12192000"/>
              <a:gd name="connsiteY62" fmla="*/ 2355883 h 6858000"/>
              <a:gd name="connsiteX63" fmla="*/ 6096813 w 12192000"/>
              <a:gd name="connsiteY63" fmla="*/ 2080160 h 6858000"/>
              <a:gd name="connsiteX64" fmla="*/ 6173959 w 12192000"/>
              <a:gd name="connsiteY64" fmla="*/ 2152340 h 6858000"/>
              <a:gd name="connsiteX65" fmla="*/ 6596469 w 12192000"/>
              <a:gd name="connsiteY65" fmla="*/ 2342432 h 6858000"/>
              <a:gd name="connsiteX66" fmla="*/ 6716224 w 12192000"/>
              <a:gd name="connsiteY66" fmla="*/ 2461690 h 6858000"/>
              <a:gd name="connsiteX67" fmla="*/ 6841810 w 12192000"/>
              <a:gd name="connsiteY67" fmla="*/ 2527594 h 6858000"/>
              <a:gd name="connsiteX68" fmla="*/ 7018080 w 12192000"/>
              <a:gd name="connsiteY68" fmla="*/ 2526249 h 6858000"/>
              <a:gd name="connsiteX69" fmla="*/ 7143217 w 12192000"/>
              <a:gd name="connsiteY69" fmla="*/ 2627573 h 6858000"/>
              <a:gd name="connsiteX70" fmla="*/ 7012697 w 12192000"/>
              <a:gd name="connsiteY70" fmla="*/ 2649094 h 6858000"/>
              <a:gd name="connsiteX71" fmla="*/ 6859752 w 12192000"/>
              <a:gd name="connsiteY71" fmla="*/ 2632505 h 6858000"/>
              <a:gd name="connsiteX72" fmla="*/ 6529636 w 12192000"/>
              <a:gd name="connsiteY72" fmla="*/ 2637883 h 6858000"/>
              <a:gd name="connsiteX73" fmla="*/ 6340360 w 12192000"/>
              <a:gd name="connsiteY73" fmla="*/ 2657610 h 6858000"/>
              <a:gd name="connsiteX74" fmla="*/ 5905294 w 12192000"/>
              <a:gd name="connsiteY74" fmla="*/ 2623984 h 6858000"/>
              <a:gd name="connsiteX75" fmla="*/ 5930860 w 12192000"/>
              <a:gd name="connsiteY75" fmla="*/ 2710066 h 6858000"/>
              <a:gd name="connsiteX76" fmla="*/ 5914710 w 12192000"/>
              <a:gd name="connsiteY76" fmla="*/ 2784935 h 6858000"/>
              <a:gd name="connsiteX77" fmla="*/ 5908433 w 12192000"/>
              <a:gd name="connsiteY77" fmla="*/ 2947683 h 6858000"/>
              <a:gd name="connsiteX78" fmla="*/ 5912470 w 12192000"/>
              <a:gd name="connsiteY78" fmla="*/ 2974134 h 6858000"/>
              <a:gd name="connsiteX79" fmla="*/ 5815141 w 12192000"/>
              <a:gd name="connsiteY79" fmla="*/ 2991171 h 6858000"/>
              <a:gd name="connsiteX80" fmla="*/ 6395082 w 12192000"/>
              <a:gd name="connsiteY80" fmla="*/ 3329661 h 6858000"/>
              <a:gd name="connsiteX81" fmla="*/ 6007557 w 12192000"/>
              <a:gd name="connsiteY81" fmla="*/ 3243581 h 6858000"/>
              <a:gd name="connsiteX82" fmla="*/ 5955079 w 12192000"/>
              <a:gd name="connsiteY82" fmla="*/ 3385704 h 6858000"/>
              <a:gd name="connsiteX83" fmla="*/ 6137180 w 12192000"/>
              <a:gd name="connsiteY83" fmla="*/ 3512133 h 6858000"/>
              <a:gd name="connsiteX84" fmla="*/ 6204457 w 12192000"/>
              <a:gd name="connsiteY84" fmla="*/ 3762302 h 6858000"/>
              <a:gd name="connsiteX85" fmla="*/ 6171716 w 12192000"/>
              <a:gd name="connsiteY85" fmla="*/ 3990952 h 6858000"/>
              <a:gd name="connsiteX86" fmla="*/ 6093674 w 12192000"/>
              <a:gd name="connsiteY86" fmla="*/ 4063580 h 6858000"/>
              <a:gd name="connsiteX87" fmla="*/ 5980645 w 12192000"/>
              <a:gd name="connsiteY87" fmla="*/ 4194045 h 6858000"/>
              <a:gd name="connsiteX88" fmla="*/ 5910676 w 12192000"/>
              <a:gd name="connsiteY88" fmla="*/ 4274743 h 6858000"/>
              <a:gd name="connsiteX89" fmla="*/ 5667577 w 12192000"/>
              <a:gd name="connsiteY89" fmla="*/ 4243362 h 6858000"/>
              <a:gd name="connsiteX90" fmla="*/ 5991859 w 12192000"/>
              <a:gd name="connsiteY90" fmla="*/ 4448252 h 6858000"/>
              <a:gd name="connsiteX91" fmla="*/ 5729024 w 12192000"/>
              <a:gd name="connsiteY91" fmla="*/ 4422695 h 6858000"/>
              <a:gd name="connsiteX92" fmla="*/ 5643357 w 12192000"/>
              <a:gd name="connsiteY92" fmla="*/ 4437041 h 6858000"/>
              <a:gd name="connsiteX93" fmla="*/ 5692243 w 12192000"/>
              <a:gd name="connsiteY93" fmla="*/ 4503395 h 6858000"/>
              <a:gd name="connsiteX94" fmla="*/ 5885111 w 12192000"/>
              <a:gd name="connsiteY94" fmla="*/ 4615926 h 6858000"/>
              <a:gd name="connsiteX95" fmla="*/ 6282503 w 12192000"/>
              <a:gd name="connsiteY95" fmla="*/ 4920793 h 6858000"/>
              <a:gd name="connsiteX96" fmla="*/ 5897668 w 12192000"/>
              <a:gd name="connsiteY96" fmla="*/ 4780915 h 6858000"/>
              <a:gd name="connsiteX97" fmla="*/ 6303132 w 12192000"/>
              <a:gd name="connsiteY97" fmla="*/ 5094297 h 6858000"/>
              <a:gd name="connsiteX98" fmla="*/ 6393287 w 12192000"/>
              <a:gd name="connsiteY98" fmla="*/ 5198310 h 6858000"/>
              <a:gd name="connsiteX99" fmla="*/ 6575386 w 12192000"/>
              <a:gd name="connsiteY99" fmla="*/ 5456548 h 6858000"/>
              <a:gd name="connsiteX100" fmla="*/ 6566415 w 12192000"/>
              <a:gd name="connsiteY100" fmla="*/ 5485690 h 6858000"/>
              <a:gd name="connsiteX101" fmla="*/ 6356059 w 12192000"/>
              <a:gd name="connsiteY101" fmla="*/ 5443995 h 6858000"/>
              <a:gd name="connsiteX102" fmla="*/ 6628762 w 12192000"/>
              <a:gd name="connsiteY102" fmla="*/ 5660990 h 6858000"/>
              <a:gd name="connsiteX103" fmla="*/ 6910436 w 12192000"/>
              <a:gd name="connsiteY103" fmla="*/ 5827767 h 6858000"/>
              <a:gd name="connsiteX104" fmla="*/ 6710393 w 12192000"/>
              <a:gd name="connsiteY104" fmla="*/ 5802214 h 6858000"/>
              <a:gd name="connsiteX105" fmla="*/ 6435448 w 12192000"/>
              <a:gd name="connsiteY105" fmla="*/ 5706719 h 6858000"/>
              <a:gd name="connsiteX106" fmla="*/ 6339913 w 12192000"/>
              <a:gd name="connsiteY106" fmla="*/ 5742586 h 6858000"/>
              <a:gd name="connsiteX107" fmla="*/ 6600503 w 12192000"/>
              <a:gd name="connsiteY107" fmla="*/ 5900398 h 6858000"/>
              <a:gd name="connsiteX108" fmla="*/ 6749863 w 12192000"/>
              <a:gd name="connsiteY108" fmla="*/ 5973478 h 6858000"/>
              <a:gd name="connsiteX109" fmla="*/ 6809515 w 12192000"/>
              <a:gd name="connsiteY109" fmla="*/ 6029519 h 6858000"/>
              <a:gd name="connsiteX110" fmla="*/ 6979954 w 12192000"/>
              <a:gd name="connsiteY110" fmla="*/ 6229474 h 6858000"/>
              <a:gd name="connsiteX111" fmla="*/ 7480509 w 12192000"/>
              <a:gd name="connsiteY111" fmla="*/ 6447812 h 6858000"/>
              <a:gd name="connsiteX112" fmla="*/ 7948764 w 12192000"/>
              <a:gd name="connsiteY112" fmla="*/ 6719056 h 6858000"/>
              <a:gd name="connsiteX113" fmla="*/ 8221244 w 12192000"/>
              <a:gd name="connsiteY113" fmla="*/ 6848868 h 6858000"/>
              <a:gd name="connsiteX114" fmla="*/ 8242921 w 12192000"/>
              <a:gd name="connsiteY114" fmla="*/ 6858000 h 6858000"/>
              <a:gd name="connsiteX115" fmla="*/ 0 w 12192000"/>
              <a:gd name="connsiteY1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2192000" h="6858000">
                <a:moveTo>
                  <a:pt x="0" y="0"/>
                </a:moveTo>
                <a:lnTo>
                  <a:pt x="12192000" y="0"/>
                </a:lnTo>
                <a:lnTo>
                  <a:pt x="12192000" y="6858000"/>
                </a:lnTo>
                <a:lnTo>
                  <a:pt x="10976177" y="6858000"/>
                </a:lnTo>
                <a:lnTo>
                  <a:pt x="10997120" y="6851980"/>
                </a:lnTo>
                <a:cubicBezTo>
                  <a:pt x="11372760" y="6734361"/>
                  <a:pt x="11757137" y="6563389"/>
                  <a:pt x="12094512" y="6315404"/>
                </a:cubicBezTo>
                <a:lnTo>
                  <a:pt x="12191999" y="6239611"/>
                </a:lnTo>
                <a:lnTo>
                  <a:pt x="12191999" y="1104399"/>
                </a:lnTo>
                <a:lnTo>
                  <a:pt x="11979198" y="1051011"/>
                </a:lnTo>
                <a:cubicBezTo>
                  <a:pt x="11902836" y="1030275"/>
                  <a:pt x="11824681" y="1008195"/>
                  <a:pt x="11742378" y="986227"/>
                </a:cubicBezTo>
                <a:cubicBezTo>
                  <a:pt x="11843295" y="875936"/>
                  <a:pt x="12022257" y="888939"/>
                  <a:pt x="12063968" y="729780"/>
                </a:cubicBezTo>
                <a:cubicBezTo>
                  <a:pt x="11901155" y="688534"/>
                  <a:pt x="11729822" y="735611"/>
                  <a:pt x="11572835" y="670151"/>
                </a:cubicBezTo>
                <a:cubicBezTo>
                  <a:pt x="11559381" y="664325"/>
                  <a:pt x="11540990" y="670151"/>
                  <a:pt x="11524844" y="671946"/>
                </a:cubicBezTo>
                <a:cubicBezTo>
                  <a:pt x="11201459" y="706916"/>
                  <a:pt x="10879418" y="676432"/>
                  <a:pt x="10560518" y="632492"/>
                </a:cubicBezTo>
                <a:cubicBezTo>
                  <a:pt x="10101230" y="569728"/>
                  <a:pt x="9640146" y="529825"/>
                  <a:pt x="9178169" y="501577"/>
                </a:cubicBezTo>
                <a:cubicBezTo>
                  <a:pt x="8796475" y="478266"/>
                  <a:pt x="8413886" y="467955"/>
                  <a:pt x="8033984" y="423121"/>
                </a:cubicBezTo>
                <a:cubicBezTo>
                  <a:pt x="7627624" y="375150"/>
                  <a:pt x="7221712" y="320901"/>
                  <a:pt x="6815795" y="270688"/>
                </a:cubicBezTo>
                <a:cubicBezTo>
                  <a:pt x="6797407" y="268446"/>
                  <a:pt x="6777110" y="261384"/>
                  <a:pt x="6757489" y="260880"/>
                </a:cubicBezTo>
                <a:cubicBezTo>
                  <a:pt x="6737867" y="260376"/>
                  <a:pt x="6718916" y="266430"/>
                  <a:pt x="6703217" y="290416"/>
                </a:cubicBezTo>
                <a:cubicBezTo>
                  <a:pt x="6786642" y="353629"/>
                  <a:pt x="6892941" y="329867"/>
                  <a:pt x="7005521" y="401154"/>
                </a:cubicBezTo>
                <a:cubicBezTo>
                  <a:pt x="6822525" y="378735"/>
                  <a:pt x="6677649" y="360801"/>
                  <a:pt x="6532779" y="342871"/>
                </a:cubicBezTo>
                <a:cubicBezTo>
                  <a:pt x="6530087" y="355424"/>
                  <a:pt x="6527397" y="367976"/>
                  <a:pt x="6524704" y="380529"/>
                </a:cubicBezTo>
                <a:cubicBezTo>
                  <a:pt x="6709945" y="406980"/>
                  <a:pt x="6881280" y="475126"/>
                  <a:pt x="7061587" y="523098"/>
                </a:cubicBezTo>
                <a:cubicBezTo>
                  <a:pt x="7044990" y="552691"/>
                  <a:pt x="7028398" y="546862"/>
                  <a:pt x="7013594" y="545070"/>
                </a:cubicBezTo>
                <a:cubicBezTo>
                  <a:pt x="6917162" y="533412"/>
                  <a:pt x="6820730" y="521755"/>
                  <a:pt x="6728335" y="489924"/>
                </a:cubicBezTo>
                <a:cubicBezTo>
                  <a:pt x="6707702" y="482748"/>
                  <a:pt x="6682583" y="482748"/>
                  <a:pt x="6670923" y="504270"/>
                </a:cubicBezTo>
                <a:cubicBezTo>
                  <a:pt x="6654326" y="534757"/>
                  <a:pt x="6678097" y="554484"/>
                  <a:pt x="6699180" y="571069"/>
                </a:cubicBezTo>
                <a:cubicBezTo>
                  <a:pt x="6735959" y="599764"/>
                  <a:pt x="6780362" y="591695"/>
                  <a:pt x="6822972" y="597073"/>
                </a:cubicBezTo>
                <a:cubicBezTo>
                  <a:pt x="6936448" y="610972"/>
                  <a:pt x="6990720" y="654460"/>
                  <a:pt x="7015839" y="753992"/>
                </a:cubicBezTo>
                <a:cubicBezTo>
                  <a:pt x="6916264" y="713640"/>
                  <a:pt x="6820280" y="763407"/>
                  <a:pt x="6723848" y="735160"/>
                </a:cubicBezTo>
                <a:cubicBezTo>
                  <a:pt x="6698731" y="727988"/>
                  <a:pt x="6658813" y="738747"/>
                  <a:pt x="6672268" y="773268"/>
                </a:cubicBezTo>
                <a:cubicBezTo>
                  <a:pt x="6684828" y="805550"/>
                  <a:pt x="6726540" y="828861"/>
                  <a:pt x="6652532" y="822585"/>
                </a:cubicBezTo>
                <a:cubicBezTo>
                  <a:pt x="6599609" y="818101"/>
                  <a:pt x="6495999" y="854418"/>
                  <a:pt x="6539505" y="863382"/>
                </a:cubicBezTo>
                <a:cubicBezTo>
                  <a:pt x="6594225" y="874593"/>
                  <a:pt x="6647600" y="890733"/>
                  <a:pt x="6717122" y="909114"/>
                </a:cubicBezTo>
                <a:cubicBezTo>
                  <a:pt x="6640423" y="939151"/>
                  <a:pt x="6585254" y="932874"/>
                  <a:pt x="6527397" y="909114"/>
                </a:cubicBezTo>
                <a:cubicBezTo>
                  <a:pt x="6457427" y="880419"/>
                  <a:pt x="6366375" y="845451"/>
                  <a:pt x="6309411" y="877731"/>
                </a:cubicBezTo>
                <a:cubicBezTo>
                  <a:pt x="6224192" y="926151"/>
                  <a:pt x="6153325" y="895663"/>
                  <a:pt x="6077077" y="887593"/>
                </a:cubicBezTo>
                <a:lnTo>
                  <a:pt x="6076642" y="887537"/>
                </a:lnTo>
                <a:lnTo>
                  <a:pt x="6032390" y="898600"/>
                </a:lnTo>
                <a:cubicBezTo>
                  <a:pt x="6023409" y="901866"/>
                  <a:pt x="6017756" y="911989"/>
                  <a:pt x="6008536" y="914503"/>
                </a:cubicBezTo>
                <a:cubicBezTo>
                  <a:pt x="5987921" y="920125"/>
                  <a:pt x="5964038" y="912898"/>
                  <a:pt x="5944926" y="922454"/>
                </a:cubicBezTo>
                <a:cubicBezTo>
                  <a:pt x="5934324" y="927755"/>
                  <a:pt x="5934324" y="943657"/>
                  <a:pt x="5929023" y="954259"/>
                </a:cubicBezTo>
                <a:cubicBezTo>
                  <a:pt x="5933305" y="967105"/>
                  <a:pt x="5936344" y="975942"/>
                  <a:pt x="5938641" y="983356"/>
                </a:cubicBezTo>
                <a:lnTo>
                  <a:pt x="5941380" y="994243"/>
                </a:lnTo>
                <a:lnTo>
                  <a:pt x="6022639" y="1012399"/>
                </a:lnTo>
                <a:cubicBezTo>
                  <a:pt x="6231931" y="1059643"/>
                  <a:pt x="6435672" y="1112210"/>
                  <a:pt x="6620687" y="1222947"/>
                </a:cubicBezTo>
                <a:cubicBezTo>
                  <a:pt x="6604990" y="1244018"/>
                  <a:pt x="6525153" y="1304094"/>
                  <a:pt x="6557895" y="1308577"/>
                </a:cubicBezTo>
                <a:cubicBezTo>
                  <a:pt x="6649842" y="1321581"/>
                  <a:pt x="6731472" y="1365517"/>
                  <a:pt x="6815348" y="1401831"/>
                </a:cubicBezTo>
                <a:cubicBezTo>
                  <a:pt x="6851679" y="1417523"/>
                  <a:pt x="6895633" y="1438147"/>
                  <a:pt x="6878591" y="1494187"/>
                </a:cubicBezTo>
                <a:cubicBezTo>
                  <a:pt x="6847640" y="1509878"/>
                  <a:pt x="6824766" y="1487911"/>
                  <a:pt x="6799202" y="1486118"/>
                </a:cubicBezTo>
                <a:cubicBezTo>
                  <a:pt x="6773186" y="1484326"/>
                  <a:pt x="6714877" y="1495981"/>
                  <a:pt x="6731027" y="1503602"/>
                </a:cubicBezTo>
                <a:cubicBezTo>
                  <a:pt x="6804583" y="1538124"/>
                  <a:pt x="6672268" y="1621067"/>
                  <a:pt x="6759282" y="1621067"/>
                </a:cubicBezTo>
                <a:cubicBezTo>
                  <a:pt x="6905053" y="1621514"/>
                  <a:pt x="6982647" y="1768566"/>
                  <a:pt x="7123035" y="1772603"/>
                </a:cubicBezTo>
                <a:cubicBezTo>
                  <a:pt x="7145459" y="1773049"/>
                  <a:pt x="7156224" y="1799053"/>
                  <a:pt x="7155777" y="1821919"/>
                </a:cubicBezTo>
                <a:cubicBezTo>
                  <a:pt x="7155777" y="1849268"/>
                  <a:pt x="7135144" y="1854199"/>
                  <a:pt x="7112270" y="1856890"/>
                </a:cubicBezTo>
                <a:cubicBezTo>
                  <a:pt x="7077284" y="1860923"/>
                  <a:pt x="7040954" y="1821919"/>
                  <a:pt x="6994755" y="1874821"/>
                </a:cubicBezTo>
                <a:cubicBezTo>
                  <a:pt x="7077735" y="1905755"/>
                  <a:pt x="7160709" y="1936693"/>
                  <a:pt x="7159364" y="2042948"/>
                </a:cubicBezTo>
                <a:cubicBezTo>
                  <a:pt x="7158916" y="2071638"/>
                  <a:pt x="7193452" y="2082399"/>
                  <a:pt x="7219467" y="2089573"/>
                </a:cubicBezTo>
                <a:cubicBezTo>
                  <a:pt x="7262526" y="2101231"/>
                  <a:pt x="7298853" y="2121854"/>
                  <a:pt x="7322179" y="2161756"/>
                </a:cubicBezTo>
                <a:cubicBezTo>
                  <a:pt x="7321730" y="2169378"/>
                  <a:pt x="7321281" y="2177446"/>
                  <a:pt x="7323974" y="2183724"/>
                </a:cubicBezTo>
                <a:cubicBezTo>
                  <a:pt x="7316349" y="2280115"/>
                  <a:pt x="7253555" y="2277424"/>
                  <a:pt x="7184034" y="2261285"/>
                </a:cubicBezTo>
                <a:cubicBezTo>
                  <a:pt x="7101058" y="2241558"/>
                  <a:pt x="7018978" y="2205691"/>
                  <a:pt x="6931516" y="2240212"/>
                </a:cubicBezTo>
                <a:cubicBezTo>
                  <a:pt x="7054861" y="2286391"/>
                  <a:pt x="7188967" y="2289976"/>
                  <a:pt x="7304686" y="2355883"/>
                </a:cubicBezTo>
                <a:cubicBezTo>
                  <a:pt x="6881280" y="2367989"/>
                  <a:pt x="6507211" y="2159959"/>
                  <a:pt x="6096813" y="2080160"/>
                </a:cubicBezTo>
                <a:cubicBezTo>
                  <a:pt x="6110718" y="2133508"/>
                  <a:pt x="6143907" y="2144268"/>
                  <a:pt x="6173959" y="2152340"/>
                </a:cubicBezTo>
                <a:cubicBezTo>
                  <a:pt x="6325561" y="2192691"/>
                  <a:pt x="6458320" y="2272943"/>
                  <a:pt x="6596469" y="2342432"/>
                </a:cubicBezTo>
                <a:cubicBezTo>
                  <a:pt x="6653429" y="2371125"/>
                  <a:pt x="6694695" y="2399820"/>
                  <a:pt x="6716224" y="2461690"/>
                </a:cubicBezTo>
                <a:cubicBezTo>
                  <a:pt x="6735511" y="2517732"/>
                  <a:pt x="6772739" y="2543736"/>
                  <a:pt x="6841810" y="2527594"/>
                </a:cubicBezTo>
                <a:cubicBezTo>
                  <a:pt x="6897875" y="2514144"/>
                  <a:pt x="6959322" y="2521317"/>
                  <a:pt x="7018080" y="2526249"/>
                </a:cubicBezTo>
                <a:cubicBezTo>
                  <a:pt x="7085808" y="2531629"/>
                  <a:pt x="7161607" y="2594845"/>
                  <a:pt x="7143217" y="2627573"/>
                </a:cubicBezTo>
                <a:cubicBezTo>
                  <a:pt x="7111823" y="2683166"/>
                  <a:pt x="7059345" y="2655370"/>
                  <a:pt x="7012697" y="2649094"/>
                </a:cubicBezTo>
                <a:cubicBezTo>
                  <a:pt x="6959771" y="2641473"/>
                  <a:pt x="6861547" y="2625779"/>
                  <a:pt x="6859752" y="2632505"/>
                </a:cubicBezTo>
                <a:cubicBezTo>
                  <a:pt x="6825212" y="2771936"/>
                  <a:pt x="6582114" y="2650439"/>
                  <a:pt x="6529636" y="2637883"/>
                </a:cubicBezTo>
                <a:cubicBezTo>
                  <a:pt x="6464154" y="2622192"/>
                  <a:pt x="6402705" y="2650887"/>
                  <a:pt x="6340360" y="2657610"/>
                </a:cubicBezTo>
                <a:cubicBezTo>
                  <a:pt x="6284743" y="2663887"/>
                  <a:pt x="5970330" y="2683166"/>
                  <a:pt x="5905294" y="2623984"/>
                </a:cubicBezTo>
                <a:cubicBezTo>
                  <a:pt x="5896322" y="2670163"/>
                  <a:pt x="5915159" y="2688993"/>
                  <a:pt x="5930860" y="2710066"/>
                </a:cubicBezTo>
                <a:cubicBezTo>
                  <a:pt x="5952838" y="2740102"/>
                  <a:pt x="5956426" y="2761175"/>
                  <a:pt x="5914710" y="2784935"/>
                </a:cubicBezTo>
                <a:cubicBezTo>
                  <a:pt x="5795853" y="2853086"/>
                  <a:pt x="5797649" y="2855325"/>
                  <a:pt x="5908433" y="2947683"/>
                </a:cubicBezTo>
                <a:cubicBezTo>
                  <a:pt x="5913818" y="2951715"/>
                  <a:pt x="5911572" y="2965167"/>
                  <a:pt x="5912470" y="2974134"/>
                </a:cubicBezTo>
                <a:cubicBezTo>
                  <a:pt x="5883316" y="2988480"/>
                  <a:pt x="5849228" y="2952613"/>
                  <a:pt x="5815141" y="2991171"/>
                </a:cubicBezTo>
                <a:cubicBezTo>
                  <a:pt x="5963601" y="3160638"/>
                  <a:pt x="6190105" y="3202332"/>
                  <a:pt x="6395082" y="3329661"/>
                </a:cubicBezTo>
                <a:cubicBezTo>
                  <a:pt x="6229127" y="3371803"/>
                  <a:pt x="6129555" y="3224751"/>
                  <a:pt x="6007557" y="3243581"/>
                </a:cubicBezTo>
                <a:cubicBezTo>
                  <a:pt x="5946560" y="3289760"/>
                  <a:pt x="6127760" y="3363734"/>
                  <a:pt x="5955079" y="3385704"/>
                </a:cubicBezTo>
                <a:cubicBezTo>
                  <a:pt x="6029985" y="3426052"/>
                  <a:pt x="6085601" y="3465503"/>
                  <a:pt x="6137180" y="3512133"/>
                </a:cubicBezTo>
                <a:cubicBezTo>
                  <a:pt x="6229127" y="3595522"/>
                  <a:pt x="6247069" y="3650219"/>
                  <a:pt x="6204457" y="3762302"/>
                </a:cubicBezTo>
                <a:cubicBezTo>
                  <a:pt x="6176648" y="3835828"/>
                  <a:pt x="6135833" y="3903528"/>
                  <a:pt x="6171716" y="3990952"/>
                </a:cubicBezTo>
                <a:cubicBezTo>
                  <a:pt x="6196832" y="4051028"/>
                  <a:pt x="6186964" y="4090479"/>
                  <a:pt x="6093674" y="4063580"/>
                </a:cubicBezTo>
                <a:cubicBezTo>
                  <a:pt x="5993205" y="4034885"/>
                  <a:pt x="5955530" y="4088685"/>
                  <a:pt x="5980645" y="4194045"/>
                </a:cubicBezTo>
                <a:cubicBezTo>
                  <a:pt x="5996791" y="4261744"/>
                  <a:pt x="5979747" y="4282366"/>
                  <a:pt x="5910676" y="4274743"/>
                </a:cubicBezTo>
                <a:cubicBezTo>
                  <a:pt x="5834426" y="4266226"/>
                  <a:pt x="5761765" y="4221841"/>
                  <a:pt x="5667577" y="4243362"/>
                </a:cubicBezTo>
                <a:cubicBezTo>
                  <a:pt x="5742928" y="4366207"/>
                  <a:pt x="5903948" y="4331236"/>
                  <a:pt x="5991859" y="4448252"/>
                </a:cubicBezTo>
                <a:cubicBezTo>
                  <a:pt x="5886904" y="4448697"/>
                  <a:pt x="5806617" y="4448252"/>
                  <a:pt x="5729024" y="4422695"/>
                </a:cubicBezTo>
                <a:cubicBezTo>
                  <a:pt x="5696728" y="4412381"/>
                  <a:pt x="5661295" y="4401625"/>
                  <a:pt x="5643357" y="4437041"/>
                </a:cubicBezTo>
                <a:cubicBezTo>
                  <a:pt x="5622274" y="4479633"/>
                  <a:pt x="5665781" y="4495772"/>
                  <a:pt x="5692243" y="4503395"/>
                </a:cubicBezTo>
                <a:cubicBezTo>
                  <a:pt x="5766702" y="4524914"/>
                  <a:pt x="5823661" y="4576025"/>
                  <a:pt x="5885111" y="4615926"/>
                </a:cubicBezTo>
                <a:cubicBezTo>
                  <a:pt x="6020115" y="4703353"/>
                  <a:pt x="6168129" y="4776430"/>
                  <a:pt x="6282503" y="4920793"/>
                </a:cubicBezTo>
                <a:cubicBezTo>
                  <a:pt x="6138526" y="4884029"/>
                  <a:pt x="6031329" y="4798399"/>
                  <a:pt x="5897668" y="4780915"/>
                </a:cubicBezTo>
                <a:cubicBezTo>
                  <a:pt x="6013387" y="4912275"/>
                  <a:pt x="6162296" y="4998804"/>
                  <a:pt x="6303132" y="5094297"/>
                </a:cubicBezTo>
                <a:cubicBezTo>
                  <a:pt x="6343501" y="5121199"/>
                  <a:pt x="6384317" y="5139580"/>
                  <a:pt x="6393287" y="5198310"/>
                </a:cubicBezTo>
                <a:cubicBezTo>
                  <a:pt x="6410780" y="5312186"/>
                  <a:pt x="6463257" y="5406336"/>
                  <a:pt x="6575386" y="5456548"/>
                </a:cubicBezTo>
                <a:cubicBezTo>
                  <a:pt x="6576284" y="5457000"/>
                  <a:pt x="6570007" y="5474037"/>
                  <a:pt x="6566415" y="5485690"/>
                </a:cubicBezTo>
                <a:cubicBezTo>
                  <a:pt x="6497793" y="5489279"/>
                  <a:pt x="6443521" y="5422027"/>
                  <a:pt x="6356059" y="5443995"/>
                </a:cubicBezTo>
                <a:cubicBezTo>
                  <a:pt x="6439934" y="5535454"/>
                  <a:pt x="6509903" y="5617502"/>
                  <a:pt x="6628762" y="5660990"/>
                </a:cubicBezTo>
                <a:cubicBezTo>
                  <a:pt x="6723848" y="5695511"/>
                  <a:pt x="6841363" y="5715686"/>
                  <a:pt x="6910436" y="5827767"/>
                </a:cubicBezTo>
                <a:cubicBezTo>
                  <a:pt x="6830149" y="5849739"/>
                  <a:pt x="6770494" y="5821942"/>
                  <a:pt x="6710393" y="5802214"/>
                </a:cubicBezTo>
                <a:cubicBezTo>
                  <a:pt x="6618446" y="5771728"/>
                  <a:pt x="6527397" y="5737208"/>
                  <a:pt x="6435448" y="5706719"/>
                </a:cubicBezTo>
                <a:cubicBezTo>
                  <a:pt x="6400463" y="5695062"/>
                  <a:pt x="6362338" y="5686991"/>
                  <a:pt x="6339913" y="5742586"/>
                </a:cubicBezTo>
                <a:cubicBezTo>
                  <a:pt x="6456978" y="5754244"/>
                  <a:pt x="6526948" y="5829564"/>
                  <a:pt x="6600503" y="5900398"/>
                </a:cubicBezTo>
                <a:cubicBezTo>
                  <a:pt x="6641770" y="5940299"/>
                  <a:pt x="6675410" y="5993652"/>
                  <a:pt x="6749863" y="5973478"/>
                </a:cubicBezTo>
                <a:cubicBezTo>
                  <a:pt x="6788885" y="5962718"/>
                  <a:pt x="6813554" y="5992754"/>
                  <a:pt x="6809515" y="6029519"/>
                </a:cubicBezTo>
                <a:cubicBezTo>
                  <a:pt x="6794715" y="6159089"/>
                  <a:pt x="6885766" y="6204369"/>
                  <a:pt x="6979954" y="6229474"/>
                </a:cubicBezTo>
                <a:cubicBezTo>
                  <a:pt x="7158469" y="6276549"/>
                  <a:pt x="7306929" y="6387287"/>
                  <a:pt x="7480509" y="6447812"/>
                </a:cubicBezTo>
                <a:cubicBezTo>
                  <a:pt x="7649154" y="6506545"/>
                  <a:pt x="7779672" y="6645975"/>
                  <a:pt x="7948764" y="6719056"/>
                </a:cubicBezTo>
                <a:cubicBezTo>
                  <a:pt x="8040603" y="6758733"/>
                  <a:pt x="8129409" y="6806985"/>
                  <a:pt x="8221244" y="6848868"/>
                </a:cubicBezTo>
                <a:lnTo>
                  <a:pt x="8242921"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3EB5767-686D-053F-0456-15DC1574A70E}"/>
              </a:ext>
            </a:extLst>
          </p:cNvPr>
          <p:cNvSpPr>
            <a:spLocks noGrp="1"/>
          </p:cNvSpPr>
          <p:nvPr>
            <p:ph type="title"/>
          </p:nvPr>
        </p:nvSpPr>
        <p:spPr>
          <a:xfrm>
            <a:off x="838200" y="60325"/>
            <a:ext cx="5257800" cy="1720524"/>
          </a:xfrm>
        </p:spPr>
        <p:txBody>
          <a:bodyPr>
            <a:normAutofit/>
          </a:bodyPr>
          <a:lstStyle/>
          <a:p>
            <a:r>
              <a:rPr lang="en-US" dirty="0" err="1"/>
              <a:t>Backtesting</a:t>
            </a:r>
            <a:r>
              <a:rPr lang="en-US" dirty="0"/>
              <a:t> Results</a:t>
            </a:r>
          </a:p>
        </p:txBody>
      </p:sp>
      <p:sp>
        <p:nvSpPr>
          <p:cNvPr id="10" name="Content Placeholder 9">
            <a:extLst>
              <a:ext uri="{FF2B5EF4-FFF2-40B4-BE49-F238E27FC236}">
                <a16:creationId xmlns:a16="http://schemas.microsoft.com/office/drawing/2014/main" id="{B16274EE-066F-7CFB-5CD5-52B06B2E98D6}"/>
              </a:ext>
            </a:extLst>
          </p:cNvPr>
          <p:cNvSpPr>
            <a:spLocks noGrp="1"/>
          </p:cNvSpPr>
          <p:nvPr>
            <p:ph idx="1"/>
          </p:nvPr>
        </p:nvSpPr>
        <p:spPr>
          <a:xfrm>
            <a:off x="838201" y="1503037"/>
            <a:ext cx="6247282" cy="3920889"/>
          </a:xfrm>
        </p:spPr>
        <p:txBody>
          <a:bodyPr vert="horz" lIns="91440" tIns="45720" rIns="91440" bIns="45720" rtlCol="0" anchor="t">
            <a:noAutofit/>
          </a:bodyPr>
          <a:lstStyle/>
          <a:p>
            <a:pPr marL="0" indent="0">
              <a:lnSpc>
                <a:spcPct val="90000"/>
              </a:lnSpc>
              <a:buNone/>
            </a:pPr>
            <a:r>
              <a:rPr lang="en-US" sz="1600" b="1" dirty="0">
                <a:ea typeface="+mn-lt"/>
                <a:cs typeface="+mn-lt"/>
              </a:rPr>
              <a:t>Equity Curve Analysis:</a:t>
            </a:r>
            <a:endParaRPr lang="en-US" sz="1600" dirty="0"/>
          </a:p>
          <a:p>
            <a:pPr marL="0" indent="0">
              <a:lnSpc>
                <a:spcPct val="90000"/>
              </a:lnSpc>
              <a:buNone/>
            </a:pPr>
            <a:r>
              <a:rPr lang="en-US" sz="1600" dirty="0">
                <a:latin typeface="Arial"/>
                <a:cs typeface="Arial"/>
              </a:rPr>
              <a:t>•</a:t>
            </a:r>
            <a:r>
              <a:rPr lang="en-US" sz="1600" b="1" dirty="0">
                <a:ea typeface="+mn-lt"/>
                <a:cs typeface="+mn-lt"/>
              </a:rPr>
              <a:t>Observation:</a:t>
            </a:r>
            <a:r>
              <a:rPr lang="en-US" sz="1600" dirty="0">
                <a:ea typeface="+mn-lt"/>
                <a:cs typeface="+mn-lt"/>
              </a:rPr>
              <a:t> The SARIMA model generates signals based on the dynamics of the equity curve.</a:t>
            </a:r>
            <a:endParaRPr lang="en-US" sz="1600" dirty="0"/>
          </a:p>
          <a:p>
            <a:pPr marL="0" indent="0">
              <a:lnSpc>
                <a:spcPct val="90000"/>
              </a:lnSpc>
              <a:buNone/>
            </a:pPr>
            <a:r>
              <a:rPr lang="en-US" sz="1600" dirty="0">
                <a:latin typeface="Arial"/>
                <a:cs typeface="Arial"/>
              </a:rPr>
              <a:t>•</a:t>
            </a:r>
            <a:r>
              <a:rPr lang="en-US" sz="1600" b="1" dirty="0">
                <a:ea typeface="+mn-lt"/>
                <a:cs typeface="+mn-lt"/>
              </a:rPr>
              <a:t>Characteristic:</a:t>
            </a:r>
            <a:r>
              <a:rPr lang="en-US" sz="1600" dirty="0">
                <a:ea typeface="+mn-lt"/>
                <a:cs typeface="+mn-lt"/>
              </a:rPr>
              <a:t> The equity curve demonstrates a rise, triggering sell signals during dips and buy signals during upward movements.</a:t>
            </a:r>
            <a:endParaRPr lang="en-US" sz="1600" dirty="0"/>
          </a:p>
          <a:p>
            <a:pPr marL="0" indent="0">
              <a:lnSpc>
                <a:spcPct val="90000"/>
              </a:lnSpc>
              <a:buNone/>
            </a:pPr>
            <a:r>
              <a:rPr lang="en-US" sz="1600" b="1" dirty="0">
                <a:ea typeface="+mn-lt"/>
                <a:cs typeface="+mn-lt"/>
              </a:rPr>
              <a:t>Buy/Sell Signals:</a:t>
            </a:r>
            <a:endParaRPr lang="en-US" sz="1600" dirty="0"/>
          </a:p>
          <a:p>
            <a:pPr marL="0" indent="0">
              <a:lnSpc>
                <a:spcPct val="90000"/>
              </a:lnSpc>
              <a:buNone/>
            </a:pPr>
            <a:r>
              <a:rPr lang="en-US" sz="1600" dirty="0">
                <a:latin typeface="Arial"/>
                <a:cs typeface="Arial"/>
              </a:rPr>
              <a:t>•</a:t>
            </a:r>
            <a:r>
              <a:rPr lang="en-US" sz="1600" b="1" dirty="0">
                <a:ea typeface="+mn-lt"/>
                <a:cs typeface="+mn-lt"/>
              </a:rPr>
              <a:t>Strategic Indicators:</a:t>
            </a:r>
            <a:r>
              <a:rPr lang="en-US" sz="1600" dirty="0">
                <a:ea typeface="+mn-lt"/>
                <a:cs typeface="+mn-lt"/>
              </a:rPr>
              <a:t> Signals are strategically generated to capitalize on the observed patterns in the equity curve.</a:t>
            </a:r>
            <a:endParaRPr lang="en-US" sz="1600" dirty="0"/>
          </a:p>
          <a:p>
            <a:pPr marL="0" indent="0">
              <a:lnSpc>
                <a:spcPct val="90000"/>
              </a:lnSpc>
              <a:buNone/>
            </a:pPr>
            <a:r>
              <a:rPr lang="en-US" sz="1600" dirty="0">
                <a:latin typeface="Arial"/>
                <a:cs typeface="Arial"/>
              </a:rPr>
              <a:t>•</a:t>
            </a:r>
            <a:r>
              <a:rPr lang="en-US" sz="1600" b="1" dirty="0">
                <a:ea typeface="+mn-lt"/>
                <a:cs typeface="+mn-lt"/>
              </a:rPr>
              <a:t>Pattern Recognition:</a:t>
            </a:r>
            <a:r>
              <a:rPr lang="en-US" sz="1600" dirty="0">
                <a:ea typeface="+mn-lt"/>
                <a:cs typeface="+mn-lt"/>
              </a:rPr>
              <a:t> Buy signals coincide with upward movements, while sell signals align with dip points</a:t>
            </a:r>
            <a:endParaRPr lang="en-US" sz="1600" dirty="0"/>
          </a:p>
          <a:p>
            <a:pPr marL="0" indent="0">
              <a:lnSpc>
                <a:spcPct val="90000"/>
              </a:lnSpc>
              <a:buNone/>
            </a:pPr>
            <a:endParaRPr lang="en-US" sz="1600" dirty="0">
              <a:latin typeface="Arial"/>
              <a:cs typeface="Arial"/>
            </a:endParaRPr>
          </a:p>
          <a:p>
            <a:pPr marL="0" indent="0">
              <a:lnSpc>
                <a:spcPct val="90000"/>
              </a:lnSpc>
              <a:buNone/>
            </a:pPr>
            <a:r>
              <a:rPr lang="en-US" sz="1600" b="1" dirty="0">
                <a:ea typeface="+mn-lt"/>
                <a:cs typeface="+mn-lt"/>
              </a:rPr>
              <a:t>Performance Metrics:</a:t>
            </a:r>
            <a:endParaRPr lang="en-US" sz="1600" dirty="0"/>
          </a:p>
          <a:p>
            <a:pPr marL="0" indent="0">
              <a:lnSpc>
                <a:spcPct val="90000"/>
              </a:lnSpc>
              <a:buNone/>
            </a:pPr>
            <a:r>
              <a:rPr lang="en-US" sz="1600" dirty="0">
                <a:latin typeface="Arial"/>
                <a:cs typeface="Arial"/>
              </a:rPr>
              <a:t>•</a:t>
            </a:r>
            <a:r>
              <a:rPr lang="en-US" sz="1600" b="1" dirty="0">
                <a:ea typeface="+mn-lt"/>
                <a:cs typeface="+mn-lt"/>
              </a:rPr>
              <a:t>Sharpe Ratio</a:t>
            </a:r>
            <a:r>
              <a:rPr lang="en-US" sz="1600" b="1">
                <a:ea typeface="+mn-lt"/>
                <a:cs typeface="+mn-lt"/>
              </a:rPr>
              <a:t>:</a:t>
            </a:r>
            <a:r>
              <a:rPr lang="en-US" sz="1600">
                <a:ea typeface="+mn-lt"/>
                <a:cs typeface="+mn-lt"/>
              </a:rPr>
              <a:t> 1.1299</a:t>
            </a:r>
            <a:endParaRPr lang="en-US" sz="1600" dirty="0"/>
          </a:p>
          <a:p>
            <a:pPr marL="0" indent="0">
              <a:lnSpc>
                <a:spcPct val="90000"/>
              </a:lnSpc>
              <a:buNone/>
            </a:pPr>
            <a:r>
              <a:rPr lang="en-US" sz="1600" dirty="0">
                <a:latin typeface="Arial"/>
                <a:cs typeface="Arial"/>
              </a:rPr>
              <a:t>•</a:t>
            </a:r>
            <a:r>
              <a:rPr lang="en-US" sz="1600" b="1" dirty="0">
                <a:ea typeface="+mn-lt"/>
                <a:cs typeface="+mn-lt"/>
              </a:rPr>
              <a:t>Annualized Returns:</a:t>
            </a:r>
            <a:r>
              <a:rPr lang="en-US" sz="1600" dirty="0">
                <a:ea typeface="+mn-lt"/>
                <a:cs typeface="+mn-lt"/>
              </a:rPr>
              <a:t> 10.16%</a:t>
            </a:r>
            <a:endParaRPr lang="en-US" sz="1600" dirty="0"/>
          </a:p>
          <a:p>
            <a:pPr marL="0" indent="0">
              <a:lnSpc>
                <a:spcPct val="90000"/>
              </a:lnSpc>
              <a:buNone/>
            </a:pPr>
            <a:r>
              <a:rPr lang="en-US" sz="1600" dirty="0">
                <a:latin typeface="Arial"/>
                <a:cs typeface="Arial"/>
              </a:rPr>
              <a:t>•</a:t>
            </a:r>
            <a:r>
              <a:rPr lang="en-US" sz="1600" b="1" dirty="0">
                <a:ea typeface="+mn-lt"/>
                <a:cs typeface="+mn-lt"/>
              </a:rPr>
              <a:t>Maximum Drawdown:</a:t>
            </a:r>
            <a:r>
              <a:rPr lang="en-US" sz="1600" dirty="0">
                <a:ea typeface="+mn-lt"/>
                <a:cs typeface="+mn-lt"/>
              </a:rPr>
              <a:t> 7.92%</a:t>
            </a:r>
            <a:endParaRPr lang="en-US" sz="1200" dirty="0"/>
          </a:p>
          <a:p>
            <a:pPr>
              <a:lnSpc>
                <a:spcPct val="90000"/>
              </a:lnSpc>
            </a:pPr>
            <a:endParaRPr lang="en-US" sz="1100" dirty="0"/>
          </a:p>
        </p:txBody>
      </p:sp>
      <p:pic>
        <p:nvPicPr>
          <p:cNvPr id="5" name="Picture 4">
            <a:extLst>
              <a:ext uri="{FF2B5EF4-FFF2-40B4-BE49-F238E27FC236}">
                <a16:creationId xmlns:a16="http://schemas.microsoft.com/office/drawing/2014/main" id="{8EF88836-6C73-261F-35A3-E28A091EE2BB}"/>
              </a:ext>
            </a:extLst>
          </p:cNvPr>
          <p:cNvPicPr>
            <a:picLocks noChangeAspect="1"/>
          </p:cNvPicPr>
          <p:nvPr/>
        </p:nvPicPr>
        <p:blipFill>
          <a:blip r:embed="rId2"/>
          <a:stretch>
            <a:fillRect/>
          </a:stretch>
        </p:blipFill>
        <p:spPr>
          <a:xfrm>
            <a:off x="7448584" y="3536850"/>
            <a:ext cx="4377267" cy="2609805"/>
          </a:xfrm>
          <a:prstGeom prst="rect">
            <a:avLst/>
          </a:prstGeom>
        </p:spPr>
      </p:pic>
      <p:pic>
        <p:nvPicPr>
          <p:cNvPr id="8" name="Picture 7">
            <a:extLst>
              <a:ext uri="{FF2B5EF4-FFF2-40B4-BE49-F238E27FC236}">
                <a16:creationId xmlns:a16="http://schemas.microsoft.com/office/drawing/2014/main" id="{127FF7D7-6F80-67DD-AB99-18710093C440}"/>
              </a:ext>
            </a:extLst>
          </p:cNvPr>
          <p:cNvPicPr>
            <a:picLocks noChangeAspect="1"/>
          </p:cNvPicPr>
          <p:nvPr/>
        </p:nvPicPr>
        <p:blipFill>
          <a:blip r:embed="rId3"/>
          <a:stretch>
            <a:fillRect/>
          </a:stretch>
        </p:blipFill>
        <p:spPr>
          <a:xfrm>
            <a:off x="7448584" y="858043"/>
            <a:ext cx="4313286" cy="2605438"/>
          </a:xfrm>
          <a:prstGeom prst="rect">
            <a:avLst/>
          </a:prstGeom>
        </p:spPr>
      </p:pic>
    </p:spTree>
    <p:extLst>
      <p:ext uri="{BB962C8B-B14F-4D97-AF65-F5344CB8AC3E}">
        <p14:creationId xmlns:p14="http://schemas.microsoft.com/office/powerpoint/2010/main" val="1094811871"/>
      </p:ext>
    </p:extLst>
  </p:cSld>
  <p:clrMapOvr>
    <a:masterClrMapping/>
  </p:clrMapOvr>
</p:sld>
</file>

<file path=ppt/theme/theme1.xml><?xml version="1.0" encoding="utf-8"?>
<a:theme xmlns:a="http://schemas.openxmlformats.org/drawingml/2006/main" name="BrushVTI">
  <a:themeElements>
    <a:clrScheme name="AnalogousFromDarkSeedRightStep">
      <a:dk1>
        <a:srgbClr val="000000"/>
      </a:dk1>
      <a:lt1>
        <a:srgbClr val="FFFFFF"/>
      </a:lt1>
      <a:dk2>
        <a:srgbClr val="3B3221"/>
      </a:dk2>
      <a:lt2>
        <a:srgbClr val="E2E8E2"/>
      </a:lt2>
      <a:accent1>
        <a:srgbClr val="C04DC3"/>
      </a:accent1>
      <a:accent2>
        <a:srgbClr val="B13B83"/>
      </a:accent2>
      <a:accent3>
        <a:srgbClr val="C34D63"/>
      </a:accent3>
      <a:accent4>
        <a:srgbClr val="B1553B"/>
      </a:accent4>
      <a:accent5>
        <a:srgbClr val="C3994D"/>
      </a:accent5>
      <a:accent6>
        <a:srgbClr val="A3AA38"/>
      </a:accent6>
      <a:hlink>
        <a:srgbClr val="3F82B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7</TotalTime>
  <Words>1606</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Inter</vt:lpstr>
      <vt:lpstr>BrushVTI</vt:lpstr>
      <vt:lpstr>BTC/USDT Market Predictive Model Report</vt:lpstr>
      <vt:lpstr>SARIMA REPORT</vt:lpstr>
      <vt:lpstr>Data Preprocessing</vt:lpstr>
      <vt:lpstr>PowerPoint Presentation</vt:lpstr>
      <vt:lpstr>Model Parameters</vt:lpstr>
      <vt:lpstr>   Forecasting and Cross Validation</vt:lpstr>
      <vt:lpstr>SARIMA Prediction (shaded)</vt:lpstr>
      <vt:lpstr>Trading Strategy</vt:lpstr>
      <vt:lpstr>Backtesting Results</vt:lpstr>
      <vt:lpstr>Risk Management Strategy</vt:lpstr>
      <vt:lpstr>LSTM REPORT</vt:lpstr>
      <vt:lpstr>Data Preprocessing</vt:lpstr>
      <vt:lpstr>RELEVANT PLOTS</vt:lpstr>
      <vt:lpstr>MODEL PARAMETERS</vt:lpstr>
      <vt:lpstr>MODEL FITTING</vt:lpstr>
      <vt:lpstr>MODEL PREDICTION</vt:lpstr>
      <vt:lpstr>BACKTESTING</vt:lpstr>
      <vt:lpstr>RISK MANAGEMENT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Abhirup Adhikary</cp:lastModifiedBy>
  <cp:revision>959</cp:revision>
  <dcterms:created xsi:type="dcterms:W3CDTF">2024-01-12T12:21:15Z</dcterms:created>
  <dcterms:modified xsi:type="dcterms:W3CDTF">2024-01-21T04:31:05Z</dcterms:modified>
</cp:coreProperties>
</file>