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9" r:id="rId4"/>
    <p:sldId id="260" r:id="rId5"/>
    <p:sldId id="258" r:id="rId6"/>
    <p:sldId id="261" r:id="rId7"/>
    <p:sldId id="262" r:id="rId8"/>
    <p:sldId id="269" r:id="rId9"/>
    <p:sldId id="270" r:id="rId10"/>
    <p:sldId id="271" r:id="rId11"/>
    <p:sldId id="272" r:id="rId12"/>
    <p:sldId id="274" r:id="rId13"/>
    <p:sldId id="273" r:id="rId14"/>
    <p:sldId id="275" r:id="rId15"/>
    <p:sldId id="276" r:id="rId16"/>
    <p:sldId id="279"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1B4E96-5D9C-49E7-B1DD-E6BB6B1A3AC4}" v="2956" dt="2024-01-12T18:50:18.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296" autoAdjust="0"/>
  </p:normalViewPr>
  <p:slideViewPr>
    <p:cSldViewPr snapToGrid="0">
      <p:cViewPr varScale="1">
        <p:scale>
          <a:sx n="89" d="100"/>
          <a:sy n="89" d="100"/>
        </p:scale>
        <p:origin x="4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233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471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0430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797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9719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872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92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70962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9044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63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4123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20-Jan-24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165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20-Jan-24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03036410"/>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hierrymoudiki.github.io/blog/2020/03/27/r/misc/crossval-2"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Multi-coloured graphs and numbers">
            <a:extLst>
              <a:ext uri="{FF2B5EF4-FFF2-40B4-BE49-F238E27FC236}">
                <a16:creationId xmlns:a16="http://schemas.microsoft.com/office/drawing/2014/main" id="{138F9D5C-D636-737E-5D52-B24AC86517B7}"/>
              </a:ext>
            </a:extLst>
          </p:cNvPr>
          <p:cNvPicPr>
            <a:picLocks noChangeAspect="1"/>
          </p:cNvPicPr>
          <p:nvPr/>
        </p:nvPicPr>
        <p:blipFill rotWithShape="1">
          <a:blip r:embed="rId2"/>
          <a:srcRect t="6060" r="-2" b="9543"/>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6095999" y="3834174"/>
            <a:ext cx="5257800" cy="1701570"/>
          </a:xfrm>
        </p:spPr>
        <p:txBody>
          <a:bodyPr anchor="b">
            <a:normAutofit/>
          </a:bodyPr>
          <a:lstStyle/>
          <a:p>
            <a:r>
              <a:rPr lang="en-US" sz="3700">
                <a:ea typeface="+mj-lt"/>
                <a:cs typeface="+mj-lt"/>
              </a:rPr>
              <a:t>BTC/USDT Market Predictive Model Report</a:t>
            </a:r>
            <a:endParaRPr lang="en-US" sz="3700"/>
          </a:p>
        </p:txBody>
      </p:sp>
      <p:sp>
        <p:nvSpPr>
          <p:cNvPr id="3" name="Subtitle 2"/>
          <p:cNvSpPr>
            <a:spLocks noGrp="1"/>
          </p:cNvSpPr>
          <p:nvPr>
            <p:ph type="subTitle" idx="1"/>
          </p:nvPr>
        </p:nvSpPr>
        <p:spPr>
          <a:xfrm>
            <a:off x="6096000" y="5592499"/>
            <a:ext cx="5147960" cy="646785"/>
          </a:xfrm>
        </p:spPr>
        <p:txBody>
          <a:bodyPr vert="horz" lIns="91440" tIns="45720" rIns="91440" bIns="45720" rtlCol="0">
            <a:normAutofit/>
          </a:bodyPr>
          <a:lstStyle/>
          <a:p>
            <a:pPr>
              <a:lnSpc>
                <a:spcPct val="90000"/>
              </a:lnSpc>
            </a:pPr>
            <a:r>
              <a:rPr lang="en-US" sz="2000">
                <a:ea typeface="+mn-lt"/>
                <a:cs typeface="+mn-lt"/>
              </a:rPr>
              <a:t>SARIMA-based and lstm-based Predictive Models</a:t>
            </a:r>
            <a:endParaRPr lang="en-US" sz="20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FBFF59-CE4F-8236-9AC8-23134B515C6C}"/>
              </a:ext>
            </a:extLst>
          </p:cNvPr>
          <p:cNvSpPr>
            <a:spLocks noGrp="1"/>
          </p:cNvSpPr>
          <p:nvPr>
            <p:ph type="title"/>
          </p:nvPr>
        </p:nvSpPr>
        <p:spPr>
          <a:xfrm>
            <a:off x="838201" y="643467"/>
            <a:ext cx="3888526" cy="1800526"/>
          </a:xfrm>
        </p:spPr>
        <p:txBody>
          <a:bodyPr>
            <a:normAutofit/>
          </a:bodyPr>
          <a:lstStyle/>
          <a:p>
            <a:r>
              <a:rPr lang="en-US" dirty="0"/>
              <a:t>Risk Management Strategy</a:t>
            </a:r>
          </a:p>
        </p:txBody>
      </p:sp>
      <p:sp>
        <p:nvSpPr>
          <p:cNvPr id="8" name="Content Placeholder 7">
            <a:extLst>
              <a:ext uri="{FF2B5EF4-FFF2-40B4-BE49-F238E27FC236}">
                <a16:creationId xmlns:a16="http://schemas.microsoft.com/office/drawing/2014/main" id="{11D8C24E-CD3F-B23C-21E5-CC72B992C173}"/>
              </a:ext>
            </a:extLst>
          </p:cNvPr>
          <p:cNvSpPr>
            <a:spLocks noGrp="1"/>
          </p:cNvSpPr>
          <p:nvPr>
            <p:ph idx="1"/>
          </p:nvPr>
        </p:nvSpPr>
        <p:spPr>
          <a:xfrm>
            <a:off x="838201" y="2623381"/>
            <a:ext cx="3888528" cy="3553581"/>
          </a:xfrm>
        </p:spPr>
        <p:txBody>
          <a:bodyPr vert="horz" lIns="91440" tIns="45720" rIns="91440" bIns="45720" rtlCol="0" anchor="t">
            <a:noAutofit/>
          </a:bodyPr>
          <a:lstStyle/>
          <a:p>
            <a:r>
              <a:rPr lang="en-IN" sz="1800" dirty="0">
                <a:latin typeface="Calibri"/>
                <a:ea typeface="Calibri"/>
                <a:cs typeface="Calibri"/>
              </a:rPr>
              <a:t>Risk-management policies like stop loss and take profit were plotted. </a:t>
            </a:r>
            <a:endParaRPr lang="en-US" sz="1800">
              <a:latin typeface="Century Gothic"/>
              <a:ea typeface="Calibri"/>
              <a:cs typeface="Calibri"/>
            </a:endParaRPr>
          </a:p>
          <a:p>
            <a:r>
              <a:rPr lang="en-IN" sz="1800" dirty="0">
                <a:latin typeface="Calibri"/>
                <a:ea typeface="Calibri"/>
                <a:cs typeface="Calibri"/>
              </a:rPr>
              <a:t>The stop loss percentage was kept at 0.02 and a fairly standard reward-risk ratio of 2:1 was used. This can be modified according to the trading policies of the user. </a:t>
            </a:r>
            <a:endParaRPr lang="en-US" sz="1800">
              <a:latin typeface="Century Gothic"/>
              <a:ea typeface="Calibri"/>
              <a:cs typeface="Calibri"/>
            </a:endParaRPr>
          </a:p>
          <a:p>
            <a:r>
              <a:rPr lang="en-IN" sz="1800" dirty="0">
                <a:latin typeface="Calibri"/>
                <a:ea typeface="Calibri"/>
                <a:cs typeface="Calibri"/>
              </a:rPr>
              <a:t>Performance metrics like sharp ratio, annualized returns and maximum drawdown were also provided alongside with this.</a:t>
            </a:r>
            <a:endParaRPr lang="en-US" sz="1800"/>
          </a:p>
        </p:txBody>
      </p:sp>
      <p:pic>
        <p:nvPicPr>
          <p:cNvPr id="4" name="Content Placeholder 3">
            <a:extLst>
              <a:ext uri="{FF2B5EF4-FFF2-40B4-BE49-F238E27FC236}">
                <a16:creationId xmlns:a16="http://schemas.microsoft.com/office/drawing/2014/main" id="{AC71C9F4-B5ED-9734-A3C1-E61E0BB451A4}"/>
              </a:ext>
            </a:extLst>
          </p:cNvPr>
          <p:cNvPicPr>
            <a:picLocks noChangeAspect="1"/>
          </p:cNvPicPr>
          <p:nvPr/>
        </p:nvPicPr>
        <p:blipFill>
          <a:blip r:embed="rId2"/>
          <a:stretch>
            <a:fillRect/>
          </a:stretch>
        </p:blipFill>
        <p:spPr>
          <a:xfrm>
            <a:off x="6800986" y="2030777"/>
            <a:ext cx="4747547" cy="2824790"/>
          </a:xfrm>
          <a:prstGeom prst="rect">
            <a:avLst/>
          </a:prstGeom>
        </p:spPr>
      </p:pic>
    </p:spTree>
    <p:extLst>
      <p:ext uri="{BB962C8B-B14F-4D97-AF65-F5344CB8AC3E}">
        <p14:creationId xmlns:p14="http://schemas.microsoft.com/office/powerpoint/2010/main" val="115706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Magnifying glass showing decling performance">
            <a:extLst>
              <a:ext uri="{FF2B5EF4-FFF2-40B4-BE49-F238E27FC236}">
                <a16:creationId xmlns:a16="http://schemas.microsoft.com/office/drawing/2014/main" id="{48F71542-3774-8D9C-8BF6-544BE355B382}"/>
              </a:ext>
            </a:extLst>
          </p:cNvPr>
          <p:cNvPicPr>
            <a:picLocks noChangeAspect="1"/>
          </p:cNvPicPr>
          <p:nvPr/>
        </p:nvPicPr>
        <p:blipFill rotWithShape="1">
          <a:blip r:embed="rId2"/>
          <a:srcRect t="591" r="6" b="14998"/>
          <a:stretch/>
        </p:blipFill>
        <p:spPr>
          <a:xfrm>
            <a:off x="20" y="10"/>
            <a:ext cx="12188932" cy="6857990"/>
          </a:xfrm>
          <a:prstGeom prst="rect">
            <a:avLst/>
          </a:prstGeom>
        </p:spPr>
      </p:pic>
      <p:sp>
        <p:nvSpPr>
          <p:cNvPr id="22" name="Rectangle 21">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6A5C5-69C6-94B6-2C18-BCAFD7E517FE}"/>
              </a:ext>
            </a:extLst>
          </p:cNvPr>
          <p:cNvSpPr>
            <a:spLocks noGrp="1"/>
          </p:cNvSpPr>
          <p:nvPr>
            <p:ph type="title"/>
          </p:nvPr>
        </p:nvSpPr>
        <p:spPr>
          <a:xfrm>
            <a:off x="1524000" y="4416721"/>
            <a:ext cx="9144000" cy="1152663"/>
          </a:xfrm>
        </p:spPr>
        <p:txBody>
          <a:bodyPr vert="horz" lIns="91440" tIns="45720" rIns="91440" bIns="45720" rtlCol="0" anchor="b">
            <a:normAutofit/>
          </a:bodyPr>
          <a:lstStyle/>
          <a:p>
            <a:pPr algn="ctr"/>
            <a:r>
              <a:rPr lang="en-US" sz="4800" i="1">
                <a:solidFill>
                  <a:schemeClr val="bg1"/>
                </a:solidFill>
              </a:rPr>
              <a:t>LSTM REPORT</a:t>
            </a:r>
          </a:p>
        </p:txBody>
      </p:sp>
    </p:spTree>
    <p:extLst>
      <p:ext uri="{BB962C8B-B14F-4D97-AF65-F5344CB8AC3E}">
        <p14:creationId xmlns:p14="http://schemas.microsoft.com/office/powerpoint/2010/main" val="226422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0808C6-26ED-7530-59D1-517AE410C10B}"/>
            </a:ext>
          </a:extLst>
        </p:cNvPr>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Financial graphs on a dark display">
            <a:extLst>
              <a:ext uri="{FF2B5EF4-FFF2-40B4-BE49-F238E27FC236}">
                <a16:creationId xmlns:a16="http://schemas.microsoft.com/office/drawing/2014/main" id="{0141693E-869F-5673-C1FB-C3B8A882E962}"/>
              </a:ext>
            </a:extLst>
          </p:cNvPr>
          <p:cNvPicPr>
            <a:picLocks noChangeAspect="1"/>
          </p:cNvPicPr>
          <p:nvPr/>
        </p:nvPicPr>
        <p:blipFill rotWithShape="1">
          <a:blip r:embed="rId2">
            <a:alphaModFix amt="40000"/>
          </a:blip>
          <a:srcRect l="8789" r="14202" b="4"/>
          <a:stretch/>
        </p:blipFill>
        <p:spPr>
          <a:xfrm>
            <a:off x="20" y="10"/>
            <a:ext cx="8450297" cy="6857990"/>
          </a:xfrm>
          <a:prstGeom prst="rect">
            <a:avLst/>
          </a:prstGeom>
        </p:spPr>
      </p:pic>
      <p:sp>
        <p:nvSpPr>
          <p:cNvPr id="2" name="Title 1">
            <a:extLst>
              <a:ext uri="{FF2B5EF4-FFF2-40B4-BE49-F238E27FC236}">
                <a16:creationId xmlns:a16="http://schemas.microsoft.com/office/drawing/2014/main" id="{EDC272F7-999A-E93F-08B8-C57DD48A2795}"/>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b="1" i="1"/>
              <a:t>Data Preprocessing</a:t>
            </a:r>
            <a:endParaRPr lang="en-US" sz="4800" i="1"/>
          </a:p>
        </p:txBody>
      </p:sp>
      <p:sp>
        <p:nvSpPr>
          <p:cNvPr id="4" name="TextBox 3">
            <a:extLst>
              <a:ext uri="{FF2B5EF4-FFF2-40B4-BE49-F238E27FC236}">
                <a16:creationId xmlns:a16="http://schemas.microsoft.com/office/drawing/2014/main" id="{CD4AA6EC-301B-DEC4-7E92-7B49F0765018}"/>
              </a:ext>
            </a:extLst>
          </p:cNvPr>
          <p:cNvSpPr txBox="1"/>
          <p:nvPr/>
        </p:nvSpPr>
        <p:spPr>
          <a:xfrm>
            <a:off x="5269896" y="5582484"/>
            <a:ext cx="6982784" cy="7972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spcAft>
                <a:spcPts val="600"/>
              </a:spcAft>
            </a:pPr>
            <a:r>
              <a:rPr lang="en-US" sz="2400" cap="all" dirty="0"/>
              <a:t>SEE THE NEXT PAGE FOR RELEVANT PLOTS</a:t>
            </a:r>
          </a:p>
        </p:txBody>
      </p:sp>
      <p:sp>
        <p:nvSpPr>
          <p:cNvPr id="3" name="Content Placeholder 2">
            <a:extLst>
              <a:ext uri="{FF2B5EF4-FFF2-40B4-BE49-F238E27FC236}">
                <a16:creationId xmlns:a16="http://schemas.microsoft.com/office/drawing/2014/main" id="{F7F8ACCA-EF6E-3318-07C2-47B8273EE488}"/>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285750" indent="-285750" defTabSz="475488">
              <a:spcAft>
                <a:spcPts val="600"/>
              </a:spcAft>
              <a:buFont typeface="Arial"/>
              <a:buChar char="•"/>
            </a:pPr>
            <a:r>
              <a:rPr lang="en-IN" sz="1600" dirty="0">
                <a:solidFill>
                  <a:srgbClr val="FFFF00"/>
                </a:solidFill>
                <a:ea typeface="+mn-lt"/>
                <a:cs typeface="+mn-lt"/>
              </a:rPr>
              <a:t>The features in the LSTM layer first consisted of only the ones in the csv file i.e., </a:t>
            </a:r>
            <a:r>
              <a:rPr lang="en-IN" sz="1600" kern="1200" dirty="0">
                <a:solidFill>
                  <a:srgbClr val="FFFF00"/>
                </a:solidFill>
                <a:ea typeface="+mn-lt"/>
                <a:cs typeface="+mn-lt"/>
              </a:rPr>
              <a:t>Open, High,</a:t>
            </a:r>
            <a:r>
              <a:rPr lang="en-IN" sz="1600" dirty="0">
                <a:solidFill>
                  <a:srgbClr val="FFFF00"/>
                </a:solidFill>
                <a:ea typeface="+mn-lt"/>
                <a:cs typeface="+mn-lt"/>
              </a:rPr>
              <a:t> </a:t>
            </a:r>
            <a:r>
              <a:rPr lang="en-IN" sz="1600" kern="1200" dirty="0">
                <a:solidFill>
                  <a:srgbClr val="FFFF00"/>
                </a:solidFill>
                <a:ea typeface="+mn-lt"/>
                <a:cs typeface="+mn-lt"/>
              </a:rPr>
              <a:t>Low, Close and </a:t>
            </a:r>
            <a:r>
              <a:rPr lang="en-IN" sz="1600" dirty="0">
                <a:solidFill>
                  <a:srgbClr val="FFFF00"/>
                </a:solidFill>
                <a:ea typeface="+mn-lt"/>
                <a:cs typeface="+mn-lt"/>
              </a:rPr>
              <a:t>Volume</a:t>
            </a:r>
            <a:r>
              <a:rPr lang="en-IN" sz="1600" kern="1200" dirty="0">
                <a:solidFill>
                  <a:srgbClr val="FFFF00"/>
                </a:solidFill>
                <a:ea typeface="+mn-lt"/>
                <a:cs typeface="+mn-lt"/>
              </a:rPr>
              <a:t>. </a:t>
            </a:r>
            <a:r>
              <a:rPr lang="en-IN" sz="1600" dirty="0">
                <a:solidFill>
                  <a:srgbClr val="FFFF00"/>
                </a:solidFill>
                <a:ea typeface="+mn-lt"/>
                <a:cs typeface="+mn-lt"/>
              </a:rPr>
              <a:t>However</a:t>
            </a:r>
            <a:r>
              <a:rPr lang="en-IN" sz="1600" kern="1200" dirty="0">
                <a:solidFill>
                  <a:srgbClr val="FFFF00"/>
                </a:solidFill>
                <a:ea typeface="+mn-lt"/>
                <a:cs typeface="+mn-lt"/>
              </a:rPr>
              <a:t>, on </a:t>
            </a:r>
            <a:r>
              <a:rPr lang="en-IN" sz="1600" dirty="0">
                <a:solidFill>
                  <a:srgbClr val="FFFF00"/>
                </a:solidFill>
                <a:ea typeface="+mn-lt"/>
                <a:cs typeface="+mn-lt"/>
              </a:rPr>
              <a:t>training </a:t>
            </a:r>
            <a:r>
              <a:rPr lang="en-IN" sz="1600" kern="1200" dirty="0">
                <a:solidFill>
                  <a:srgbClr val="FFFF00"/>
                </a:solidFill>
                <a:ea typeface="+mn-lt"/>
                <a:cs typeface="+mn-lt"/>
              </a:rPr>
              <a:t>the </a:t>
            </a:r>
            <a:r>
              <a:rPr lang="en-IN" sz="1600" dirty="0">
                <a:solidFill>
                  <a:srgbClr val="FFFF00"/>
                </a:solidFill>
                <a:ea typeface="+mn-lt"/>
                <a:cs typeface="+mn-lt"/>
              </a:rPr>
              <a:t>model</a:t>
            </a:r>
            <a:r>
              <a:rPr lang="en-IN" sz="1600" kern="1200" dirty="0">
                <a:solidFill>
                  <a:srgbClr val="FFFF00"/>
                </a:solidFill>
                <a:ea typeface="+mn-lt"/>
                <a:cs typeface="+mn-lt"/>
              </a:rPr>
              <a:t>, it </a:t>
            </a:r>
            <a:r>
              <a:rPr lang="en-IN" sz="1600" dirty="0">
                <a:solidFill>
                  <a:srgbClr val="FFFF00"/>
                </a:solidFill>
                <a:ea typeface="+mn-lt"/>
                <a:cs typeface="+mn-lt"/>
              </a:rPr>
              <a:t>led </a:t>
            </a:r>
            <a:r>
              <a:rPr lang="en-IN" sz="1600" kern="1200" dirty="0">
                <a:solidFill>
                  <a:srgbClr val="FFFF00"/>
                </a:solidFill>
                <a:ea typeface="+mn-lt"/>
                <a:cs typeface="+mn-lt"/>
              </a:rPr>
              <a:t>to </a:t>
            </a:r>
            <a:r>
              <a:rPr lang="en-IN" sz="1600" dirty="0">
                <a:solidFill>
                  <a:srgbClr val="FFFF00"/>
                </a:solidFill>
                <a:ea typeface="+mn-lt"/>
                <a:cs typeface="+mn-lt"/>
              </a:rPr>
              <a:t>significant overfitting after 4 epochs and hence additional features like High-Low ratio, Daily Returns, Moving Averages </a:t>
            </a:r>
            <a:r>
              <a:rPr lang="en-IN" sz="1600" kern="1200" dirty="0">
                <a:solidFill>
                  <a:srgbClr val="FFFF00"/>
                </a:solidFill>
                <a:ea typeface="+mn-lt"/>
                <a:cs typeface="+mn-lt"/>
              </a:rPr>
              <a:t>and </a:t>
            </a:r>
            <a:r>
              <a:rPr lang="en-IN" sz="1600" dirty="0">
                <a:solidFill>
                  <a:srgbClr val="FFFF00"/>
                </a:solidFill>
                <a:ea typeface="+mn-lt"/>
                <a:cs typeface="+mn-lt"/>
              </a:rPr>
              <a:t>RSI were added</a:t>
            </a:r>
            <a:r>
              <a:rPr lang="en-IN" sz="1600" kern="1200" dirty="0">
                <a:solidFill>
                  <a:srgbClr val="FFFF00"/>
                </a:solidFill>
                <a:ea typeface="+mn-lt"/>
                <a:cs typeface="+mn-lt"/>
              </a:rPr>
              <a:t>. </a:t>
            </a:r>
            <a:r>
              <a:rPr lang="en-IN" sz="1600" dirty="0">
                <a:solidFill>
                  <a:srgbClr val="FFFF00"/>
                </a:solidFill>
                <a:ea typeface="+mn-lt"/>
                <a:cs typeface="+mn-lt"/>
              </a:rPr>
              <a:t>To ensure that the overfitting problem does not persist</a:t>
            </a:r>
            <a:r>
              <a:rPr lang="en-IN" sz="1600" kern="1200" dirty="0">
                <a:solidFill>
                  <a:srgbClr val="FFFF00"/>
                </a:solidFill>
                <a:ea typeface="+mn-lt"/>
                <a:cs typeface="+mn-lt"/>
              </a:rPr>
              <a:t>, </a:t>
            </a:r>
            <a:r>
              <a:rPr lang="en-IN" sz="1600" dirty="0">
                <a:solidFill>
                  <a:srgbClr val="FFFF00"/>
                </a:solidFill>
                <a:ea typeface="+mn-lt"/>
                <a:cs typeface="+mn-lt"/>
              </a:rPr>
              <a:t>the correlation heatmap was plotted</a:t>
            </a:r>
            <a:r>
              <a:rPr lang="en-IN" sz="1600" kern="1200" dirty="0">
                <a:solidFill>
                  <a:srgbClr val="FFFF00"/>
                </a:solidFill>
                <a:ea typeface="+mn-lt"/>
                <a:cs typeface="+mn-lt"/>
              </a:rPr>
              <a:t>. </a:t>
            </a:r>
            <a:r>
              <a:rPr lang="en-IN" sz="1600" dirty="0">
                <a:solidFill>
                  <a:srgbClr val="FFFF00"/>
                </a:solidFill>
                <a:ea typeface="+mn-lt"/>
                <a:cs typeface="+mn-lt"/>
              </a:rPr>
              <a:t>There </a:t>
            </a:r>
            <a:r>
              <a:rPr lang="en-IN" sz="1600" kern="1200" dirty="0">
                <a:solidFill>
                  <a:srgbClr val="FFFF00"/>
                </a:solidFill>
                <a:ea typeface="+mn-lt"/>
                <a:cs typeface="+mn-lt"/>
              </a:rPr>
              <a:t>we </a:t>
            </a:r>
            <a:r>
              <a:rPr lang="en-IN" sz="1600" dirty="0">
                <a:solidFill>
                  <a:srgbClr val="FFFF00"/>
                </a:solidFill>
                <a:ea typeface="+mn-lt"/>
                <a:cs typeface="+mn-lt"/>
              </a:rPr>
              <a:t>see </a:t>
            </a:r>
            <a:r>
              <a:rPr lang="en-IN" sz="1600" kern="1200" dirty="0">
                <a:solidFill>
                  <a:srgbClr val="FFFF00"/>
                </a:solidFill>
                <a:ea typeface="+mn-lt"/>
                <a:cs typeface="+mn-lt"/>
              </a:rPr>
              <a:t>that </a:t>
            </a:r>
            <a:r>
              <a:rPr lang="en-IN" sz="1600" dirty="0">
                <a:solidFill>
                  <a:srgbClr val="FFFF00"/>
                </a:solidFill>
                <a:ea typeface="+mn-lt"/>
                <a:cs typeface="+mn-lt"/>
              </a:rPr>
              <a:t>many features have close to 0 correlation </a:t>
            </a:r>
            <a:r>
              <a:rPr lang="en-IN" sz="1600" kern="1200" dirty="0">
                <a:solidFill>
                  <a:srgbClr val="FFFF00"/>
                </a:solidFill>
                <a:ea typeface="+mn-lt"/>
                <a:cs typeface="+mn-lt"/>
              </a:rPr>
              <a:t>which is </a:t>
            </a:r>
            <a:r>
              <a:rPr lang="en-IN" sz="1600" dirty="0">
                <a:solidFill>
                  <a:srgbClr val="FFFF00"/>
                </a:solidFill>
                <a:ea typeface="+mn-lt"/>
                <a:cs typeface="+mn-lt"/>
              </a:rPr>
              <a:t>exactly what we need </a:t>
            </a:r>
            <a:r>
              <a:rPr lang="en-IN" sz="1600" kern="1200" dirty="0">
                <a:solidFill>
                  <a:srgbClr val="FFFF00"/>
                </a:solidFill>
                <a:ea typeface="+mn-lt"/>
                <a:cs typeface="+mn-lt"/>
              </a:rPr>
              <a:t>to </a:t>
            </a:r>
            <a:r>
              <a:rPr lang="en-IN" sz="1600" dirty="0">
                <a:solidFill>
                  <a:srgbClr val="FFFF00"/>
                </a:solidFill>
                <a:ea typeface="+mn-lt"/>
                <a:cs typeface="+mn-lt"/>
              </a:rPr>
              <a:t>solve </a:t>
            </a:r>
            <a:r>
              <a:rPr lang="en-IN" sz="1600" kern="1200" dirty="0">
                <a:solidFill>
                  <a:srgbClr val="FFFF00"/>
                </a:solidFill>
                <a:ea typeface="+mn-lt"/>
                <a:cs typeface="+mn-lt"/>
              </a:rPr>
              <a:t>the </a:t>
            </a:r>
            <a:r>
              <a:rPr lang="en-IN" sz="1600" dirty="0">
                <a:solidFill>
                  <a:srgbClr val="FFFF00"/>
                </a:solidFill>
                <a:ea typeface="+mn-lt"/>
                <a:cs typeface="+mn-lt"/>
              </a:rPr>
              <a:t>overfitting problem</a:t>
            </a:r>
            <a:r>
              <a:rPr lang="en-IN" sz="1600" kern="1200" dirty="0">
                <a:solidFill>
                  <a:srgbClr val="FFFF00"/>
                </a:solidFill>
                <a:ea typeface="+mn-lt"/>
                <a:cs typeface="+mn-lt"/>
              </a:rPr>
              <a:t>.</a:t>
            </a:r>
            <a:endParaRPr lang="en-IN" sz="1600" dirty="0">
              <a:solidFill>
                <a:srgbClr val="FFFF00"/>
              </a:solidFill>
              <a:ea typeface="+mn-lt"/>
              <a:cs typeface="+mn-lt"/>
            </a:endParaRPr>
          </a:p>
          <a:p>
            <a:pPr marL="285750" indent="-285750" defTabSz="475488">
              <a:spcAft>
                <a:spcPts val="600"/>
              </a:spcAft>
              <a:buFont typeface="Arial"/>
              <a:buChar char="•"/>
            </a:pPr>
            <a:r>
              <a:rPr lang="en-IN" sz="1600" dirty="0">
                <a:solidFill>
                  <a:srgbClr val="FFFF00"/>
                </a:solidFill>
                <a:ea typeface="+mn-lt"/>
                <a:cs typeface="+mn-lt"/>
              </a:rPr>
              <a:t>The Moving Averages were calculated on a 30-minute and 150-minute window. It is also the basis of how the buy and sell signals are generated. RSI was calculated on a 42-minute window.</a:t>
            </a:r>
            <a:endParaRPr lang="en-IN" sz="1600">
              <a:solidFill>
                <a:srgbClr val="FFFF00"/>
              </a:solidFill>
              <a:latin typeface="Century Gothic"/>
            </a:endParaRPr>
          </a:p>
          <a:p>
            <a:pPr marL="285750" indent="-285750" defTabSz="475488">
              <a:spcAft>
                <a:spcPts val="600"/>
              </a:spcAft>
              <a:buFont typeface="Arial"/>
              <a:buChar char="•"/>
            </a:pPr>
            <a:r>
              <a:rPr lang="en-IN" sz="1600" dirty="0">
                <a:solidFill>
                  <a:srgbClr val="FFFF00"/>
                </a:solidFill>
                <a:ea typeface="+mn-lt"/>
                <a:cs typeface="+mn-lt"/>
              </a:rPr>
              <a:t>Plots of volume analysis, moving averages and return analysis were plotted on the input data to have a better understanding of the trends in the market.</a:t>
            </a:r>
            <a:endParaRPr lang="en-IN" sz="1600" dirty="0">
              <a:solidFill>
                <a:srgbClr val="FFFF00"/>
              </a:solidFill>
              <a:latin typeface="Century Gothic"/>
            </a:endParaRPr>
          </a:p>
          <a:p>
            <a:pPr marL="285750" indent="-285750" defTabSz="475488">
              <a:spcAft>
                <a:spcPts val="600"/>
              </a:spcAft>
              <a:buFont typeface="Arial"/>
              <a:buChar char="•"/>
            </a:pPr>
            <a:endParaRPr lang="en-IN" sz="1400" kern="1200" dirty="0">
              <a:solidFill>
                <a:srgbClr val="50555C"/>
              </a:solidFill>
              <a:latin typeface="Century Gothic"/>
            </a:endParaRPr>
          </a:p>
          <a:p>
            <a:pPr marL="171450" indent="-171450">
              <a:spcAft>
                <a:spcPts val="600"/>
              </a:spcAft>
              <a:buFont typeface="Arial"/>
              <a:buChar char="•"/>
            </a:pPr>
            <a:endParaRPr lang="en-US" sz="1400" dirty="0">
              <a:solidFill>
                <a:srgbClr val="50555C"/>
              </a:solidFill>
              <a:latin typeface="Inter"/>
            </a:endParaRPr>
          </a:p>
          <a:p>
            <a:pPr>
              <a:spcAft>
                <a:spcPts val="600"/>
              </a:spcAft>
            </a:pPr>
            <a:endParaRPr lang="en-US" sz="1200">
              <a:solidFill>
                <a:srgbClr val="000000"/>
              </a:solidFill>
            </a:endParaRPr>
          </a:p>
        </p:txBody>
      </p:sp>
    </p:spTree>
    <p:extLst>
      <p:ext uri="{BB962C8B-B14F-4D97-AF65-F5344CB8AC3E}">
        <p14:creationId xmlns:p14="http://schemas.microsoft.com/office/powerpoint/2010/main" val="31301222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37B024FF-40E3-4234-A8A8-4AEA325DC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6D085-F759-4499-94EC-3EA02812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299D3D-D323-B5B2-81F1-C9A339E229AE}"/>
              </a:ext>
            </a:extLst>
          </p:cNvPr>
          <p:cNvSpPr>
            <a:spLocks noGrp="1"/>
          </p:cNvSpPr>
          <p:nvPr>
            <p:ph type="title"/>
          </p:nvPr>
        </p:nvSpPr>
        <p:spPr>
          <a:xfrm>
            <a:off x="6343650" y="4181474"/>
            <a:ext cx="5505814" cy="1471335"/>
          </a:xfrm>
        </p:spPr>
        <p:txBody>
          <a:bodyPr vert="horz" lIns="91440" tIns="45720" rIns="91440" bIns="45720" rtlCol="0" anchor="b">
            <a:normAutofit/>
          </a:bodyPr>
          <a:lstStyle/>
          <a:p>
            <a:r>
              <a:rPr lang="en-US" sz="4400" i="1" dirty="0"/>
              <a:t>RELEVANT PLOTS</a:t>
            </a:r>
          </a:p>
        </p:txBody>
      </p:sp>
      <p:pic>
        <p:nvPicPr>
          <p:cNvPr id="4" name="Content Placeholder 3">
            <a:extLst>
              <a:ext uri="{FF2B5EF4-FFF2-40B4-BE49-F238E27FC236}">
                <a16:creationId xmlns:a16="http://schemas.microsoft.com/office/drawing/2014/main" id="{1C347080-B2A4-ED3B-AC8F-586174CBD2D9}"/>
              </a:ext>
            </a:extLst>
          </p:cNvPr>
          <p:cNvPicPr>
            <a:picLocks noGrp="1" noChangeAspect="1"/>
          </p:cNvPicPr>
          <p:nvPr>
            <p:ph idx="1"/>
          </p:nvPr>
        </p:nvPicPr>
        <p:blipFill>
          <a:blip r:embed="rId2"/>
          <a:stretch>
            <a:fillRect/>
          </a:stretch>
        </p:blipFill>
        <p:spPr>
          <a:xfrm>
            <a:off x="66759" y="682135"/>
            <a:ext cx="3577517" cy="2639560"/>
          </a:xfrm>
          <a:prstGeom prst="rect">
            <a:avLst/>
          </a:prstGeom>
        </p:spPr>
      </p:pic>
      <p:pic>
        <p:nvPicPr>
          <p:cNvPr id="6" name="Picture 5" descr="A green line graph with numbers and a white background&#10;&#10;Description automatically generated">
            <a:extLst>
              <a:ext uri="{FF2B5EF4-FFF2-40B4-BE49-F238E27FC236}">
                <a16:creationId xmlns:a16="http://schemas.microsoft.com/office/drawing/2014/main" id="{C5A49AE4-4E73-06F8-EDEA-1F33FD531340}"/>
              </a:ext>
            </a:extLst>
          </p:cNvPr>
          <p:cNvPicPr>
            <a:picLocks noChangeAspect="1"/>
          </p:cNvPicPr>
          <p:nvPr/>
        </p:nvPicPr>
        <p:blipFill>
          <a:blip r:embed="rId3"/>
          <a:stretch>
            <a:fillRect/>
          </a:stretch>
        </p:blipFill>
        <p:spPr>
          <a:xfrm>
            <a:off x="3704231" y="509419"/>
            <a:ext cx="4138843" cy="2982700"/>
          </a:xfrm>
          <a:prstGeom prst="rect">
            <a:avLst/>
          </a:prstGeom>
        </p:spPr>
      </p:pic>
      <p:pic>
        <p:nvPicPr>
          <p:cNvPr id="5" name="Picture 4" descr="A graph of moving average&#10;&#10;Description automatically generated">
            <a:extLst>
              <a:ext uri="{FF2B5EF4-FFF2-40B4-BE49-F238E27FC236}">
                <a16:creationId xmlns:a16="http://schemas.microsoft.com/office/drawing/2014/main" id="{93B60D4A-69B7-F23E-92D2-AD6D75278AAE}"/>
              </a:ext>
            </a:extLst>
          </p:cNvPr>
          <p:cNvPicPr>
            <a:picLocks noChangeAspect="1"/>
          </p:cNvPicPr>
          <p:nvPr/>
        </p:nvPicPr>
        <p:blipFill>
          <a:blip r:embed="rId4"/>
          <a:stretch>
            <a:fillRect/>
          </a:stretch>
        </p:blipFill>
        <p:spPr>
          <a:xfrm>
            <a:off x="7978885" y="526114"/>
            <a:ext cx="3929111" cy="2828089"/>
          </a:xfrm>
          <a:prstGeom prst="rect">
            <a:avLst/>
          </a:prstGeom>
        </p:spPr>
      </p:pic>
      <p:pic>
        <p:nvPicPr>
          <p:cNvPr id="7" name="Picture 6" descr="A diagram of a heatmap&#10;&#10;Description automatically generated">
            <a:extLst>
              <a:ext uri="{FF2B5EF4-FFF2-40B4-BE49-F238E27FC236}">
                <a16:creationId xmlns:a16="http://schemas.microsoft.com/office/drawing/2014/main" id="{4F02B6E9-5C14-5FA4-91C6-C9019EAE2774}"/>
              </a:ext>
            </a:extLst>
          </p:cNvPr>
          <p:cNvPicPr>
            <a:picLocks noChangeAspect="1"/>
          </p:cNvPicPr>
          <p:nvPr/>
        </p:nvPicPr>
        <p:blipFill>
          <a:blip r:embed="rId5"/>
          <a:stretch>
            <a:fillRect/>
          </a:stretch>
        </p:blipFill>
        <p:spPr>
          <a:xfrm>
            <a:off x="65889" y="3764021"/>
            <a:ext cx="4542722" cy="2913002"/>
          </a:xfrm>
          <a:prstGeom prst="rect">
            <a:avLst/>
          </a:prstGeom>
        </p:spPr>
      </p:pic>
    </p:spTree>
    <p:extLst>
      <p:ext uri="{BB962C8B-B14F-4D97-AF65-F5344CB8AC3E}">
        <p14:creationId xmlns:p14="http://schemas.microsoft.com/office/powerpoint/2010/main" val="49738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6FD21-8F68-EA89-8B55-84CDE8243807}"/>
              </a:ext>
            </a:extLst>
          </p:cNvPr>
          <p:cNvSpPr>
            <a:spLocks noGrp="1"/>
          </p:cNvSpPr>
          <p:nvPr>
            <p:ph type="title"/>
          </p:nvPr>
        </p:nvSpPr>
        <p:spPr>
          <a:xfrm>
            <a:off x="903515" y="-4989"/>
            <a:ext cx="3816095" cy="1807305"/>
          </a:xfrm>
        </p:spPr>
        <p:txBody>
          <a:bodyPr>
            <a:normAutofit/>
          </a:bodyPr>
          <a:lstStyle/>
          <a:p>
            <a:r>
              <a:rPr lang="en-US" dirty="0"/>
              <a:t>MODEL PARAMETERS</a:t>
            </a:r>
          </a:p>
        </p:txBody>
      </p:sp>
      <p:sp>
        <p:nvSpPr>
          <p:cNvPr id="3" name="Content Placeholder 2">
            <a:extLst>
              <a:ext uri="{FF2B5EF4-FFF2-40B4-BE49-F238E27FC236}">
                <a16:creationId xmlns:a16="http://schemas.microsoft.com/office/drawing/2014/main" id="{055413D9-754E-C578-A446-35ED49EF5692}"/>
              </a:ext>
            </a:extLst>
          </p:cNvPr>
          <p:cNvSpPr>
            <a:spLocks noGrp="1"/>
          </p:cNvSpPr>
          <p:nvPr>
            <p:ph idx="1"/>
          </p:nvPr>
        </p:nvSpPr>
        <p:spPr>
          <a:xfrm>
            <a:off x="370115" y="1603954"/>
            <a:ext cx="4872009" cy="3843666"/>
          </a:xfrm>
        </p:spPr>
        <p:txBody>
          <a:bodyPr vert="horz" lIns="91440" tIns="45720" rIns="91440" bIns="45720" rtlCol="0" anchor="t">
            <a:noAutofit/>
          </a:bodyPr>
          <a:lstStyle/>
          <a:p>
            <a:pPr>
              <a:lnSpc>
                <a:spcPct val="90000"/>
              </a:lnSpc>
            </a:pPr>
            <a:r>
              <a:rPr lang="en-IN" sz="1400" dirty="0">
                <a:ea typeface="+mn-lt"/>
                <a:cs typeface="+mn-lt"/>
              </a:rPr>
              <a:t>Batch size was kept at 32 throughout the testing. The number of epochs however was varied and it was ultimately found that 10 epochs is a good stopping point since the loss did not reduce significantly however the hyper-parameters were adjusted after 10 epochs.</a:t>
            </a:r>
            <a:endParaRPr lang="en-US" sz="1400"/>
          </a:p>
          <a:p>
            <a:pPr>
              <a:lnSpc>
                <a:spcPct val="90000"/>
              </a:lnSpc>
            </a:pPr>
            <a:r>
              <a:rPr lang="en-IN" sz="1400" dirty="0">
                <a:ea typeface="+mn-lt"/>
                <a:cs typeface="+mn-lt"/>
              </a:rPr>
              <a:t>The model consists of 2 Bidirectional LSTM layers since anything more than 2 did not produce any meaningful improvement of our result. The number of units was first kept at 50 units per layer as anything less than that produced underfitting. The final number was adjusted at 128 and 64 with recurrent dropouts of 0.4 and 0.25 to decrease the loss as well as keep overfitting in check. Finally, a Dense layer was added to the model. For further optimization </a:t>
            </a:r>
            <a:r>
              <a:rPr lang="en-IN" sz="1400" err="1">
                <a:ea typeface="+mn-lt"/>
                <a:cs typeface="+mn-lt"/>
              </a:rPr>
              <a:t>RMSProp</a:t>
            </a:r>
            <a:r>
              <a:rPr lang="en-IN" sz="1400" dirty="0">
                <a:ea typeface="+mn-lt"/>
                <a:cs typeface="+mn-lt"/>
              </a:rPr>
              <a:t> and Adam produced similar results. The loss used was mean squared error since the data is of continuous time series format.</a:t>
            </a:r>
            <a:endParaRPr lang="en-US" sz="1400"/>
          </a:p>
          <a:p>
            <a:pPr>
              <a:lnSpc>
                <a:spcPct val="90000"/>
              </a:lnSpc>
            </a:pPr>
            <a:r>
              <a:rPr lang="en-IN" sz="1400" dirty="0">
                <a:ea typeface="+mn-lt"/>
                <a:cs typeface="+mn-lt"/>
              </a:rPr>
              <a:t>The model takes the last 30-minute time series data as input and so sliding windows of a sequence length of 10 was used. This can be adjusted by the user according to his trading policy.</a:t>
            </a:r>
            <a:endParaRPr lang="en-US" sz="1400" dirty="0"/>
          </a:p>
          <a:p>
            <a:pPr>
              <a:lnSpc>
                <a:spcPct val="90000"/>
              </a:lnSpc>
            </a:pPr>
            <a:endParaRPr lang="en-US" sz="1000"/>
          </a:p>
        </p:txBody>
      </p:sp>
      <p:pic>
        <p:nvPicPr>
          <p:cNvPr id="12" name="Picture 11" descr="A picture of an electromagnetic radiation">
            <a:extLst>
              <a:ext uri="{FF2B5EF4-FFF2-40B4-BE49-F238E27FC236}">
                <a16:creationId xmlns:a16="http://schemas.microsoft.com/office/drawing/2014/main" id="{4F5BA569-AFF6-B8EA-BDF3-8B5971F67639}"/>
              </a:ext>
            </a:extLst>
          </p:cNvPr>
          <p:cNvPicPr>
            <a:picLocks noChangeAspect="1"/>
          </p:cNvPicPr>
          <p:nvPr/>
        </p:nvPicPr>
        <p:blipFill rotWithShape="1">
          <a:blip r:embed="rId2"/>
          <a:srcRect l="13301" r="13755" b="-4"/>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51823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6F6B5C-2B5F-4FEE-8263-34996D29D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07159D-D80B-181A-CBAE-45A060B46160}"/>
              </a:ext>
            </a:extLst>
          </p:cNvPr>
          <p:cNvSpPr>
            <a:spLocks noGrp="1"/>
          </p:cNvSpPr>
          <p:nvPr>
            <p:ph type="title"/>
          </p:nvPr>
        </p:nvSpPr>
        <p:spPr>
          <a:xfrm>
            <a:off x="838200" y="365125"/>
            <a:ext cx="10515600" cy="1325563"/>
          </a:xfrm>
        </p:spPr>
        <p:txBody>
          <a:bodyPr>
            <a:normAutofit/>
          </a:bodyPr>
          <a:lstStyle/>
          <a:p>
            <a:r>
              <a:rPr lang="en-US" dirty="0"/>
              <a:t>MODEL FITTING</a:t>
            </a:r>
          </a:p>
        </p:txBody>
      </p:sp>
      <p:sp>
        <p:nvSpPr>
          <p:cNvPr id="3" name="Content Placeholder 2">
            <a:extLst>
              <a:ext uri="{FF2B5EF4-FFF2-40B4-BE49-F238E27FC236}">
                <a16:creationId xmlns:a16="http://schemas.microsoft.com/office/drawing/2014/main" id="{089C5773-0A26-90B4-4784-A423BAE3489D}"/>
              </a:ext>
            </a:extLst>
          </p:cNvPr>
          <p:cNvSpPr>
            <a:spLocks noGrp="1"/>
          </p:cNvSpPr>
          <p:nvPr>
            <p:ph idx="1"/>
          </p:nvPr>
        </p:nvSpPr>
        <p:spPr>
          <a:xfrm>
            <a:off x="838201" y="2013625"/>
            <a:ext cx="4614759" cy="4163337"/>
          </a:xfrm>
        </p:spPr>
        <p:txBody>
          <a:bodyPr vert="horz" lIns="91440" tIns="45720" rIns="91440" bIns="45720" rtlCol="0">
            <a:normAutofit/>
          </a:bodyPr>
          <a:lstStyle/>
          <a:p>
            <a:pPr>
              <a:lnSpc>
                <a:spcPct val="90000"/>
              </a:lnSpc>
            </a:pPr>
            <a:r>
              <a:rPr lang="en-IN" sz="1400">
                <a:ea typeface="+mn-lt"/>
                <a:cs typeface="+mn-lt"/>
              </a:rPr>
              <a:t>Additionally, early stopping was implemented initially to adjust for overfitting but it did not prove to be much helpful since after increasing the features, both the training and validation loss tend to saturate after about 5 epochs.</a:t>
            </a:r>
            <a:endParaRPr lang="en-US" sz="1400"/>
          </a:p>
          <a:p>
            <a:pPr>
              <a:lnSpc>
                <a:spcPct val="90000"/>
              </a:lnSpc>
            </a:pPr>
            <a:r>
              <a:rPr lang="en-IN" sz="1400">
                <a:ea typeface="+mn-lt"/>
                <a:cs typeface="+mn-lt"/>
              </a:rPr>
              <a:t>While increasing features did solve the overfitting problem, it also increased the validation loss. To solve this, Reduce LR on plateau was implemented and the parameters adjusted so that the training and validation loss have acceptable values.</a:t>
            </a:r>
            <a:endParaRPr lang="en-US" sz="1400"/>
          </a:p>
          <a:p>
            <a:pPr>
              <a:lnSpc>
                <a:spcPct val="90000"/>
              </a:lnSpc>
            </a:pPr>
            <a:r>
              <a:rPr lang="en-IN" sz="1400">
                <a:ea typeface="+mn-lt"/>
                <a:cs typeface="+mn-lt"/>
              </a:rPr>
              <a:t>An 80:20 train-test split was made and after significant testing the Mean Absolute Percentage Error (MAPE) on the test Closing Prices comes out to be around 0.18%-0.20%.</a:t>
            </a:r>
            <a:endParaRPr lang="en-US" sz="1400"/>
          </a:p>
          <a:p>
            <a:pPr>
              <a:lnSpc>
                <a:spcPct val="90000"/>
              </a:lnSpc>
            </a:pPr>
            <a:r>
              <a:rPr lang="en-IN" sz="1400">
                <a:latin typeface="Century Gothic"/>
                <a:ea typeface="Calibri"/>
                <a:cs typeface="Calibri"/>
              </a:rPr>
              <a:t>The training and testing were mostly done on the ‘btc_3m.csv’ dataset since it contains the most information and additional stripping of data can be done as and when required</a:t>
            </a:r>
            <a:endParaRPr lang="en-US" sz="1400">
              <a:latin typeface="Century Gothic"/>
            </a:endParaRPr>
          </a:p>
        </p:txBody>
      </p:sp>
      <p:pic>
        <p:nvPicPr>
          <p:cNvPr id="4" name="Picture 3" descr="A graph of a line&#10;&#10;Description automatically generated">
            <a:extLst>
              <a:ext uri="{FF2B5EF4-FFF2-40B4-BE49-F238E27FC236}">
                <a16:creationId xmlns:a16="http://schemas.microsoft.com/office/drawing/2014/main" id="{C7543C5E-D790-B24C-188C-0D6EAC8E02E0}"/>
              </a:ext>
            </a:extLst>
          </p:cNvPr>
          <p:cNvPicPr>
            <a:picLocks noChangeAspect="1"/>
          </p:cNvPicPr>
          <p:nvPr/>
        </p:nvPicPr>
        <p:blipFill>
          <a:blip r:embed="rId2"/>
          <a:stretch>
            <a:fillRect/>
          </a:stretch>
        </p:blipFill>
        <p:spPr>
          <a:xfrm>
            <a:off x="6398509" y="2685274"/>
            <a:ext cx="4854455" cy="2577296"/>
          </a:xfrm>
          <a:prstGeom prst="rect">
            <a:avLst/>
          </a:prstGeom>
        </p:spPr>
      </p:pic>
    </p:spTree>
    <p:extLst>
      <p:ext uri="{BB962C8B-B14F-4D97-AF65-F5344CB8AC3E}">
        <p14:creationId xmlns:p14="http://schemas.microsoft.com/office/powerpoint/2010/main" val="349658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1BD6-8FD5-3A97-1BF2-6A9B0C887176}"/>
              </a:ext>
            </a:extLst>
          </p:cNvPr>
          <p:cNvSpPr>
            <a:spLocks noGrp="1"/>
          </p:cNvSpPr>
          <p:nvPr>
            <p:ph type="title"/>
          </p:nvPr>
        </p:nvSpPr>
        <p:spPr/>
        <p:txBody>
          <a:bodyPr/>
          <a:lstStyle/>
          <a:p>
            <a:r>
              <a:rPr lang="en-US" dirty="0"/>
              <a:t>MODEL PREDICTION</a:t>
            </a:r>
          </a:p>
        </p:txBody>
      </p:sp>
      <p:pic>
        <p:nvPicPr>
          <p:cNvPr id="4" name="Content Placeholder 3" descr="A graph of orange and white lines&#10;&#10;Description automatically generated">
            <a:extLst>
              <a:ext uri="{FF2B5EF4-FFF2-40B4-BE49-F238E27FC236}">
                <a16:creationId xmlns:a16="http://schemas.microsoft.com/office/drawing/2014/main" id="{FBA4AB6E-4623-402F-D22D-66292C88A68A}"/>
              </a:ext>
            </a:extLst>
          </p:cNvPr>
          <p:cNvPicPr>
            <a:picLocks noGrp="1" noChangeAspect="1"/>
          </p:cNvPicPr>
          <p:nvPr>
            <p:ph idx="1"/>
          </p:nvPr>
        </p:nvPicPr>
        <p:blipFill>
          <a:blip r:embed="rId2"/>
          <a:stretch>
            <a:fillRect/>
          </a:stretch>
        </p:blipFill>
        <p:spPr>
          <a:xfrm>
            <a:off x="2843569" y="1521824"/>
            <a:ext cx="6504862" cy="4704805"/>
          </a:xfrm>
        </p:spPr>
      </p:pic>
    </p:spTree>
    <p:extLst>
      <p:ext uri="{BB962C8B-B14F-4D97-AF65-F5344CB8AC3E}">
        <p14:creationId xmlns:p14="http://schemas.microsoft.com/office/powerpoint/2010/main" val="56883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C04DC3">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8BF8A1-0F1E-4798-344A-DF214C13BDB2}"/>
              </a:ext>
            </a:extLst>
          </p:cNvPr>
          <p:cNvSpPr>
            <a:spLocks noGrp="1"/>
          </p:cNvSpPr>
          <p:nvPr>
            <p:ph type="title"/>
          </p:nvPr>
        </p:nvSpPr>
        <p:spPr>
          <a:xfrm>
            <a:off x="5526156" y="365125"/>
            <a:ext cx="5827643" cy="1511300"/>
          </a:xfrm>
        </p:spPr>
        <p:txBody>
          <a:bodyPr anchor="b">
            <a:normAutofit/>
          </a:bodyPr>
          <a:lstStyle/>
          <a:p>
            <a:r>
              <a:rPr lang="en-US" dirty="0"/>
              <a:t>BACKTESTING</a:t>
            </a:r>
          </a:p>
        </p:txBody>
      </p:sp>
      <p:pic>
        <p:nvPicPr>
          <p:cNvPr id="5" name="Picture 4" descr="A graph with numbers and lines&#10;&#10;Description automatically generated">
            <a:extLst>
              <a:ext uri="{FF2B5EF4-FFF2-40B4-BE49-F238E27FC236}">
                <a16:creationId xmlns:a16="http://schemas.microsoft.com/office/drawing/2014/main" id="{E56E99CB-7545-F902-89F3-6C0F32824DA1}"/>
              </a:ext>
            </a:extLst>
          </p:cNvPr>
          <p:cNvPicPr>
            <a:picLocks noChangeAspect="1"/>
          </p:cNvPicPr>
          <p:nvPr/>
        </p:nvPicPr>
        <p:blipFill>
          <a:blip r:embed="rId2"/>
          <a:stretch>
            <a:fillRect/>
          </a:stretch>
        </p:blipFill>
        <p:spPr>
          <a:xfrm>
            <a:off x="768034" y="680381"/>
            <a:ext cx="3594099" cy="2587752"/>
          </a:xfrm>
          <a:prstGeom prst="rect">
            <a:avLst/>
          </a:prstGeom>
        </p:spPr>
      </p:pic>
      <p:pic>
        <p:nvPicPr>
          <p:cNvPr id="4" name="Picture 3" descr="A graph with numbers and lines&#10;&#10;Description automatically generated">
            <a:extLst>
              <a:ext uri="{FF2B5EF4-FFF2-40B4-BE49-F238E27FC236}">
                <a16:creationId xmlns:a16="http://schemas.microsoft.com/office/drawing/2014/main" id="{D92D1C48-CBC7-B961-A5F3-3C87FA0CD007}"/>
              </a:ext>
            </a:extLst>
          </p:cNvPr>
          <p:cNvPicPr>
            <a:picLocks noChangeAspect="1"/>
          </p:cNvPicPr>
          <p:nvPr/>
        </p:nvPicPr>
        <p:blipFill>
          <a:blip r:embed="rId3"/>
          <a:stretch>
            <a:fillRect/>
          </a:stretch>
        </p:blipFill>
        <p:spPr>
          <a:xfrm>
            <a:off x="755614" y="3589867"/>
            <a:ext cx="3618939" cy="2587542"/>
          </a:xfrm>
          <a:prstGeom prst="rect">
            <a:avLst/>
          </a:prstGeom>
        </p:spPr>
      </p:pic>
      <p:sp>
        <p:nvSpPr>
          <p:cNvPr id="3" name="Content Placeholder 2">
            <a:extLst>
              <a:ext uri="{FF2B5EF4-FFF2-40B4-BE49-F238E27FC236}">
                <a16:creationId xmlns:a16="http://schemas.microsoft.com/office/drawing/2014/main" id="{402302CD-E077-9807-B7EF-5A61E466CE15}"/>
              </a:ext>
            </a:extLst>
          </p:cNvPr>
          <p:cNvSpPr>
            <a:spLocks noGrp="1"/>
          </p:cNvSpPr>
          <p:nvPr>
            <p:ph idx="1"/>
          </p:nvPr>
        </p:nvSpPr>
        <p:spPr>
          <a:xfrm>
            <a:off x="5526156" y="2055813"/>
            <a:ext cx="5827644" cy="4121149"/>
          </a:xfrm>
        </p:spPr>
        <p:txBody>
          <a:bodyPr vert="horz" lIns="91440" tIns="45720" rIns="91440" bIns="45720" rtlCol="0" anchor="t">
            <a:normAutofit lnSpcReduction="10000"/>
          </a:bodyPr>
          <a:lstStyle/>
          <a:p>
            <a:r>
              <a:rPr lang="en-IN" sz="2400" dirty="0">
                <a:ea typeface="+mn-lt"/>
                <a:cs typeface="+mn-lt"/>
              </a:rPr>
              <a:t>Trading Strategy is the same</a:t>
            </a:r>
          </a:p>
          <a:p>
            <a:r>
              <a:rPr lang="en-IN" sz="2400" dirty="0">
                <a:ea typeface="+mn-lt"/>
                <a:cs typeface="+mn-lt"/>
              </a:rPr>
              <a:t>For back testing, parameters like daily returns, cumulative return were calculated and equity curve was plotted. The buy and sell signals generated on the basis of moving averages was also plotted and it showed a fairly accurate prediction of when to buy or sell stocks. This policy can be made more modular and user-defined if required.</a:t>
            </a:r>
            <a:endParaRPr lang="en-US" sz="2400" dirty="0"/>
          </a:p>
          <a:p>
            <a:endParaRPr lang="en-US" sz="2400" dirty="0"/>
          </a:p>
        </p:txBody>
      </p:sp>
    </p:spTree>
    <p:extLst>
      <p:ext uri="{BB962C8B-B14F-4D97-AF65-F5344CB8AC3E}">
        <p14:creationId xmlns:p14="http://schemas.microsoft.com/office/powerpoint/2010/main" val="2721825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4398-253C-1248-59C0-6F1AF5CABF6E}"/>
              </a:ext>
            </a:extLst>
          </p:cNvPr>
          <p:cNvSpPr>
            <a:spLocks noGrp="1"/>
          </p:cNvSpPr>
          <p:nvPr>
            <p:ph type="title"/>
          </p:nvPr>
        </p:nvSpPr>
        <p:spPr/>
        <p:txBody>
          <a:bodyPr/>
          <a:lstStyle/>
          <a:p>
            <a:r>
              <a:rPr lang="en-US" dirty="0"/>
              <a:t>RISK MANAGEMENT SYSTEM</a:t>
            </a:r>
          </a:p>
        </p:txBody>
      </p:sp>
      <p:pic>
        <p:nvPicPr>
          <p:cNvPr id="4" name="Content Placeholder 3">
            <a:extLst>
              <a:ext uri="{FF2B5EF4-FFF2-40B4-BE49-F238E27FC236}">
                <a16:creationId xmlns:a16="http://schemas.microsoft.com/office/drawing/2014/main" id="{D7EBE6D3-0F10-1D83-EEE6-3AE25DAE7C0B}"/>
              </a:ext>
            </a:extLst>
          </p:cNvPr>
          <p:cNvPicPr>
            <a:picLocks noGrp="1" noChangeAspect="1"/>
          </p:cNvPicPr>
          <p:nvPr>
            <p:ph idx="1"/>
          </p:nvPr>
        </p:nvPicPr>
        <p:blipFill>
          <a:blip r:embed="rId2"/>
          <a:stretch>
            <a:fillRect/>
          </a:stretch>
        </p:blipFill>
        <p:spPr>
          <a:xfrm>
            <a:off x="7294006" y="1783080"/>
            <a:ext cx="4570845" cy="3300549"/>
          </a:xfrm>
        </p:spPr>
      </p:pic>
      <p:sp>
        <p:nvSpPr>
          <p:cNvPr id="5" name="TextBox 4">
            <a:extLst>
              <a:ext uri="{FF2B5EF4-FFF2-40B4-BE49-F238E27FC236}">
                <a16:creationId xmlns:a16="http://schemas.microsoft.com/office/drawing/2014/main" id="{48978DA3-0CB0-2381-A570-D93619678F8B}"/>
              </a:ext>
            </a:extLst>
          </p:cNvPr>
          <p:cNvSpPr txBox="1"/>
          <p:nvPr/>
        </p:nvSpPr>
        <p:spPr>
          <a:xfrm>
            <a:off x="1404256" y="1589313"/>
            <a:ext cx="457472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400" dirty="0">
                <a:latin typeface="Calibri"/>
                <a:ea typeface="Calibri"/>
                <a:cs typeface="Calibri"/>
              </a:rPr>
              <a:t>Risk-management policies like stop loss and take profit were plotted. </a:t>
            </a:r>
            <a:endParaRPr lang="en-US" sz="2400" dirty="0">
              <a:latin typeface="Century Gothic"/>
              <a:ea typeface="Calibri"/>
              <a:cs typeface="Calibri"/>
            </a:endParaRPr>
          </a:p>
          <a:p>
            <a:pPr marL="342900" indent="-342900">
              <a:buFont typeface="Arial"/>
              <a:buChar char="•"/>
            </a:pPr>
            <a:r>
              <a:rPr lang="en-IN" sz="2400" dirty="0">
                <a:latin typeface="Calibri"/>
                <a:ea typeface="Calibri"/>
                <a:cs typeface="Calibri"/>
              </a:rPr>
              <a:t>The stop loss percentage was kept at 0.02 and a fairly standard reward-risk ratio of 2:1 was used. This can be modified according to the trading policies of the user. </a:t>
            </a:r>
            <a:endParaRPr lang="en-US" sz="2400">
              <a:latin typeface="Century Gothic"/>
              <a:ea typeface="Calibri"/>
              <a:cs typeface="Calibri"/>
            </a:endParaRPr>
          </a:p>
          <a:p>
            <a:pPr marL="342900" indent="-342900">
              <a:buFont typeface="Arial"/>
              <a:buChar char="•"/>
            </a:pPr>
            <a:r>
              <a:rPr lang="en-IN" sz="2400" dirty="0">
                <a:latin typeface="Calibri"/>
                <a:ea typeface="Calibri"/>
                <a:cs typeface="Calibri"/>
              </a:rPr>
              <a:t>Performance metrics like sharp ratio, annualized returns and maximum drawdown were also provided alongside with this.</a:t>
            </a:r>
            <a:endParaRPr lang="en-US" sz="2400"/>
          </a:p>
        </p:txBody>
      </p:sp>
    </p:spTree>
    <p:extLst>
      <p:ext uri="{BB962C8B-B14F-4D97-AF65-F5344CB8AC3E}">
        <p14:creationId xmlns:p14="http://schemas.microsoft.com/office/powerpoint/2010/main" val="295898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pic>
        <p:nvPicPr>
          <p:cNvPr id="13" name="Picture 12" descr="Graph on document with pen">
            <a:extLst>
              <a:ext uri="{FF2B5EF4-FFF2-40B4-BE49-F238E27FC236}">
                <a16:creationId xmlns:a16="http://schemas.microsoft.com/office/drawing/2014/main" id="{2C32B3D3-B786-047C-7E72-C99E987C7408}"/>
              </a:ext>
            </a:extLst>
          </p:cNvPr>
          <p:cNvPicPr>
            <a:picLocks noChangeAspect="1"/>
          </p:cNvPicPr>
          <p:nvPr/>
        </p:nvPicPr>
        <p:blipFill rotWithShape="1">
          <a:blip r:embed="rId2"/>
          <a:srcRect t="983" r="-2" b="14619"/>
          <a:stretch/>
        </p:blipFill>
        <p:spPr>
          <a:xfrm>
            <a:off x="-3047" y="10"/>
            <a:ext cx="12191999" cy="6857990"/>
          </a:xfrm>
          <a:prstGeom prst="rect">
            <a:avLst/>
          </a:prstGeom>
        </p:spPr>
      </p:pic>
      <p:sp>
        <p:nvSpPr>
          <p:cNvPr id="19"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CE6482-C56C-B246-BA5A-BA8930989CE4}"/>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i="1">
                <a:solidFill>
                  <a:schemeClr val="bg1"/>
                </a:solidFill>
              </a:rPr>
              <a:t>SARIMA REPORT</a:t>
            </a:r>
          </a:p>
        </p:txBody>
      </p:sp>
      <p:cxnSp>
        <p:nvCxnSpPr>
          <p:cNvPr id="21" name="Straight Connector 2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49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F36526D-0F1F-46DD-8DDC-385EF7FFF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926ABA4-C8CE-4D75-AC96-BAC602AFF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482"/>
            <a:ext cx="5463940" cy="6861482"/>
          </a:xfrm>
          <a:custGeom>
            <a:avLst/>
            <a:gdLst>
              <a:gd name="connsiteX0" fmla="*/ 5463940 w 5463940"/>
              <a:gd name="connsiteY0" fmla="*/ 0 h 6861482"/>
              <a:gd name="connsiteX1" fmla="*/ 792388 w 5463940"/>
              <a:gd name="connsiteY1" fmla="*/ 0 h 6861482"/>
              <a:gd name="connsiteX2" fmla="*/ 807288 w 5463940"/>
              <a:gd name="connsiteY2" fmla="*/ 23688 h 6861482"/>
              <a:gd name="connsiteX3" fmla="*/ 847167 w 5463940"/>
              <a:gd name="connsiteY3" fmla="*/ 52392 h 6861482"/>
              <a:gd name="connsiteX4" fmla="*/ 861906 w 5463940"/>
              <a:gd name="connsiteY4" fmla="*/ 104693 h 6861482"/>
              <a:gd name="connsiteX5" fmla="*/ 891809 w 5463940"/>
              <a:gd name="connsiteY5" fmla="*/ 314763 h 6861482"/>
              <a:gd name="connsiteX6" fmla="*/ 883105 w 5463940"/>
              <a:gd name="connsiteY6" fmla="*/ 361124 h 6861482"/>
              <a:gd name="connsiteX7" fmla="*/ 839062 w 5463940"/>
              <a:gd name="connsiteY7" fmla="*/ 423850 h 6861482"/>
              <a:gd name="connsiteX8" fmla="*/ 804620 w 5463940"/>
              <a:gd name="connsiteY8" fmla="*/ 560313 h 6861482"/>
              <a:gd name="connsiteX9" fmla="*/ 736357 w 5463940"/>
              <a:gd name="connsiteY9" fmla="*/ 760897 h 6861482"/>
              <a:gd name="connsiteX10" fmla="*/ 701931 w 5463940"/>
              <a:gd name="connsiteY10" fmla="*/ 821285 h 6861482"/>
              <a:gd name="connsiteX11" fmla="*/ 730099 w 5463940"/>
              <a:gd name="connsiteY11" fmla="*/ 854014 h 6861482"/>
              <a:gd name="connsiteX12" fmla="*/ 828340 w 5463940"/>
              <a:gd name="connsiteY12" fmla="*/ 1080052 h 6861482"/>
              <a:gd name="connsiteX13" fmla="*/ 700490 w 5463940"/>
              <a:gd name="connsiteY13" fmla="*/ 1372761 h 6861482"/>
              <a:gd name="connsiteX14" fmla="*/ 632708 w 5463940"/>
              <a:gd name="connsiteY14" fmla="*/ 1466109 h 6861482"/>
              <a:gd name="connsiteX15" fmla="*/ 768641 w 5463940"/>
              <a:gd name="connsiteY15" fmla="*/ 1459414 h 6861482"/>
              <a:gd name="connsiteX16" fmla="*/ 819196 w 5463940"/>
              <a:gd name="connsiteY16" fmla="*/ 1556554 h 6861482"/>
              <a:gd name="connsiteX17" fmla="*/ 841602 w 5463940"/>
              <a:gd name="connsiteY17" fmla="*/ 1606217 h 6861482"/>
              <a:gd name="connsiteX18" fmla="*/ 979741 w 5463940"/>
              <a:gd name="connsiteY18" fmla="*/ 1914129 h 6861482"/>
              <a:gd name="connsiteX19" fmla="*/ 961586 w 5463940"/>
              <a:gd name="connsiteY19" fmla="*/ 2014028 h 6861482"/>
              <a:gd name="connsiteX20" fmla="*/ 763580 w 5463940"/>
              <a:gd name="connsiteY20" fmla="*/ 2524080 h 6861482"/>
              <a:gd name="connsiteX21" fmla="*/ 993601 w 5463940"/>
              <a:gd name="connsiteY21" fmla="*/ 2596949 h 6861482"/>
              <a:gd name="connsiteX22" fmla="*/ 1013917 w 5463940"/>
              <a:gd name="connsiteY22" fmla="*/ 2810127 h 6861482"/>
              <a:gd name="connsiteX23" fmla="*/ 1136989 w 5463940"/>
              <a:gd name="connsiteY23" fmla="*/ 3024678 h 6861482"/>
              <a:gd name="connsiteX24" fmla="*/ 1259967 w 5463940"/>
              <a:gd name="connsiteY24" fmla="*/ 3181568 h 6861482"/>
              <a:gd name="connsiteX25" fmla="*/ 1265794 w 5463940"/>
              <a:gd name="connsiteY25" fmla="*/ 3198166 h 6861482"/>
              <a:gd name="connsiteX26" fmla="*/ 1265717 w 5463940"/>
              <a:gd name="connsiteY26" fmla="*/ 3204655 h 6861482"/>
              <a:gd name="connsiteX27" fmla="*/ 1288242 w 5463940"/>
              <a:gd name="connsiteY27" fmla="*/ 3274732 h 6861482"/>
              <a:gd name="connsiteX28" fmla="*/ 1291297 w 5463940"/>
              <a:gd name="connsiteY28" fmla="*/ 3279721 h 6861482"/>
              <a:gd name="connsiteX29" fmla="*/ 1314272 w 5463940"/>
              <a:gd name="connsiteY29" fmla="*/ 3363918 h 6861482"/>
              <a:gd name="connsiteX30" fmla="*/ 1319860 w 5463940"/>
              <a:gd name="connsiteY30" fmla="*/ 3393684 h 6861482"/>
              <a:gd name="connsiteX31" fmla="*/ 1316519 w 5463940"/>
              <a:gd name="connsiteY31" fmla="*/ 3405686 h 6861482"/>
              <a:gd name="connsiteX32" fmla="*/ 1288529 w 5463940"/>
              <a:gd name="connsiteY32" fmla="*/ 3445525 h 6861482"/>
              <a:gd name="connsiteX33" fmla="*/ 1242782 w 5463940"/>
              <a:gd name="connsiteY33" fmla="*/ 3705028 h 6861482"/>
              <a:gd name="connsiteX34" fmla="*/ 1286485 w 5463940"/>
              <a:gd name="connsiteY34" fmla="*/ 3747325 h 6861482"/>
              <a:gd name="connsiteX35" fmla="*/ 1292276 w 5463940"/>
              <a:gd name="connsiteY35" fmla="*/ 3757935 h 6861482"/>
              <a:gd name="connsiteX36" fmla="*/ 1295640 w 5463940"/>
              <a:gd name="connsiteY36" fmla="*/ 3771718 h 6861482"/>
              <a:gd name="connsiteX37" fmla="*/ 1297165 w 5463940"/>
              <a:gd name="connsiteY37" fmla="*/ 3800021 h 6861482"/>
              <a:gd name="connsiteX38" fmla="*/ 1175354 w 5463940"/>
              <a:gd name="connsiteY38" fmla="*/ 3860429 h 6861482"/>
              <a:gd name="connsiteX39" fmla="*/ 1307283 w 5463940"/>
              <a:gd name="connsiteY39" fmla="*/ 4017890 h 6861482"/>
              <a:gd name="connsiteX40" fmla="*/ 1296662 w 5463940"/>
              <a:gd name="connsiteY40" fmla="*/ 4042035 h 6861482"/>
              <a:gd name="connsiteX41" fmla="*/ 1272882 w 5463940"/>
              <a:gd name="connsiteY41" fmla="*/ 4153970 h 6861482"/>
              <a:gd name="connsiteX42" fmla="*/ 1262688 w 5463940"/>
              <a:gd name="connsiteY42" fmla="*/ 4216187 h 6861482"/>
              <a:gd name="connsiteX43" fmla="*/ 1264417 w 5463940"/>
              <a:gd name="connsiteY43" fmla="*/ 4216187 h 6861482"/>
              <a:gd name="connsiteX44" fmla="*/ 1262699 w 5463940"/>
              <a:gd name="connsiteY44" fmla="*/ 4228245 h 6861482"/>
              <a:gd name="connsiteX45" fmla="*/ 1261091 w 5463940"/>
              <a:gd name="connsiteY45" fmla="*/ 4239616 h 6861482"/>
              <a:gd name="connsiteX46" fmla="*/ 1260815 w 5463940"/>
              <a:gd name="connsiteY46" fmla="*/ 4241609 h 6861482"/>
              <a:gd name="connsiteX47" fmla="*/ 1260967 w 5463940"/>
              <a:gd name="connsiteY47" fmla="*/ 4240495 h 6861482"/>
              <a:gd name="connsiteX48" fmla="*/ 1261091 w 5463940"/>
              <a:gd name="connsiteY48" fmla="*/ 4239616 h 6861482"/>
              <a:gd name="connsiteX49" fmla="*/ 1261469 w 5463940"/>
              <a:gd name="connsiteY49" fmla="*/ 4236887 h 6861482"/>
              <a:gd name="connsiteX50" fmla="*/ 1256626 w 5463940"/>
              <a:gd name="connsiteY50" fmla="*/ 4265601 h 6861482"/>
              <a:gd name="connsiteX51" fmla="*/ 1248755 w 5463940"/>
              <a:gd name="connsiteY51" fmla="*/ 4319440 h 6861482"/>
              <a:gd name="connsiteX52" fmla="*/ 1247265 w 5463940"/>
              <a:gd name="connsiteY52" fmla="*/ 4327380 h 6861482"/>
              <a:gd name="connsiteX53" fmla="*/ 1237396 w 5463940"/>
              <a:gd name="connsiteY53" fmla="*/ 4327380 h 6861482"/>
              <a:gd name="connsiteX54" fmla="*/ 1217455 w 5463940"/>
              <a:gd name="connsiteY54" fmla="*/ 4371063 h 6861482"/>
              <a:gd name="connsiteX55" fmla="*/ 1141096 w 5463940"/>
              <a:gd name="connsiteY55" fmla="*/ 4440302 h 6861482"/>
              <a:gd name="connsiteX56" fmla="*/ 987553 w 5463940"/>
              <a:gd name="connsiteY56" fmla="*/ 4640688 h 6861482"/>
              <a:gd name="connsiteX57" fmla="*/ 649254 w 5463940"/>
              <a:gd name="connsiteY57" fmla="*/ 5463560 h 6861482"/>
              <a:gd name="connsiteX58" fmla="*/ 542839 w 5463940"/>
              <a:gd name="connsiteY58" fmla="*/ 5729320 h 6861482"/>
              <a:gd name="connsiteX59" fmla="*/ 629662 w 5463940"/>
              <a:gd name="connsiteY59" fmla="*/ 5793573 h 6861482"/>
              <a:gd name="connsiteX60" fmla="*/ 476494 w 5463940"/>
              <a:gd name="connsiteY60" fmla="*/ 6082357 h 6861482"/>
              <a:gd name="connsiteX61" fmla="*/ 295356 w 5463940"/>
              <a:gd name="connsiteY61" fmla="*/ 6405892 h 6861482"/>
              <a:gd name="connsiteX62" fmla="*/ 21866 w 5463940"/>
              <a:gd name="connsiteY62" fmla="*/ 6831011 h 6861482"/>
              <a:gd name="connsiteX63" fmla="*/ 0 w 5463940"/>
              <a:gd name="connsiteY63" fmla="*/ 6861482 h 6861482"/>
              <a:gd name="connsiteX64" fmla="*/ 5463940 w 5463940"/>
              <a:gd name="connsiteY64" fmla="*/ 6861482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463940" h="6861482">
                <a:moveTo>
                  <a:pt x="5463940" y="0"/>
                </a:moveTo>
                <a:lnTo>
                  <a:pt x="792388" y="0"/>
                </a:lnTo>
                <a:lnTo>
                  <a:pt x="807288" y="23688"/>
                </a:lnTo>
                <a:cubicBezTo>
                  <a:pt x="818348" y="36363"/>
                  <a:pt x="831351" y="46345"/>
                  <a:pt x="847167" y="52392"/>
                </a:cubicBezTo>
                <a:cubicBezTo>
                  <a:pt x="862365" y="58007"/>
                  <a:pt x="867376" y="78523"/>
                  <a:pt x="861906" y="104693"/>
                </a:cubicBezTo>
                <a:cubicBezTo>
                  <a:pt x="843817" y="191375"/>
                  <a:pt x="858534" y="258432"/>
                  <a:pt x="891809" y="314763"/>
                </a:cubicBezTo>
                <a:cubicBezTo>
                  <a:pt x="903576" y="334407"/>
                  <a:pt x="899159" y="347903"/>
                  <a:pt x="883105" y="361124"/>
                </a:cubicBezTo>
                <a:cubicBezTo>
                  <a:pt x="864669" y="375704"/>
                  <a:pt x="850327" y="397046"/>
                  <a:pt x="839062" y="423850"/>
                </a:cubicBezTo>
                <a:cubicBezTo>
                  <a:pt x="820568" y="467166"/>
                  <a:pt x="811859" y="513531"/>
                  <a:pt x="804620" y="560313"/>
                </a:cubicBezTo>
                <a:cubicBezTo>
                  <a:pt x="793378" y="633687"/>
                  <a:pt x="780112" y="704450"/>
                  <a:pt x="736357" y="760897"/>
                </a:cubicBezTo>
                <a:cubicBezTo>
                  <a:pt x="723332" y="778040"/>
                  <a:pt x="712885" y="799992"/>
                  <a:pt x="701931" y="821285"/>
                </a:cubicBezTo>
                <a:cubicBezTo>
                  <a:pt x="705425" y="839840"/>
                  <a:pt x="714063" y="852486"/>
                  <a:pt x="730099" y="854014"/>
                </a:cubicBezTo>
                <a:cubicBezTo>
                  <a:pt x="832163" y="864105"/>
                  <a:pt x="827638" y="966113"/>
                  <a:pt x="828340" y="1080052"/>
                </a:cubicBezTo>
                <a:cubicBezTo>
                  <a:pt x="829412" y="1221065"/>
                  <a:pt x="771840" y="1300280"/>
                  <a:pt x="700490" y="1372761"/>
                </a:cubicBezTo>
                <a:cubicBezTo>
                  <a:pt x="676074" y="1397333"/>
                  <a:pt x="640472" y="1405223"/>
                  <a:pt x="632708" y="1466109"/>
                </a:cubicBezTo>
                <a:cubicBezTo>
                  <a:pt x="675330" y="1511622"/>
                  <a:pt x="723920" y="1454776"/>
                  <a:pt x="768641" y="1459414"/>
                </a:cubicBezTo>
                <a:cubicBezTo>
                  <a:pt x="805594" y="1463610"/>
                  <a:pt x="865476" y="1442049"/>
                  <a:pt x="819196" y="1556554"/>
                </a:cubicBezTo>
                <a:cubicBezTo>
                  <a:pt x="805723" y="1590108"/>
                  <a:pt x="823233" y="1607581"/>
                  <a:pt x="841602" y="1606217"/>
                </a:cubicBezTo>
                <a:cubicBezTo>
                  <a:pt x="990393" y="1592503"/>
                  <a:pt x="928704" y="1817105"/>
                  <a:pt x="979741" y="1914129"/>
                </a:cubicBezTo>
                <a:cubicBezTo>
                  <a:pt x="994130" y="1940125"/>
                  <a:pt x="981845" y="1995898"/>
                  <a:pt x="961586" y="2014028"/>
                </a:cubicBezTo>
                <a:cubicBezTo>
                  <a:pt x="833010" y="2130710"/>
                  <a:pt x="821559" y="2335317"/>
                  <a:pt x="763580" y="2524080"/>
                </a:cubicBezTo>
                <a:cubicBezTo>
                  <a:pt x="834503" y="2575904"/>
                  <a:pt x="917665" y="2570407"/>
                  <a:pt x="993601" y="2596949"/>
                </a:cubicBezTo>
                <a:cubicBezTo>
                  <a:pt x="1072474" y="2624324"/>
                  <a:pt x="1073570" y="2658988"/>
                  <a:pt x="1013917" y="2810127"/>
                </a:cubicBezTo>
                <a:cubicBezTo>
                  <a:pt x="1181198" y="2798901"/>
                  <a:pt x="1181198" y="2798901"/>
                  <a:pt x="1136989" y="3024678"/>
                </a:cubicBezTo>
                <a:cubicBezTo>
                  <a:pt x="1180902" y="3020054"/>
                  <a:pt x="1224298" y="3088781"/>
                  <a:pt x="1259967" y="3181568"/>
                </a:cubicBezTo>
                <a:lnTo>
                  <a:pt x="1265794" y="3198166"/>
                </a:lnTo>
                <a:lnTo>
                  <a:pt x="1265717" y="3204655"/>
                </a:lnTo>
                <a:cubicBezTo>
                  <a:pt x="1268733" y="3236251"/>
                  <a:pt x="1277862" y="3256804"/>
                  <a:pt x="1288242" y="3274732"/>
                </a:cubicBezTo>
                <a:lnTo>
                  <a:pt x="1291297" y="3279721"/>
                </a:lnTo>
                <a:lnTo>
                  <a:pt x="1314272" y="3363918"/>
                </a:lnTo>
                <a:lnTo>
                  <a:pt x="1319860" y="3393684"/>
                </a:lnTo>
                <a:lnTo>
                  <a:pt x="1316519" y="3405686"/>
                </a:lnTo>
                <a:cubicBezTo>
                  <a:pt x="1310372" y="3418102"/>
                  <a:pt x="1301211" y="3431228"/>
                  <a:pt x="1288529" y="3445525"/>
                </a:cubicBezTo>
                <a:cubicBezTo>
                  <a:pt x="1161348" y="3588143"/>
                  <a:pt x="1146805" y="3608961"/>
                  <a:pt x="1242782" y="3705028"/>
                </a:cubicBezTo>
                <a:lnTo>
                  <a:pt x="1286485" y="3747325"/>
                </a:lnTo>
                <a:lnTo>
                  <a:pt x="1292276" y="3757935"/>
                </a:lnTo>
                <a:lnTo>
                  <a:pt x="1295640" y="3771718"/>
                </a:lnTo>
                <a:cubicBezTo>
                  <a:pt x="1296144" y="3781009"/>
                  <a:pt x="1296074" y="3791627"/>
                  <a:pt x="1297165" y="3800021"/>
                </a:cubicBezTo>
                <a:cubicBezTo>
                  <a:pt x="1261584" y="3834526"/>
                  <a:pt x="1216509" y="3777846"/>
                  <a:pt x="1175354" y="3860429"/>
                </a:cubicBezTo>
                <a:lnTo>
                  <a:pt x="1307283" y="4017890"/>
                </a:lnTo>
                <a:lnTo>
                  <a:pt x="1296662" y="4042035"/>
                </a:lnTo>
                <a:cubicBezTo>
                  <a:pt x="1285446" y="4076730"/>
                  <a:pt x="1278762" y="4115040"/>
                  <a:pt x="1272882" y="4153970"/>
                </a:cubicBezTo>
                <a:lnTo>
                  <a:pt x="1262688" y="4216187"/>
                </a:lnTo>
                <a:lnTo>
                  <a:pt x="1264417" y="4216187"/>
                </a:lnTo>
                <a:lnTo>
                  <a:pt x="1262699" y="4228245"/>
                </a:lnTo>
                <a:lnTo>
                  <a:pt x="1261091" y="4239616"/>
                </a:lnTo>
                <a:lnTo>
                  <a:pt x="1260815" y="4241609"/>
                </a:lnTo>
                <a:cubicBezTo>
                  <a:pt x="1260689" y="4242505"/>
                  <a:pt x="1260696" y="4242428"/>
                  <a:pt x="1260967" y="4240495"/>
                </a:cubicBezTo>
                <a:lnTo>
                  <a:pt x="1261091" y="4239616"/>
                </a:lnTo>
                <a:lnTo>
                  <a:pt x="1261469" y="4236887"/>
                </a:lnTo>
                <a:cubicBezTo>
                  <a:pt x="1262532" y="4229054"/>
                  <a:pt x="1263675" y="4219786"/>
                  <a:pt x="1256626" y="4265601"/>
                </a:cubicBezTo>
                <a:cubicBezTo>
                  <a:pt x="1256291" y="4267782"/>
                  <a:pt x="1251762" y="4300784"/>
                  <a:pt x="1248755" y="4319440"/>
                </a:cubicBezTo>
                <a:lnTo>
                  <a:pt x="1247265" y="4327380"/>
                </a:lnTo>
                <a:lnTo>
                  <a:pt x="1237396" y="4327380"/>
                </a:lnTo>
                <a:lnTo>
                  <a:pt x="1217455" y="4371063"/>
                </a:lnTo>
                <a:cubicBezTo>
                  <a:pt x="1199891" y="4400506"/>
                  <a:pt x="1175680" y="4424583"/>
                  <a:pt x="1141096" y="4440302"/>
                </a:cubicBezTo>
                <a:cubicBezTo>
                  <a:pt x="1069946" y="4473150"/>
                  <a:pt x="1038303" y="4575550"/>
                  <a:pt x="987553" y="4640688"/>
                </a:cubicBezTo>
                <a:cubicBezTo>
                  <a:pt x="810580" y="4866180"/>
                  <a:pt x="695846" y="5129308"/>
                  <a:pt x="649254" y="5463560"/>
                </a:cubicBezTo>
                <a:cubicBezTo>
                  <a:pt x="636193" y="5556007"/>
                  <a:pt x="578841" y="5642157"/>
                  <a:pt x="542839" y="5729320"/>
                </a:cubicBezTo>
                <a:cubicBezTo>
                  <a:pt x="563420" y="5782527"/>
                  <a:pt x="660486" y="5634705"/>
                  <a:pt x="629662" y="5793573"/>
                </a:cubicBezTo>
                <a:cubicBezTo>
                  <a:pt x="606320" y="5913360"/>
                  <a:pt x="539304" y="6000311"/>
                  <a:pt x="476494" y="6082357"/>
                </a:cubicBezTo>
                <a:cubicBezTo>
                  <a:pt x="404358" y="6175982"/>
                  <a:pt x="324070" y="6256850"/>
                  <a:pt x="295356" y="6405892"/>
                </a:cubicBezTo>
                <a:cubicBezTo>
                  <a:pt x="293791" y="6413841"/>
                  <a:pt x="198424" y="6580901"/>
                  <a:pt x="21866" y="6831011"/>
                </a:cubicBezTo>
                <a:lnTo>
                  <a:pt x="0" y="6861482"/>
                </a:lnTo>
                <a:lnTo>
                  <a:pt x="5463940" y="686148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9A5C3B-C0A6-E1BA-AFB2-0BEC49964A4E}"/>
              </a:ext>
            </a:extLst>
          </p:cNvPr>
          <p:cNvSpPr>
            <a:spLocks noGrp="1"/>
          </p:cNvSpPr>
          <p:nvPr>
            <p:ph type="title"/>
          </p:nvPr>
        </p:nvSpPr>
        <p:spPr>
          <a:xfrm>
            <a:off x="838200" y="713312"/>
            <a:ext cx="3200400" cy="5431376"/>
          </a:xfrm>
        </p:spPr>
        <p:txBody>
          <a:bodyPr>
            <a:normAutofit/>
          </a:bodyPr>
          <a:lstStyle/>
          <a:p>
            <a:r>
              <a:rPr lang="en-US" sz="3400" b="1">
                <a:solidFill>
                  <a:schemeClr val="bg1"/>
                </a:solidFill>
                <a:ea typeface="+mj-lt"/>
                <a:cs typeface="+mj-lt"/>
              </a:rPr>
              <a:t>Data Preprocessing</a:t>
            </a:r>
            <a:endParaRPr lang="en-US" sz="3400">
              <a:solidFill>
                <a:schemeClr val="bg1"/>
              </a:solidFill>
            </a:endParaRPr>
          </a:p>
        </p:txBody>
      </p:sp>
      <p:sp>
        <p:nvSpPr>
          <p:cNvPr id="3" name="Content Placeholder 2">
            <a:extLst>
              <a:ext uri="{FF2B5EF4-FFF2-40B4-BE49-F238E27FC236}">
                <a16:creationId xmlns:a16="http://schemas.microsoft.com/office/drawing/2014/main" id="{52C9C621-1351-3425-672D-38CF438AC2FD}"/>
              </a:ext>
            </a:extLst>
          </p:cNvPr>
          <p:cNvSpPr>
            <a:spLocks/>
          </p:cNvSpPr>
          <p:nvPr/>
        </p:nvSpPr>
        <p:spPr>
          <a:xfrm>
            <a:off x="5559533" y="332783"/>
            <a:ext cx="5803231" cy="2203993"/>
          </a:xfrm>
          <a:prstGeom prst="rect">
            <a:avLst/>
          </a:prstGeom>
        </p:spPr>
        <p:txBody>
          <a:bodyPr vert="horz" lIns="91440" tIns="45720" rIns="91440" bIns="45720" rtlCol="0" anchor="t">
            <a:noAutofit/>
          </a:bodyPr>
          <a:lstStyle/>
          <a:p>
            <a:pPr marL="171450" indent="-171450" defTabSz="475488">
              <a:spcAft>
                <a:spcPts val="600"/>
              </a:spcAft>
              <a:buFont typeface="Arial"/>
              <a:buChar char="•"/>
            </a:pPr>
            <a:r>
              <a:rPr lang="en-US" sz="1400" kern="1200" dirty="0">
                <a:solidFill>
                  <a:srgbClr val="50555C"/>
                </a:solidFill>
                <a:latin typeface="+mn-lt"/>
                <a:ea typeface="+mn-lt"/>
                <a:cs typeface="+mn-lt"/>
              </a:rPr>
              <a:t>We were given Open, High, Low, Close (OHLC) table of BTC/USDT Trading Pair which had data from 2018-01-01 05:30:00 till </a:t>
            </a:r>
            <a:r>
              <a:rPr lang="en-US" sz="1400" kern="1200" dirty="0">
                <a:solidFill>
                  <a:srgbClr val="50555C"/>
                </a:solidFill>
                <a:latin typeface="Inter"/>
                <a:ea typeface="+mn-lt"/>
                <a:cs typeface="+mn-lt"/>
              </a:rPr>
              <a:t>2022-01-31 05:30:00 with an interval of 6 hours.</a:t>
            </a:r>
            <a:endParaRPr lang="en-US" sz="1400" kern="1200" dirty="0">
              <a:solidFill>
                <a:srgbClr val="50555C"/>
              </a:solidFill>
              <a:latin typeface="+mn-lt"/>
              <a:ea typeface="+mn-lt"/>
              <a:cs typeface="+mn-lt"/>
            </a:endParaRPr>
          </a:p>
          <a:p>
            <a:pPr marL="171450" indent="-171450" defTabSz="475488">
              <a:spcAft>
                <a:spcPts val="600"/>
              </a:spcAft>
              <a:buFont typeface="Arial"/>
              <a:buChar char="•"/>
            </a:pPr>
            <a:r>
              <a:rPr lang="en-US" sz="1400" kern="1200" dirty="0">
                <a:solidFill>
                  <a:srgbClr val="50555C"/>
                </a:solidFill>
                <a:latin typeface="+mn-lt"/>
                <a:ea typeface="+mn-lt"/>
                <a:cs typeface="+mn-lt"/>
              </a:rPr>
              <a:t>We selected the Close column to </a:t>
            </a:r>
            <a:r>
              <a:rPr lang="en-US" sz="1400" dirty="0">
                <a:solidFill>
                  <a:srgbClr val="50555C"/>
                </a:solidFill>
                <a:ea typeface="+mn-lt"/>
                <a:cs typeface="+mn-lt"/>
              </a:rPr>
              <a:t>analyze</a:t>
            </a:r>
            <a:r>
              <a:rPr lang="en-US" sz="1400" kern="1200" dirty="0">
                <a:solidFill>
                  <a:srgbClr val="50555C"/>
                </a:solidFill>
                <a:latin typeface="+mn-lt"/>
                <a:ea typeface="+mn-lt"/>
                <a:cs typeface="+mn-lt"/>
              </a:rPr>
              <a:t> and </a:t>
            </a:r>
            <a:r>
              <a:rPr lang="en-US" sz="1400" dirty="0">
                <a:solidFill>
                  <a:srgbClr val="50555C"/>
                </a:solidFill>
                <a:ea typeface="+mn-lt"/>
                <a:cs typeface="+mn-lt"/>
              </a:rPr>
              <a:t>predict</a:t>
            </a:r>
            <a:r>
              <a:rPr lang="en-US" sz="1400" kern="1200" dirty="0">
                <a:solidFill>
                  <a:srgbClr val="50555C"/>
                </a:solidFill>
                <a:latin typeface="+mn-lt"/>
                <a:ea typeface="+mn-lt"/>
                <a:cs typeface="+mn-lt"/>
              </a:rPr>
              <a:t>, as the closing price is often considered a crucial feature in time series analysis and prediction. It is the last price at which a trade occurred during a given period, and many trading strategies and technical indicators are based on it.</a:t>
            </a:r>
          </a:p>
          <a:p>
            <a:pPr marL="171450" indent="-171450" defTabSz="475488">
              <a:spcAft>
                <a:spcPts val="600"/>
              </a:spcAft>
              <a:buFont typeface="Arial"/>
              <a:buChar char="•"/>
            </a:pPr>
            <a:r>
              <a:rPr lang="en-US" sz="1400" dirty="0">
                <a:solidFill>
                  <a:srgbClr val="50555C"/>
                </a:solidFill>
                <a:ea typeface="+mn-lt"/>
                <a:cs typeface="+mn-lt"/>
              </a:rPr>
              <a:t>The</a:t>
            </a:r>
            <a:r>
              <a:rPr lang="en-US" sz="1400" kern="1200" dirty="0">
                <a:solidFill>
                  <a:srgbClr val="50555C"/>
                </a:solidFill>
                <a:latin typeface="+mn-lt"/>
                <a:ea typeface="+mn-lt"/>
                <a:cs typeface="+mn-lt"/>
              </a:rPr>
              <a:t> Dickey Fuller test </a:t>
            </a:r>
            <a:r>
              <a:rPr lang="en-US" sz="1400" dirty="0">
                <a:solidFill>
                  <a:srgbClr val="50555C"/>
                </a:solidFill>
                <a:ea typeface="+mn-lt"/>
                <a:cs typeface="+mn-lt"/>
              </a:rPr>
              <a:t>was used to</a:t>
            </a:r>
            <a:r>
              <a:rPr lang="en-US" sz="1400" kern="1200" dirty="0">
                <a:solidFill>
                  <a:srgbClr val="50555C"/>
                </a:solidFill>
                <a:latin typeface="+mn-lt"/>
                <a:ea typeface="+mn-lt"/>
                <a:cs typeface="+mn-lt"/>
              </a:rPr>
              <a:t> check for stationarity. Initially, it had a p-value of .779, but after taking the first difference, it came down  to 0.  Based on STL Decomposition, a seasonal differencing having a period of 24 which is equivalent to 6 days in 6 hours</a:t>
            </a:r>
            <a:r>
              <a:rPr lang="en-US" sz="1400" dirty="0">
                <a:solidFill>
                  <a:srgbClr val="50555C"/>
                </a:solidFill>
                <a:ea typeface="+mn-lt"/>
                <a:cs typeface="+mn-lt"/>
              </a:rPr>
              <a:t>' </a:t>
            </a:r>
            <a:r>
              <a:rPr lang="en-US" sz="1400" kern="1200" dirty="0">
                <a:solidFill>
                  <a:srgbClr val="50555C"/>
                </a:solidFill>
                <a:latin typeface="+mn-lt"/>
                <a:ea typeface="+mn-lt"/>
                <a:cs typeface="+mn-lt"/>
              </a:rPr>
              <a:t>time scale</a:t>
            </a:r>
            <a:r>
              <a:rPr lang="en-US" sz="1400" dirty="0">
                <a:solidFill>
                  <a:srgbClr val="50555C"/>
                </a:solidFill>
                <a:ea typeface="+mn-lt"/>
                <a:cs typeface="+mn-lt"/>
              </a:rPr>
              <a:t> was done</a:t>
            </a:r>
            <a:r>
              <a:rPr lang="en-US" sz="1400" kern="1200" dirty="0">
                <a:solidFill>
                  <a:srgbClr val="50555C"/>
                </a:solidFill>
                <a:latin typeface="+mn-lt"/>
                <a:ea typeface="+mn-lt"/>
                <a:cs typeface="+mn-lt"/>
              </a:rPr>
              <a:t>. </a:t>
            </a:r>
            <a:r>
              <a:rPr lang="en-US" sz="1400" dirty="0">
                <a:solidFill>
                  <a:srgbClr val="50555C"/>
                </a:solidFill>
                <a:ea typeface="+mn-lt"/>
                <a:cs typeface="+mn-lt"/>
              </a:rPr>
              <a:t>The</a:t>
            </a:r>
            <a:r>
              <a:rPr lang="en-US" sz="1400" kern="1200" dirty="0">
                <a:solidFill>
                  <a:srgbClr val="50555C"/>
                </a:solidFill>
                <a:latin typeface="+mn-lt"/>
                <a:ea typeface="+mn-lt"/>
                <a:cs typeface="+mn-lt"/>
              </a:rPr>
              <a:t> ACF PACF plots with lag of 60(equivalent to 15 days in the given time scale),  </a:t>
            </a:r>
            <a:r>
              <a:rPr lang="en-US" sz="1400" dirty="0">
                <a:solidFill>
                  <a:srgbClr val="50555C"/>
                </a:solidFill>
                <a:ea typeface="+mn-lt"/>
                <a:cs typeface="+mn-lt"/>
              </a:rPr>
              <a:t>were also plotted which</a:t>
            </a:r>
            <a:r>
              <a:rPr lang="en-US" sz="1400" kern="1200" dirty="0">
                <a:solidFill>
                  <a:srgbClr val="50555C"/>
                </a:solidFill>
                <a:latin typeface="+mn-lt"/>
                <a:ea typeface="+mn-lt"/>
                <a:cs typeface="+mn-lt"/>
              </a:rPr>
              <a:t> will </a:t>
            </a:r>
            <a:r>
              <a:rPr lang="en-US" sz="1400" dirty="0">
                <a:solidFill>
                  <a:srgbClr val="50555C"/>
                </a:solidFill>
                <a:ea typeface="+mn-lt"/>
                <a:cs typeface="+mn-lt"/>
              </a:rPr>
              <a:t>helped</a:t>
            </a:r>
            <a:r>
              <a:rPr lang="en-US" sz="1400" kern="1200" dirty="0">
                <a:solidFill>
                  <a:srgbClr val="50555C"/>
                </a:solidFill>
                <a:latin typeface="+mn-lt"/>
                <a:ea typeface="+mn-lt"/>
                <a:cs typeface="+mn-lt"/>
              </a:rPr>
              <a:t> in deciding the parameters (p,</a:t>
            </a:r>
            <a:r>
              <a:rPr lang="en-US" sz="1400" dirty="0">
                <a:solidFill>
                  <a:srgbClr val="50555C"/>
                </a:solidFill>
                <a:ea typeface="+mn-lt"/>
                <a:cs typeface="+mn-lt"/>
              </a:rPr>
              <a:t> </a:t>
            </a:r>
            <a:r>
              <a:rPr lang="en-US" sz="1400" kern="1200" dirty="0">
                <a:solidFill>
                  <a:srgbClr val="50555C"/>
                </a:solidFill>
                <a:latin typeface="+mn-lt"/>
                <a:ea typeface="+mn-lt"/>
                <a:cs typeface="+mn-lt"/>
              </a:rPr>
              <a:t>q</a:t>
            </a:r>
            <a:r>
              <a:rPr lang="en-US" sz="1400" dirty="0">
                <a:solidFill>
                  <a:srgbClr val="50555C"/>
                </a:solidFill>
                <a:ea typeface="+mn-lt"/>
                <a:cs typeface="+mn-lt"/>
              </a:rPr>
              <a:t>, P, Q)</a:t>
            </a:r>
            <a:r>
              <a:rPr lang="en-US" sz="1400" kern="1200" dirty="0">
                <a:solidFill>
                  <a:srgbClr val="50555C"/>
                </a:solidFill>
                <a:latin typeface="+mn-lt"/>
                <a:ea typeface="+mn-lt"/>
                <a:cs typeface="+mn-lt"/>
              </a:rPr>
              <a:t> for the SARIMA model. </a:t>
            </a:r>
            <a:r>
              <a:rPr lang="en-US" sz="1400" dirty="0">
                <a:solidFill>
                  <a:srgbClr val="50555C"/>
                </a:solidFill>
                <a:ea typeface="+mn-lt"/>
                <a:cs typeface="+mn-lt"/>
              </a:rPr>
              <a:t>A</a:t>
            </a:r>
            <a:r>
              <a:rPr lang="en-US" sz="1400" kern="1200" dirty="0">
                <a:solidFill>
                  <a:srgbClr val="50555C"/>
                </a:solidFill>
                <a:latin typeface="+mn-lt"/>
                <a:ea typeface="+mn-lt"/>
                <a:cs typeface="+mn-lt"/>
              </a:rPr>
              <a:t> finite difference</a:t>
            </a:r>
            <a:r>
              <a:rPr lang="en-US" sz="1400" dirty="0">
                <a:solidFill>
                  <a:srgbClr val="50555C"/>
                </a:solidFill>
                <a:ea typeface="+mn-lt"/>
                <a:cs typeface="+mn-lt"/>
              </a:rPr>
              <a:t> was taken once</a:t>
            </a:r>
            <a:r>
              <a:rPr lang="en-US" sz="1400" kern="1200" dirty="0">
                <a:solidFill>
                  <a:srgbClr val="50555C"/>
                </a:solidFill>
                <a:latin typeface="+mn-lt"/>
                <a:ea typeface="+mn-lt"/>
                <a:cs typeface="+mn-lt"/>
              </a:rPr>
              <a:t> and seasonal difference</a:t>
            </a:r>
            <a:r>
              <a:rPr lang="en-US" sz="1400" dirty="0">
                <a:solidFill>
                  <a:srgbClr val="50555C"/>
                </a:solidFill>
                <a:ea typeface="+mn-lt"/>
                <a:cs typeface="+mn-lt"/>
              </a:rPr>
              <a:t> was too taken once,</a:t>
            </a:r>
            <a:r>
              <a:rPr lang="en-US" sz="1400" kern="1200" dirty="0">
                <a:solidFill>
                  <a:srgbClr val="50555C"/>
                </a:solidFill>
                <a:latin typeface="+mn-lt"/>
                <a:ea typeface="+mn-lt"/>
                <a:cs typeface="+mn-lt"/>
              </a:rPr>
              <a:t> having an interval of 24. So, </a:t>
            </a:r>
            <a:r>
              <a:rPr lang="en-US" sz="1400" dirty="0">
                <a:solidFill>
                  <a:srgbClr val="50555C"/>
                </a:solidFill>
                <a:ea typeface="+mn-lt"/>
                <a:cs typeface="+mn-lt"/>
              </a:rPr>
              <a:t>the parameters s</a:t>
            </a:r>
            <a:r>
              <a:rPr lang="en-US" sz="1400" kern="1200" dirty="0">
                <a:solidFill>
                  <a:srgbClr val="50555C"/>
                </a:solidFill>
                <a:latin typeface="+mn-lt"/>
                <a:ea typeface="+mn-lt"/>
                <a:cs typeface="+mn-lt"/>
              </a:rPr>
              <a:t> = 24, D = 1,  d  = 1. From the Time Series plot we saw that we had a problem of increasing variance which hindered stationarity.</a:t>
            </a:r>
          </a:p>
          <a:p>
            <a:pPr marL="171450" indent="-171450" defTabSz="475488">
              <a:spcAft>
                <a:spcPts val="600"/>
              </a:spcAft>
              <a:buFont typeface="Arial"/>
              <a:buChar char="•"/>
            </a:pPr>
            <a:r>
              <a:rPr lang="en-US" sz="1400" kern="1200" dirty="0">
                <a:solidFill>
                  <a:srgbClr val="50555C"/>
                </a:solidFill>
                <a:latin typeface="+mn-lt"/>
                <a:ea typeface="+mn-lt"/>
                <a:cs typeface="+mn-lt"/>
              </a:rPr>
              <a:t>To enhance model stability, a Box Cox transformation</a:t>
            </a:r>
            <a:r>
              <a:rPr lang="en-US" sz="1400" dirty="0">
                <a:solidFill>
                  <a:srgbClr val="50555C"/>
                </a:solidFill>
                <a:ea typeface="+mn-lt"/>
                <a:cs typeface="+mn-lt"/>
              </a:rPr>
              <a:t> was used</a:t>
            </a:r>
            <a:r>
              <a:rPr lang="en-US" sz="1400" kern="1200" dirty="0">
                <a:solidFill>
                  <a:srgbClr val="50555C"/>
                </a:solidFill>
                <a:latin typeface="+mn-lt"/>
                <a:ea typeface="+mn-lt"/>
                <a:cs typeface="+mn-lt"/>
              </a:rPr>
              <a:t>. This preprocessing step ensures that </a:t>
            </a:r>
            <a:r>
              <a:rPr lang="en-US" sz="1400" dirty="0">
                <a:solidFill>
                  <a:srgbClr val="50555C"/>
                </a:solidFill>
                <a:ea typeface="+mn-lt"/>
                <a:cs typeface="+mn-lt"/>
              </a:rPr>
              <a:t>the time</a:t>
            </a:r>
            <a:r>
              <a:rPr lang="en-US" sz="1400" kern="1200" dirty="0">
                <a:solidFill>
                  <a:srgbClr val="50555C"/>
                </a:solidFill>
                <a:latin typeface="+mn-lt"/>
                <a:ea typeface="+mn-lt"/>
                <a:cs typeface="+mn-lt"/>
              </a:rPr>
              <a:t> series variance is stabilized and it adheres to the model assumptions, leading to more accurate predictions.</a:t>
            </a:r>
            <a:endParaRPr lang="en-US" sz="1400" kern="1200" dirty="0">
              <a:solidFill>
                <a:schemeClr val="tx1"/>
              </a:solidFill>
              <a:latin typeface="+mn-lt"/>
            </a:endParaRPr>
          </a:p>
          <a:p>
            <a:pPr>
              <a:spcAft>
                <a:spcPts val="600"/>
              </a:spcAft>
            </a:pPr>
            <a:endParaRPr lang="en-US" sz="1200">
              <a:solidFill>
                <a:srgbClr val="000000"/>
              </a:solidFill>
            </a:endParaRPr>
          </a:p>
        </p:txBody>
      </p:sp>
      <p:sp>
        <p:nvSpPr>
          <p:cNvPr id="4" name="TextBox 3">
            <a:extLst>
              <a:ext uri="{FF2B5EF4-FFF2-40B4-BE49-F238E27FC236}">
                <a16:creationId xmlns:a16="http://schemas.microsoft.com/office/drawing/2014/main" id="{0D191D29-BBCB-2778-ABD7-E920D753B50C}"/>
              </a:ext>
            </a:extLst>
          </p:cNvPr>
          <p:cNvSpPr txBox="1"/>
          <p:nvPr/>
        </p:nvSpPr>
        <p:spPr>
          <a:xfrm>
            <a:off x="6516769" y="6138356"/>
            <a:ext cx="38912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75488">
              <a:spcAft>
                <a:spcPts val="600"/>
              </a:spcAft>
            </a:pPr>
            <a:r>
              <a:rPr lang="en-US" sz="1400" kern="1200" dirty="0">
                <a:latin typeface="+mn-lt"/>
                <a:ea typeface="+mn-ea"/>
                <a:cs typeface="+mn-cs"/>
              </a:rPr>
              <a:t>SEE </a:t>
            </a:r>
            <a:r>
              <a:rPr lang="en-US" sz="1400" dirty="0"/>
              <a:t>THE </a:t>
            </a:r>
            <a:r>
              <a:rPr lang="en-US" sz="1400" kern="1200" dirty="0">
                <a:latin typeface="+mn-lt"/>
                <a:ea typeface="+mn-ea"/>
                <a:cs typeface="+mn-cs"/>
              </a:rPr>
              <a:t>NEXT PAGE FOR RELEVANT GRAPHS</a:t>
            </a:r>
            <a:endParaRPr lang="en-US" sz="1400" dirty="0"/>
          </a:p>
        </p:txBody>
      </p:sp>
    </p:spTree>
    <p:extLst>
      <p:ext uri="{BB962C8B-B14F-4D97-AF65-F5344CB8AC3E}">
        <p14:creationId xmlns:p14="http://schemas.microsoft.com/office/powerpoint/2010/main" val="6075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C1A00CF5-B042-F8EE-1264-3457EE621A7C}"/>
              </a:ext>
            </a:extLst>
          </p:cNvPr>
          <p:cNvPicPr>
            <a:picLocks noChangeAspect="1"/>
          </p:cNvPicPr>
          <p:nvPr/>
        </p:nvPicPr>
        <p:blipFill>
          <a:blip r:embed="rId2"/>
          <a:stretch>
            <a:fillRect/>
          </a:stretch>
        </p:blipFill>
        <p:spPr>
          <a:xfrm>
            <a:off x="640060" y="502020"/>
            <a:ext cx="4959314" cy="2931462"/>
          </a:xfrm>
          <a:prstGeom prst="rect">
            <a:avLst/>
          </a:prstGeom>
        </p:spPr>
      </p:pic>
      <p:sp>
        <p:nvSpPr>
          <p:cNvPr id="8" name="TextBox 7">
            <a:extLst>
              <a:ext uri="{FF2B5EF4-FFF2-40B4-BE49-F238E27FC236}">
                <a16:creationId xmlns:a16="http://schemas.microsoft.com/office/drawing/2014/main" id="{3E4B65CC-A02B-7871-C2A9-A1EFB3CEA4A5}"/>
              </a:ext>
            </a:extLst>
          </p:cNvPr>
          <p:cNvSpPr txBox="1"/>
          <p:nvPr/>
        </p:nvSpPr>
        <p:spPr>
          <a:xfrm>
            <a:off x="1503829"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Original Plot of Close Prices</a:t>
            </a:r>
          </a:p>
        </p:txBody>
      </p:sp>
      <p:pic>
        <p:nvPicPr>
          <p:cNvPr id="10" name="Picture 9"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9214AD2-5C36-85E0-B7D4-2B91FFD54B00}"/>
              </a:ext>
            </a:extLst>
          </p:cNvPr>
          <p:cNvPicPr>
            <a:picLocks noChangeAspect="1"/>
          </p:cNvPicPr>
          <p:nvPr/>
        </p:nvPicPr>
        <p:blipFill>
          <a:blip r:embed="rId3"/>
          <a:stretch>
            <a:fillRect/>
          </a:stretch>
        </p:blipFill>
        <p:spPr>
          <a:xfrm>
            <a:off x="6486360" y="510987"/>
            <a:ext cx="4974623" cy="2931460"/>
          </a:xfrm>
          <a:prstGeom prst="rect">
            <a:avLst/>
          </a:prstGeom>
        </p:spPr>
      </p:pic>
      <p:sp>
        <p:nvSpPr>
          <p:cNvPr id="11" name="TextBox 10">
            <a:extLst>
              <a:ext uri="{FF2B5EF4-FFF2-40B4-BE49-F238E27FC236}">
                <a16:creationId xmlns:a16="http://schemas.microsoft.com/office/drawing/2014/main" id="{AF2A2E9A-2523-5682-80BE-8B2406F808CA}"/>
              </a:ext>
            </a:extLst>
          </p:cNvPr>
          <p:cNvSpPr txBox="1"/>
          <p:nvPr/>
        </p:nvSpPr>
        <p:spPr>
          <a:xfrm>
            <a:off x="7339852" y="136711"/>
            <a:ext cx="3238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first differences</a:t>
            </a:r>
          </a:p>
        </p:txBody>
      </p:sp>
      <p:pic>
        <p:nvPicPr>
          <p:cNvPr id="13" name="Picture 12">
            <a:extLst>
              <a:ext uri="{FF2B5EF4-FFF2-40B4-BE49-F238E27FC236}">
                <a16:creationId xmlns:a16="http://schemas.microsoft.com/office/drawing/2014/main" id="{F79C0921-7C1B-1E3D-6ED3-F7EBCD77C3BC}"/>
              </a:ext>
            </a:extLst>
          </p:cNvPr>
          <p:cNvPicPr>
            <a:picLocks noChangeAspect="1"/>
          </p:cNvPicPr>
          <p:nvPr/>
        </p:nvPicPr>
        <p:blipFill>
          <a:blip r:embed="rId4"/>
          <a:stretch>
            <a:fillRect/>
          </a:stretch>
        </p:blipFill>
        <p:spPr>
          <a:xfrm>
            <a:off x="6419818" y="3765175"/>
            <a:ext cx="4964272" cy="2931460"/>
          </a:xfrm>
          <a:prstGeom prst="rect">
            <a:avLst/>
          </a:prstGeom>
        </p:spPr>
      </p:pic>
      <p:sp>
        <p:nvSpPr>
          <p:cNvPr id="14" name="TextBox 13">
            <a:extLst>
              <a:ext uri="{FF2B5EF4-FFF2-40B4-BE49-F238E27FC236}">
                <a16:creationId xmlns:a16="http://schemas.microsoft.com/office/drawing/2014/main" id="{884CB80D-EC0A-AD53-7DC9-E17C04E8FF42}"/>
              </a:ext>
            </a:extLst>
          </p:cNvPr>
          <p:cNvSpPr txBox="1"/>
          <p:nvPr/>
        </p:nvSpPr>
        <p:spPr>
          <a:xfrm>
            <a:off x="6784041" y="3435723"/>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applying Box Cox Transformation</a:t>
            </a:r>
          </a:p>
        </p:txBody>
      </p:sp>
      <p:pic>
        <p:nvPicPr>
          <p:cNvPr id="16" name="Picture 15"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BBC38CBD-8678-3E1B-3E67-CCE461080DDC}"/>
              </a:ext>
            </a:extLst>
          </p:cNvPr>
          <p:cNvPicPr>
            <a:picLocks noChangeAspect="1"/>
          </p:cNvPicPr>
          <p:nvPr/>
        </p:nvPicPr>
        <p:blipFill>
          <a:blip r:embed="rId5"/>
          <a:stretch>
            <a:fillRect/>
          </a:stretch>
        </p:blipFill>
        <p:spPr>
          <a:xfrm>
            <a:off x="739959" y="3801035"/>
            <a:ext cx="4876059" cy="2931459"/>
          </a:xfrm>
          <a:prstGeom prst="rect">
            <a:avLst/>
          </a:prstGeom>
        </p:spPr>
      </p:pic>
      <p:sp>
        <p:nvSpPr>
          <p:cNvPr id="17" name="TextBox 16">
            <a:extLst>
              <a:ext uri="{FF2B5EF4-FFF2-40B4-BE49-F238E27FC236}">
                <a16:creationId xmlns:a16="http://schemas.microsoft.com/office/drawing/2014/main" id="{06893B42-EA52-B39A-DE66-BB21F5A5084B}"/>
              </a:ext>
            </a:extLst>
          </p:cNvPr>
          <p:cNvSpPr txBox="1"/>
          <p:nvPr/>
        </p:nvSpPr>
        <p:spPr>
          <a:xfrm>
            <a:off x="1001805" y="3426758"/>
            <a:ext cx="4968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taking seasonal differences(s = 24)</a:t>
            </a:r>
          </a:p>
        </p:txBody>
      </p:sp>
      <p:cxnSp>
        <p:nvCxnSpPr>
          <p:cNvPr id="18" name="Straight Arrow Connector 17">
            <a:extLst>
              <a:ext uri="{FF2B5EF4-FFF2-40B4-BE49-F238E27FC236}">
                <a16:creationId xmlns:a16="http://schemas.microsoft.com/office/drawing/2014/main" id="{7C358347-B9B0-92AB-D9E3-C92ADA61239C}"/>
              </a:ext>
            </a:extLst>
          </p:cNvPr>
          <p:cNvCxnSpPr/>
          <p:nvPr/>
        </p:nvCxnSpPr>
        <p:spPr>
          <a:xfrm>
            <a:off x="5611906" y="1976718"/>
            <a:ext cx="815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5AB058-8C86-145F-AEEC-FD5301F1A76A}"/>
              </a:ext>
            </a:extLst>
          </p:cNvPr>
          <p:cNvCxnSpPr>
            <a:cxnSpLocks/>
          </p:cNvCxnSpPr>
          <p:nvPr/>
        </p:nvCxnSpPr>
        <p:spPr>
          <a:xfrm flipH="1">
            <a:off x="5611907" y="5230906"/>
            <a:ext cx="878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B52E519-F925-4FB6-84B4-AEBE1E65E78B}"/>
              </a:ext>
            </a:extLst>
          </p:cNvPr>
          <p:cNvCxnSpPr/>
          <p:nvPr/>
        </p:nvCxnSpPr>
        <p:spPr>
          <a:xfrm>
            <a:off x="11249025" y="3436285"/>
            <a:ext cx="8965" cy="54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2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616AAB-5337-A4D6-A3B8-BC8F4406F9F2}"/>
              </a:ext>
            </a:extLst>
          </p:cNvPr>
          <p:cNvSpPr>
            <a:spLocks noGrp="1"/>
          </p:cNvSpPr>
          <p:nvPr>
            <p:ph type="title"/>
          </p:nvPr>
        </p:nvSpPr>
        <p:spPr>
          <a:xfrm>
            <a:off x="1246824" y="-1992"/>
            <a:ext cx="4977019" cy="1800526"/>
          </a:xfrm>
        </p:spPr>
        <p:txBody>
          <a:bodyPr>
            <a:normAutofit/>
          </a:bodyPr>
          <a:lstStyle/>
          <a:p>
            <a:r>
              <a:rPr lang="en-US" b="1">
                <a:ea typeface="+mj-lt"/>
                <a:cs typeface="+mj-lt"/>
              </a:rPr>
              <a:t>Model Parameters</a:t>
            </a:r>
            <a:endParaRPr lang="en-US" dirty="0"/>
          </a:p>
        </p:txBody>
      </p:sp>
      <p:sp>
        <p:nvSpPr>
          <p:cNvPr id="3" name="Content Placeholder 2">
            <a:extLst>
              <a:ext uri="{FF2B5EF4-FFF2-40B4-BE49-F238E27FC236}">
                <a16:creationId xmlns:a16="http://schemas.microsoft.com/office/drawing/2014/main" id="{0733B1F7-D05D-C31D-F8B1-95B8EF9C59A5}"/>
              </a:ext>
            </a:extLst>
          </p:cNvPr>
          <p:cNvSpPr>
            <a:spLocks noGrp="1"/>
          </p:cNvSpPr>
          <p:nvPr>
            <p:ph idx="1"/>
          </p:nvPr>
        </p:nvSpPr>
        <p:spPr>
          <a:xfrm>
            <a:off x="1121318" y="1655192"/>
            <a:ext cx="4743936" cy="3553581"/>
          </a:xfrm>
        </p:spPr>
        <p:txBody>
          <a:bodyPr vert="horz" lIns="91440" tIns="45720" rIns="91440" bIns="45720" rtlCol="0" anchor="t">
            <a:noAutofit/>
          </a:bodyPr>
          <a:lstStyle/>
          <a:p>
            <a:pPr>
              <a:lnSpc>
                <a:spcPct val="90000"/>
              </a:lnSpc>
            </a:pPr>
            <a:r>
              <a:rPr lang="en-US" sz="1400" dirty="0">
                <a:ea typeface="+mn-lt"/>
                <a:cs typeface="+mn-lt"/>
              </a:rPr>
              <a:t>The SARIMA (Seasonal </a:t>
            </a:r>
            <a:r>
              <a:rPr lang="en-US" sz="1400" dirty="0" err="1">
                <a:ea typeface="+mn-lt"/>
                <a:cs typeface="+mn-lt"/>
              </a:rPr>
              <a:t>AutoRegressive</a:t>
            </a:r>
            <a:r>
              <a:rPr lang="en-US" sz="1400" dirty="0">
                <a:ea typeface="+mn-lt"/>
                <a:cs typeface="+mn-lt"/>
              </a:rPr>
              <a:t> Integrated Moving Average) model leverages the power of both autoregressive and moving average components to capture temporal dependencies in the BTC/USDT time series data.</a:t>
            </a:r>
          </a:p>
          <a:p>
            <a:pPr>
              <a:lnSpc>
                <a:spcPct val="90000"/>
              </a:lnSpc>
            </a:pPr>
            <a:r>
              <a:rPr lang="en-US" sz="1400" dirty="0">
                <a:ea typeface="+mn-lt"/>
                <a:cs typeface="+mn-lt"/>
              </a:rPr>
              <a:t>From the ACF, PACF plots, we chose estimated parameters (p=4, d=1, q=4, P=2, D=1, Q=1, s=24). So a grid search was run taking p to be in range(2,6), q in range(2,6), P in range(0,3) and Q in range(0,2)</a:t>
            </a:r>
          </a:p>
          <a:p>
            <a:pPr>
              <a:lnSpc>
                <a:spcPct val="90000"/>
              </a:lnSpc>
            </a:pPr>
            <a:r>
              <a:rPr lang="en-US" sz="1400" dirty="0">
                <a:ea typeface="+mn-lt"/>
                <a:cs typeface="+mn-lt"/>
              </a:rPr>
              <a:t>AIC was used as the metric, the lower, the better. The results table is given on the right which is sorted in ascending order. The best combination was (p=2, d=1, q=4, P=0, D=1, Q=1, s=24).</a:t>
            </a:r>
          </a:p>
          <a:p>
            <a:pPr>
              <a:lnSpc>
                <a:spcPct val="90000"/>
              </a:lnSpc>
            </a:pPr>
            <a:r>
              <a:rPr lang="en-US" sz="1400" dirty="0">
                <a:ea typeface="+mn-lt"/>
                <a:cs typeface="+mn-lt"/>
              </a:rPr>
              <a:t>The autoregressive component (p) accounts for the influence of past values, the differencing component (d) addresses non-stationarity, and the moving average component (q) captures the impact of past forecast errors.</a:t>
            </a:r>
          </a:p>
          <a:p>
            <a:pPr>
              <a:lnSpc>
                <a:spcPct val="90000"/>
              </a:lnSpc>
            </a:pPr>
            <a:r>
              <a:rPr lang="en-US" sz="1400" dirty="0">
                <a:ea typeface="+mn-lt"/>
                <a:cs typeface="+mn-lt"/>
              </a:rPr>
              <a:t>The seasonal parameters (P, D, Q, s) handle seasonality in the data, considering the 24-hour cycle in the BTC/USDT market.</a:t>
            </a:r>
          </a:p>
          <a:p>
            <a:pPr>
              <a:lnSpc>
                <a:spcPct val="90000"/>
              </a:lnSpc>
            </a:pPr>
            <a:endParaRPr lang="en-US" sz="1000"/>
          </a:p>
        </p:txBody>
      </p:sp>
      <p:pic>
        <p:nvPicPr>
          <p:cNvPr id="5" name="Picture 4" descr="Graph on document with pen">
            <a:extLst>
              <a:ext uri="{FF2B5EF4-FFF2-40B4-BE49-F238E27FC236}">
                <a16:creationId xmlns:a16="http://schemas.microsoft.com/office/drawing/2014/main" id="{497E34A4-8EFE-09AA-3FD0-F002B7FCFFB1}"/>
              </a:ext>
            </a:extLst>
          </p:cNvPr>
          <p:cNvPicPr>
            <a:picLocks noChangeAspect="1"/>
          </p:cNvPicPr>
          <p:nvPr/>
        </p:nvPicPr>
        <p:blipFill rotWithShape="1">
          <a:blip r:embed="rId2"/>
          <a:srcRect l="27008" r="13457" b="-1"/>
          <a:stretch/>
        </p:blipFill>
        <p:spPr>
          <a:xfrm>
            <a:off x="8372884" y="249021"/>
            <a:ext cx="2511940" cy="281394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F16932B-FC3E-DE74-87EB-27F7F5686B50}"/>
              </a:ext>
            </a:extLst>
          </p:cNvPr>
          <p:cNvPicPr>
            <a:picLocks noChangeAspect="1"/>
          </p:cNvPicPr>
          <p:nvPr/>
        </p:nvPicPr>
        <p:blipFill>
          <a:blip r:embed="rId3"/>
          <a:stretch>
            <a:fillRect/>
          </a:stretch>
        </p:blipFill>
        <p:spPr>
          <a:xfrm>
            <a:off x="8375382" y="3316942"/>
            <a:ext cx="2506944" cy="3257862"/>
          </a:xfrm>
          <a:prstGeom prst="rect">
            <a:avLst/>
          </a:prstGeom>
        </p:spPr>
      </p:pic>
    </p:spTree>
    <p:extLst>
      <p:ext uri="{BB962C8B-B14F-4D97-AF65-F5344CB8AC3E}">
        <p14:creationId xmlns:p14="http://schemas.microsoft.com/office/powerpoint/2010/main" val="207044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5F88B-1CD5-1CB6-BB25-48C7E27D85EF}"/>
              </a:ext>
            </a:extLst>
          </p:cNvPr>
          <p:cNvSpPr>
            <a:spLocks noGrp="1"/>
          </p:cNvSpPr>
          <p:nvPr>
            <p:ph type="title"/>
          </p:nvPr>
        </p:nvSpPr>
        <p:spPr>
          <a:xfrm>
            <a:off x="6513788" y="365125"/>
            <a:ext cx="4840010" cy="1952744"/>
          </a:xfrm>
        </p:spPr>
        <p:txBody>
          <a:bodyPr>
            <a:normAutofit fontScale="90000"/>
          </a:bodyPr>
          <a:lstStyle/>
          <a:p>
            <a:br>
              <a:rPr lang="en-US" sz="2500" dirty="0"/>
            </a:br>
            <a:br>
              <a:rPr lang="en-US" sz="2500" dirty="0"/>
            </a:br>
            <a:br>
              <a:rPr lang="en-US" sz="2500" dirty="0"/>
            </a:br>
            <a:r>
              <a:rPr lang="en-US" sz="3200" dirty="0"/>
              <a:t>Forecasting and</a:t>
            </a:r>
            <a:br>
              <a:rPr lang="en-US" sz="3200" dirty="0"/>
            </a:br>
            <a:r>
              <a:rPr lang="en-US" sz="3200" dirty="0">
                <a:ea typeface="+mj-lt"/>
                <a:cs typeface="+mj-lt"/>
              </a:rPr>
              <a:t>Cross Validation</a:t>
            </a:r>
            <a:endParaRPr lang="en-US" sz="3200" dirty="0"/>
          </a:p>
        </p:txBody>
      </p:sp>
      <p:sp>
        <p:nvSpPr>
          <p:cNvPr id="19" name="Freeform: Shape 18">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142080B-23FC-E4DE-8A4E-BE553EA1318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1134" y="2609071"/>
            <a:ext cx="3195204" cy="1813277"/>
          </a:xfrm>
          <a:prstGeom prst="rect">
            <a:avLst/>
          </a:prstGeom>
        </p:spPr>
      </p:pic>
      <p:sp>
        <p:nvSpPr>
          <p:cNvPr id="3" name="Content Placeholder 2">
            <a:extLst>
              <a:ext uri="{FF2B5EF4-FFF2-40B4-BE49-F238E27FC236}">
                <a16:creationId xmlns:a16="http://schemas.microsoft.com/office/drawing/2014/main" id="{3E9D6A5A-B531-0E11-3DF5-284FD826C05C}"/>
              </a:ext>
            </a:extLst>
          </p:cNvPr>
          <p:cNvSpPr>
            <a:spLocks noGrp="1"/>
          </p:cNvSpPr>
          <p:nvPr>
            <p:ph idx="1"/>
          </p:nvPr>
        </p:nvSpPr>
        <p:spPr>
          <a:xfrm>
            <a:off x="6513788" y="2497257"/>
            <a:ext cx="4840010" cy="3679705"/>
          </a:xfrm>
        </p:spPr>
        <p:txBody>
          <a:bodyPr vert="horz" lIns="91440" tIns="45720" rIns="91440" bIns="45720" rtlCol="0" anchor="t">
            <a:normAutofit/>
          </a:bodyPr>
          <a:lstStyle/>
          <a:p>
            <a:pPr>
              <a:lnSpc>
                <a:spcPct val="90000"/>
              </a:lnSpc>
            </a:pPr>
            <a:r>
              <a:rPr lang="en-US" sz="1400" dirty="0"/>
              <a:t>As the model was fed with Box Cox Transformed data, the predictions are also transformed, in order to invert this transformation a </a:t>
            </a:r>
            <a:r>
              <a:rPr lang="en-US" sz="1400" dirty="0" err="1"/>
              <a:t>inverse_boxcox</a:t>
            </a:r>
            <a:r>
              <a:rPr lang="en-US" sz="1400" dirty="0"/>
              <a:t> function was implemented. A parameter </a:t>
            </a:r>
            <a:r>
              <a:rPr lang="en-US" sz="1400" dirty="0" err="1"/>
              <a:t>n_steps</a:t>
            </a:r>
            <a:r>
              <a:rPr lang="en-US" sz="1400" dirty="0"/>
              <a:t> was used to determine how many time steps in future do we have to predict.</a:t>
            </a:r>
          </a:p>
          <a:p>
            <a:pPr>
              <a:lnSpc>
                <a:spcPct val="90000"/>
              </a:lnSpc>
            </a:pPr>
            <a:r>
              <a:rPr lang="en-US" sz="1400" dirty="0"/>
              <a:t>Time Aware Cross Validation Scheme with 20 folds was used to check robustness of our model</a:t>
            </a:r>
          </a:p>
          <a:p>
            <a:pPr>
              <a:lnSpc>
                <a:spcPct val="90000"/>
              </a:lnSpc>
            </a:pPr>
            <a:r>
              <a:rPr lang="en-US" sz="1400" dirty="0"/>
              <a:t>Mean Absolute Percentage Error(MAPE) was used as our metric for CV</a:t>
            </a:r>
          </a:p>
          <a:p>
            <a:pPr>
              <a:lnSpc>
                <a:spcPct val="90000"/>
              </a:lnSpc>
            </a:pPr>
            <a:r>
              <a:rPr lang="en-US" sz="1400" dirty="0"/>
              <a:t>The mean of the 20 errors came out to be 22.38%, which is acceptable as in financial markets, predicting precise price movements is challenging due to the inherent volatility and randomness. Cryptocurrencies, including Bitcoin, are known for their price volatility.</a:t>
            </a:r>
            <a:endParaRPr lang="en-US" sz="1400" dirty="0">
              <a:latin typeface="Century Gothic"/>
            </a:endParaRPr>
          </a:p>
        </p:txBody>
      </p:sp>
      <p:sp>
        <p:nvSpPr>
          <p:cNvPr id="5" name="TextBox 4">
            <a:extLst>
              <a:ext uri="{FF2B5EF4-FFF2-40B4-BE49-F238E27FC236}">
                <a16:creationId xmlns:a16="http://schemas.microsoft.com/office/drawing/2014/main" id="{3808F702-DF8B-86ED-8DA2-BFC5E45F29BC}"/>
              </a:ext>
            </a:extLst>
          </p:cNvPr>
          <p:cNvSpPr txBox="1"/>
          <p:nvPr/>
        </p:nvSpPr>
        <p:spPr>
          <a:xfrm>
            <a:off x="1236022" y="4222293"/>
            <a:ext cx="256031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3592403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AA78-8BF4-28F3-EFF1-5A51636BFE70}"/>
              </a:ext>
            </a:extLst>
          </p:cNvPr>
          <p:cNvSpPr>
            <a:spLocks noGrp="1"/>
          </p:cNvSpPr>
          <p:nvPr>
            <p:ph type="title"/>
          </p:nvPr>
        </p:nvSpPr>
        <p:spPr>
          <a:xfrm>
            <a:off x="2749061" y="13432"/>
            <a:ext cx="10515600" cy="1325563"/>
          </a:xfrm>
        </p:spPr>
        <p:txBody>
          <a:bodyPr/>
          <a:lstStyle/>
          <a:p>
            <a:r>
              <a:rPr lang="en-US" dirty="0"/>
              <a:t>SARIMA Prediction (shaded)</a:t>
            </a:r>
          </a:p>
        </p:txBody>
      </p:sp>
      <p:pic>
        <p:nvPicPr>
          <p:cNvPr id="4" name="Content Placeholder 3" descr="A graph with blue and red lines&#10;&#10;Description automatically generated">
            <a:extLst>
              <a:ext uri="{FF2B5EF4-FFF2-40B4-BE49-F238E27FC236}">
                <a16:creationId xmlns:a16="http://schemas.microsoft.com/office/drawing/2014/main" id="{66167FCD-9AD0-4ABF-2A88-5C3BA62816F4}"/>
              </a:ext>
            </a:extLst>
          </p:cNvPr>
          <p:cNvPicPr>
            <a:picLocks noGrp="1" noChangeAspect="1"/>
          </p:cNvPicPr>
          <p:nvPr>
            <p:ph idx="1"/>
          </p:nvPr>
        </p:nvPicPr>
        <p:blipFill>
          <a:blip r:embed="rId2"/>
          <a:stretch>
            <a:fillRect/>
          </a:stretch>
        </p:blipFill>
        <p:spPr>
          <a:xfrm>
            <a:off x="1084509" y="1343464"/>
            <a:ext cx="10034705" cy="5203874"/>
          </a:xfrm>
        </p:spPr>
      </p:pic>
    </p:spTree>
    <p:extLst>
      <p:ext uri="{BB962C8B-B14F-4D97-AF65-F5344CB8AC3E}">
        <p14:creationId xmlns:p14="http://schemas.microsoft.com/office/powerpoint/2010/main" val="419495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0D7CD-2B12-0786-ACA5-71233E42391C}"/>
              </a:ext>
            </a:extLst>
          </p:cNvPr>
          <p:cNvSpPr>
            <a:spLocks noGrp="1"/>
          </p:cNvSpPr>
          <p:nvPr>
            <p:ph type="title"/>
          </p:nvPr>
        </p:nvSpPr>
        <p:spPr>
          <a:xfrm>
            <a:off x="838201" y="365125"/>
            <a:ext cx="3816095" cy="1807305"/>
          </a:xfrm>
        </p:spPr>
        <p:txBody>
          <a:bodyPr>
            <a:normAutofit/>
          </a:bodyPr>
          <a:lstStyle/>
          <a:p>
            <a:r>
              <a:rPr lang="en-US" dirty="0"/>
              <a:t>Trading Strategy</a:t>
            </a:r>
          </a:p>
        </p:txBody>
      </p:sp>
      <p:sp>
        <p:nvSpPr>
          <p:cNvPr id="3" name="Content Placeholder 2">
            <a:extLst>
              <a:ext uri="{FF2B5EF4-FFF2-40B4-BE49-F238E27FC236}">
                <a16:creationId xmlns:a16="http://schemas.microsoft.com/office/drawing/2014/main" id="{2A132A17-1146-BA98-E3E1-68708A79620C}"/>
              </a:ext>
            </a:extLst>
          </p:cNvPr>
          <p:cNvSpPr>
            <a:spLocks noGrp="1"/>
          </p:cNvSpPr>
          <p:nvPr>
            <p:ph idx="1"/>
          </p:nvPr>
        </p:nvSpPr>
        <p:spPr>
          <a:xfrm>
            <a:off x="838201" y="2333297"/>
            <a:ext cx="3816096" cy="3843666"/>
          </a:xfrm>
        </p:spPr>
        <p:txBody>
          <a:bodyPr vert="horz" lIns="91440" tIns="45720" rIns="91440" bIns="45720" rtlCol="0" anchor="t">
            <a:normAutofit/>
          </a:bodyPr>
          <a:lstStyle/>
          <a:p>
            <a:pPr>
              <a:lnSpc>
                <a:spcPct val="90000"/>
              </a:lnSpc>
            </a:pPr>
            <a:r>
              <a:rPr lang="en-US" sz="1700" dirty="0"/>
              <a:t>Buy shares if 78-hour moving average &gt; 144-hour moving average</a:t>
            </a:r>
          </a:p>
          <a:p>
            <a:pPr>
              <a:lnSpc>
                <a:spcPct val="90000"/>
              </a:lnSpc>
            </a:pPr>
            <a:r>
              <a:rPr lang="en-US" sz="1700" dirty="0"/>
              <a:t>Sell shares if 78-hour moving average &lt; 144-hour moving average</a:t>
            </a:r>
          </a:p>
          <a:p>
            <a:pPr>
              <a:lnSpc>
                <a:spcPct val="90000"/>
              </a:lnSpc>
            </a:pPr>
            <a:r>
              <a:rPr lang="en-US" sz="1700" dirty="0"/>
              <a:t>The trading signals were generated on the basis of predicted series and were applied to the original series</a:t>
            </a:r>
          </a:p>
          <a:p>
            <a:pPr>
              <a:lnSpc>
                <a:spcPct val="90000"/>
              </a:lnSpc>
            </a:pPr>
            <a:r>
              <a:rPr lang="en-US" sz="1700" dirty="0"/>
              <a:t>According to it daily returns, </a:t>
            </a:r>
            <a:r>
              <a:rPr lang="en-US" sz="1700" dirty="0" err="1"/>
              <a:t>cummulative</a:t>
            </a:r>
            <a:r>
              <a:rPr lang="en-US" sz="1700" dirty="0"/>
              <a:t> returns, equity curve, </a:t>
            </a:r>
            <a:r>
              <a:rPr lang="en-US" sz="1700" dirty="0" err="1"/>
              <a:t>sharpe</a:t>
            </a:r>
            <a:r>
              <a:rPr lang="en-US" sz="1700" dirty="0"/>
              <a:t> ratio </a:t>
            </a:r>
            <a:r>
              <a:rPr lang="en-US" sz="1700" dirty="0" err="1"/>
              <a:t>etc</a:t>
            </a:r>
            <a:r>
              <a:rPr lang="en-US" sz="1700" dirty="0"/>
              <a:t> were calculated</a:t>
            </a:r>
          </a:p>
        </p:txBody>
      </p:sp>
      <p:pic>
        <p:nvPicPr>
          <p:cNvPr id="5" name="Picture 4" descr="An abstract financial digital analysis">
            <a:extLst>
              <a:ext uri="{FF2B5EF4-FFF2-40B4-BE49-F238E27FC236}">
                <a16:creationId xmlns:a16="http://schemas.microsoft.com/office/drawing/2014/main" id="{C18BFF12-7544-10C4-B5FB-96E79C110072}"/>
              </a:ext>
            </a:extLst>
          </p:cNvPr>
          <p:cNvPicPr>
            <a:picLocks noChangeAspect="1"/>
          </p:cNvPicPr>
          <p:nvPr/>
        </p:nvPicPr>
        <p:blipFill rotWithShape="1">
          <a:blip r:embed="rId2"/>
          <a:srcRect l="31356" r="8096" b="-6"/>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61937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D44801E-D426-4372-9129-ED47EE43C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3EB5767-686D-053F-0456-15DC1574A70E}"/>
              </a:ext>
            </a:extLst>
          </p:cNvPr>
          <p:cNvSpPr>
            <a:spLocks noGrp="1"/>
          </p:cNvSpPr>
          <p:nvPr>
            <p:ph type="title"/>
          </p:nvPr>
        </p:nvSpPr>
        <p:spPr>
          <a:xfrm>
            <a:off x="838200" y="60325"/>
            <a:ext cx="5257800" cy="1720524"/>
          </a:xfrm>
        </p:spPr>
        <p:txBody>
          <a:bodyPr>
            <a:normAutofit/>
          </a:bodyPr>
          <a:lstStyle/>
          <a:p>
            <a:r>
              <a:rPr lang="en-US" dirty="0" err="1"/>
              <a:t>Backtesting</a:t>
            </a:r>
            <a:r>
              <a:rPr lang="en-US" dirty="0"/>
              <a:t> Results</a:t>
            </a:r>
          </a:p>
        </p:txBody>
      </p:sp>
      <p:sp>
        <p:nvSpPr>
          <p:cNvPr id="10" name="Content Placeholder 9">
            <a:extLst>
              <a:ext uri="{FF2B5EF4-FFF2-40B4-BE49-F238E27FC236}">
                <a16:creationId xmlns:a16="http://schemas.microsoft.com/office/drawing/2014/main" id="{B16274EE-066F-7CFB-5CD5-52B06B2E98D6}"/>
              </a:ext>
            </a:extLst>
          </p:cNvPr>
          <p:cNvSpPr>
            <a:spLocks noGrp="1"/>
          </p:cNvSpPr>
          <p:nvPr>
            <p:ph idx="1"/>
          </p:nvPr>
        </p:nvSpPr>
        <p:spPr>
          <a:xfrm>
            <a:off x="838201" y="1503037"/>
            <a:ext cx="6247282" cy="3920889"/>
          </a:xfrm>
        </p:spPr>
        <p:txBody>
          <a:bodyPr vert="horz" lIns="91440" tIns="45720" rIns="91440" bIns="45720" rtlCol="0" anchor="t">
            <a:noAutofit/>
          </a:bodyPr>
          <a:lstStyle/>
          <a:p>
            <a:pPr marL="0" indent="0">
              <a:lnSpc>
                <a:spcPct val="90000"/>
              </a:lnSpc>
              <a:buNone/>
            </a:pPr>
            <a:r>
              <a:rPr lang="en-US" sz="1600" b="1" dirty="0">
                <a:ea typeface="+mn-lt"/>
                <a:cs typeface="+mn-lt"/>
              </a:rPr>
              <a:t>Equity Curve Analysis:</a:t>
            </a:r>
            <a:endParaRPr lang="en-US" sz="1600" dirty="0"/>
          </a:p>
          <a:p>
            <a:pPr marL="0" indent="0">
              <a:lnSpc>
                <a:spcPct val="90000"/>
              </a:lnSpc>
              <a:buNone/>
            </a:pPr>
            <a:r>
              <a:rPr lang="en-US" sz="1600" dirty="0">
                <a:latin typeface="Arial"/>
                <a:cs typeface="Arial"/>
              </a:rPr>
              <a:t>•</a:t>
            </a:r>
            <a:r>
              <a:rPr lang="en-US" sz="1600" b="1" dirty="0">
                <a:ea typeface="+mn-lt"/>
                <a:cs typeface="+mn-lt"/>
              </a:rPr>
              <a:t>Observation:</a:t>
            </a:r>
            <a:r>
              <a:rPr lang="en-US" sz="1600" dirty="0">
                <a:ea typeface="+mn-lt"/>
                <a:cs typeface="+mn-lt"/>
              </a:rPr>
              <a:t> The SARIMA model generates signals based on the dynamics of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Characteristic:</a:t>
            </a:r>
            <a:r>
              <a:rPr lang="en-US" sz="1600" dirty="0">
                <a:ea typeface="+mn-lt"/>
                <a:cs typeface="+mn-lt"/>
              </a:rPr>
              <a:t> The equity curve demonstrates a rise, triggering sell signals during dips and buy signals during upward movements.</a:t>
            </a:r>
            <a:endParaRPr lang="en-US" sz="1600" dirty="0"/>
          </a:p>
          <a:p>
            <a:pPr marL="0" indent="0">
              <a:lnSpc>
                <a:spcPct val="90000"/>
              </a:lnSpc>
              <a:buNone/>
            </a:pPr>
            <a:r>
              <a:rPr lang="en-US" sz="1600" b="1" dirty="0">
                <a:ea typeface="+mn-lt"/>
                <a:cs typeface="+mn-lt"/>
              </a:rPr>
              <a:t>Buy/Sell Signals:</a:t>
            </a:r>
            <a:endParaRPr lang="en-US" sz="1600" dirty="0"/>
          </a:p>
          <a:p>
            <a:pPr marL="0" indent="0">
              <a:lnSpc>
                <a:spcPct val="90000"/>
              </a:lnSpc>
              <a:buNone/>
            </a:pPr>
            <a:r>
              <a:rPr lang="en-US" sz="1600" dirty="0">
                <a:latin typeface="Arial"/>
                <a:cs typeface="Arial"/>
              </a:rPr>
              <a:t>•</a:t>
            </a:r>
            <a:r>
              <a:rPr lang="en-US" sz="1600" b="1" dirty="0">
                <a:ea typeface="+mn-lt"/>
                <a:cs typeface="+mn-lt"/>
              </a:rPr>
              <a:t>Strategic Indicators:</a:t>
            </a:r>
            <a:r>
              <a:rPr lang="en-US" sz="1600" dirty="0">
                <a:ea typeface="+mn-lt"/>
                <a:cs typeface="+mn-lt"/>
              </a:rPr>
              <a:t> Signals are strategically generated to capitalize on the observed patterns in the equity curve.</a:t>
            </a:r>
            <a:endParaRPr lang="en-US" sz="1600" dirty="0"/>
          </a:p>
          <a:p>
            <a:pPr marL="0" indent="0">
              <a:lnSpc>
                <a:spcPct val="90000"/>
              </a:lnSpc>
              <a:buNone/>
            </a:pPr>
            <a:r>
              <a:rPr lang="en-US" sz="1600" dirty="0">
                <a:latin typeface="Arial"/>
                <a:cs typeface="Arial"/>
              </a:rPr>
              <a:t>•</a:t>
            </a:r>
            <a:r>
              <a:rPr lang="en-US" sz="1600" b="1" dirty="0">
                <a:ea typeface="+mn-lt"/>
                <a:cs typeface="+mn-lt"/>
              </a:rPr>
              <a:t>Pattern Recognition:</a:t>
            </a:r>
            <a:r>
              <a:rPr lang="en-US" sz="1600" dirty="0">
                <a:ea typeface="+mn-lt"/>
                <a:cs typeface="+mn-lt"/>
              </a:rPr>
              <a:t> Buy signals coincide with upward movements, while sell signals align with dip points</a:t>
            </a:r>
            <a:endParaRPr lang="en-US" sz="1600" dirty="0"/>
          </a:p>
          <a:p>
            <a:pPr marL="0" indent="0">
              <a:lnSpc>
                <a:spcPct val="90000"/>
              </a:lnSpc>
              <a:buNone/>
            </a:pPr>
            <a:endParaRPr lang="en-US" sz="1600" dirty="0">
              <a:latin typeface="Arial"/>
              <a:cs typeface="Arial"/>
            </a:endParaRPr>
          </a:p>
          <a:p>
            <a:pPr marL="0" indent="0">
              <a:lnSpc>
                <a:spcPct val="90000"/>
              </a:lnSpc>
              <a:buNone/>
            </a:pPr>
            <a:r>
              <a:rPr lang="en-US" sz="1600" b="1" dirty="0">
                <a:ea typeface="+mn-lt"/>
                <a:cs typeface="+mn-lt"/>
              </a:rPr>
              <a:t>Performance Metrics:</a:t>
            </a:r>
            <a:endParaRPr lang="en-US" sz="1600" dirty="0"/>
          </a:p>
          <a:p>
            <a:pPr marL="0" indent="0">
              <a:lnSpc>
                <a:spcPct val="90000"/>
              </a:lnSpc>
              <a:buNone/>
            </a:pPr>
            <a:r>
              <a:rPr lang="en-US" sz="1600" dirty="0">
                <a:latin typeface="Arial"/>
                <a:cs typeface="Arial"/>
              </a:rPr>
              <a:t>•</a:t>
            </a:r>
            <a:r>
              <a:rPr lang="en-US" sz="1600" b="1" dirty="0">
                <a:ea typeface="+mn-lt"/>
                <a:cs typeface="+mn-lt"/>
              </a:rPr>
              <a:t>Sharpe Ratio</a:t>
            </a:r>
            <a:r>
              <a:rPr lang="en-US" sz="1600" b="1">
                <a:ea typeface="+mn-lt"/>
                <a:cs typeface="+mn-lt"/>
              </a:rPr>
              <a:t>:</a:t>
            </a:r>
            <a:r>
              <a:rPr lang="en-US" sz="1600">
                <a:ea typeface="+mn-lt"/>
                <a:cs typeface="+mn-lt"/>
              </a:rPr>
              <a:t> 1.1299</a:t>
            </a:r>
            <a:endParaRPr lang="en-US" sz="1600" dirty="0"/>
          </a:p>
          <a:p>
            <a:pPr marL="0" indent="0">
              <a:lnSpc>
                <a:spcPct val="90000"/>
              </a:lnSpc>
              <a:buNone/>
            </a:pPr>
            <a:r>
              <a:rPr lang="en-US" sz="1600" dirty="0">
                <a:latin typeface="Arial"/>
                <a:cs typeface="Arial"/>
              </a:rPr>
              <a:t>•</a:t>
            </a:r>
            <a:r>
              <a:rPr lang="en-US" sz="1600" b="1" dirty="0">
                <a:ea typeface="+mn-lt"/>
                <a:cs typeface="+mn-lt"/>
              </a:rPr>
              <a:t>Annualized Returns:</a:t>
            </a:r>
            <a:r>
              <a:rPr lang="en-US" sz="1600" dirty="0">
                <a:ea typeface="+mn-lt"/>
                <a:cs typeface="+mn-lt"/>
              </a:rPr>
              <a:t> 10.16%</a:t>
            </a:r>
            <a:endParaRPr lang="en-US" sz="1600" dirty="0"/>
          </a:p>
          <a:p>
            <a:pPr marL="0" indent="0">
              <a:lnSpc>
                <a:spcPct val="90000"/>
              </a:lnSpc>
              <a:buNone/>
            </a:pPr>
            <a:r>
              <a:rPr lang="en-US" sz="1600" dirty="0">
                <a:latin typeface="Arial"/>
                <a:cs typeface="Arial"/>
              </a:rPr>
              <a:t>•</a:t>
            </a:r>
            <a:r>
              <a:rPr lang="en-US" sz="1600" b="1" dirty="0">
                <a:ea typeface="+mn-lt"/>
                <a:cs typeface="+mn-lt"/>
              </a:rPr>
              <a:t>Maximum Drawdown:</a:t>
            </a:r>
            <a:r>
              <a:rPr lang="en-US" sz="1600" dirty="0">
                <a:ea typeface="+mn-lt"/>
                <a:cs typeface="+mn-lt"/>
              </a:rPr>
              <a:t> 7.92%</a:t>
            </a:r>
            <a:endParaRPr lang="en-US" sz="1200" dirty="0"/>
          </a:p>
          <a:p>
            <a:pPr>
              <a:lnSpc>
                <a:spcPct val="90000"/>
              </a:lnSpc>
            </a:pPr>
            <a:endParaRPr lang="en-US" sz="1100" dirty="0"/>
          </a:p>
        </p:txBody>
      </p:sp>
      <p:pic>
        <p:nvPicPr>
          <p:cNvPr id="5" name="Picture 4">
            <a:extLst>
              <a:ext uri="{FF2B5EF4-FFF2-40B4-BE49-F238E27FC236}">
                <a16:creationId xmlns:a16="http://schemas.microsoft.com/office/drawing/2014/main" id="{8EF88836-6C73-261F-35A3-E28A091EE2BB}"/>
              </a:ext>
            </a:extLst>
          </p:cNvPr>
          <p:cNvPicPr>
            <a:picLocks noChangeAspect="1"/>
          </p:cNvPicPr>
          <p:nvPr/>
        </p:nvPicPr>
        <p:blipFill>
          <a:blip r:embed="rId2"/>
          <a:stretch>
            <a:fillRect/>
          </a:stretch>
        </p:blipFill>
        <p:spPr>
          <a:xfrm>
            <a:off x="7448584" y="3536850"/>
            <a:ext cx="4377267" cy="2609805"/>
          </a:xfrm>
          <a:prstGeom prst="rect">
            <a:avLst/>
          </a:prstGeom>
        </p:spPr>
      </p:pic>
      <p:pic>
        <p:nvPicPr>
          <p:cNvPr id="8" name="Picture 7">
            <a:extLst>
              <a:ext uri="{FF2B5EF4-FFF2-40B4-BE49-F238E27FC236}">
                <a16:creationId xmlns:a16="http://schemas.microsoft.com/office/drawing/2014/main" id="{127FF7D7-6F80-67DD-AB99-18710093C440}"/>
              </a:ext>
            </a:extLst>
          </p:cNvPr>
          <p:cNvPicPr>
            <a:picLocks noChangeAspect="1"/>
          </p:cNvPicPr>
          <p:nvPr/>
        </p:nvPicPr>
        <p:blipFill>
          <a:blip r:embed="rId3"/>
          <a:stretch>
            <a:fillRect/>
          </a:stretch>
        </p:blipFill>
        <p:spPr>
          <a:xfrm>
            <a:off x="7448584" y="858043"/>
            <a:ext cx="4313286" cy="2605438"/>
          </a:xfrm>
          <a:prstGeom prst="rect">
            <a:avLst/>
          </a:prstGeom>
        </p:spPr>
      </p:pic>
    </p:spTree>
    <p:extLst>
      <p:ext uri="{BB962C8B-B14F-4D97-AF65-F5344CB8AC3E}">
        <p14:creationId xmlns:p14="http://schemas.microsoft.com/office/powerpoint/2010/main" val="1094811871"/>
      </p:ext>
    </p:extLst>
  </p:cSld>
  <p:clrMapOvr>
    <a:masterClrMapping/>
  </p:clrMapOvr>
</p:sld>
</file>

<file path=ppt/theme/theme1.xml><?xml version="1.0" encoding="utf-8"?>
<a:theme xmlns:a="http://schemas.openxmlformats.org/drawingml/2006/main" name="BrushVTI">
  <a:themeElements>
    <a:clrScheme name="AnalogousFromDarkSeedRightStep">
      <a:dk1>
        <a:srgbClr val="000000"/>
      </a:dk1>
      <a:lt1>
        <a:srgbClr val="FFFFFF"/>
      </a:lt1>
      <a:dk2>
        <a:srgbClr val="3B3221"/>
      </a:dk2>
      <a:lt2>
        <a:srgbClr val="E2E8E2"/>
      </a:lt2>
      <a:accent1>
        <a:srgbClr val="C04DC3"/>
      </a:accent1>
      <a:accent2>
        <a:srgbClr val="B13B83"/>
      </a:accent2>
      <a:accent3>
        <a:srgbClr val="C34D63"/>
      </a:accent3>
      <a:accent4>
        <a:srgbClr val="B1553B"/>
      </a:accent4>
      <a:accent5>
        <a:srgbClr val="C3994D"/>
      </a:accent5>
      <a:accent6>
        <a:srgbClr val="A3AA38"/>
      </a:accent6>
      <a:hlink>
        <a:srgbClr val="3F82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1606</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Inter</vt:lpstr>
      <vt:lpstr>BrushVTI</vt:lpstr>
      <vt:lpstr>BTC/USDT Market Predictive Model Report</vt:lpstr>
      <vt:lpstr>SARIMA REPORT</vt:lpstr>
      <vt:lpstr>Data Preprocessing</vt:lpstr>
      <vt:lpstr>PowerPoint Presentation</vt:lpstr>
      <vt:lpstr>Model Parameters</vt:lpstr>
      <vt:lpstr>   Forecasting and Cross Validation</vt:lpstr>
      <vt:lpstr>SARIMA Prediction (shaded)</vt:lpstr>
      <vt:lpstr>Trading Strategy</vt:lpstr>
      <vt:lpstr>Backtesting Results</vt:lpstr>
      <vt:lpstr>Risk Management Strategy</vt:lpstr>
      <vt:lpstr>LSTM REPORT</vt:lpstr>
      <vt:lpstr>Data Preprocessing</vt:lpstr>
      <vt:lpstr>RELEVANT PLOTS</vt:lpstr>
      <vt:lpstr>MODEL PARAMETERS</vt:lpstr>
      <vt:lpstr>MODEL FITTING</vt:lpstr>
      <vt:lpstr>MODEL PREDICTION</vt:lpstr>
      <vt:lpstr>BACKTESTING</vt:lpstr>
      <vt:lpstr>RISK MANAGEMENT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Abhirup Adhikary</cp:lastModifiedBy>
  <cp:revision>958</cp:revision>
  <dcterms:created xsi:type="dcterms:W3CDTF">2024-01-12T12:21:15Z</dcterms:created>
  <dcterms:modified xsi:type="dcterms:W3CDTF">2024-01-20T15:10:42Z</dcterms:modified>
</cp:coreProperties>
</file>