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78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A002"/>
    <a:srgbClr val="F4F5D9"/>
    <a:srgbClr val="F1D7DC"/>
    <a:srgbClr val="E1A6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1B4E96-5D9C-49E7-B1DD-E6BB6B1A3AC4}" v="2426" dt="2024-01-12T17:27:00.3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9" d="100"/>
          <a:sy n="89" d="100"/>
        </p:scale>
        <p:origin x="23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35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12-Oct-24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17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306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76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9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24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12-Oct-24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926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12-Oct-24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962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12-Oct-24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49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12-Oct-24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3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12-Oct-24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237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12-Oct-24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656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12-Oct-24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36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3" r:id="rId2"/>
    <p:sldLayoutId id="2147483682" r:id="rId3"/>
    <p:sldLayoutId id="2147483681" r:id="rId4"/>
    <p:sldLayoutId id="2147483680" r:id="rId5"/>
    <p:sldLayoutId id="2147483679" r:id="rId6"/>
    <p:sldLayoutId id="2147483678" r:id="rId7"/>
    <p:sldLayoutId id="2147483677" r:id="rId8"/>
    <p:sldLayoutId id="2147483676" r:id="rId9"/>
    <p:sldLayoutId id="2147483675" r:id="rId10"/>
    <p:sldLayoutId id="2147483673" r:id="rId11"/>
    <p:sldLayoutId id="214748367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38282560/plotting-just-the-seasonal-component-of-ets-model-r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">
            <a:extLst>
              <a:ext uri="{FF2B5EF4-FFF2-40B4-BE49-F238E27FC236}">
                <a16:creationId xmlns:a16="http://schemas.microsoft.com/office/drawing/2014/main" id="{7EBBF310-0368-461D-DBED-7D167FD8C0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rcRect t="3676" b="6324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50000">
                <a:schemeClr val="tx1">
                  <a:alpha val="3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338" y="2861297"/>
            <a:ext cx="11255227" cy="618144"/>
          </a:xfrm>
          <a:solidFill>
            <a:schemeClr val="dk1">
              <a:alpha val="50000"/>
            </a:schemeClr>
          </a:solidFill>
          <a:ln>
            <a:noFill/>
          </a:ln>
          <a:effectLst>
            <a:softEdge rad="381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3800" b="1" dirty="0">
                <a:solidFill>
                  <a:schemeClr val="bg1"/>
                </a:solidFill>
                <a:ea typeface="+mj-lt"/>
                <a:cs typeface="+mj-lt"/>
              </a:rPr>
              <a:t>BTC/USDT Market Predictive Model Presentation</a:t>
            </a:r>
            <a:endParaRPr lang="en-US" sz="38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3466" y="4133135"/>
            <a:ext cx="10902016" cy="145451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SARIMA-based Predictive Models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E3E3ED-A27B-3739-BEF6-559202437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 sz="54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4F19F-EB8C-24D8-83DE-B901C6404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In the volatile world of cryptocurrency trading, having a reliable predictive model is crucial. These models aim to forecast BTC/USDT market trends to inform strategic decisions.</a:t>
            </a:r>
            <a:endParaRPr lang="en-US" sz="2000" dirty="0"/>
          </a:p>
        </p:txBody>
      </p:sp>
      <p:pic>
        <p:nvPicPr>
          <p:cNvPr id="12" name="Picture 11" descr="Digital graphs and numbers in 3D">
            <a:extLst>
              <a:ext uri="{FF2B5EF4-FFF2-40B4-BE49-F238E27FC236}">
                <a16:creationId xmlns:a16="http://schemas.microsoft.com/office/drawing/2014/main" id="{16B3CF6B-3771-208A-CF15-A910C265AE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46" r="16156" b="-1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21082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3D66A8EE-082D-0C82-9198-FA60EE2D3B9E}"/>
              </a:ext>
            </a:extLst>
          </p:cNvPr>
          <p:cNvSpPr/>
          <p:nvPr/>
        </p:nvSpPr>
        <p:spPr>
          <a:xfrm>
            <a:off x="0" y="405114"/>
            <a:ext cx="5768051" cy="358815"/>
          </a:xfrm>
          <a:prstGeom prst="snip1Rect">
            <a:avLst>
              <a:gd name="adj" fmla="val 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Single Corner Snipped 5">
            <a:extLst>
              <a:ext uri="{FF2B5EF4-FFF2-40B4-BE49-F238E27FC236}">
                <a16:creationId xmlns:a16="http://schemas.microsoft.com/office/drawing/2014/main" id="{9ABADAA3-8EDD-C76D-E1C1-9F39A317FB9C}"/>
              </a:ext>
            </a:extLst>
          </p:cNvPr>
          <p:cNvSpPr/>
          <p:nvPr/>
        </p:nvSpPr>
        <p:spPr>
          <a:xfrm>
            <a:off x="5768051" y="5941671"/>
            <a:ext cx="6423949" cy="358815"/>
          </a:xfrm>
          <a:prstGeom prst="snip1Rect">
            <a:avLst>
              <a:gd name="adj" fmla="val 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: Folded Corner 7">
            <a:extLst>
              <a:ext uri="{FF2B5EF4-FFF2-40B4-BE49-F238E27FC236}">
                <a16:creationId xmlns:a16="http://schemas.microsoft.com/office/drawing/2014/main" id="{BED3A12C-E02E-CDB7-8AE0-E965F999050B}"/>
              </a:ext>
            </a:extLst>
          </p:cNvPr>
          <p:cNvSpPr/>
          <p:nvPr/>
        </p:nvSpPr>
        <p:spPr>
          <a:xfrm>
            <a:off x="2042160" y="1422400"/>
            <a:ext cx="8107680" cy="4013200"/>
          </a:xfrm>
          <a:prstGeom prst="foldedCorner">
            <a:avLst/>
          </a:prstGeom>
          <a:solidFill>
            <a:srgbClr val="F4F5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6108F4-1B3F-C354-74DD-E6E3C7C7394E}"/>
              </a:ext>
            </a:extLst>
          </p:cNvPr>
          <p:cNvSpPr/>
          <p:nvPr/>
        </p:nvSpPr>
        <p:spPr>
          <a:xfrm>
            <a:off x="2387294" y="2228671"/>
            <a:ext cx="7417415" cy="2400657"/>
          </a:xfrm>
          <a:prstGeom prst="rect">
            <a:avLst/>
          </a:prstGeom>
          <a:noFill/>
        </p:spPr>
        <p:txBody>
          <a:bodyPr wrap="none" lIns="91440" tIns="45720" rIns="91440" bIns="45720" anchor="ctr">
            <a:spAutoFit/>
          </a:bodyPr>
          <a:lstStyle/>
          <a:p>
            <a:pPr algn="ctr"/>
            <a:r>
              <a:rPr lang="en-US" sz="150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SARIMA</a:t>
            </a:r>
          </a:p>
        </p:txBody>
      </p:sp>
    </p:spTree>
    <p:extLst>
      <p:ext uri="{BB962C8B-B14F-4D97-AF65-F5344CB8AC3E}">
        <p14:creationId xmlns:p14="http://schemas.microsoft.com/office/powerpoint/2010/main" val="719189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1D051B-541D-B039-3F8F-1961C0F9D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0" y="532082"/>
            <a:ext cx="12088992" cy="100949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300" b="1" dirty="0"/>
              <a:t>SARIMA - Seasonal </a:t>
            </a:r>
            <a:r>
              <a:rPr lang="en-US" sz="5300" b="1" dirty="0" err="1"/>
              <a:t>AutoRegressive</a:t>
            </a:r>
            <a:r>
              <a:rPr lang="en-US" sz="5300" b="1" dirty="0"/>
              <a:t> Integrated Moving Average</a:t>
            </a:r>
            <a:endParaRPr lang="en-US" sz="5300" dirty="0"/>
          </a:p>
          <a:p>
            <a:endParaRPr lang="en-US" sz="3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64166A-2705-388A-6755-B55AB2B7ED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800986" y="1991763"/>
            <a:ext cx="4747547" cy="29028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EE86A2-C654-A662-821D-9562B34D6DD5}"/>
              </a:ext>
            </a:extLst>
          </p:cNvPr>
          <p:cNvSpPr txBox="1"/>
          <p:nvPr/>
        </p:nvSpPr>
        <p:spPr>
          <a:xfrm>
            <a:off x="8847152" y="4694525"/>
            <a:ext cx="2701381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C691A-6888-F4B4-CF8F-BECFF3787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91186"/>
            <a:ext cx="7106856" cy="3553581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ea typeface="+mn-lt"/>
                <a:cs typeface="+mn-lt"/>
              </a:rPr>
              <a:t>Key Parameters: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000" b="1" dirty="0">
                <a:ea typeface="+mn-lt"/>
                <a:cs typeface="+mn-lt"/>
              </a:rPr>
              <a:t>p, d, q:</a:t>
            </a:r>
            <a:r>
              <a:rPr lang="en-US" sz="2000" dirty="0">
                <a:ea typeface="+mn-lt"/>
                <a:cs typeface="+mn-lt"/>
              </a:rPr>
              <a:t> Non-seasonal parameters governing AR, differencing, and MA components.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000" b="1" dirty="0">
                <a:ea typeface="+mn-lt"/>
                <a:cs typeface="+mn-lt"/>
              </a:rPr>
              <a:t>P, D, Q, s:</a:t>
            </a:r>
            <a:r>
              <a:rPr lang="en-US" sz="2000" dirty="0">
                <a:ea typeface="+mn-lt"/>
                <a:cs typeface="+mn-lt"/>
              </a:rPr>
              <a:t> Seasonal parameters for seasonality and its characteristics.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b="1" dirty="0">
                <a:ea typeface="+mn-lt"/>
                <a:cs typeface="+mn-lt"/>
              </a:rPr>
              <a:t>Application: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000" dirty="0">
                <a:ea typeface="+mn-lt"/>
                <a:cs typeface="+mn-lt"/>
              </a:rPr>
              <a:t>Ideal for time series with noticeable seasonality, such as financial market data.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b="1" dirty="0">
                <a:ea typeface="+mn-lt"/>
                <a:cs typeface="+mn-lt"/>
              </a:rPr>
              <a:t>Advantages: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000" dirty="0">
                <a:ea typeface="+mn-lt"/>
                <a:cs typeface="+mn-lt"/>
              </a:rPr>
              <a:t>Robust handling of temporal dependencies and seasonality.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000" dirty="0">
                <a:ea typeface="+mn-lt"/>
                <a:cs typeface="+mn-lt"/>
              </a:rPr>
              <a:t>Applicable to dynamic and changing patterns in data.</a:t>
            </a:r>
            <a:endParaRPr lang="en-US" sz="2000" dirty="0"/>
          </a:p>
          <a:p>
            <a:pPr>
              <a:lnSpc>
                <a:spcPct val="90000"/>
              </a:lnSpc>
            </a:pPr>
            <a:endParaRPr lang="en-US" sz="500" dirty="0"/>
          </a:p>
        </p:txBody>
      </p:sp>
    </p:spTree>
    <p:extLst>
      <p:ext uri="{BB962C8B-B14F-4D97-AF65-F5344CB8AC3E}">
        <p14:creationId xmlns:p14="http://schemas.microsoft.com/office/powerpoint/2010/main" val="3572477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47ED45-E71F-B7AE-5662-829290DB9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804" y="337845"/>
            <a:ext cx="6589480" cy="1807305"/>
          </a:xfrm>
        </p:spPr>
        <p:txBody>
          <a:bodyPr>
            <a:normAutofit/>
          </a:bodyPr>
          <a:lstStyle/>
          <a:p>
            <a:r>
              <a:rPr lang="en-US" sz="6000" dirty="0"/>
              <a:t>Why SARIMA?</a:t>
            </a:r>
          </a:p>
        </p:txBody>
      </p:sp>
      <p:pic>
        <p:nvPicPr>
          <p:cNvPr id="5" name="Picture 4" descr="The 2 Best Canadian Dividend Stocks to Buy This Week - FinTech &amp; More">
            <a:extLst>
              <a:ext uri="{FF2B5EF4-FFF2-40B4-BE49-F238E27FC236}">
                <a16:creationId xmlns:a16="http://schemas.microsoft.com/office/drawing/2014/main" id="{95C1A327-7B26-60BC-7CDF-C00CF9DA99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</a:extLst>
          </a:blip>
          <a:srcRect l="25525" r="25525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C6D5A-0618-1FA4-2613-60FE6C72D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804" y="2579742"/>
            <a:ext cx="9998881" cy="3843666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ea typeface="+mn-lt"/>
                <a:cs typeface="+mn-lt"/>
              </a:rPr>
              <a:t>Handling Seasonality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b="1" dirty="0">
                <a:ea typeface="+mn-lt"/>
                <a:cs typeface="+mn-lt"/>
              </a:rPr>
              <a:t>Temporal Dependencies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b="1" dirty="0">
                <a:ea typeface="+mn-lt"/>
                <a:cs typeface="+mn-lt"/>
              </a:rPr>
              <a:t>Dynamic Nature of Cryptocurrency Markets: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b="1" dirty="0">
                <a:ea typeface="+mn-lt"/>
                <a:cs typeface="+mn-lt"/>
              </a:rPr>
              <a:t>Iterative Parameter Selection</a:t>
            </a:r>
          </a:p>
          <a:p>
            <a:pPr>
              <a:lnSpc>
                <a:spcPct val="90000"/>
              </a:lnSpc>
            </a:pPr>
            <a:r>
              <a:rPr lang="en-US" b="1" dirty="0">
                <a:ea typeface="+mn-lt"/>
                <a:cs typeface="+mn-lt"/>
              </a:rPr>
              <a:t>Consideration for Non-Stationarity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58766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49752775-F02C-4C61-A592-6CEB4C47C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83344-AAED-1383-742B-EE290478C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0976" y="138788"/>
            <a:ext cx="4840010" cy="1720525"/>
          </a:xfrm>
        </p:spPr>
        <p:txBody>
          <a:bodyPr>
            <a:normAutofit/>
          </a:bodyPr>
          <a:lstStyle/>
          <a:p>
            <a:r>
              <a:rPr lang="en-US" dirty="0" err="1"/>
              <a:t>Backtesting</a:t>
            </a:r>
            <a:r>
              <a:rPr lang="en-US" dirty="0"/>
              <a:t> Results</a:t>
            </a:r>
            <a:br>
              <a:rPr lang="en-US" dirty="0"/>
            </a:br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C5F069E-AFE6-4825-8945-46F2918A5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6116569" cy="6858000"/>
          </a:xfrm>
          <a:custGeom>
            <a:avLst/>
            <a:gdLst>
              <a:gd name="connsiteX0" fmla="*/ 0 w 6116569"/>
              <a:gd name="connsiteY0" fmla="*/ 0 h 6879321"/>
              <a:gd name="connsiteX1" fmla="*/ 2935851 w 6116569"/>
              <a:gd name="connsiteY1" fmla="*/ 0 h 6879321"/>
              <a:gd name="connsiteX2" fmla="*/ 3238280 w 6116569"/>
              <a:gd name="connsiteY2" fmla="*/ 31980 h 6879321"/>
              <a:gd name="connsiteX3" fmla="*/ 3660541 w 6116569"/>
              <a:gd name="connsiteY3" fmla="*/ 550772 h 6879321"/>
              <a:gd name="connsiteX4" fmla="*/ 3808902 w 6116569"/>
              <a:gd name="connsiteY4" fmla="*/ 589860 h 6879321"/>
              <a:gd name="connsiteX5" fmla="*/ 4413762 w 6116569"/>
              <a:gd name="connsiteY5" fmla="*/ 625393 h 6879321"/>
              <a:gd name="connsiteX6" fmla="*/ 4567830 w 6116569"/>
              <a:gd name="connsiteY6" fmla="*/ 721333 h 6879321"/>
              <a:gd name="connsiteX7" fmla="*/ 4171247 w 6116569"/>
              <a:gd name="connsiteY7" fmla="*/ 792401 h 6879321"/>
              <a:gd name="connsiteX8" fmla="*/ 4376671 w 6116569"/>
              <a:gd name="connsiteY8" fmla="*/ 842148 h 6879321"/>
              <a:gd name="connsiteX9" fmla="*/ 4527887 w 6116569"/>
              <a:gd name="connsiteY9" fmla="*/ 813722 h 6879321"/>
              <a:gd name="connsiteX10" fmla="*/ 4633452 w 6116569"/>
              <a:gd name="connsiteY10" fmla="*/ 799508 h 6879321"/>
              <a:gd name="connsiteX11" fmla="*/ 4947293 w 6116569"/>
              <a:gd name="connsiteY11" fmla="*/ 870576 h 6879321"/>
              <a:gd name="connsiteX12" fmla="*/ 5263988 w 6116569"/>
              <a:gd name="connsiteY12" fmla="*/ 820828 h 6879321"/>
              <a:gd name="connsiteX13" fmla="*/ 5249723 w 6116569"/>
              <a:gd name="connsiteY13" fmla="*/ 895449 h 6879321"/>
              <a:gd name="connsiteX14" fmla="*/ 4744723 w 6116569"/>
              <a:gd name="connsiteY14" fmla="*/ 1197485 h 6879321"/>
              <a:gd name="connsiteX15" fmla="*/ 4767548 w 6116569"/>
              <a:gd name="connsiteY15" fmla="*/ 1346727 h 6879321"/>
              <a:gd name="connsiteX16" fmla="*/ 4539299 w 6116569"/>
              <a:gd name="connsiteY16" fmla="*/ 1421348 h 6879321"/>
              <a:gd name="connsiteX17" fmla="*/ 4607773 w 6116569"/>
              <a:gd name="connsiteY17" fmla="*/ 1485309 h 6879321"/>
              <a:gd name="connsiteX18" fmla="*/ 4579242 w 6116569"/>
              <a:gd name="connsiteY18" fmla="*/ 1535055 h 6879321"/>
              <a:gd name="connsiteX19" fmla="*/ 5278255 w 6116569"/>
              <a:gd name="connsiteY19" fmla="*/ 1609676 h 6879321"/>
              <a:gd name="connsiteX20" fmla="*/ 5771843 w 6116569"/>
              <a:gd name="connsiteY20" fmla="*/ 1630997 h 6879321"/>
              <a:gd name="connsiteX21" fmla="*/ 6105656 w 6116569"/>
              <a:gd name="connsiteY21" fmla="*/ 1748257 h 6879321"/>
              <a:gd name="connsiteX22" fmla="*/ 5691955 w 6116569"/>
              <a:gd name="connsiteY22" fmla="*/ 2167555 h 6879321"/>
              <a:gd name="connsiteX23" fmla="*/ 5475118 w 6116569"/>
              <a:gd name="connsiteY23" fmla="*/ 2348776 h 6879321"/>
              <a:gd name="connsiteX24" fmla="*/ 5826051 w 6116569"/>
              <a:gd name="connsiteY24" fmla="*/ 2291922 h 6879321"/>
              <a:gd name="connsiteX25" fmla="*/ 5552153 w 6116569"/>
              <a:gd name="connsiteY25" fmla="*/ 2597513 h 6879321"/>
              <a:gd name="connsiteX26" fmla="*/ 5603508 w 6116569"/>
              <a:gd name="connsiteY26" fmla="*/ 2647260 h 6879321"/>
              <a:gd name="connsiteX27" fmla="*/ 5700515 w 6116569"/>
              <a:gd name="connsiteY27" fmla="*/ 2679240 h 6879321"/>
              <a:gd name="connsiteX28" fmla="*/ 5246870 w 6116569"/>
              <a:gd name="connsiteY28" fmla="*/ 2888889 h 6879321"/>
              <a:gd name="connsiteX29" fmla="*/ 4836022 w 6116569"/>
              <a:gd name="connsiteY29" fmla="*/ 3169605 h 6879321"/>
              <a:gd name="connsiteX30" fmla="*/ 4736163 w 6116569"/>
              <a:gd name="connsiteY30" fmla="*/ 3233565 h 6879321"/>
              <a:gd name="connsiteX31" fmla="*/ 4853141 w 6116569"/>
              <a:gd name="connsiteY31" fmla="*/ 3233565 h 6879321"/>
              <a:gd name="connsiteX32" fmla="*/ 4944440 w 6116569"/>
              <a:gd name="connsiteY32" fmla="*/ 3226459 h 6879321"/>
              <a:gd name="connsiteX33" fmla="*/ 5109921 w 6116569"/>
              <a:gd name="connsiteY33" fmla="*/ 3283313 h 6879321"/>
              <a:gd name="connsiteX34" fmla="*/ 5694809 w 6116569"/>
              <a:gd name="connsiteY34" fmla="*/ 3141178 h 6879321"/>
              <a:gd name="connsiteX35" fmla="*/ 5566419 w 6116569"/>
              <a:gd name="connsiteY35" fmla="*/ 3301079 h 6879321"/>
              <a:gd name="connsiteX36" fmla="*/ 5415203 w 6116569"/>
              <a:gd name="connsiteY36" fmla="*/ 3397020 h 6879321"/>
              <a:gd name="connsiteX37" fmla="*/ 5612068 w 6116569"/>
              <a:gd name="connsiteY37" fmla="*/ 3432554 h 6879321"/>
              <a:gd name="connsiteX38" fmla="*/ 5206927 w 6116569"/>
              <a:gd name="connsiteY38" fmla="*/ 3599562 h 6879321"/>
              <a:gd name="connsiteX39" fmla="*/ 5301079 w 6116569"/>
              <a:gd name="connsiteY39" fmla="*/ 3723930 h 6879321"/>
              <a:gd name="connsiteX40" fmla="*/ 4507915 w 6116569"/>
              <a:gd name="connsiteY40" fmla="*/ 4306683 h 6879321"/>
              <a:gd name="connsiteX41" fmla="*/ 3982942 w 6116569"/>
              <a:gd name="connsiteY41" fmla="*/ 4587399 h 6879321"/>
              <a:gd name="connsiteX42" fmla="*/ 4185513 w 6116569"/>
              <a:gd name="connsiteY42" fmla="*/ 4541205 h 6879321"/>
              <a:gd name="connsiteX43" fmla="*/ 5212633 w 6116569"/>
              <a:gd name="connsiteY43" fmla="*/ 4455924 h 6879321"/>
              <a:gd name="connsiteX44" fmla="*/ 5312492 w 6116569"/>
              <a:gd name="connsiteY44" fmla="*/ 4473691 h 6879321"/>
              <a:gd name="connsiteX45" fmla="*/ 4596361 w 6116569"/>
              <a:gd name="connsiteY45" fmla="*/ 4818368 h 6879321"/>
              <a:gd name="connsiteX46" fmla="*/ 4873113 w 6116569"/>
              <a:gd name="connsiteY46" fmla="*/ 4885882 h 6879321"/>
              <a:gd name="connsiteX47" fmla="*/ 4935881 w 6116569"/>
              <a:gd name="connsiteY47" fmla="*/ 4914309 h 6879321"/>
              <a:gd name="connsiteX48" fmla="*/ 4873113 w 6116569"/>
              <a:gd name="connsiteY48" fmla="*/ 5003143 h 6879321"/>
              <a:gd name="connsiteX49" fmla="*/ 4721898 w 6116569"/>
              <a:gd name="connsiteY49" fmla="*/ 5095530 h 6879321"/>
              <a:gd name="connsiteX50" fmla="*/ 5132745 w 6116569"/>
              <a:gd name="connsiteY50" fmla="*/ 4949842 h 6879321"/>
              <a:gd name="connsiteX51" fmla="*/ 5101362 w 6116569"/>
              <a:gd name="connsiteY51" fmla="*/ 5081317 h 6879321"/>
              <a:gd name="connsiteX52" fmla="*/ 5138452 w 6116569"/>
              <a:gd name="connsiteY52" fmla="*/ 5198578 h 6879321"/>
              <a:gd name="connsiteX53" fmla="*/ 4904497 w 6116569"/>
              <a:gd name="connsiteY53" fmla="*/ 5362033 h 6879321"/>
              <a:gd name="connsiteX54" fmla="*/ 4579242 w 6116569"/>
              <a:gd name="connsiteY54" fmla="*/ 5674729 h 6879321"/>
              <a:gd name="connsiteX55" fmla="*/ 4253988 w 6116569"/>
              <a:gd name="connsiteY55" fmla="*/ 5884379 h 6879321"/>
              <a:gd name="connsiteX56" fmla="*/ 3985795 w 6116569"/>
              <a:gd name="connsiteY56" fmla="*/ 6069153 h 6879321"/>
              <a:gd name="connsiteX57" fmla="*/ 4231163 w 6116569"/>
              <a:gd name="connsiteY57" fmla="*/ 6030066 h 6879321"/>
              <a:gd name="connsiteX58" fmla="*/ 3814609 w 6116569"/>
              <a:gd name="connsiteY58" fmla="*/ 6317889 h 6879321"/>
              <a:gd name="connsiteX59" fmla="*/ 3751840 w 6116569"/>
              <a:gd name="connsiteY59" fmla="*/ 6339209 h 6879321"/>
              <a:gd name="connsiteX60" fmla="*/ 3089919 w 6116569"/>
              <a:gd name="connsiteY60" fmla="*/ 6563071 h 6879321"/>
              <a:gd name="connsiteX61" fmla="*/ 2961529 w 6116569"/>
              <a:gd name="connsiteY61" fmla="*/ 6662566 h 6879321"/>
              <a:gd name="connsiteX62" fmla="*/ 3107038 w 6116569"/>
              <a:gd name="connsiteY62" fmla="*/ 6673226 h 6879321"/>
              <a:gd name="connsiteX63" fmla="*/ 3594919 w 6116569"/>
              <a:gd name="connsiteY63" fmla="*/ 6591499 h 6879321"/>
              <a:gd name="connsiteX64" fmla="*/ 3261106 w 6116569"/>
              <a:gd name="connsiteY64" fmla="*/ 6726527 h 6879321"/>
              <a:gd name="connsiteX65" fmla="*/ 3620597 w 6116569"/>
              <a:gd name="connsiteY65" fmla="*/ 6740740 h 6879321"/>
              <a:gd name="connsiteX66" fmla="*/ 3703337 w 6116569"/>
              <a:gd name="connsiteY66" fmla="*/ 6826020 h 6879321"/>
              <a:gd name="connsiteX67" fmla="*/ 3689072 w 6116569"/>
              <a:gd name="connsiteY67" fmla="*/ 6879321 h 6879321"/>
              <a:gd name="connsiteX68" fmla="*/ 0 w 6116569"/>
              <a:gd name="connsiteY68" fmla="*/ 6879321 h 6879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9288D-5958-371F-16BF-2423CCA79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838" y="1231434"/>
            <a:ext cx="5564287" cy="3911926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b="1" dirty="0">
                <a:ea typeface="+mn-lt"/>
                <a:cs typeface="+mn-lt"/>
              </a:rPr>
              <a:t>Trading Algorithm:</a:t>
            </a:r>
          </a:p>
          <a:p>
            <a:pPr lvl="1">
              <a:lnSpc>
                <a:spcPct val="90000"/>
              </a:lnSpc>
            </a:pPr>
            <a:r>
              <a:rPr lang="en-US" sz="1200" dirty="0">
                <a:ea typeface="+mn-lt"/>
                <a:cs typeface="+mn-lt"/>
              </a:rPr>
              <a:t>Buy shares when its 78-hour moving average goes above the 144-hour moving average.</a:t>
            </a:r>
            <a:endParaRPr lang="en-US" sz="1200" b="1" dirty="0">
              <a:ea typeface="+mn-lt"/>
              <a:cs typeface="+mn-lt"/>
            </a:endParaRPr>
          </a:p>
          <a:p>
            <a:pPr lvl="1">
              <a:lnSpc>
                <a:spcPct val="90000"/>
              </a:lnSpc>
            </a:pPr>
            <a:r>
              <a:rPr lang="en-US" sz="1200" dirty="0">
                <a:ea typeface="+mn-lt"/>
                <a:cs typeface="+mn-lt"/>
              </a:rPr>
              <a:t>Sell shares of the stock when its 78-hour moving average goes below the 144-hour moving average.</a:t>
            </a:r>
          </a:p>
          <a:p>
            <a:pPr lvl="1">
              <a:lnSpc>
                <a:spcPct val="90000"/>
              </a:lnSpc>
            </a:pPr>
            <a:endParaRPr lang="en-US" sz="1200" dirty="0"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US" sz="1200" b="1" dirty="0">
                <a:ea typeface="+mn-lt"/>
                <a:cs typeface="+mn-lt"/>
              </a:rPr>
              <a:t>Equity Curve Analysis:</a:t>
            </a:r>
            <a:endParaRPr lang="en-US" sz="1200" dirty="0"/>
          </a:p>
          <a:p>
            <a:pPr lvl="1">
              <a:lnSpc>
                <a:spcPct val="90000"/>
              </a:lnSpc>
            </a:pPr>
            <a:r>
              <a:rPr lang="en-US" sz="1200" b="1" dirty="0">
                <a:ea typeface="+mn-lt"/>
                <a:cs typeface="+mn-lt"/>
              </a:rPr>
              <a:t>Observation:</a:t>
            </a:r>
            <a:r>
              <a:rPr lang="en-US" sz="1200" dirty="0">
                <a:ea typeface="+mn-lt"/>
                <a:cs typeface="+mn-lt"/>
              </a:rPr>
              <a:t> The SARIMA model generates signals based on the dynamics of the equity curve.</a:t>
            </a:r>
            <a:endParaRPr lang="en-US" sz="1200" dirty="0"/>
          </a:p>
          <a:p>
            <a:pPr lvl="1">
              <a:lnSpc>
                <a:spcPct val="90000"/>
              </a:lnSpc>
            </a:pPr>
            <a:r>
              <a:rPr lang="en-US" sz="1200" b="1" dirty="0">
                <a:ea typeface="+mn-lt"/>
                <a:cs typeface="+mn-lt"/>
              </a:rPr>
              <a:t>Characteristic:</a:t>
            </a:r>
            <a:r>
              <a:rPr lang="en-US" sz="1200" dirty="0">
                <a:ea typeface="+mn-lt"/>
                <a:cs typeface="+mn-lt"/>
              </a:rPr>
              <a:t> The equity curve demonstrates a rise, triggering sell signals during dips and buy signals during upward movements.</a:t>
            </a:r>
            <a:endParaRPr lang="en-US" sz="1200" dirty="0"/>
          </a:p>
          <a:p>
            <a:pPr>
              <a:lnSpc>
                <a:spcPct val="90000"/>
              </a:lnSpc>
            </a:pPr>
            <a:r>
              <a:rPr lang="en-US" sz="1200" b="1" dirty="0">
                <a:ea typeface="+mn-lt"/>
                <a:cs typeface="+mn-lt"/>
              </a:rPr>
              <a:t>Buy/Sell Signals:</a:t>
            </a:r>
            <a:endParaRPr lang="en-US" sz="1200" dirty="0"/>
          </a:p>
          <a:p>
            <a:pPr lvl="1">
              <a:lnSpc>
                <a:spcPct val="90000"/>
              </a:lnSpc>
            </a:pPr>
            <a:r>
              <a:rPr lang="en-US" sz="1200" b="1" dirty="0">
                <a:ea typeface="+mn-lt"/>
                <a:cs typeface="+mn-lt"/>
              </a:rPr>
              <a:t>Strategic Indicators:</a:t>
            </a:r>
            <a:r>
              <a:rPr lang="en-US" sz="1200" dirty="0">
                <a:ea typeface="+mn-lt"/>
                <a:cs typeface="+mn-lt"/>
              </a:rPr>
              <a:t> Signals are strategically generated to capitalize on the observed patterns in the equity curve.</a:t>
            </a:r>
            <a:endParaRPr lang="en-US" sz="1200" dirty="0"/>
          </a:p>
          <a:p>
            <a:pPr lvl="1">
              <a:lnSpc>
                <a:spcPct val="90000"/>
              </a:lnSpc>
            </a:pPr>
            <a:r>
              <a:rPr lang="en-US" sz="1200" b="1" dirty="0">
                <a:ea typeface="+mn-lt"/>
                <a:cs typeface="+mn-lt"/>
              </a:rPr>
              <a:t>Pattern Recognition:</a:t>
            </a:r>
            <a:r>
              <a:rPr lang="en-US" sz="1200" dirty="0">
                <a:ea typeface="+mn-lt"/>
                <a:cs typeface="+mn-lt"/>
              </a:rPr>
              <a:t> Buy signals coincide with upward movements, while sell signals align with dip points</a:t>
            </a:r>
          </a:p>
          <a:p>
            <a:pPr lvl="1">
              <a:lnSpc>
                <a:spcPct val="90000"/>
              </a:lnSpc>
            </a:pPr>
            <a:endParaRPr lang="en-US" sz="1200" dirty="0"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US" sz="1200" b="1" dirty="0">
                <a:ea typeface="+mn-lt"/>
                <a:cs typeface="+mn-lt"/>
              </a:rPr>
              <a:t>Performance Metrics:</a:t>
            </a:r>
            <a:endParaRPr lang="en-US" sz="1200" dirty="0">
              <a:ea typeface="+mn-lt"/>
              <a:cs typeface="+mn-lt"/>
            </a:endParaRPr>
          </a:p>
          <a:p>
            <a:pPr lvl="1">
              <a:lnSpc>
                <a:spcPct val="90000"/>
              </a:lnSpc>
            </a:pPr>
            <a:r>
              <a:rPr lang="en-US" sz="1200" b="1" dirty="0">
                <a:ea typeface="+mn-lt"/>
                <a:cs typeface="+mn-lt"/>
              </a:rPr>
              <a:t>Sharpe Ratio:</a:t>
            </a:r>
            <a:r>
              <a:rPr lang="en-US" sz="1200" dirty="0">
                <a:ea typeface="+mn-lt"/>
                <a:cs typeface="+mn-lt"/>
              </a:rPr>
              <a:t> 1.1299</a:t>
            </a:r>
            <a:endParaRPr lang="en-US" sz="1200" dirty="0"/>
          </a:p>
          <a:p>
            <a:pPr lvl="1">
              <a:lnSpc>
                <a:spcPct val="90000"/>
              </a:lnSpc>
            </a:pPr>
            <a:r>
              <a:rPr lang="en-US" sz="1200" b="1" dirty="0">
                <a:ea typeface="+mn-lt"/>
                <a:cs typeface="+mn-lt"/>
              </a:rPr>
              <a:t>Annualized Returns:</a:t>
            </a:r>
            <a:r>
              <a:rPr lang="en-US" sz="1200" dirty="0">
                <a:ea typeface="+mn-lt"/>
                <a:cs typeface="+mn-lt"/>
              </a:rPr>
              <a:t> 10.16%</a:t>
            </a:r>
            <a:endParaRPr lang="en-US" sz="1200" dirty="0"/>
          </a:p>
          <a:p>
            <a:pPr lvl="1">
              <a:lnSpc>
                <a:spcPct val="90000"/>
              </a:lnSpc>
            </a:pPr>
            <a:r>
              <a:rPr lang="en-US" sz="1200" b="1" dirty="0">
                <a:ea typeface="+mn-lt"/>
                <a:cs typeface="+mn-lt"/>
              </a:rPr>
              <a:t>Maximum Drawdown:</a:t>
            </a:r>
            <a:r>
              <a:rPr lang="en-US" sz="1200" dirty="0">
                <a:ea typeface="+mn-lt"/>
                <a:cs typeface="+mn-lt"/>
              </a:rPr>
              <a:t> 7.92%</a:t>
            </a:r>
            <a:endParaRPr lang="en-US" sz="1200" dirty="0"/>
          </a:p>
          <a:p>
            <a:pPr>
              <a:lnSpc>
                <a:spcPct val="90000"/>
              </a:lnSpc>
            </a:pPr>
            <a:endParaRPr lang="en-US" sz="1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651D1E-227B-B8DB-5DA7-B53A9C08F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15" y="707880"/>
            <a:ext cx="4498731" cy="27174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6BA4F7-8D61-A7CD-C4CF-E60F52A5D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15" y="3467895"/>
            <a:ext cx="4498732" cy="268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1942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FE1AD5-D463-51C5-8645-52E3AA30E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1" y="-1992"/>
            <a:ext cx="8495580" cy="1800526"/>
          </a:xfrm>
        </p:spPr>
        <p:txBody>
          <a:bodyPr>
            <a:normAutofit/>
          </a:bodyPr>
          <a:lstStyle/>
          <a:p>
            <a:r>
              <a:rPr lang="en-US" sz="4800" dirty="0"/>
              <a:t>Risk Management Strategy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0EF7D5-15BC-2151-C677-5C73F0E3D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910" y="1762857"/>
            <a:ext cx="5373566" cy="33322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05467-1EDF-2D82-42FA-AFFF457AB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1" y="1359357"/>
            <a:ext cx="6192327" cy="3553581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b="1" dirty="0">
                <a:ea typeface="+mn-lt"/>
                <a:cs typeface="+mn-lt"/>
              </a:rPr>
              <a:t>Stop-Loss and Take-Profit Levels:</a:t>
            </a:r>
            <a:endParaRPr lang="en-US" sz="1600" dirty="0"/>
          </a:p>
          <a:p>
            <a:pPr lvl="1">
              <a:lnSpc>
                <a:spcPct val="90000"/>
              </a:lnSpc>
            </a:pPr>
            <a:r>
              <a:rPr lang="en-US" sz="1600" b="1" dirty="0">
                <a:ea typeface="+mn-lt"/>
                <a:cs typeface="+mn-lt"/>
              </a:rPr>
              <a:t>Parameters:</a:t>
            </a:r>
            <a:r>
              <a:rPr lang="en-US" sz="1600" dirty="0">
                <a:ea typeface="+mn-lt"/>
                <a:cs typeface="+mn-lt"/>
              </a:rPr>
              <a:t> Stop-loss set at 2% below the current price. </a:t>
            </a:r>
          </a:p>
          <a:p>
            <a:pPr lvl="1">
              <a:lnSpc>
                <a:spcPct val="90000"/>
              </a:lnSpc>
            </a:pPr>
            <a:r>
              <a:rPr lang="en-US" sz="1600" b="1" dirty="0">
                <a:ea typeface="+mn-lt"/>
                <a:cs typeface="+mn-lt"/>
              </a:rPr>
              <a:t>Risk-Reward Ratio:</a:t>
            </a:r>
            <a:r>
              <a:rPr lang="en-US" sz="1600" dirty="0">
                <a:ea typeface="+mn-lt"/>
                <a:cs typeface="+mn-lt"/>
              </a:rPr>
              <a:t> Take-profit level set at a ratio of 2:1 compared to the stop-loss level.</a:t>
            </a: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1600" b="1" dirty="0">
                <a:ea typeface="+mn-lt"/>
                <a:cs typeface="+mn-lt"/>
              </a:rPr>
              <a:t>Risk-Reward Balance:</a:t>
            </a:r>
            <a:endParaRPr lang="en-US" sz="1600" dirty="0"/>
          </a:p>
          <a:p>
            <a:pPr lvl="1">
              <a:lnSpc>
                <a:spcPct val="90000"/>
              </a:lnSpc>
            </a:pPr>
            <a:r>
              <a:rPr lang="en-US" sz="1600" b="1" dirty="0">
                <a:ea typeface="+mn-lt"/>
                <a:cs typeface="+mn-lt"/>
              </a:rPr>
              <a:t>Objective:</a:t>
            </a:r>
            <a:r>
              <a:rPr lang="en-US" sz="1600" dirty="0">
                <a:ea typeface="+mn-lt"/>
                <a:cs typeface="+mn-lt"/>
              </a:rPr>
              <a:t> Achieve a balance between protecting capital and maximizing returns.</a:t>
            </a:r>
            <a:endParaRPr lang="en-US" sz="1600" dirty="0"/>
          </a:p>
          <a:p>
            <a:pPr lvl="1">
              <a:lnSpc>
                <a:spcPct val="90000"/>
              </a:lnSpc>
            </a:pPr>
            <a:r>
              <a:rPr lang="en-US" sz="1600" b="1" dirty="0">
                <a:ea typeface="+mn-lt"/>
                <a:cs typeface="+mn-lt"/>
              </a:rPr>
              <a:t>Stop-Loss:</a:t>
            </a:r>
            <a:r>
              <a:rPr lang="en-US" sz="1600" dirty="0">
                <a:ea typeface="+mn-lt"/>
                <a:cs typeface="+mn-lt"/>
              </a:rPr>
              <a:t> Limits potential losses in the event of adverse market movements.</a:t>
            </a:r>
            <a:endParaRPr lang="en-US" sz="1600" dirty="0"/>
          </a:p>
          <a:p>
            <a:pPr lvl="1">
              <a:lnSpc>
                <a:spcPct val="90000"/>
              </a:lnSpc>
            </a:pPr>
            <a:r>
              <a:rPr lang="en-US" sz="1600" b="1" dirty="0">
                <a:ea typeface="+mn-lt"/>
                <a:cs typeface="+mn-lt"/>
              </a:rPr>
              <a:t>Take-Profit:</a:t>
            </a:r>
            <a:r>
              <a:rPr lang="en-US" sz="1600" dirty="0">
                <a:ea typeface="+mn-lt"/>
                <a:cs typeface="+mn-lt"/>
              </a:rPr>
              <a:t> Locks in profits at a favorable risk-reward ratio.</a:t>
            </a: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1600" b="1" dirty="0">
                <a:ea typeface="+mn-lt"/>
                <a:cs typeface="+mn-lt"/>
              </a:rPr>
              <a:t>Adaptability to Market Conditions:</a:t>
            </a:r>
            <a:endParaRPr lang="en-US" sz="1600" dirty="0"/>
          </a:p>
          <a:p>
            <a:pPr lvl="1">
              <a:lnSpc>
                <a:spcPct val="90000"/>
              </a:lnSpc>
            </a:pPr>
            <a:r>
              <a:rPr lang="en-US" sz="1600" b="1" dirty="0">
                <a:ea typeface="+mn-lt"/>
                <a:cs typeface="+mn-lt"/>
              </a:rPr>
              <a:t>Dynamic Levels:</a:t>
            </a:r>
            <a:r>
              <a:rPr lang="en-US" sz="1600" dirty="0">
                <a:ea typeface="+mn-lt"/>
                <a:cs typeface="+mn-lt"/>
              </a:rPr>
              <a:t> The approach adjusts stop-loss and take-profit levels based on changing market dynamics.</a:t>
            </a:r>
            <a:endParaRPr lang="en-US" sz="1600" dirty="0"/>
          </a:p>
          <a:p>
            <a:pPr lvl="1">
              <a:lnSpc>
                <a:spcPct val="90000"/>
              </a:lnSpc>
            </a:pPr>
            <a:r>
              <a:rPr lang="en-US" sz="1600" b="1" dirty="0">
                <a:ea typeface="+mn-lt"/>
                <a:cs typeface="+mn-lt"/>
              </a:rPr>
              <a:t>Responsive Strategy:</a:t>
            </a:r>
            <a:r>
              <a:rPr lang="en-US" sz="1600" dirty="0">
                <a:ea typeface="+mn-lt"/>
                <a:cs typeface="+mn-lt"/>
              </a:rPr>
              <a:t> Adapts to both volatile and stable market periods.</a:t>
            </a:r>
            <a:endParaRPr lang="en-US" sz="1600" dirty="0"/>
          </a:p>
          <a:p>
            <a:pPr>
              <a:lnSpc>
                <a:spcPct val="90000"/>
              </a:lnSpc>
            </a:pP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668519505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DarkSeedRightStep">
      <a:dk1>
        <a:srgbClr val="000000"/>
      </a:dk1>
      <a:lt1>
        <a:srgbClr val="FFFFFF"/>
      </a:lt1>
      <a:dk2>
        <a:srgbClr val="3B3221"/>
      </a:dk2>
      <a:lt2>
        <a:srgbClr val="E2E8E2"/>
      </a:lt2>
      <a:accent1>
        <a:srgbClr val="C04DC3"/>
      </a:accent1>
      <a:accent2>
        <a:srgbClr val="B13B83"/>
      </a:accent2>
      <a:accent3>
        <a:srgbClr val="C34D63"/>
      </a:accent3>
      <a:accent4>
        <a:srgbClr val="B1553B"/>
      </a:accent4>
      <a:accent5>
        <a:srgbClr val="C3994D"/>
      </a:accent5>
      <a:accent6>
        <a:srgbClr val="A3AA38"/>
      </a:accent6>
      <a:hlink>
        <a:srgbClr val="3F82BF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</TotalTime>
  <Words>395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BrushVTI</vt:lpstr>
      <vt:lpstr>BTC/USDT Market Predictive Model Presentation</vt:lpstr>
      <vt:lpstr>INTRODUCTION</vt:lpstr>
      <vt:lpstr>PowerPoint Presentation</vt:lpstr>
      <vt:lpstr>SARIMA - Seasonal AutoRegressive Integrated Moving Average </vt:lpstr>
      <vt:lpstr>Why SARIMA?</vt:lpstr>
      <vt:lpstr>Backtesting Results </vt:lpstr>
      <vt:lpstr>Risk Management Strategy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Abhirup Adhikary</cp:lastModifiedBy>
  <cp:revision>770</cp:revision>
  <dcterms:created xsi:type="dcterms:W3CDTF">2024-01-12T12:21:15Z</dcterms:created>
  <dcterms:modified xsi:type="dcterms:W3CDTF">2024-10-12T07:53:04Z</dcterms:modified>
</cp:coreProperties>
</file>