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9" r:id="rId4"/>
    <p:sldId id="260" r:id="rId5"/>
    <p:sldId id="258" r:id="rId6"/>
    <p:sldId id="261" r:id="rId7"/>
    <p:sldId id="262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4E96-5D9C-49E7-B1DD-E6BB6B1A3AC4}" v="2956" dt="2024-01-12T18:50:1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296" autoAdjust="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ierrymoudiki.github.io/blog/2020/03/27/r/misc/crossval-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Multi-coloured graphs and numbers">
            <a:extLst>
              <a:ext uri="{FF2B5EF4-FFF2-40B4-BE49-F238E27FC236}">
                <a16:creationId xmlns:a16="http://schemas.microsoft.com/office/drawing/2014/main" id="{138F9D5C-D636-737E-5D52-B24AC865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0" r="-2" b="954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BTC/USDT Market Predictive Model Report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ea typeface="+mn-lt"/>
                <a:cs typeface="+mn-lt"/>
              </a:rPr>
              <a:t>SARIMA-based and lstm-based Predictive Models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BFF59-CE4F-8236-9AC8-23134B51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Risk Management 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8C24E-CD3F-B23C-21E5-CC72B992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800" dirty="0">
                <a:latin typeface="Calibri"/>
                <a:ea typeface="Calibri"/>
                <a:cs typeface="Calibri"/>
              </a:rPr>
              <a:t>Risk-management policies like stop loss and take profit were plotted. </a:t>
            </a:r>
            <a:endParaRPr lang="en-US" sz="1800">
              <a:latin typeface="Century Gothic"/>
              <a:ea typeface="Calibri"/>
              <a:cs typeface="Calibri"/>
            </a:endParaRPr>
          </a:p>
          <a:p>
            <a:r>
              <a:rPr lang="en-IN" sz="1800" dirty="0">
                <a:latin typeface="Calibri"/>
                <a:ea typeface="Calibri"/>
                <a:cs typeface="Calibri"/>
              </a:rPr>
              <a:t>The stop loss percentage was kept at 0.02 and a fairly standard reward-risk ratio of 2:1 was used. This can be modified according to the trading policies of the user. </a:t>
            </a:r>
            <a:endParaRPr lang="en-US" sz="1800">
              <a:latin typeface="Century Gothic"/>
              <a:ea typeface="Calibri"/>
              <a:cs typeface="Calibri"/>
            </a:endParaRPr>
          </a:p>
          <a:p>
            <a:r>
              <a:rPr lang="en-IN" sz="1800" dirty="0">
                <a:latin typeface="Calibri"/>
                <a:ea typeface="Calibri"/>
                <a:cs typeface="Calibri"/>
              </a:rPr>
              <a:t>Performance metrics like sharp ratio, annualized returns and maximum drawdown were also provided alongside with this.</a:t>
            </a:r>
            <a:endParaRPr lang="en-US" sz="1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1C9F4-B5ED-9734-A3C1-E61E0BB4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030777"/>
            <a:ext cx="4747547" cy="28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2C32B3D3-B786-047C-7E72-C99E987C7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6482-C56C-B246-BA5A-BA89309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>
                <a:solidFill>
                  <a:schemeClr val="bg1"/>
                </a:solidFill>
              </a:rPr>
              <a:t>SARIMA REPORT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9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A5C3B-C0A6-E1BA-AFB2-0BEC4996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chemeClr val="bg1"/>
                </a:solidFill>
                <a:ea typeface="+mj-lt"/>
                <a:cs typeface="+mj-lt"/>
              </a:rPr>
              <a:t>Data Preprocessing</a:t>
            </a:r>
            <a:endParaRPr lang="en-US" sz="3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C621-1351-3425-672D-38CF438AC2FD}"/>
              </a:ext>
            </a:extLst>
          </p:cNvPr>
          <p:cNvSpPr>
            <a:spLocks/>
          </p:cNvSpPr>
          <p:nvPr/>
        </p:nvSpPr>
        <p:spPr>
          <a:xfrm>
            <a:off x="5559533" y="332783"/>
            <a:ext cx="5803231" cy="2203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defTabSz="47548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We were given Open, High, Low, Close (OHLC) table of BTC/USDT Trading Pair which had data from 2018-01-01 05:30:00 till </a:t>
            </a:r>
            <a:r>
              <a:rPr lang="en-US" sz="1400" kern="1200" dirty="0">
                <a:solidFill>
                  <a:srgbClr val="50555C"/>
                </a:solidFill>
                <a:latin typeface="Inter"/>
                <a:ea typeface="+mn-lt"/>
                <a:cs typeface="+mn-lt"/>
              </a:rPr>
              <a:t>2022-01-31 05:30:00 with an interval of 6 hours.</a:t>
            </a:r>
            <a:endParaRPr lang="en-US" sz="1400" kern="1200" dirty="0">
              <a:solidFill>
                <a:srgbClr val="50555C"/>
              </a:solidFill>
              <a:latin typeface="+mn-lt"/>
              <a:ea typeface="+mn-lt"/>
              <a:cs typeface="+mn-lt"/>
            </a:endParaRPr>
          </a:p>
          <a:p>
            <a:pPr marL="171450" indent="-171450" defTabSz="47548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We selected the Close column to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analyze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and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predict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, as the closing price is often considered a crucial feature in time series analysis and prediction. It is the last price at which a trade occurred during a given period, and many trading strategies and technical indicators are based on it.</a:t>
            </a:r>
          </a:p>
          <a:p>
            <a:pPr marL="171450" indent="-171450" defTabSz="475488"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The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Dickey Fuller test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was used to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check for stationarity. Initially, it had a p-value of .779, but after taking the first difference, it came down  to 0.  Based on STL Decomposition, a seasonal differencing having a period of 24 which is equivalent to 6 days in 6 hours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' 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time scale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 was done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.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The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ACF PACF plots with lag of 60(equivalent to 15 days in the given time scale), 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were also plotted which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will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helped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in deciding the parameters (p,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 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q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, P, Q)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for the SARIMA model.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A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finite difference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 was taken once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and seasonal difference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 was too taken once,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having an interval of 24. So,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the parameters s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= 24, D = 1,  d  = 1. From the Time Series plot we saw that we had a problem of increasing variance which hindered stationarity.</a:t>
            </a:r>
          </a:p>
          <a:p>
            <a:pPr marL="171450" indent="-171450" defTabSz="475488">
              <a:spcAft>
                <a:spcPts val="600"/>
              </a:spcAft>
              <a:buFont typeface="Arial"/>
              <a:buChar char="•"/>
            </a:pP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To enhance model stability, a Box Cox transformation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 was used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. This preprocessing step ensures that </a:t>
            </a:r>
            <a:r>
              <a:rPr lang="en-US" sz="1400" dirty="0">
                <a:solidFill>
                  <a:srgbClr val="50555C"/>
                </a:solidFill>
                <a:ea typeface="+mn-lt"/>
                <a:cs typeface="+mn-lt"/>
              </a:rPr>
              <a:t>the time</a:t>
            </a:r>
            <a:r>
              <a:rPr lang="en-US" sz="1400" kern="1200" dirty="0">
                <a:solidFill>
                  <a:srgbClr val="50555C"/>
                </a:solidFill>
                <a:latin typeface="+mn-lt"/>
                <a:ea typeface="+mn-lt"/>
                <a:cs typeface="+mn-lt"/>
              </a:rPr>
              <a:t> series variance is stabilized and it adheres to the model assumptions, leading to more accurate predictions.</a:t>
            </a:r>
            <a:endParaRPr lang="en-US" sz="1400" kern="12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91D29-BBCB-2778-ABD7-E920D753B50C}"/>
              </a:ext>
            </a:extLst>
          </p:cNvPr>
          <p:cNvSpPr txBox="1"/>
          <p:nvPr/>
        </p:nvSpPr>
        <p:spPr>
          <a:xfrm>
            <a:off x="6516769" y="6138356"/>
            <a:ext cx="38912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SEE </a:t>
            </a:r>
            <a:r>
              <a:rPr lang="en-US" sz="1400" dirty="0"/>
              <a:t>THE </a:t>
            </a:r>
            <a:r>
              <a:rPr lang="en-US" sz="1400" kern="1200" dirty="0">
                <a:latin typeface="+mn-lt"/>
                <a:ea typeface="+mn-ea"/>
                <a:cs typeface="+mn-cs"/>
              </a:rPr>
              <a:t>NEXT PAGE FOR RELEVANT GRAPHS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75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1A00CF5-B042-F8EE-1264-3457EE62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0" y="502020"/>
            <a:ext cx="4959314" cy="2931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B65CC-A02B-7871-C2A9-A1EFB3CEA4A5}"/>
              </a:ext>
            </a:extLst>
          </p:cNvPr>
          <p:cNvSpPr txBox="1"/>
          <p:nvPr/>
        </p:nvSpPr>
        <p:spPr>
          <a:xfrm>
            <a:off x="1503829" y="136711"/>
            <a:ext cx="323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Original Plot of Close Prices</a:t>
            </a:r>
          </a:p>
        </p:txBody>
      </p:sp>
      <p:pic>
        <p:nvPicPr>
          <p:cNvPr id="10" name="Picture 9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9214AD2-5C36-85E0-B7D4-2B91FFD5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60" y="510987"/>
            <a:ext cx="4974623" cy="2931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A2E9A-2523-5682-80BE-8B2406F808CA}"/>
              </a:ext>
            </a:extLst>
          </p:cNvPr>
          <p:cNvSpPr txBox="1"/>
          <p:nvPr/>
        </p:nvSpPr>
        <p:spPr>
          <a:xfrm>
            <a:off x="7339852" y="136711"/>
            <a:ext cx="323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taking first differences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9C0921-7C1B-1E3D-6ED3-F7EBCD77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18" y="3765175"/>
            <a:ext cx="4964272" cy="2931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4CB80D-EC0A-AD53-7DC9-E17C04E8FF42}"/>
              </a:ext>
            </a:extLst>
          </p:cNvPr>
          <p:cNvSpPr txBox="1"/>
          <p:nvPr/>
        </p:nvSpPr>
        <p:spPr>
          <a:xfrm>
            <a:off x="6784041" y="3435723"/>
            <a:ext cx="4968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applying Box Cox Transformation</a:t>
            </a:r>
          </a:p>
        </p:txBody>
      </p:sp>
      <p:pic>
        <p:nvPicPr>
          <p:cNvPr id="16" name="Picture 1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BC38CBD-8678-3E1B-3E67-CCE461080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59" y="3801035"/>
            <a:ext cx="4876059" cy="29314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93B42-EA52-B39A-DE66-BB21F5A5084B}"/>
              </a:ext>
            </a:extLst>
          </p:cNvPr>
          <p:cNvSpPr txBox="1"/>
          <p:nvPr/>
        </p:nvSpPr>
        <p:spPr>
          <a:xfrm>
            <a:off x="1001805" y="3426758"/>
            <a:ext cx="4968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taking seasonal differences(s = 24)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358347-B9B0-92AB-D9E3-C92ADA61239C}"/>
              </a:ext>
            </a:extLst>
          </p:cNvPr>
          <p:cNvCxnSpPr/>
          <p:nvPr/>
        </p:nvCxnSpPr>
        <p:spPr>
          <a:xfrm>
            <a:off x="5611906" y="1976718"/>
            <a:ext cx="81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5AB058-8C86-145F-AEEC-FD5301F1A76A}"/>
              </a:ext>
            </a:extLst>
          </p:cNvPr>
          <p:cNvCxnSpPr>
            <a:cxnSpLocks/>
          </p:cNvCxnSpPr>
          <p:nvPr/>
        </p:nvCxnSpPr>
        <p:spPr>
          <a:xfrm flipH="1">
            <a:off x="5611907" y="5230906"/>
            <a:ext cx="87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52E519-F925-4FB6-84B4-AEBE1E65E78B}"/>
              </a:ext>
            </a:extLst>
          </p:cNvPr>
          <p:cNvCxnSpPr/>
          <p:nvPr/>
        </p:nvCxnSpPr>
        <p:spPr>
          <a:xfrm>
            <a:off x="11249025" y="3436285"/>
            <a:ext cx="8965" cy="54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2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16AAB-5337-A4D6-A3B8-BC8F440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-1992"/>
            <a:ext cx="4977019" cy="1800526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Model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B1F7-D05D-C31D-F8B1-95B8EF9C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18" y="1655192"/>
            <a:ext cx="4743936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The SARIMA (Seasonal </a:t>
            </a:r>
            <a:r>
              <a:rPr lang="en-US" sz="1400" dirty="0" err="1">
                <a:ea typeface="+mn-lt"/>
                <a:cs typeface="+mn-lt"/>
              </a:rPr>
              <a:t>AutoRegressive</a:t>
            </a:r>
            <a:r>
              <a:rPr lang="en-US" sz="1400" dirty="0">
                <a:ea typeface="+mn-lt"/>
                <a:cs typeface="+mn-lt"/>
              </a:rPr>
              <a:t> Integrated Moving Average) model leverages the power of both autoregressive and moving average components to capture temporal dependencies in the BTC/USDT time series data.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From the ACF, PACF plots, we chose estimated parameters (p=4, d=1, q=4, P=2, D=1, Q=1, s=24). So a grid search was run taking p to be in range(2,6), q in range(2,6), P in range(0,3) and Q in range(0,2)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AIC was used as the metric, the lower, the better. The results table is given on the right which is sorted in ascending order. The best combination was (p=2, d=1, q=4, P=0, D=1, Q=1, s=24).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The autoregressive component (p) accounts for the influence of past values, the differencing component (d) addresses non-stationarity, and the moving average component (q) captures the impact of past forecast errors.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The seasonal parameters (P, D, Q, s) handle seasonality in the data, considering the 24-hour cycle in the BTC/USDT market.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97E34A4-8EFE-09AA-3FD0-F002B7FC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8" r="13457" b="-1"/>
          <a:stretch/>
        </p:blipFill>
        <p:spPr>
          <a:xfrm>
            <a:off x="8372884" y="249021"/>
            <a:ext cx="2511940" cy="281394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16932B-FC3E-DE74-87EB-27F7F568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82" y="3316942"/>
            <a:ext cx="2506944" cy="32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5F88B-1CD5-1CB6-BB25-48C7E27D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 fontScale="90000"/>
          </a:bodyPr>
          <a:lstStyle/>
          <a:p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sz="3200" dirty="0"/>
              <a:t>Forecasting and</a:t>
            </a:r>
            <a:br>
              <a:rPr lang="en-US" sz="3200" dirty="0"/>
            </a:br>
            <a:r>
              <a:rPr lang="en-US" sz="3200" dirty="0">
                <a:ea typeface="+mj-lt"/>
                <a:cs typeface="+mj-lt"/>
              </a:rPr>
              <a:t>Cross Validation</a:t>
            </a:r>
            <a:endParaRPr lang="en-US" sz="3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2080B-23FC-E4DE-8A4E-BE553EA1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1134" y="2609071"/>
            <a:ext cx="3195204" cy="1813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6A5A-B531-0E11-3DF5-284FD826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As the model was fed with Box Cox Transformed data, the predictions are also transformed, in order to invert this transformation a </a:t>
            </a:r>
            <a:r>
              <a:rPr lang="en-US" sz="1400" dirty="0" err="1"/>
              <a:t>inverse_boxcox</a:t>
            </a:r>
            <a:r>
              <a:rPr lang="en-US" sz="1400" dirty="0"/>
              <a:t> function was implemented. A parameter </a:t>
            </a:r>
            <a:r>
              <a:rPr lang="en-US" sz="1400" dirty="0" err="1"/>
              <a:t>n_steps</a:t>
            </a:r>
            <a:r>
              <a:rPr lang="en-US" sz="1400" dirty="0"/>
              <a:t> was used to determine how many time steps in future do we have to predict.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Time Aware Cross Validation Scheme with 20 folds was used to check robustness of our model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Mean Absolute Percentage Error(MAPE) was used as our metric for CV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mean of the 20 errors came out to be 22.38%, which is acceptable as in financial markets, predicting precise price movements is challenging due to the inherent volatility and randomness. Cryptocurrencies, including Bitcoin, are known for their price volatility.</a:t>
            </a:r>
            <a:endParaRPr lang="en-US" sz="1400" dirty="0">
              <a:latin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8F702-DF8B-86ED-8DA2-BFC5E45F29BC}"/>
              </a:ext>
            </a:extLst>
          </p:cNvPr>
          <p:cNvSpPr txBox="1"/>
          <p:nvPr/>
        </p:nvSpPr>
        <p:spPr>
          <a:xfrm>
            <a:off x="1236022" y="4222293"/>
            <a:ext cx="25603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240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AA78-8BF4-28F3-EFF1-5A51636B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61" y="13432"/>
            <a:ext cx="10515600" cy="1325563"/>
          </a:xfrm>
        </p:spPr>
        <p:txBody>
          <a:bodyPr/>
          <a:lstStyle/>
          <a:p>
            <a:r>
              <a:rPr lang="en-US" dirty="0"/>
              <a:t>SARIMA Prediction (shaded)</a:t>
            </a:r>
          </a:p>
        </p:txBody>
      </p:sp>
      <p:pic>
        <p:nvPicPr>
          <p:cNvPr id="4" name="Content Placeholder 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66167FCD-9AD0-4ABF-2A88-5C3BA6281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09" y="1343464"/>
            <a:ext cx="10034705" cy="5203874"/>
          </a:xfrm>
        </p:spPr>
      </p:pic>
    </p:spTree>
    <p:extLst>
      <p:ext uri="{BB962C8B-B14F-4D97-AF65-F5344CB8AC3E}">
        <p14:creationId xmlns:p14="http://schemas.microsoft.com/office/powerpoint/2010/main" val="41949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D7CD-2B12-0786-ACA5-71233E42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2A17-1146-BA98-E3E1-68708A79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Buy shares if 78-hour moving average &gt; 144-hour moving average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Sell shares if 78-hour moving average &lt; 144-hour moving average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trading signals were generated on the basis of predicted series and were applied to the original series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According to it daily returns, </a:t>
            </a:r>
            <a:r>
              <a:rPr lang="en-US" sz="1700" dirty="0" err="1"/>
              <a:t>cummulative</a:t>
            </a:r>
            <a:r>
              <a:rPr lang="en-US" sz="1700" dirty="0"/>
              <a:t> returns, equity curve, </a:t>
            </a:r>
            <a:r>
              <a:rPr lang="en-US" sz="1700" dirty="0" err="1"/>
              <a:t>sharpe</a:t>
            </a:r>
            <a:r>
              <a:rPr lang="en-US" sz="1700" dirty="0"/>
              <a:t> ratio </a:t>
            </a:r>
            <a:r>
              <a:rPr lang="en-US" sz="1700" dirty="0" err="1"/>
              <a:t>etc</a:t>
            </a:r>
            <a:r>
              <a:rPr lang="en-US" sz="1700" dirty="0"/>
              <a:t> were calculated</a:t>
            </a:r>
          </a:p>
        </p:txBody>
      </p:sp>
      <p:pic>
        <p:nvPicPr>
          <p:cNvPr id="5" name="Picture 4" descr="An abstract financial digital analysis">
            <a:extLst>
              <a:ext uri="{FF2B5EF4-FFF2-40B4-BE49-F238E27FC236}">
                <a16:creationId xmlns:a16="http://schemas.microsoft.com/office/drawing/2014/main" id="{C18BFF12-7544-10C4-B5FB-96E79C110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6" r="8096" b="-6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937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B5767-686D-053F-0456-15DC157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5257800" cy="1720524"/>
          </a:xfrm>
        </p:spPr>
        <p:txBody>
          <a:bodyPr>
            <a:normAutofit/>
          </a:bodyPr>
          <a:lstStyle/>
          <a:p>
            <a:r>
              <a:rPr lang="en-US" dirty="0" err="1"/>
              <a:t>Backtesting</a:t>
            </a:r>
            <a:r>
              <a:rPr lang="en-US" dirty="0"/>
              <a:t>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274EE-066F-7CFB-5CD5-52B06B2E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037"/>
            <a:ext cx="6247282" cy="39208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Equity Curve Analysis: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Observation:</a:t>
            </a:r>
            <a:r>
              <a:rPr lang="en-US" sz="1600" dirty="0">
                <a:ea typeface="+mn-lt"/>
                <a:cs typeface="+mn-lt"/>
              </a:rPr>
              <a:t> The SARIMA model generates signals based on the dynamics of the equity curve.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Characteristic:</a:t>
            </a:r>
            <a:r>
              <a:rPr lang="en-US" sz="1600" dirty="0">
                <a:ea typeface="+mn-lt"/>
                <a:cs typeface="+mn-lt"/>
              </a:rPr>
              <a:t> The equity curve demonstrates a rise, triggering sell signals during dips and buy signals during upward movements.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Buy/Sell Signals: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Strategic Indicators:</a:t>
            </a:r>
            <a:r>
              <a:rPr lang="en-US" sz="1600" dirty="0">
                <a:ea typeface="+mn-lt"/>
                <a:cs typeface="+mn-lt"/>
              </a:rPr>
              <a:t> Signals are strategically generated to capitalize on the observed patterns in the equity curve.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Pattern Recognition:</a:t>
            </a:r>
            <a:r>
              <a:rPr lang="en-US" sz="1600" dirty="0">
                <a:ea typeface="+mn-lt"/>
                <a:cs typeface="+mn-lt"/>
              </a:rPr>
              <a:t> Buy signals coincide with upward movements, while sell signals align with dip points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Performance Metrics: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Sharpe Ratio</a:t>
            </a:r>
            <a:r>
              <a:rPr lang="en-US" sz="1600" b="1">
                <a:ea typeface="+mn-lt"/>
                <a:cs typeface="+mn-lt"/>
              </a:rPr>
              <a:t>:</a:t>
            </a:r>
            <a:r>
              <a:rPr lang="en-US" sz="1600">
                <a:ea typeface="+mn-lt"/>
                <a:cs typeface="+mn-lt"/>
              </a:rPr>
              <a:t> 1.1299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Annualized Returns:</a:t>
            </a:r>
            <a:r>
              <a:rPr lang="en-US" sz="1600" dirty="0">
                <a:ea typeface="+mn-lt"/>
                <a:cs typeface="+mn-lt"/>
              </a:rPr>
              <a:t> 10.16%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•</a:t>
            </a:r>
            <a:r>
              <a:rPr lang="en-US" sz="1600" b="1" dirty="0">
                <a:ea typeface="+mn-lt"/>
                <a:cs typeface="+mn-lt"/>
              </a:rPr>
              <a:t>Maximum Drawdown:</a:t>
            </a:r>
            <a:r>
              <a:rPr lang="en-US" sz="1600" dirty="0">
                <a:ea typeface="+mn-lt"/>
                <a:cs typeface="+mn-lt"/>
              </a:rPr>
              <a:t> 7.92%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88836-6C73-261F-35A3-E28A091E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84" y="3536850"/>
            <a:ext cx="4377267" cy="260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FF7D7-6F80-67DD-AB99-18710093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84" y="858043"/>
            <a:ext cx="4313286" cy="26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1187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3B3221"/>
      </a:dk2>
      <a:lt2>
        <a:srgbClr val="E2E8E2"/>
      </a:lt2>
      <a:accent1>
        <a:srgbClr val="C04DC3"/>
      </a:accent1>
      <a:accent2>
        <a:srgbClr val="B13B83"/>
      </a:accent2>
      <a:accent3>
        <a:srgbClr val="C34D63"/>
      </a:accent3>
      <a:accent4>
        <a:srgbClr val="B1553B"/>
      </a:accent4>
      <a:accent5>
        <a:srgbClr val="C3994D"/>
      </a:accent5>
      <a:accent6>
        <a:srgbClr val="A3AA38"/>
      </a:accent6>
      <a:hlink>
        <a:srgbClr val="3F82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951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Inter</vt:lpstr>
      <vt:lpstr>BrushVTI</vt:lpstr>
      <vt:lpstr>BTC/USDT Market Predictive Model Report</vt:lpstr>
      <vt:lpstr>SARIMA REPORT</vt:lpstr>
      <vt:lpstr>Data Preprocessing</vt:lpstr>
      <vt:lpstr>PowerPoint Presentation</vt:lpstr>
      <vt:lpstr>Model Parameters</vt:lpstr>
      <vt:lpstr>   Forecasting and Cross Validation</vt:lpstr>
      <vt:lpstr>SARIMA Prediction (shaded)</vt:lpstr>
      <vt:lpstr>Trading Strategy</vt:lpstr>
      <vt:lpstr>Backtesting Results</vt:lpstr>
      <vt:lpstr>Risk Management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Abhirup Adhikary</cp:lastModifiedBy>
  <cp:revision>961</cp:revision>
  <dcterms:created xsi:type="dcterms:W3CDTF">2024-01-12T12:21:15Z</dcterms:created>
  <dcterms:modified xsi:type="dcterms:W3CDTF">2024-10-12T07:54:50Z</dcterms:modified>
</cp:coreProperties>
</file>