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6" r:id="rId8"/>
    <p:sldId id="265" r:id="rId9"/>
    <p:sldId id="264" r:id="rId10"/>
    <p:sldId id="263" r:id="rId11"/>
    <p:sldId id="268" r:id="rId12"/>
    <p:sldId id="269" r:id="rId13"/>
    <p:sldId id="267" r:id="rId14"/>
    <p:sldId id="259" r:id="rId15"/>
  </p:sldIdLst>
  <p:sldSz cx="12192000" cy="6858000"/>
  <p:notesSz cx="6858000" cy="9144000"/>
  <p:embeddedFontLst>
    <p:embeddedFont>
      <p:font typeface="Calibri" pitchFamily="34" charset="0"/>
      <p:regular r:id="rId17"/>
      <p:bold r:id="rId18"/>
      <p:italic r:id="rId19"/>
      <p:boldItalic r:id="rId20"/>
    </p:embeddedFont>
    <p:embeddedFont>
      <p:font typeface="Lato Black" charset="0"/>
      <p:bold r:id="rId21"/>
      <p:boldItalic r:id="rId22"/>
    </p:embeddedFont>
    <p:embeddedFont>
      <p:font typeface="Libre Baskerville"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946" y="-259"/>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shekalwandi0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bhialwand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none" strike="noStrike" cap="none" dirty="0">
                <a:solidFill>
                  <a:schemeClr val="dk1"/>
                </a:solidFill>
                <a:latin typeface="Calibri"/>
                <a:ea typeface="Calibri"/>
                <a:cs typeface="Calibri"/>
                <a:sym typeface="Calibri"/>
              </a:rPr>
              <a:t/>
            </a:r>
            <a:br>
              <a:rPr lang="en-IN" sz="1800" b="1" i="0" u="none" strike="noStrike" cap="none" dirty="0">
                <a:solidFill>
                  <a:schemeClr val="dk1"/>
                </a:solidFill>
                <a:latin typeface="Calibri"/>
                <a:ea typeface="Calibri"/>
                <a:cs typeface="Calibri"/>
                <a:sym typeface="Calibri"/>
              </a:rPr>
            </a:br>
            <a:r>
              <a:rPr lang="en-IN" sz="1800" b="1" dirty="0" smtClean="0">
                <a:solidFill>
                  <a:schemeClr val="dk1"/>
                </a:solidFill>
                <a:latin typeface="Calibri"/>
                <a:ea typeface="Calibri"/>
                <a:cs typeface="Calibri"/>
                <a:sym typeface="Calibri"/>
              </a:rPr>
              <a:t>AMCAT Exploratory Data Analysis</a:t>
            </a:r>
          </a:p>
          <a:p>
            <a:pPr lvl="0" algn="ctr"/>
            <a:r>
              <a:rPr lang="en-IN" sz="1800" b="1" dirty="0" smtClean="0">
                <a:solidFill>
                  <a:schemeClr val="dk1"/>
                </a:solidFill>
                <a:latin typeface="Calibri"/>
                <a:cs typeface="Calibri"/>
                <a:sym typeface="Calibri"/>
              </a:rPr>
              <a:t>(</a:t>
            </a:r>
            <a:r>
              <a:rPr lang="en-IN" sz="1800" b="1" dirty="0" smtClean="0">
                <a:solidFill>
                  <a:schemeClr val="dk1"/>
                </a:solidFill>
                <a:latin typeface="Calibri"/>
                <a:ea typeface="Calibri"/>
                <a:cs typeface="Calibri"/>
                <a:sym typeface="Calibri"/>
              </a:rPr>
              <a:t>AMCAT dataset</a:t>
            </a:r>
            <a:r>
              <a:rPr lang="en-IN" sz="1800" b="1" dirty="0" smtClean="0">
                <a:solidFill>
                  <a:schemeClr val="dk1"/>
                </a:solidFill>
                <a:latin typeface="Calibri"/>
                <a:cs typeface="Calibri"/>
                <a:sym typeface="Calibri"/>
              </a:rPr>
              <a:t>)</a:t>
            </a:r>
            <a:endParaRPr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smtClean="0">
                <a:solidFill>
                  <a:srgbClr val="FF0000"/>
                </a:solidFill>
                <a:latin typeface="Lato Black"/>
                <a:ea typeface="Calibri"/>
                <a:cs typeface="Calibri"/>
                <a:sym typeface="Lato Black"/>
              </a:rPr>
              <a:t>B</a:t>
            </a:r>
            <a:r>
              <a:rPr lang="en-IN" sz="3200" dirty="0" smtClean="0">
                <a:solidFill>
                  <a:srgbClr val="FF0000"/>
                </a:solidFill>
                <a:latin typeface="Lato Black"/>
                <a:ea typeface="Calibri"/>
                <a:cs typeface="Calibri"/>
                <a:sym typeface="Lato Black"/>
              </a:rPr>
              <a:t>ivariate Data </a:t>
            </a:r>
            <a:r>
              <a:rPr lang="en-IN" sz="3200" dirty="0" smtClean="0">
                <a:solidFill>
                  <a:srgbClr val="FF0000"/>
                </a:solidFill>
                <a:latin typeface="Lato Black"/>
                <a:ea typeface="Calibri"/>
                <a:cs typeface="Calibri"/>
                <a:sym typeface="Lato Black"/>
              </a:rPr>
              <a:t>Analysis:</a:t>
            </a:r>
            <a:endParaRPr sz="1800" b="0" i="0" u="none" strike="noStrike" cap="none">
              <a:solidFill>
                <a:srgbClr val="FF0000"/>
              </a:solidFill>
              <a:latin typeface="Calibri"/>
              <a:ea typeface="Calibri"/>
              <a:cs typeface="Calibri"/>
              <a:sym typeface="Calibri"/>
            </a:endParaRPr>
          </a:p>
        </p:txBody>
      </p:sp>
      <p:sp>
        <p:nvSpPr>
          <p:cNvPr id="6" name="TextBox 5"/>
          <p:cNvSpPr txBox="1"/>
          <p:nvPr/>
        </p:nvSpPr>
        <p:spPr>
          <a:xfrm>
            <a:off x="1143000" y="4648200"/>
            <a:ext cx="9829800" cy="1631216"/>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The above </a:t>
            </a:r>
            <a:r>
              <a:rPr lang="en-US" sz="2000" dirty="0" smtClean="0">
                <a:latin typeface="Calibri" pitchFamily="34" charset="0"/>
                <a:cs typeface="Calibri" pitchFamily="34" charset="0"/>
              </a:rPr>
              <a:t>Stacked Bar Plot </a:t>
            </a:r>
            <a:r>
              <a:rPr lang="en-US" sz="2000" dirty="0" smtClean="0">
                <a:latin typeface="Calibri" pitchFamily="34" charset="0"/>
                <a:cs typeface="Calibri" pitchFamily="34" charset="0"/>
              </a:rPr>
              <a:t>shows us the analysis between </a:t>
            </a:r>
            <a:r>
              <a:rPr lang="en-US" sz="2000" dirty="0" smtClean="0">
                <a:latin typeface="Calibri" pitchFamily="34" charset="0"/>
                <a:cs typeface="Calibri" pitchFamily="34" charset="0"/>
              </a:rPr>
              <a:t>Gender </a:t>
            </a:r>
            <a:r>
              <a:rPr lang="en-US" sz="2000" dirty="0" smtClean="0">
                <a:latin typeface="Calibri" pitchFamily="34" charset="0"/>
                <a:cs typeface="Calibri" pitchFamily="34" charset="0"/>
              </a:rPr>
              <a:t>and Specialization of people.</a:t>
            </a:r>
          </a:p>
          <a:p>
            <a:pPr>
              <a:buFont typeface="Arial" pitchFamily="34" charset="0"/>
              <a:buChar char="•"/>
            </a:pPr>
            <a:r>
              <a:rPr lang="en-US" sz="2000" dirty="0" smtClean="0">
                <a:latin typeface="Calibri" pitchFamily="34" charset="0"/>
                <a:cs typeface="Calibri" pitchFamily="34" charset="0"/>
              </a:rPr>
              <a:t>It tells that the number of people from both male and female with a specialization.</a:t>
            </a:r>
          </a:p>
          <a:p>
            <a:pPr>
              <a:buFont typeface="Arial" pitchFamily="34" charset="0"/>
              <a:buChar char="•"/>
            </a:pPr>
            <a:r>
              <a:rPr lang="en-US" sz="2000" dirty="0" smtClean="0">
                <a:latin typeface="Calibri" pitchFamily="34" charset="0"/>
                <a:cs typeface="Calibri" pitchFamily="34" charset="0"/>
              </a:rPr>
              <a:t>Also, we can observe the employability is less in females compared to males according to the dataset .</a:t>
            </a:r>
            <a:endParaRPr lang="en-US" sz="2000" dirty="0" smtClean="0">
              <a:latin typeface="Calibri" pitchFamily="34" charset="0"/>
              <a:cs typeface="Calibri" pitchFamily="34" charset="0"/>
            </a:endParaRPr>
          </a:p>
        </p:txBody>
      </p:sp>
      <p:pic>
        <p:nvPicPr>
          <p:cNvPr id="5122" name="Picture 2" descr="C:\Users\Lenovo\Pictures\IMG1.jpg"/>
          <p:cNvPicPr>
            <a:picLocks noChangeAspect="1" noChangeArrowheads="1"/>
          </p:cNvPicPr>
          <p:nvPr/>
        </p:nvPicPr>
        <p:blipFill>
          <a:blip r:embed="rId2"/>
          <a:srcRect/>
          <a:stretch>
            <a:fillRect/>
          </a:stretch>
        </p:blipFill>
        <p:spPr bwMode="auto">
          <a:xfrm>
            <a:off x="2438400" y="914400"/>
            <a:ext cx="7010400" cy="3733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930275"/>
          </a:xfrm>
        </p:spPr>
        <p:txBody>
          <a:bodyPr>
            <a:normAutofit/>
          </a:bodyPr>
          <a:lstStyle/>
          <a:p>
            <a:r>
              <a:rPr lang="en-US" sz="3600" dirty="0" smtClean="0">
                <a:solidFill>
                  <a:srgbClr val="FF0000"/>
                </a:solidFill>
              </a:rPr>
              <a:t>Question :</a:t>
            </a:r>
            <a:r>
              <a:rPr lang="en-US" sz="3600" dirty="0" smtClean="0"/>
              <a:t> Does college tier affects the salary?</a:t>
            </a:r>
            <a:endParaRPr lang="en-US" sz="3600" dirty="0"/>
          </a:p>
        </p:txBody>
      </p:sp>
      <p:sp>
        <p:nvSpPr>
          <p:cNvPr id="3" name="Text Placeholder 2"/>
          <p:cNvSpPr>
            <a:spLocks noGrp="1"/>
          </p:cNvSpPr>
          <p:nvPr>
            <p:ph type="body" idx="1"/>
          </p:nvPr>
        </p:nvSpPr>
        <p:spPr>
          <a:xfrm>
            <a:off x="838200" y="4724400"/>
            <a:ext cx="10515600" cy="1447800"/>
          </a:xfrm>
        </p:spPr>
        <p:txBody>
          <a:bodyPr>
            <a:normAutofit/>
          </a:bodyPr>
          <a:lstStyle/>
          <a:p>
            <a:r>
              <a:rPr lang="en-US" sz="2000" dirty="0" smtClean="0"/>
              <a:t>The </a:t>
            </a:r>
            <a:r>
              <a:rPr lang="en-US" sz="2000" dirty="0" err="1" smtClean="0"/>
              <a:t>Boxplot</a:t>
            </a:r>
            <a:r>
              <a:rPr lang="en-US" sz="2000" dirty="0" smtClean="0"/>
              <a:t> shows the plotting between the Salary and College Tier, which says tier 2 students are earning more than tier 1.</a:t>
            </a:r>
          </a:p>
          <a:p>
            <a:r>
              <a:rPr lang="en-US" sz="2000" dirty="0" smtClean="0"/>
              <a:t>So this states that the college tier does not affects the salary based on the dataset.</a:t>
            </a:r>
          </a:p>
        </p:txBody>
      </p:sp>
      <p:pic>
        <p:nvPicPr>
          <p:cNvPr id="32770" name="Picture 2" descr="C:\Users\Lenovo\Pictures\download.png"/>
          <p:cNvPicPr>
            <a:picLocks noChangeAspect="1" noChangeArrowheads="1"/>
          </p:cNvPicPr>
          <p:nvPr/>
        </p:nvPicPr>
        <p:blipFill>
          <a:blip r:embed="rId2"/>
          <a:srcRect/>
          <a:stretch>
            <a:fillRect/>
          </a:stretch>
        </p:blipFill>
        <p:spPr bwMode="auto">
          <a:xfrm>
            <a:off x="2590800" y="1143000"/>
            <a:ext cx="6646863" cy="3352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Lato Black" charset="0"/>
              </a:rPr>
              <a:t>Conclusion </a:t>
            </a:r>
            <a:endParaRPr lang="en-US" sz="4000" dirty="0">
              <a:solidFill>
                <a:srgbClr val="FF0000"/>
              </a:solidFill>
              <a:latin typeface="Lato Black" charset="0"/>
            </a:endParaRPr>
          </a:p>
        </p:txBody>
      </p:sp>
      <p:sp>
        <p:nvSpPr>
          <p:cNvPr id="3" name="Text Placeholder 2"/>
          <p:cNvSpPr>
            <a:spLocks noGrp="1"/>
          </p:cNvSpPr>
          <p:nvPr>
            <p:ph type="body" idx="1"/>
          </p:nvPr>
        </p:nvSpPr>
        <p:spPr/>
        <p:txBody>
          <a:bodyPr>
            <a:normAutofit/>
          </a:bodyPr>
          <a:lstStyle/>
          <a:p>
            <a:pPr>
              <a:buNone/>
            </a:pPr>
            <a:r>
              <a:rPr lang="en-US" sz="2400" dirty="0" smtClean="0"/>
              <a:t>	</a:t>
            </a:r>
          </a:p>
          <a:p>
            <a:pPr>
              <a:buNone/>
            </a:pPr>
            <a:r>
              <a:rPr lang="en-US" sz="2400" dirty="0" smtClean="0"/>
              <a:t>	</a:t>
            </a:r>
            <a:endParaRPr lang="en-US" sz="2400" dirty="0"/>
          </a:p>
        </p:txBody>
      </p:sp>
      <p:sp>
        <p:nvSpPr>
          <p:cNvPr id="4" name="TextBox 3"/>
          <p:cNvSpPr txBox="1"/>
          <p:nvPr/>
        </p:nvSpPr>
        <p:spPr>
          <a:xfrm>
            <a:off x="685800" y="1981201"/>
            <a:ext cx="10896600" cy="3785652"/>
          </a:xfrm>
          <a:prstGeom prst="rect">
            <a:avLst/>
          </a:prstGeom>
          <a:noFill/>
        </p:spPr>
        <p:txBody>
          <a:bodyPr wrap="square" rtlCol="0">
            <a:spAutoFit/>
          </a:bodyPr>
          <a:lstStyle/>
          <a:p>
            <a:r>
              <a:rPr lang="en-US" sz="2000" dirty="0" smtClean="0">
                <a:latin typeface="Calibri" pitchFamily="34" charset="0"/>
                <a:cs typeface="Calibri" pitchFamily="34" charset="0"/>
              </a:rPr>
              <a:t>The analysis made on the AMCAT dataset provides with insightful conclusions regarding the salary trends, specialization and designation of the candidates. Here are some final conclusions made based on the analysis</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pPr>
              <a:buFont typeface="Wingdings" pitchFamily="2" charset="2"/>
              <a:buChar char="Ø"/>
            </a:pPr>
            <a:r>
              <a:rPr lang="en-US" sz="2000" dirty="0" smtClean="0">
                <a:latin typeface="Calibri" pitchFamily="34" charset="0"/>
                <a:cs typeface="Calibri" pitchFamily="34" charset="0"/>
              </a:rPr>
              <a:t>There is an uneven Distribution of male and female graduates across different job roles, indicating                     potential gender biases in certain specialization and job roles.</a:t>
            </a:r>
          </a:p>
          <a:p>
            <a:pPr>
              <a:buFont typeface="Wingdings" pitchFamily="2" charset="2"/>
              <a:buChar char="Ø"/>
            </a:pPr>
            <a:endParaRPr lang="en-US" sz="2000" dirty="0" smtClean="0">
              <a:latin typeface="Calibri" pitchFamily="34" charset="0"/>
              <a:cs typeface="Calibri" pitchFamily="34" charset="0"/>
            </a:endParaRPr>
          </a:p>
          <a:p>
            <a:pPr>
              <a:buFont typeface="Wingdings" pitchFamily="2" charset="2"/>
              <a:buChar char="Ø"/>
            </a:pPr>
            <a:r>
              <a:rPr lang="en-US" sz="2000" dirty="0" smtClean="0">
                <a:latin typeface="Calibri" pitchFamily="34" charset="0"/>
                <a:cs typeface="Calibri" pitchFamily="34" charset="0"/>
              </a:rPr>
              <a:t>The graduates of Computer Science and IT related have higher salaries compared to others. This indicates the strong demand for the skills in tech industry.</a:t>
            </a:r>
          </a:p>
          <a:p>
            <a:pPr>
              <a:buFont typeface="Wingdings" pitchFamily="2" charset="2"/>
              <a:buChar char="Ø"/>
            </a:pPr>
            <a:endParaRPr lang="en-US" sz="2000" dirty="0" smtClean="0">
              <a:latin typeface="Calibri" pitchFamily="34" charset="0"/>
              <a:cs typeface="Calibri" pitchFamily="34" charset="0"/>
            </a:endParaRPr>
          </a:p>
          <a:p>
            <a:pPr>
              <a:buFont typeface="Wingdings" pitchFamily="2" charset="2"/>
              <a:buChar char="Ø"/>
            </a:pPr>
            <a:r>
              <a:rPr lang="en-US" sz="2000" dirty="0" smtClean="0">
                <a:latin typeface="Calibri" pitchFamily="34" charset="0"/>
                <a:cs typeface="Calibri" pitchFamily="34" charset="0"/>
              </a:rPr>
              <a:t>Technical skills like </a:t>
            </a:r>
            <a:r>
              <a:rPr lang="en-US" sz="2000" dirty="0" smtClean="0">
                <a:latin typeface="Calibri" pitchFamily="34" charset="0"/>
                <a:cs typeface="Calibri" pitchFamily="34" charset="0"/>
              </a:rPr>
              <a:t>p</a:t>
            </a:r>
            <a:r>
              <a:rPr lang="en-US" sz="2000" dirty="0" smtClean="0">
                <a:latin typeface="Calibri" pitchFamily="34" charset="0"/>
                <a:cs typeface="Calibri" pitchFamily="34" charset="0"/>
              </a:rPr>
              <a:t>rogramming , computer science and other related fields are strongly correlated with higher salaries, shows the significance in securing well-paying jobs.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3d human with a red question mark"/>
          <p:cNvPicPr>
            <a:picLocks noChangeAspect="1" noChangeArrowheads="1"/>
          </p:cNvPicPr>
          <p:nvPr/>
        </p:nvPicPr>
        <p:blipFill>
          <a:blip r:embed="rId2"/>
          <a:srcRect/>
          <a:stretch>
            <a:fillRect/>
          </a:stretch>
        </p:blipFill>
        <p:spPr bwMode="auto">
          <a:xfrm>
            <a:off x="4572000" y="228600"/>
            <a:ext cx="5905500" cy="5886450"/>
          </a:xfrm>
          <a:prstGeom prst="rect">
            <a:avLst/>
          </a:prstGeom>
          <a:noFill/>
        </p:spPr>
      </p:pic>
      <p:sp>
        <p:nvSpPr>
          <p:cNvPr id="6" name="TextBox 5"/>
          <p:cNvSpPr txBox="1"/>
          <p:nvPr/>
        </p:nvSpPr>
        <p:spPr>
          <a:xfrm>
            <a:off x="1752600" y="2743200"/>
            <a:ext cx="2057400" cy="1107996"/>
          </a:xfrm>
          <a:prstGeom prst="rect">
            <a:avLst/>
          </a:prstGeom>
          <a:noFill/>
        </p:spPr>
        <p:txBody>
          <a:bodyPr wrap="square" rtlCol="0">
            <a:spAutoFit/>
          </a:bodyPr>
          <a:lstStyle/>
          <a:p>
            <a:r>
              <a:rPr lang="en-US" sz="6600" dirty="0" smtClean="0">
                <a:solidFill>
                  <a:srgbClr val="FF0000"/>
                </a:solidFill>
                <a:latin typeface="Lato Black" charset="0"/>
              </a:rPr>
              <a:t>Q&amp;A</a:t>
            </a:r>
            <a:endParaRPr lang="en-US" sz="6600" dirty="0">
              <a:solidFill>
                <a:srgbClr val="FF0000"/>
              </a:solidFill>
              <a:latin typeface="Lato Black"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844588" cy="3416279"/>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800"/>
            </a:pPr>
            <a:r>
              <a:rPr lang="en-US" sz="1800" dirty="0" smtClean="0">
                <a:solidFill>
                  <a:schemeClr val="dk1"/>
                </a:solidFill>
                <a:latin typeface="Calibri"/>
                <a:ea typeface="Calibri"/>
                <a:cs typeface="Calibri"/>
                <a:sym typeface="Calibri"/>
              </a:rPr>
              <a:t>	Hello!! My name is Abhishek Alwandi, a Data enthusiast. I completed my Bachelor of Engineering in Computer Science . Currently I’m working as an intern at Innomatics Research Labs on Data Science with Gen AI. The enthusiasm and the passion for Data Analysis motivated me to explore the world of Data Science.</a:t>
            </a:r>
          </a:p>
          <a:p>
            <a:pPr marL="285750" indent="-285750">
              <a:buClr>
                <a:schemeClr val="dk1"/>
              </a:buClr>
              <a:buSzPts val="1800"/>
            </a:pPr>
            <a:endParaRPr lang="en-US" sz="1800" dirty="0" smtClean="0">
              <a:solidFill>
                <a:schemeClr val="dk1"/>
              </a:solidFill>
              <a:latin typeface="Calibri"/>
              <a:ea typeface="Calibri"/>
              <a:cs typeface="Calibri"/>
              <a:sym typeface="Calibri"/>
            </a:endParaRPr>
          </a:p>
          <a:p>
            <a:pPr marL="285750" indent="-285750">
              <a:buClr>
                <a:schemeClr val="dk1"/>
              </a:buClr>
              <a:buSzPts val="1800"/>
            </a:pPr>
            <a:r>
              <a:rPr lang="en-US" sz="1800" dirty="0" smtClean="0">
                <a:solidFill>
                  <a:schemeClr val="dk1"/>
                </a:solidFill>
                <a:latin typeface="Calibri"/>
                <a:ea typeface="Calibri"/>
                <a:cs typeface="Calibri"/>
                <a:sym typeface="Calibri"/>
              </a:rPr>
              <a:t>	Previously I did an internship on Java Full Stack, where I had to deal with a large data and do analysis on it. From there my passion to get into Data Science increased and it landed me today in this Data Science internship.</a:t>
            </a:r>
          </a:p>
          <a:p>
            <a:pPr marL="285750" indent="-285750">
              <a:buClr>
                <a:schemeClr val="dk1"/>
              </a:buClr>
              <a:buSzPts val="1800"/>
            </a:pPr>
            <a:endParaRPr lang="en-US" sz="1800" dirty="0" smtClean="0">
              <a:solidFill>
                <a:schemeClr val="dk1"/>
              </a:solidFill>
              <a:latin typeface="Calibri"/>
              <a:ea typeface="Calibri"/>
              <a:cs typeface="Calibri"/>
              <a:sym typeface="Calibri"/>
            </a:endParaRPr>
          </a:p>
          <a:p>
            <a:pPr marL="285750" indent="-285750">
              <a:buClr>
                <a:schemeClr val="dk1"/>
              </a:buClr>
              <a:buSzPts val="1800"/>
            </a:pPr>
            <a:r>
              <a:rPr lang="en-US" sz="1800" dirty="0" smtClean="0">
                <a:solidFill>
                  <a:schemeClr val="dk1"/>
                </a:solidFill>
                <a:latin typeface="Calibri"/>
                <a:ea typeface="Calibri"/>
                <a:cs typeface="Calibri"/>
                <a:sym typeface="Calibri"/>
              </a:rPr>
              <a:t>	Here are my LinkedIn and </a:t>
            </a:r>
            <a:r>
              <a:rPr lang="en-US" sz="1800" dirty="0" err="1" smtClean="0">
                <a:solidFill>
                  <a:schemeClr val="dk1"/>
                </a:solidFill>
                <a:latin typeface="Calibri"/>
                <a:ea typeface="Calibri"/>
                <a:cs typeface="Calibri"/>
                <a:sym typeface="Calibri"/>
              </a:rPr>
              <a:t>GitHub</a:t>
            </a:r>
            <a:r>
              <a:rPr lang="en-US" sz="1800" dirty="0" smtClean="0">
                <a:solidFill>
                  <a:schemeClr val="dk1"/>
                </a:solidFill>
                <a:latin typeface="Calibri"/>
                <a:ea typeface="Calibri"/>
                <a:cs typeface="Calibri"/>
                <a:sym typeface="Calibri"/>
              </a:rPr>
              <a:t> links to reach me out and to see my works :</a:t>
            </a:r>
          </a:p>
          <a:p>
            <a:pPr marL="285750" indent="-285750">
              <a:buClr>
                <a:schemeClr val="dk1"/>
              </a:buClr>
              <a:buSzPts val="1800"/>
            </a:pPr>
            <a:endParaRPr lang="en-US" sz="1800" dirty="0" smtClean="0">
              <a:solidFill>
                <a:schemeClr val="dk1"/>
              </a:solidFill>
              <a:latin typeface="Calibri"/>
              <a:ea typeface="Calibri"/>
              <a:cs typeface="Calibri"/>
              <a:sym typeface="Calibri"/>
            </a:endParaRPr>
          </a:p>
          <a:p>
            <a:pPr marL="285750" indent="-285750">
              <a:buClr>
                <a:schemeClr val="dk1"/>
              </a:buClr>
              <a:buSzPts val="1800"/>
            </a:pPr>
            <a:r>
              <a:rPr lang="en-US" sz="1800" dirty="0" smtClean="0">
                <a:solidFill>
                  <a:schemeClr val="dk1"/>
                </a:solidFill>
                <a:latin typeface="Calibri"/>
                <a:ea typeface="Calibri"/>
                <a:cs typeface="Calibri"/>
                <a:sym typeface="Calibri"/>
              </a:rPr>
              <a:t>	 - </a:t>
            </a:r>
            <a:r>
              <a:rPr lang="en-US" sz="1800" dirty="0" smtClean="0">
                <a:solidFill>
                  <a:schemeClr val="dk1"/>
                </a:solidFill>
                <a:latin typeface="Calibri"/>
                <a:ea typeface="Calibri"/>
                <a:cs typeface="Calibri"/>
                <a:sym typeface="Calibri"/>
                <a:hlinkClick r:id="rId3"/>
              </a:rPr>
              <a:t>https://www.linkedin.com/in/abhishekalwandi01/</a:t>
            </a:r>
            <a:endParaRPr lang="en-US" sz="1800" dirty="0" smtClean="0">
              <a:solidFill>
                <a:schemeClr val="dk1"/>
              </a:solidFill>
              <a:latin typeface="Calibri"/>
              <a:ea typeface="Calibri"/>
              <a:cs typeface="Calibri"/>
              <a:sym typeface="Calibri"/>
            </a:endParaRPr>
          </a:p>
          <a:p>
            <a:pPr marL="285750" indent="-285750">
              <a:buClr>
                <a:schemeClr val="dk1"/>
              </a:buClr>
              <a:buSzPts val="1800"/>
            </a:pPr>
            <a:r>
              <a:rPr lang="en-US" sz="1800" dirty="0" smtClean="0">
                <a:solidFill>
                  <a:schemeClr val="dk1"/>
                </a:solidFill>
                <a:latin typeface="Calibri"/>
                <a:ea typeface="Calibri"/>
                <a:cs typeface="Calibri"/>
                <a:sym typeface="Calibri"/>
              </a:rPr>
              <a:t>	 - </a:t>
            </a:r>
            <a:r>
              <a:rPr lang="en-US" sz="1800" dirty="0" smtClean="0">
                <a:solidFill>
                  <a:schemeClr val="dk1"/>
                </a:solidFill>
                <a:latin typeface="Calibri"/>
                <a:ea typeface="Calibri"/>
                <a:cs typeface="Calibri"/>
                <a:sym typeface="Calibri"/>
                <a:hlinkClick r:id="rId4"/>
              </a:rPr>
              <a:t>https://github.com/Abhialwandi</a:t>
            </a:r>
            <a:r>
              <a:rPr lang="en-US" sz="1800" dirty="0" smtClean="0">
                <a:solidFill>
                  <a:schemeClr val="dk1"/>
                </a:solidFill>
                <a:latin typeface="Calibri"/>
                <a:ea typeface="Calibri"/>
                <a:cs typeface="Calibri"/>
                <a:sym typeface="Calibri"/>
              </a:rPr>
              <a:t> </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dirty="0" smtClean="0">
                <a:solidFill>
                  <a:srgbClr val="FF0000"/>
                </a:solidFill>
                <a:latin typeface="Lato Black" charset="0"/>
              </a:rPr>
              <a:t>Objective of the Project</a:t>
            </a:r>
            <a:endParaRPr>
              <a:solidFill>
                <a:srgbClr val="FF0000"/>
              </a:solidFill>
              <a:latin typeface="Lato Black" charset="0"/>
            </a:endParaRPr>
          </a:p>
        </p:txBody>
      </p:sp>
      <p:sp>
        <p:nvSpPr>
          <p:cNvPr id="111" name="Google Shape;111;p4"/>
          <p:cNvSpPr txBox="1">
            <a:spLocks noGrp="1"/>
          </p:cNvSpPr>
          <p:nvPr>
            <p:ph type="body" idx="1"/>
          </p:nvPr>
        </p:nvSpPr>
        <p:spPr>
          <a:xfrm>
            <a:off x="685800" y="144780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dirty="0" smtClean="0"/>
              <a:t>	This Exploratory Data Analysis (EDA) analyze AMCAT scores and identify the trends that impacts employability based on demographic and domain-related factors. It also gets the correlation between verbal, logical and  quantitative domain scopes and overall employability.</a:t>
            </a:r>
          </a:p>
          <a:p>
            <a:pPr marL="228600" lvl="0" indent="-130810" algn="l" rtl="0">
              <a:lnSpc>
                <a:spcPct val="90000"/>
              </a:lnSpc>
              <a:spcBef>
                <a:spcPts val="1000"/>
              </a:spcBef>
              <a:spcAft>
                <a:spcPts val="0"/>
              </a:spcAft>
              <a:buClr>
                <a:schemeClr val="dk1"/>
              </a:buClr>
              <a:buSzPct val="100000"/>
              <a:buNone/>
            </a:pPr>
            <a:r>
              <a:rPr lang="en-US" dirty="0" smtClean="0"/>
              <a:t>	It provides companies and educational institutions with insights to improve to improve recruitment process and curriculum development.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dirty="0" smtClean="0">
                <a:solidFill>
                  <a:srgbClr val="FF0000"/>
                </a:solidFill>
                <a:latin typeface="Lato Black" charset="0"/>
              </a:rPr>
              <a:t>Summary of the Data</a:t>
            </a:r>
            <a:endParaRPr>
              <a:solidFill>
                <a:srgbClr val="FF0000"/>
              </a:solidFill>
              <a:latin typeface="Lato Black" charset="0"/>
            </a:endParaRPr>
          </a:p>
        </p:txBody>
      </p:sp>
      <p:sp>
        <p:nvSpPr>
          <p:cNvPr id="111" name="Google Shape;111;p4"/>
          <p:cNvSpPr txBox="1">
            <a:spLocks noGrp="1"/>
          </p:cNvSpPr>
          <p:nvPr>
            <p:ph type="body" idx="1"/>
          </p:nvPr>
        </p:nvSpPr>
        <p:spPr>
          <a:xfrm>
            <a:off x="685800" y="1371600"/>
            <a:ext cx="10515600" cy="4351338"/>
          </a:xfrm>
          <a:prstGeom prst="rect">
            <a:avLst/>
          </a:prstGeom>
          <a:noFill/>
          <a:ln>
            <a:noFill/>
          </a:ln>
        </p:spPr>
        <p:txBody>
          <a:bodyPr spcFirstLastPara="1" wrap="square" lIns="91425" tIns="45700" rIns="91425" bIns="45700" anchor="t" anchorCtr="0">
            <a:normAutofit/>
          </a:bodyPr>
          <a:lstStyle/>
          <a:p>
            <a:pPr marL="228600" indent="-130810">
              <a:buSzPct val="100000"/>
            </a:pPr>
            <a:r>
              <a:rPr lang="en-US" dirty="0" smtClean="0"/>
              <a:t>Dataset </a:t>
            </a:r>
            <a:r>
              <a:rPr lang="en-US" dirty="0" smtClean="0"/>
              <a:t>contains 3998 rows and 39 columns.</a:t>
            </a:r>
          </a:p>
          <a:p>
            <a:pPr marL="228600" indent="-130810">
              <a:buSzPct val="100000"/>
            </a:pPr>
            <a:r>
              <a:rPr lang="en-US" dirty="0" smtClean="0"/>
              <a:t>The </a:t>
            </a:r>
            <a:r>
              <a:rPr lang="en-US" dirty="0" smtClean="0"/>
              <a:t>dataset contains the employment outcomes of engineering graduates as dependent variables (Salary, Job Titles, and Job Locations)</a:t>
            </a:r>
          </a:p>
          <a:p>
            <a:pPr marL="228600" indent="-130810">
              <a:buSzPct val="100000"/>
            </a:pPr>
            <a:r>
              <a:rPr lang="en-US" dirty="0" smtClean="0"/>
              <a:t>Along </a:t>
            </a:r>
            <a:r>
              <a:rPr lang="en-US" dirty="0" smtClean="0"/>
              <a:t>with the standardized scores from three different areas – cognitive skills, technical skills and personality skills.</a:t>
            </a:r>
          </a:p>
          <a:p>
            <a:pPr marL="228600" indent="-130810">
              <a:buSzPct val="100000"/>
            </a:pPr>
            <a:r>
              <a:rPr lang="en-US" dirty="0" smtClean="0"/>
              <a:t>The </a:t>
            </a:r>
            <a:r>
              <a:rPr lang="en-US" dirty="0" smtClean="0"/>
              <a:t>independent variables are both continuous and categorical in </a:t>
            </a:r>
            <a:r>
              <a:rPr lang="en-US" dirty="0" smtClean="0"/>
              <a:t>nature</a:t>
            </a:r>
            <a:r>
              <a:rPr lang="en-US" dirty="0" smtClean="0"/>
              <a:t>.</a:t>
            </a:r>
          </a:p>
          <a:p>
            <a:pPr marL="228600" indent="-130810">
              <a:buSzPct val="100000"/>
            </a:pPr>
            <a:r>
              <a:rPr lang="en-US" dirty="0" smtClean="0"/>
              <a:t>The </a:t>
            </a:r>
            <a:r>
              <a:rPr lang="en-US" dirty="0" smtClean="0"/>
              <a:t>dataset contains a unique identifier for each candidate.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dirty="0" smtClean="0">
                <a:solidFill>
                  <a:srgbClr val="FF0000"/>
                </a:solidFill>
                <a:latin typeface="Lato Black" charset="0"/>
              </a:rPr>
              <a:t>Exploratory Data Analysis:</a:t>
            </a:r>
            <a:endParaRPr>
              <a:solidFill>
                <a:srgbClr val="FF0000"/>
              </a:solidFill>
              <a:latin typeface="Lato Black" charset="0"/>
            </a:endParaRPr>
          </a:p>
        </p:txBody>
      </p:sp>
      <p:sp>
        <p:nvSpPr>
          <p:cNvPr id="111" name="Google Shape;111;p4"/>
          <p:cNvSpPr txBox="1">
            <a:spLocks noGrp="1"/>
          </p:cNvSpPr>
          <p:nvPr>
            <p:ph type="body" idx="1"/>
          </p:nvPr>
        </p:nvSpPr>
        <p:spPr>
          <a:xfrm>
            <a:off x="684880" y="990600"/>
            <a:ext cx="10515600" cy="5279768"/>
          </a:xfrm>
          <a:prstGeom prst="rect">
            <a:avLst/>
          </a:prstGeom>
          <a:noFill/>
          <a:ln>
            <a:noFill/>
          </a:ln>
        </p:spPr>
        <p:txBody>
          <a:bodyPr spcFirstLastPara="1" wrap="square" lIns="91425" tIns="45700" rIns="91425" bIns="45700" anchor="t" anchorCtr="0">
            <a:normAutofit fontScale="92500" lnSpcReduction="20000"/>
          </a:bodyPr>
          <a:lstStyle/>
          <a:p>
            <a:pPr marL="228600" indent="-130810">
              <a:buSzPct val="100000"/>
              <a:buNone/>
            </a:pPr>
            <a:r>
              <a:rPr lang="en-US" sz="1800" dirty="0" smtClean="0"/>
              <a:t>	</a:t>
            </a:r>
            <a:r>
              <a:rPr lang="en-US" sz="1800" b="1" dirty="0" smtClean="0"/>
              <a:t>Imported Libraries: </a:t>
            </a:r>
            <a:r>
              <a:rPr lang="en-US" sz="1800" dirty="0" smtClean="0"/>
              <a:t>Pandas, </a:t>
            </a:r>
            <a:r>
              <a:rPr lang="en-US" sz="1800" dirty="0" err="1" smtClean="0"/>
              <a:t>NumPy</a:t>
            </a:r>
            <a:r>
              <a:rPr lang="en-US" sz="1800" dirty="0" smtClean="0"/>
              <a:t>, </a:t>
            </a:r>
            <a:r>
              <a:rPr lang="en-US" sz="1800" dirty="0" err="1" smtClean="0"/>
              <a:t>Matplotlib</a:t>
            </a:r>
            <a:r>
              <a:rPr lang="en-US" sz="1800" dirty="0" smtClean="0"/>
              <a:t>, and </a:t>
            </a:r>
            <a:r>
              <a:rPr lang="en-US" sz="1800" dirty="0" err="1" smtClean="0"/>
              <a:t>Seaborn</a:t>
            </a:r>
            <a:r>
              <a:rPr lang="en-US" sz="1800" dirty="0" smtClean="0"/>
              <a:t> for data manipulation and visualization.</a:t>
            </a:r>
          </a:p>
          <a:p>
            <a:pPr marL="228600" indent="-130810">
              <a:buSzPct val="100000"/>
              <a:buNone/>
            </a:pPr>
            <a:endParaRPr lang="en-US" sz="1800" dirty="0" smtClean="0"/>
          </a:p>
          <a:p>
            <a:pPr marL="228600" indent="-130810">
              <a:buSzPct val="100000"/>
              <a:buNone/>
            </a:pPr>
            <a:r>
              <a:rPr lang="en-US" sz="1800" dirty="0" smtClean="0"/>
              <a:t>	</a:t>
            </a:r>
            <a:r>
              <a:rPr lang="en-US" sz="1800" b="1" dirty="0" smtClean="0"/>
              <a:t>Load Dataset: </a:t>
            </a:r>
            <a:r>
              <a:rPr lang="en-US" sz="1800" dirty="0" smtClean="0"/>
              <a:t>Read the dataset into a Pandas </a:t>
            </a:r>
            <a:r>
              <a:rPr lang="en-US" sz="1800" dirty="0" err="1" smtClean="0"/>
              <a:t>DataFrame</a:t>
            </a:r>
            <a:r>
              <a:rPr lang="en-US" sz="1800" dirty="0" smtClean="0"/>
              <a:t> for exploration.</a:t>
            </a:r>
          </a:p>
          <a:p>
            <a:pPr marL="228600" indent="-130810">
              <a:buSzPct val="100000"/>
              <a:buNone/>
            </a:pPr>
            <a:endParaRPr lang="en-US" sz="1800" dirty="0" smtClean="0"/>
          </a:p>
          <a:p>
            <a:pPr marL="228600" indent="-130810">
              <a:buSzPct val="100000"/>
              <a:buNone/>
            </a:pPr>
            <a:r>
              <a:rPr lang="en-US" sz="1800" dirty="0" smtClean="0"/>
              <a:t>	</a:t>
            </a:r>
            <a:r>
              <a:rPr lang="en-US" sz="1800" b="1" dirty="0" smtClean="0"/>
              <a:t>Initial Exploration: </a:t>
            </a:r>
            <a:r>
              <a:rPr lang="en-US" sz="1800" dirty="0" smtClean="0"/>
              <a:t>Use functions like .shape, describe(), and .info() to understand the dataset size, data types, and summary statistics.</a:t>
            </a:r>
          </a:p>
          <a:p>
            <a:pPr marL="228600" indent="-130810">
              <a:buSzPct val="100000"/>
              <a:buNone/>
            </a:pPr>
            <a:endParaRPr lang="en-US" sz="1800" dirty="0" smtClean="0"/>
          </a:p>
          <a:p>
            <a:pPr marL="228600" indent="-130810">
              <a:buSzPct val="100000"/>
              <a:buNone/>
            </a:pPr>
            <a:r>
              <a:rPr lang="en-US" sz="1800" b="1" dirty="0" smtClean="0"/>
              <a:t>	Data Cleaning Steps:</a:t>
            </a:r>
          </a:p>
          <a:p>
            <a:pPr marL="228600" indent="-130810">
              <a:buSzPct val="100000"/>
              <a:buNone/>
            </a:pPr>
            <a:r>
              <a:rPr lang="en-US" sz="1800" dirty="0" smtClean="0"/>
              <a:t>	</a:t>
            </a:r>
            <a:r>
              <a:rPr lang="en-US" sz="1800" b="1" dirty="0" smtClean="0"/>
              <a:t>Handling Missing Data: </a:t>
            </a:r>
            <a:r>
              <a:rPr lang="en-US" sz="1800" dirty="0" smtClean="0"/>
              <a:t>Identify and address any missing values.</a:t>
            </a:r>
          </a:p>
          <a:p>
            <a:pPr marL="228600" indent="-130810">
              <a:buSzPct val="100000"/>
              <a:buNone/>
            </a:pPr>
            <a:r>
              <a:rPr lang="en-US" sz="1800" dirty="0" smtClean="0"/>
              <a:t>	</a:t>
            </a:r>
            <a:r>
              <a:rPr lang="en-US" sz="1800" b="1" dirty="0" smtClean="0"/>
              <a:t>Remove Duplicates:</a:t>
            </a:r>
            <a:r>
              <a:rPr lang="en-US" sz="1800" dirty="0" smtClean="0"/>
              <a:t> Eliminate any duplicate entries in the dataset.</a:t>
            </a:r>
          </a:p>
          <a:p>
            <a:pPr marL="228600" indent="-130810">
              <a:buSzPct val="100000"/>
              <a:buNone/>
            </a:pPr>
            <a:r>
              <a:rPr lang="en-US" sz="1800" dirty="0" smtClean="0"/>
              <a:t>	</a:t>
            </a:r>
            <a:r>
              <a:rPr lang="en-US" sz="1800" b="1" dirty="0" smtClean="0"/>
              <a:t>Correct Inconsistent Values:</a:t>
            </a:r>
            <a:r>
              <a:rPr lang="en-US" sz="1800" dirty="0" smtClean="0"/>
              <a:t> Fix any inconsistencies in the data. Data cleaning involves rectifying or removing incorrect, corrupted, improperly formatted, duplicate, or incomplete data.</a:t>
            </a:r>
          </a:p>
          <a:p>
            <a:pPr marL="228600" indent="-130810">
              <a:buSzPct val="100000"/>
              <a:buNone/>
            </a:pPr>
            <a:endParaRPr lang="en-US" sz="1800" dirty="0" smtClean="0"/>
          </a:p>
          <a:p>
            <a:pPr marL="228600" indent="-130810">
              <a:buSzPct val="100000"/>
              <a:buNone/>
            </a:pPr>
            <a:r>
              <a:rPr lang="en-US" sz="1800" dirty="0" smtClean="0"/>
              <a:t>	</a:t>
            </a:r>
            <a:r>
              <a:rPr lang="en-US" sz="1800" b="1" dirty="0" smtClean="0"/>
              <a:t>Data Manipulation Steps:</a:t>
            </a:r>
          </a:p>
          <a:p>
            <a:pPr marL="228600" indent="-130810">
              <a:buSzPct val="100000"/>
              <a:buNone/>
            </a:pPr>
            <a:r>
              <a:rPr lang="en-US" sz="1800" b="1" dirty="0" smtClean="0"/>
              <a:t>	Map Categorical Values:</a:t>
            </a:r>
            <a:r>
              <a:rPr lang="en-US" sz="1800" dirty="0" smtClean="0"/>
              <a:t> Mapped Categorical values to proper streams</a:t>
            </a:r>
          </a:p>
          <a:p>
            <a:pPr marL="228600" indent="-130810">
              <a:buSzPct val="100000"/>
              <a:buNone/>
            </a:pPr>
            <a:r>
              <a:rPr lang="en-US" sz="1800" dirty="0" smtClean="0"/>
              <a:t>	</a:t>
            </a:r>
            <a:r>
              <a:rPr lang="en-US" sz="1800" b="1" dirty="0" smtClean="0"/>
              <a:t>Removed Unnecessary Columns:</a:t>
            </a:r>
            <a:r>
              <a:rPr lang="en-US" sz="1800" dirty="0" smtClean="0"/>
              <a:t> Dropped unnecessary columns </a:t>
            </a:r>
            <a:r>
              <a:rPr lang="en-US" sz="1800" dirty="0" err="1" smtClean="0"/>
              <a:t>i.e</a:t>
            </a:r>
            <a:r>
              <a:rPr lang="en-US" sz="1800" dirty="0" smtClean="0"/>
              <a:t> Unnamed</a:t>
            </a:r>
          </a:p>
          <a:p>
            <a:pPr marL="228600" indent="-130810">
              <a:buSzPct val="100000"/>
              <a:buNone/>
            </a:pPr>
            <a:r>
              <a:rPr lang="en-US" sz="1800" dirty="0" smtClean="0"/>
              <a:t>	</a:t>
            </a:r>
            <a:r>
              <a:rPr lang="en-US" sz="1800" b="1" dirty="0" smtClean="0"/>
              <a:t>Filtering: </a:t>
            </a:r>
            <a:r>
              <a:rPr lang="en-US" sz="1800" dirty="0" smtClean="0"/>
              <a:t>filtered the data as per the requirement for analysis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smtClean="0">
                <a:solidFill>
                  <a:srgbClr val="FF0000"/>
                </a:solidFill>
                <a:latin typeface="Lato Black"/>
                <a:ea typeface="Calibri"/>
                <a:cs typeface="Calibri"/>
                <a:sym typeface="Lato Black"/>
              </a:rPr>
              <a:t>Univariate Data </a:t>
            </a:r>
            <a:r>
              <a:rPr lang="en-IN" sz="3200" dirty="0" smtClean="0">
                <a:solidFill>
                  <a:srgbClr val="FF0000"/>
                </a:solidFill>
                <a:latin typeface="Lato Black"/>
                <a:ea typeface="Calibri"/>
                <a:cs typeface="Calibri"/>
                <a:sym typeface="Lato Black"/>
              </a:rPr>
              <a:t>Analysis:</a:t>
            </a:r>
            <a:endParaRPr sz="1800" i="0" u="none" strike="noStrike" cap="none">
              <a:solidFill>
                <a:srgbClr val="FF0000"/>
              </a:solidFill>
              <a:latin typeface="Calibri"/>
              <a:ea typeface="Calibri"/>
              <a:cs typeface="Calibri"/>
              <a:sym typeface="Calibri"/>
            </a:endParaRPr>
          </a:p>
        </p:txBody>
      </p:sp>
      <p:pic>
        <p:nvPicPr>
          <p:cNvPr id="1026" name="Picture 2" descr="C:\Users\Lenovo\Pictures\IMG2.jpg"/>
          <p:cNvPicPr>
            <a:picLocks noChangeAspect="1" noChangeArrowheads="1"/>
          </p:cNvPicPr>
          <p:nvPr/>
        </p:nvPicPr>
        <p:blipFill>
          <a:blip r:embed="rId2"/>
          <a:srcRect/>
          <a:stretch>
            <a:fillRect/>
          </a:stretch>
        </p:blipFill>
        <p:spPr bwMode="auto">
          <a:xfrm>
            <a:off x="228600" y="914400"/>
            <a:ext cx="5316788" cy="2971800"/>
          </a:xfrm>
          <a:prstGeom prst="rect">
            <a:avLst/>
          </a:prstGeom>
          <a:noFill/>
        </p:spPr>
      </p:pic>
      <p:pic>
        <p:nvPicPr>
          <p:cNvPr id="1027" name="Picture 3" descr="C:\Users\Lenovo\Pictures\IMG3.jpg"/>
          <p:cNvPicPr>
            <a:picLocks noChangeAspect="1" noChangeArrowheads="1"/>
          </p:cNvPicPr>
          <p:nvPr/>
        </p:nvPicPr>
        <p:blipFill>
          <a:blip r:embed="rId3"/>
          <a:srcRect/>
          <a:stretch>
            <a:fillRect/>
          </a:stretch>
        </p:blipFill>
        <p:spPr bwMode="auto">
          <a:xfrm>
            <a:off x="6096000" y="914400"/>
            <a:ext cx="5514975" cy="2971800"/>
          </a:xfrm>
          <a:prstGeom prst="rect">
            <a:avLst/>
          </a:prstGeom>
          <a:noFill/>
        </p:spPr>
      </p:pic>
      <p:sp>
        <p:nvSpPr>
          <p:cNvPr id="6" name="TextBox 5"/>
          <p:cNvSpPr txBox="1"/>
          <p:nvPr/>
        </p:nvSpPr>
        <p:spPr>
          <a:xfrm>
            <a:off x="1143000" y="4648200"/>
            <a:ext cx="9829800" cy="1323439"/>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The first histogram figure shows the range of salary people getting.</a:t>
            </a:r>
          </a:p>
          <a:p>
            <a:pPr>
              <a:buFont typeface="Arial" pitchFamily="34" charset="0"/>
              <a:buChar char="•"/>
            </a:pPr>
            <a:endParaRPr lang="en-US" sz="2000" dirty="0" smtClean="0">
              <a:latin typeface="Calibri" pitchFamily="34" charset="0"/>
              <a:cs typeface="Calibri" pitchFamily="34" charset="0"/>
            </a:endParaRPr>
          </a:p>
          <a:p>
            <a:pPr>
              <a:buFont typeface="Arial" pitchFamily="34" charset="0"/>
              <a:buChar char="•"/>
            </a:pPr>
            <a:r>
              <a:rPr lang="en-US" sz="2000" dirty="0" smtClean="0">
                <a:latin typeface="Calibri" pitchFamily="34" charset="0"/>
                <a:cs typeface="Calibri" pitchFamily="34" charset="0"/>
              </a:rPr>
              <a:t>The second histogram figure shows us the count of years of experience people having in the dataset.</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smtClean="0">
                <a:solidFill>
                  <a:srgbClr val="FF0000"/>
                </a:solidFill>
                <a:latin typeface="Lato Black"/>
                <a:ea typeface="Calibri"/>
                <a:cs typeface="Calibri"/>
                <a:sym typeface="Lato Black"/>
              </a:rPr>
              <a:t>Univariate Data </a:t>
            </a:r>
            <a:r>
              <a:rPr lang="en-IN" sz="3200" dirty="0" smtClean="0">
                <a:solidFill>
                  <a:srgbClr val="FF0000"/>
                </a:solidFill>
                <a:latin typeface="Lato Black"/>
                <a:ea typeface="Calibri"/>
                <a:cs typeface="Calibri"/>
                <a:sym typeface="Lato Black"/>
              </a:rPr>
              <a:t>Analysis:</a:t>
            </a:r>
            <a:endParaRPr sz="1800" b="0" i="0" u="none" strike="noStrike" cap="none">
              <a:solidFill>
                <a:srgbClr val="FF0000"/>
              </a:solidFill>
              <a:latin typeface="Calibri"/>
              <a:ea typeface="Calibri"/>
              <a:cs typeface="Calibri"/>
              <a:sym typeface="Calibri"/>
            </a:endParaRPr>
          </a:p>
        </p:txBody>
      </p:sp>
      <p:sp>
        <p:nvSpPr>
          <p:cNvPr id="6" name="TextBox 5"/>
          <p:cNvSpPr txBox="1"/>
          <p:nvPr/>
        </p:nvSpPr>
        <p:spPr>
          <a:xfrm>
            <a:off x="1143000" y="4648200"/>
            <a:ext cx="9829800" cy="1015663"/>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We can observe that female graduates are working less in number compared to male.</a:t>
            </a:r>
          </a:p>
          <a:p>
            <a:pPr>
              <a:buFont typeface="Arial" pitchFamily="34" charset="0"/>
              <a:buChar char="•"/>
            </a:pPr>
            <a:endParaRPr lang="en-US" sz="2000" dirty="0" smtClean="0">
              <a:latin typeface="Calibri" pitchFamily="34" charset="0"/>
              <a:cs typeface="Calibri" pitchFamily="34" charset="0"/>
            </a:endParaRPr>
          </a:p>
          <a:p>
            <a:pPr>
              <a:buFont typeface="Arial" pitchFamily="34" charset="0"/>
              <a:buChar char="•"/>
            </a:pPr>
            <a:r>
              <a:rPr lang="en-US" sz="2000" dirty="0" smtClean="0">
                <a:latin typeface="Calibri" pitchFamily="34" charset="0"/>
                <a:cs typeface="Calibri" pitchFamily="34" charset="0"/>
              </a:rPr>
              <a:t>The other </a:t>
            </a:r>
            <a:r>
              <a:rPr lang="en-US" sz="2000" dirty="0" err="1" smtClean="0">
                <a:latin typeface="Calibri" pitchFamily="34" charset="0"/>
                <a:cs typeface="Calibri" pitchFamily="34" charset="0"/>
              </a:rPr>
              <a:t>countplot</a:t>
            </a:r>
            <a:r>
              <a:rPr lang="en-US" sz="2000" dirty="0" smtClean="0">
                <a:latin typeface="Calibri" pitchFamily="34" charset="0"/>
                <a:cs typeface="Calibri" pitchFamily="34" charset="0"/>
              </a:rPr>
              <a:t> shows us the Specialization done by the graduates.</a:t>
            </a:r>
            <a:endParaRPr lang="en-US" sz="2000" dirty="0">
              <a:latin typeface="Calibri" pitchFamily="34" charset="0"/>
              <a:cs typeface="Calibri" pitchFamily="34" charset="0"/>
            </a:endParaRPr>
          </a:p>
        </p:txBody>
      </p:sp>
      <p:pic>
        <p:nvPicPr>
          <p:cNvPr id="2050" name="Picture 2" descr="C:\Users\Lenovo\Pictures\IMG6.jpg"/>
          <p:cNvPicPr>
            <a:picLocks noChangeAspect="1" noChangeArrowheads="1"/>
          </p:cNvPicPr>
          <p:nvPr/>
        </p:nvPicPr>
        <p:blipFill>
          <a:blip r:embed="rId2"/>
          <a:srcRect/>
          <a:stretch>
            <a:fillRect/>
          </a:stretch>
        </p:blipFill>
        <p:spPr bwMode="auto">
          <a:xfrm>
            <a:off x="457200" y="990600"/>
            <a:ext cx="4114800" cy="3108325"/>
          </a:xfrm>
          <a:prstGeom prst="rect">
            <a:avLst/>
          </a:prstGeom>
          <a:noFill/>
        </p:spPr>
      </p:pic>
      <p:pic>
        <p:nvPicPr>
          <p:cNvPr id="2051" name="Picture 3" descr="C:\Users\Lenovo\Pictures\IMG7.jpg"/>
          <p:cNvPicPr>
            <a:picLocks noChangeAspect="1" noChangeArrowheads="1"/>
          </p:cNvPicPr>
          <p:nvPr/>
        </p:nvPicPr>
        <p:blipFill>
          <a:blip r:embed="rId3"/>
          <a:srcRect/>
          <a:stretch>
            <a:fillRect/>
          </a:stretch>
        </p:blipFill>
        <p:spPr bwMode="auto">
          <a:xfrm>
            <a:off x="5562600" y="762000"/>
            <a:ext cx="6072188"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smtClean="0">
                <a:solidFill>
                  <a:srgbClr val="FF0000"/>
                </a:solidFill>
                <a:latin typeface="Lato Black"/>
                <a:ea typeface="Calibri"/>
                <a:cs typeface="Calibri"/>
                <a:sym typeface="Lato Black"/>
              </a:rPr>
              <a:t>B</a:t>
            </a:r>
            <a:r>
              <a:rPr lang="en-IN" sz="3200" dirty="0" smtClean="0">
                <a:solidFill>
                  <a:srgbClr val="FF0000"/>
                </a:solidFill>
                <a:latin typeface="Lato Black"/>
                <a:ea typeface="Calibri"/>
                <a:cs typeface="Calibri"/>
                <a:sym typeface="Lato Black"/>
              </a:rPr>
              <a:t>ivariate Data </a:t>
            </a:r>
            <a:r>
              <a:rPr lang="en-IN" sz="3200" dirty="0" smtClean="0">
                <a:solidFill>
                  <a:srgbClr val="FF0000"/>
                </a:solidFill>
                <a:latin typeface="Lato Black"/>
                <a:ea typeface="Calibri"/>
                <a:cs typeface="Calibri"/>
                <a:sym typeface="Lato Black"/>
              </a:rPr>
              <a:t>Analysis:</a:t>
            </a:r>
            <a:endParaRPr sz="1800" b="0" i="0" u="none" strike="noStrike" cap="none">
              <a:solidFill>
                <a:srgbClr val="FF0000"/>
              </a:solidFill>
              <a:latin typeface="Calibri"/>
              <a:ea typeface="Calibri"/>
              <a:cs typeface="Calibri"/>
              <a:sym typeface="Calibri"/>
            </a:endParaRPr>
          </a:p>
        </p:txBody>
      </p:sp>
      <p:sp>
        <p:nvSpPr>
          <p:cNvPr id="6" name="TextBox 5"/>
          <p:cNvSpPr txBox="1"/>
          <p:nvPr/>
        </p:nvSpPr>
        <p:spPr>
          <a:xfrm>
            <a:off x="1143000" y="4648200"/>
            <a:ext cx="9829800" cy="1323439"/>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We can observe in the </a:t>
            </a:r>
            <a:r>
              <a:rPr lang="en-US" sz="2000" dirty="0" err="1" smtClean="0">
                <a:latin typeface="Calibri" pitchFamily="34" charset="0"/>
                <a:cs typeface="Calibri" pitchFamily="34" charset="0"/>
              </a:rPr>
              <a:t>pairplot</a:t>
            </a:r>
            <a:r>
              <a:rPr lang="en-US" sz="2000" dirty="0" smtClean="0">
                <a:latin typeface="Calibri" pitchFamily="34" charset="0"/>
                <a:cs typeface="Calibri" pitchFamily="34" charset="0"/>
              </a:rPr>
              <a:t> that the </a:t>
            </a:r>
            <a:r>
              <a:rPr lang="en-US" sz="2000" dirty="0" err="1" smtClean="0"/>
              <a:t>pairwise</a:t>
            </a:r>
            <a:r>
              <a:rPr lang="en-US" sz="2000" dirty="0" smtClean="0"/>
              <a:t> </a:t>
            </a:r>
            <a:r>
              <a:rPr lang="en-US" sz="2000" dirty="0" smtClean="0"/>
              <a:t>relationships between Salary and openness to </a:t>
            </a:r>
            <a:r>
              <a:rPr lang="en-US" sz="2000" dirty="0" smtClean="0"/>
              <a:t>experience and vice versa.</a:t>
            </a:r>
            <a:endParaRPr lang="en-US" sz="2000" dirty="0" smtClean="0">
              <a:latin typeface="Calibri" pitchFamily="34" charset="0"/>
              <a:cs typeface="Calibri" pitchFamily="34" charset="0"/>
            </a:endParaRPr>
          </a:p>
          <a:p>
            <a:pPr>
              <a:buFont typeface="Arial" pitchFamily="34" charset="0"/>
              <a:buChar char="•"/>
            </a:pPr>
            <a:endParaRPr lang="en-US" sz="2000" dirty="0" smtClean="0">
              <a:latin typeface="Calibri" pitchFamily="34" charset="0"/>
              <a:cs typeface="Calibri" pitchFamily="34" charset="0"/>
            </a:endParaRPr>
          </a:p>
          <a:p>
            <a:pPr>
              <a:buFont typeface="Arial" pitchFamily="34" charset="0"/>
              <a:buChar char="•"/>
            </a:pPr>
            <a:r>
              <a:rPr lang="en-US" sz="2000" dirty="0" smtClean="0">
                <a:latin typeface="Calibri" pitchFamily="34" charset="0"/>
                <a:cs typeface="Calibri" pitchFamily="34" charset="0"/>
              </a:rPr>
              <a:t>We may notice the scatter plot between the Salary and </a:t>
            </a:r>
            <a:r>
              <a:rPr lang="en-US" sz="2000" dirty="0" err="1" smtClean="0">
                <a:latin typeface="Calibri" pitchFamily="34" charset="0"/>
                <a:cs typeface="Calibri" pitchFamily="34" charset="0"/>
              </a:rPr>
              <a:t>openess</a:t>
            </a:r>
            <a:r>
              <a:rPr lang="en-US" sz="2000" dirty="0" smtClean="0">
                <a:latin typeface="Calibri" pitchFamily="34" charset="0"/>
                <a:cs typeface="Calibri" pitchFamily="34" charset="0"/>
              </a:rPr>
              <a:t> to Experience.</a:t>
            </a:r>
            <a:endParaRPr lang="en-US" sz="2000" dirty="0">
              <a:latin typeface="Calibri" pitchFamily="34" charset="0"/>
              <a:cs typeface="Calibri" pitchFamily="34" charset="0"/>
            </a:endParaRPr>
          </a:p>
        </p:txBody>
      </p:sp>
      <p:pic>
        <p:nvPicPr>
          <p:cNvPr id="3074" name="Picture 2" descr="C:\Users\Lenovo\Pictures\IMG10.jpg"/>
          <p:cNvPicPr>
            <a:picLocks noChangeAspect="1" noChangeArrowheads="1"/>
          </p:cNvPicPr>
          <p:nvPr/>
        </p:nvPicPr>
        <p:blipFill>
          <a:blip r:embed="rId2"/>
          <a:srcRect/>
          <a:stretch>
            <a:fillRect/>
          </a:stretch>
        </p:blipFill>
        <p:spPr bwMode="auto">
          <a:xfrm>
            <a:off x="457200" y="914400"/>
            <a:ext cx="4535488" cy="3679825"/>
          </a:xfrm>
          <a:prstGeom prst="rect">
            <a:avLst/>
          </a:prstGeom>
          <a:noFill/>
        </p:spPr>
      </p:pic>
      <p:pic>
        <p:nvPicPr>
          <p:cNvPr id="3075" name="Picture 3" descr="C:\Users\Lenovo\Pictures\download.png"/>
          <p:cNvPicPr>
            <a:picLocks noChangeAspect="1" noChangeArrowheads="1"/>
          </p:cNvPicPr>
          <p:nvPr/>
        </p:nvPicPr>
        <p:blipFill>
          <a:blip r:embed="rId3"/>
          <a:srcRect/>
          <a:stretch>
            <a:fillRect/>
          </a:stretch>
        </p:blipFill>
        <p:spPr bwMode="auto">
          <a:xfrm>
            <a:off x="5902325" y="609600"/>
            <a:ext cx="5184775" cy="3886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smtClean="0">
                <a:solidFill>
                  <a:srgbClr val="FF0000"/>
                </a:solidFill>
                <a:latin typeface="Lato Black"/>
                <a:ea typeface="Calibri"/>
                <a:cs typeface="Calibri"/>
                <a:sym typeface="Lato Black"/>
              </a:rPr>
              <a:t>B</a:t>
            </a:r>
            <a:r>
              <a:rPr lang="en-IN" sz="3200" dirty="0" smtClean="0">
                <a:solidFill>
                  <a:srgbClr val="FF0000"/>
                </a:solidFill>
                <a:latin typeface="Lato Black"/>
                <a:ea typeface="Calibri"/>
                <a:cs typeface="Calibri"/>
                <a:sym typeface="Lato Black"/>
              </a:rPr>
              <a:t>ivariate Data </a:t>
            </a:r>
            <a:r>
              <a:rPr lang="en-IN" sz="3200" dirty="0" smtClean="0">
                <a:solidFill>
                  <a:srgbClr val="FF0000"/>
                </a:solidFill>
                <a:latin typeface="Lato Black"/>
                <a:ea typeface="Calibri"/>
                <a:cs typeface="Calibri"/>
                <a:sym typeface="Lato Black"/>
              </a:rPr>
              <a:t>Analysis:</a:t>
            </a:r>
            <a:endParaRPr sz="1800" b="0" i="0" u="none" strike="noStrike" cap="none">
              <a:solidFill>
                <a:srgbClr val="FF0000"/>
              </a:solidFill>
              <a:latin typeface="Calibri"/>
              <a:ea typeface="Calibri"/>
              <a:cs typeface="Calibri"/>
              <a:sym typeface="Calibri"/>
            </a:endParaRPr>
          </a:p>
        </p:txBody>
      </p:sp>
      <p:sp>
        <p:nvSpPr>
          <p:cNvPr id="6" name="TextBox 5"/>
          <p:cNvSpPr txBox="1"/>
          <p:nvPr/>
        </p:nvSpPr>
        <p:spPr>
          <a:xfrm>
            <a:off x="1143000" y="4419600"/>
            <a:ext cx="9829800" cy="1323439"/>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T</a:t>
            </a:r>
            <a:r>
              <a:rPr lang="en-US" sz="2000" dirty="0" smtClean="0">
                <a:latin typeface="Calibri" pitchFamily="34" charset="0"/>
                <a:cs typeface="Calibri" pitchFamily="34" charset="0"/>
              </a:rPr>
              <a:t>he above </a:t>
            </a:r>
            <a:r>
              <a:rPr lang="en-US" sz="2000" dirty="0" err="1" smtClean="0">
                <a:latin typeface="Calibri" pitchFamily="34" charset="0"/>
                <a:cs typeface="Calibri" pitchFamily="34" charset="0"/>
              </a:rPr>
              <a:t>swarmplot</a:t>
            </a:r>
            <a:r>
              <a:rPr lang="en-US" sz="2000" dirty="0" smtClean="0">
                <a:latin typeface="Calibri" pitchFamily="34" charset="0"/>
                <a:cs typeface="Calibri" pitchFamily="34" charset="0"/>
              </a:rPr>
              <a:t> of Salary </a:t>
            </a:r>
            <a:r>
              <a:rPr lang="en-US" sz="2000" dirty="0" err="1" smtClean="0">
                <a:latin typeface="Calibri" pitchFamily="34" charset="0"/>
                <a:cs typeface="Calibri" pitchFamily="34" charset="0"/>
              </a:rPr>
              <a:t>vs</a:t>
            </a:r>
            <a:r>
              <a:rPr lang="en-US" sz="2000" dirty="0" smtClean="0">
                <a:latin typeface="Calibri" pitchFamily="34" charset="0"/>
                <a:cs typeface="Calibri" pitchFamily="34" charset="0"/>
              </a:rPr>
              <a:t> Specialization shows the salary range of the graduates of different specialization.</a:t>
            </a:r>
          </a:p>
          <a:p>
            <a:pPr>
              <a:buFont typeface="Arial" pitchFamily="34" charset="0"/>
              <a:buChar char="•"/>
            </a:pPr>
            <a:endParaRPr lang="en-US" sz="2000" dirty="0" smtClean="0">
              <a:latin typeface="Calibri" pitchFamily="34" charset="0"/>
              <a:cs typeface="Calibri" pitchFamily="34" charset="0"/>
            </a:endParaRPr>
          </a:p>
          <a:p>
            <a:pPr>
              <a:buFont typeface="Arial" pitchFamily="34" charset="0"/>
              <a:buChar char="•"/>
            </a:pPr>
            <a:r>
              <a:rPr lang="en-US" sz="2000" dirty="0" smtClean="0">
                <a:latin typeface="Calibri" pitchFamily="34" charset="0"/>
                <a:cs typeface="Calibri" pitchFamily="34" charset="0"/>
              </a:rPr>
              <a:t>The </a:t>
            </a:r>
            <a:r>
              <a:rPr lang="en-US" sz="2000" dirty="0" err="1" smtClean="0">
                <a:latin typeface="Calibri" pitchFamily="34" charset="0"/>
                <a:cs typeface="Calibri" pitchFamily="34" charset="0"/>
              </a:rPr>
              <a:t>Boxplot</a:t>
            </a:r>
            <a:r>
              <a:rPr lang="en-US" sz="2000" dirty="0" smtClean="0">
                <a:latin typeface="Calibri" pitchFamily="34" charset="0"/>
                <a:cs typeface="Calibri" pitchFamily="34" charset="0"/>
              </a:rPr>
              <a:t> of Salary </a:t>
            </a:r>
            <a:r>
              <a:rPr lang="en-US" sz="2000" dirty="0" err="1" smtClean="0">
                <a:latin typeface="Calibri" pitchFamily="34" charset="0"/>
                <a:cs typeface="Calibri" pitchFamily="34" charset="0"/>
              </a:rPr>
              <a:t>vs</a:t>
            </a:r>
            <a:r>
              <a:rPr lang="en-US" sz="2000" dirty="0" smtClean="0">
                <a:latin typeface="Calibri" pitchFamily="34" charset="0"/>
                <a:cs typeface="Calibri" pitchFamily="34" charset="0"/>
              </a:rPr>
              <a:t> Gender tells that the males are getting paid more than females.</a:t>
            </a:r>
            <a:endParaRPr lang="en-US" sz="2000" dirty="0">
              <a:latin typeface="Calibri" pitchFamily="34" charset="0"/>
              <a:cs typeface="Calibri" pitchFamily="34" charset="0"/>
            </a:endParaRPr>
          </a:p>
        </p:txBody>
      </p:sp>
      <p:pic>
        <p:nvPicPr>
          <p:cNvPr id="4098" name="Picture 2" descr="C:\Users\Lenovo\Pictures\download.png"/>
          <p:cNvPicPr>
            <a:picLocks noChangeAspect="1" noChangeArrowheads="1"/>
          </p:cNvPicPr>
          <p:nvPr/>
        </p:nvPicPr>
        <p:blipFill>
          <a:blip r:embed="rId2"/>
          <a:srcRect/>
          <a:stretch>
            <a:fillRect/>
          </a:stretch>
        </p:blipFill>
        <p:spPr bwMode="auto">
          <a:xfrm>
            <a:off x="381000" y="1066800"/>
            <a:ext cx="5867400" cy="3352800"/>
          </a:xfrm>
          <a:prstGeom prst="rect">
            <a:avLst/>
          </a:prstGeom>
          <a:noFill/>
        </p:spPr>
      </p:pic>
      <p:pic>
        <p:nvPicPr>
          <p:cNvPr id="4099" name="Picture 3" descr="C:\Users\Lenovo\Pictures\IMG9.jpg"/>
          <p:cNvPicPr>
            <a:picLocks noChangeAspect="1" noChangeArrowheads="1"/>
          </p:cNvPicPr>
          <p:nvPr/>
        </p:nvPicPr>
        <p:blipFill>
          <a:blip r:embed="rId3"/>
          <a:srcRect/>
          <a:stretch>
            <a:fillRect/>
          </a:stretch>
        </p:blipFill>
        <p:spPr bwMode="auto">
          <a:xfrm>
            <a:off x="6781800" y="838200"/>
            <a:ext cx="4572000" cy="32346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448</Words>
  <PresentationFormat>Custom</PresentationFormat>
  <Paragraphs>71</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Lato Black</vt:lpstr>
      <vt:lpstr>Wingdings</vt:lpstr>
      <vt:lpstr>Libre Baskerville</vt:lpstr>
      <vt:lpstr>Office Theme</vt:lpstr>
      <vt:lpstr>Slide 1</vt:lpstr>
      <vt:lpstr>Slide 2</vt:lpstr>
      <vt:lpstr>Objective of the Project</vt:lpstr>
      <vt:lpstr>Summary of the Data</vt:lpstr>
      <vt:lpstr>Exploratory Data Analysis:</vt:lpstr>
      <vt:lpstr>Slide 6</vt:lpstr>
      <vt:lpstr>Slide 7</vt:lpstr>
      <vt:lpstr>Slide 8</vt:lpstr>
      <vt:lpstr>Slide 9</vt:lpstr>
      <vt:lpstr>Slide 10</vt:lpstr>
      <vt:lpstr>Question : Does college tier affects the salary?</vt:lpstr>
      <vt:lpstr>Conclusion </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Lenovo</cp:lastModifiedBy>
  <cp:revision>68</cp:revision>
  <dcterms:created xsi:type="dcterms:W3CDTF">2021-02-16T05:19:01Z</dcterms:created>
  <dcterms:modified xsi:type="dcterms:W3CDTF">2024-10-05T17:53:42Z</dcterms:modified>
</cp:coreProperties>
</file>