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 Slab" pitchFamily="2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JXknLxrR8/1PycmfQNjPPbb+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F5A6F-02C1-4C53-85A5-726DAAB604A0}">
  <a:tblStyle styleId="{6AEF5A6F-02C1-4C53-85A5-726DAAB604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>
      <p:cViewPr varScale="1">
        <p:scale>
          <a:sx n="161" d="100"/>
          <a:sy n="161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766a431a30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766a431a30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766a431a30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766a431a30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66a431a30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766a431a30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766a431a30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766a431a30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66a431a30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1766a431a30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766a431a30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1766a431a30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766a431a30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g1766a431a30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66a431a30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766a431a30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766a431a30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766a431a30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766a431a30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766a431a30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766a431a3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1766a431a3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766a431a30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766a431a30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39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9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9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9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9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9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9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9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9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9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9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9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9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9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9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8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0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35" name="Google Shape;35;p42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3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3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9" name="Google Shape;39;p43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40" name="Google Shape;40;p43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" sz="6000" b="1" i="0" u="none" strike="noStrike" cap="non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Google Shape;41;p43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3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43"/>
          <p:cNvCxnSpPr>
            <a:endCxn id="41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43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43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43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5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45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4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7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://drive.google.com/file/d/1wdzuMC5lBiWc31zdfaFcX61rGvC8wwJy/vie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" descr="Spotif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60" y="1735193"/>
            <a:ext cx="2184595" cy="122774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>
            <a:spLocks noGrp="1"/>
          </p:cNvSpPr>
          <p:nvPr>
            <p:ph type="ctrTitle"/>
          </p:nvPr>
        </p:nvSpPr>
        <p:spPr>
          <a:xfrm>
            <a:off x="1245476" y="1174533"/>
            <a:ext cx="7898524" cy="234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2800"/>
              <a:t>Spotify Popularity Analysis &amp; Prediction</a:t>
            </a:r>
            <a:endParaRPr sz="2800"/>
          </a:p>
        </p:txBody>
      </p:sp>
      <p:sp>
        <p:nvSpPr>
          <p:cNvPr id="72" name="Google Shape;72;p1"/>
          <p:cNvSpPr txBox="1"/>
          <p:nvPr/>
        </p:nvSpPr>
        <p:spPr>
          <a:xfrm>
            <a:off x="1545021" y="2571750"/>
            <a:ext cx="1797269" cy="234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</a:pPr>
            <a:endParaRPr sz="1600" b="1" i="0" u="none" strike="noStrike" cap="none" dirty="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</a:pPr>
            <a:r>
              <a:rPr lang="en" sz="1600" b="1" i="0" u="none" strike="noStrike" cap="none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Ashutosh Singh</a:t>
            </a:r>
            <a:endParaRPr dirty="0"/>
          </a:p>
        </p:txBody>
      </p:sp>
      <p:sp>
        <p:nvSpPr>
          <p:cNvPr id="73" name="Google Shape;73;p1"/>
          <p:cNvSpPr txBox="1"/>
          <p:nvPr/>
        </p:nvSpPr>
        <p:spPr>
          <a:xfrm>
            <a:off x="5048907" y="2568466"/>
            <a:ext cx="3283169" cy="234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</a:pPr>
            <a:r>
              <a:rPr lang="en" sz="16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ALY6040 – Data Mining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</a:pPr>
            <a:r>
              <a:rPr lang="en" sz="16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Prof. Joseph Reilly </a:t>
            </a:r>
            <a:endParaRPr/>
          </a:p>
        </p:txBody>
      </p:sp>
      <p:pic>
        <p:nvPicPr>
          <p:cNvPr id="74" name="Google Shape;7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5638" y="11388"/>
            <a:ext cx="1534247" cy="151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766a431a30_0_310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69" name="Google Shape;269;g1766a431a30_0_310"/>
          <p:cNvSpPr txBox="1"/>
          <p:nvPr/>
        </p:nvSpPr>
        <p:spPr>
          <a:xfrm>
            <a:off x="1017225" y="371750"/>
            <a:ext cx="2095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Methodology Tools and Technology</a:t>
            </a:r>
            <a:endParaRPr sz="20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0" name="Google Shape;270;g1766a431a30_0_310"/>
          <p:cNvSpPr txBox="1">
            <a:spLocks noGrp="1"/>
          </p:cNvSpPr>
          <p:nvPr>
            <p:ph type="body" idx="4294967295"/>
          </p:nvPr>
        </p:nvSpPr>
        <p:spPr>
          <a:xfrm>
            <a:off x="353925" y="1540400"/>
            <a:ext cx="2758500" cy="30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Resampling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Building Pipeline</a:t>
            </a:r>
            <a:endParaRPr sz="2000"/>
          </a:p>
        </p:txBody>
      </p:sp>
      <p:grpSp>
        <p:nvGrpSpPr>
          <p:cNvPr id="271" name="Google Shape;271;g1766a431a30_0_310"/>
          <p:cNvGrpSpPr/>
          <p:nvPr/>
        </p:nvGrpSpPr>
        <p:grpSpPr>
          <a:xfrm>
            <a:off x="556520" y="372318"/>
            <a:ext cx="460704" cy="491455"/>
            <a:chOff x="6506504" y="937343"/>
            <a:chExt cx="744272" cy="793950"/>
          </a:xfrm>
        </p:grpSpPr>
        <p:sp>
          <p:nvSpPr>
            <p:cNvPr id="272" name="Google Shape;272;g1766a431a30_0_31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g1766a431a30_0_31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g1766a431a30_0_31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5" name="Google Shape;275;g1766a431a30_0_310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276" name="Google Shape;276;g1766a431a30_0_31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g1766a431a30_0_31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g1766a431a30_0_31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g1766a431a30_0_31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g1766a431a30_0_31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g1766a431a30_0_31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g1766a431a30_0_31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g1766a431a30_0_31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g1766a431a30_0_31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g1766a431a30_0_31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86" name="Google Shape;286;g1766a431a30_0_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700" y="110301"/>
            <a:ext cx="3418794" cy="245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1766a431a30_0_3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5875" y="2665325"/>
            <a:ext cx="3750456" cy="220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766a431a30_0_376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93" name="Google Shape;293;g1766a431a30_0_376"/>
          <p:cNvSpPr txBox="1"/>
          <p:nvPr/>
        </p:nvSpPr>
        <p:spPr>
          <a:xfrm>
            <a:off x="1017225" y="143150"/>
            <a:ext cx="583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Model Building</a:t>
            </a:r>
            <a:endParaRPr sz="20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4" name="Google Shape;294;g1766a431a30_0_376"/>
          <p:cNvSpPr txBox="1">
            <a:spLocks noGrp="1"/>
          </p:cNvSpPr>
          <p:nvPr>
            <p:ph type="body" idx="4294967295"/>
          </p:nvPr>
        </p:nvSpPr>
        <p:spPr>
          <a:xfrm>
            <a:off x="277725" y="574150"/>
            <a:ext cx="7950000" cy="3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Logistic Regression: simple classification algorithm</a:t>
            </a:r>
            <a:endParaRPr sz="2000"/>
          </a:p>
        </p:txBody>
      </p:sp>
      <p:grpSp>
        <p:nvGrpSpPr>
          <p:cNvPr id="295" name="Google Shape;295;g1766a431a30_0_376"/>
          <p:cNvGrpSpPr/>
          <p:nvPr/>
        </p:nvGrpSpPr>
        <p:grpSpPr>
          <a:xfrm>
            <a:off x="656874" y="215358"/>
            <a:ext cx="360360" cy="348178"/>
            <a:chOff x="557494" y="4436312"/>
            <a:chExt cx="720000" cy="695660"/>
          </a:xfrm>
        </p:grpSpPr>
        <p:sp>
          <p:nvSpPr>
            <p:cNvPr id="296" name="Google Shape;296;g1766a431a30_0_376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g1766a431a30_0_376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g1766a431a30_0_376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g1766a431a30_0_376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0" name="Google Shape;300;g1766a431a30_0_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275" y="1846175"/>
            <a:ext cx="5213724" cy="299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1766a431a30_0_3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25" y="1420275"/>
            <a:ext cx="3724450" cy="35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766a431a30_0_376"/>
          <p:cNvSpPr txBox="1"/>
          <p:nvPr/>
        </p:nvSpPr>
        <p:spPr>
          <a:xfrm>
            <a:off x="386925" y="1042363"/>
            <a:ext cx="432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C=100, penalty = 'l2', solver = 'lbfgs'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766a431a30_0_401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08" name="Google Shape;308;g1766a431a30_0_401"/>
          <p:cNvSpPr txBox="1"/>
          <p:nvPr/>
        </p:nvSpPr>
        <p:spPr>
          <a:xfrm>
            <a:off x="1017225" y="143150"/>
            <a:ext cx="2019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Model Building</a:t>
            </a:r>
            <a:endParaRPr sz="20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9" name="Google Shape;309;g1766a431a30_0_401"/>
          <p:cNvSpPr txBox="1">
            <a:spLocks noGrp="1"/>
          </p:cNvSpPr>
          <p:nvPr>
            <p:ph type="body" idx="4294967295"/>
          </p:nvPr>
        </p:nvSpPr>
        <p:spPr>
          <a:xfrm>
            <a:off x="353925" y="556800"/>
            <a:ext cx="7950000" cy="3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XGBoost: gradient boosting</a:t>
            </a:r>
            <a:endParaRPr sz="2000"/>
          </a:p>
        </p:txBody>
      </p:sp>
      <p:grpSp>
        <p:nvGrpSpPr>
          <p:cNvPr id="310" name="Google Shape;310;g1766a431a30_0_401"/>
          <p:cNvGrpSpPr/>
          <p:nvPr/>
        </p:nvGrpSpPr>
        <p:grpSpPr>
          <a:xfrm>
            <a:off x="656874" y="215358"/>
            <a:ext cx="360360" cy="348178"/>
            <a:chOff x="557494" y="4436312"/>
            <a:chExt cx="720000" cy="695660"/>
          </a:xfrm>
        </p:grpSpPr>
        <p:sp>
          <p:nvSpPr>
            <p:cNvPr id="311" name="Google Shape;311;g1766a431a30_0_401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g1766a431a30_0_401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g1766a431a30_0_401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1766a431a30_0_401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5" name="Google Shape;315;g1766a431a30_0_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802" y="864350"/>
            <a:ext cx="4134901" cy="401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766a431a30_0_4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350" y="1526150"/>
            <a:ext cx="3650150" cy="34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766a431a30_0_401"/>
          <p:cNvSpPr txBox="1"/>
          <p:nvPr/>
        </p:nvSpPr>
        <p:spPr>
          <a:xfrm>
            <a:off x="486400" y="1035310"/>
            <a:ext cx="448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n_estimators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100, gamma = 0.5, </a:t>
            </a:r>
            <a:r>
              <a:rPr lang="en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max_depth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6, </a:t>
            </a:r>
            <a:r>
              <a:rPr lang="en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learning_rate</a:t>
            </a:r>
            <a:r>
              <a:rPr lang="en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0.1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766a431a30_0_416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23" name="Google Shape;323;g1766a431a30_0_416"/>
          <p:cNvSpPr txBox="1"/>
          <p:nvPr/>
        </p:nvSpPr>
        <p:spPr>
          <a:xfrm>
            <a:off x="1017225" y="143150"/>
            <a:ext cx="583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Model Building</a:t>
            </a:r>
            <a:endParaRPr sz="20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4" name="Google Shape;324;g1766a431a30_0_416"/>
          <p:cNvSpPr txBox="1">
            <a:spLocks noGrp="1"/>
          </p:cNvSpPr>
          <p:nvPr>
            <p:ph type="body" idx="4294967295"/>
          </p:nvPr>
        </p:nvSpPr>
        <p:spPr>
          <a:xfrm>
            <a:off x="353925" y="574150"/>
            <a:ext cx="7950000" cy="3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Random Forest: ensemble learning</a:t>
            </a:r>
            <a:endParaRPr sz="2000"/>
          </a:p>
        </p:txBody>
      </p:sp>
      <p:grpSp>
        <p:nvGrpSpPr>
          <p:cNvPr id="325" name="Google Shape;325;g1766a431a30_0_416"/>
          <p:cNvGrpSpPr/>
          <p:nvPr/>
        </p:nvGrpSpPr>
        <p:grpSpPr>
          <a:xfrm>
            <a:off x="656874" y="215358"/>
            <a:ext cx="360360" cy="348178"/>
            <a:chOff x="557494" y="4436312"/>
            <a:chExt cx="720000" cy="695660"/>
          </a:xfrm>
        </p:grpSpPr>
        <p:sp>
          <p:nvSpPr>
            <p:cNvPr id="326" name="Google Shape;326;g1766a431a30_0_416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g1766a431a30_0_416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g1766a431a30_0_416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g1766a431a30_0_416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0" name="Google Shape;330;g1766a431a30_0_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4" y="1543825"/>
            <a:ext cx="3630541" cy="35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1766a431a30_0_4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175" y="711875"/>
            <a:ext cx="4278899" cy="41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1766a431a30_0_416"/>
          <p:cNvSpPr txBox="1"/>
          <p:nvPr/>
        </p:nvSpPr>
        <p:spPr>
          <a:xfrm>
            <a:off x="-47748" y="1107525"/>
            <a:ext cx="54822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n_estimators</a:t>
            </a:r>
            <a:r>
              <a:rPr lang="en" sz="1200" dirty="0"/>
              <a:t> = 300, </a:t>
            </a:r>
            <a:r>
              <a:rPr lang="en" sz="1200" dirty="0" err="1"/>
              <a:t>max_features</a:t>
            </a:r>
            <a:r>
              <a:rPr lang="en" sz="1200" dirty="0"/>
              <a:t> = 'sqrt', </a:t>
            </a:r>
            <a:r>
              <a:rPr lang="en" sz="1200" dirty="0" err="1"/>
              <a:t>max_depth</a:t>
            </a:r>
            <a:r>
              <a:rPr lang="en" sz="1200" dirty="0"/>
              <a:t> = 50, bootstrap = True</a:t>
            </a:r>
            <a:endParaRPr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766a431a30_0_437"/>
          <p:cNvSpPr txBox="1">
            <a:spLocks noGrp="1"/>
          </p:cNvSpPr>
          <p:nvPr>
            <p:ph type="title" idx="4294967295"/>
          </p:nvPr>
        </p:nvSpPr>
        <p:spPr>
          <a:xfrm>
            <a:off x="1146500" y="169198"/>
            <a:ext cx="75717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700" b="1"/>
              <a:t>Conclusion</a:t>
            </a:r>
            <a:endParaRPr sz="2700" b="1"/>
          </a:p>
        </p:txBody>
      </p:sp>
      <p:sp>
        <p:nvSpPr>
          <p:cNvPr id="338" name="Google Shape;338;g1766a431a30_0_437"/>
          <p:cNvSpPr txBox="1">
            <a:spLocks noGrp="1"/>
          </p:cNvSpPr>
          <p:nvPr>
            <p:ph type="body" idx="4294967295"/>
          </p:nvPr>
        </p:nvSpPr>
        <p:spPr>
          <a:xfrm>
            <a:off x="76200" y="670650"/>
            <a:ext cx="3538500" cy="4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❏"/>
            </a:pPr>
            <a:r>
              <a:rPr lang="en" sz="1900">
                <a:highlight>
                  <a:schemeClr val="lt1"/>
                </a:highlight>
              </a:rPr>
              <a:t>Accuracy for the models was calculated between the y_test and y_predict</a:t>
            </a:r>
            <a:endParaRPr sz="1900">
              <a:highlight>
                <a:schemeClr val="lt1"/>
              </a:highlight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>
                <a:highlight>
                  <a:schemeClr val="lt1"/>
                </a:highlight>
              </a:rPr>
              <a:t>We can be 97% sure about our songs’ popularity by using the Random Forest classification model.</a:t>
            </a:r>
            <a:endParaRPr sz="1900">
              <a:highlight>
                <a:schemeClr val="lt1"/>
              </a:highlight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>
                <a:highlight>
                  <a:schemeClr val="lt1"/>
                </a:highlight>
              </a:rPr>
              <a:t>Pipelines are very useful to automatically transform the features of data.</a:t>
            </a:r>
            <a:endParaRPr sz="1900">
              <a:highlight>
                <a:schemeClr val="lt1"/>
              </a:highlight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>
                <a:highlight>
                  <a:schemeClr val="lt1"/>
                </a:highlight>
              </a:rPr>
              <a:t>Loudness, energy, valence, acousticness, and explicit have the greatest influence on popularity.</a:t>
            </a:r>
            <a:endParaRPr sz="1900"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highlight>
                <a:schemeClr val="lt1"/>
              </a:highlight>
            </a:endParaRPr>
          </a:p>
        </p:txBody>
      </p:sp>
      <p:grpSp>
        <p:nvGrpSpPr>
          <p:cNvPr id="339" name="Google Shape;339;g1766a431a30_0_437"/>
          <p:cNvGrpSpPr/>
          <p:nvPr/>
        </p:nvGrpSpPr>
        <p:grpSpPr>
          <a:xfrm>
            <a:off x="633618" y="169199"/>
            <a:ext cx="445820" cy="425246"/>
            <a:chOff x="8338678" y="5506443"/>
            <a:chExt cx="720227" cy="686989"/>
          </a:xfrm>
        </p:grpSpPr>
        <p:sp>
          <p:nvSpPr>
            <p:cNvPr id="340" name="Google Shape;340;g1766a431a30_0_437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g1766a431a30_0_437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g1766a431a30_0_437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g1766a431a30_0_437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g1766a431a30_0_437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g1766a431a30_0_437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46" name="Google Shape;346;g1766a431a30_0_437"/>
          <p:cNvGraphicFramePr/>
          <p:nvPr/>
        </p:nvGraphicFramePr>
        <p:xfrm>
          <a:off x="3774675" y="16805"/>
          <a:ext cx="5369325" cy="1856025"/>
        </p:xfrm>
        <a:graphic>
          <a:graphicData uri="http://schemas.openxmlformats.org/drawingml/2006/table">
            <a:tbl>
              <a:tblPr>
                <a:noFill/>
                <a:tableStyleId>{6AEF5A6F-02C1-4C53-85A5-726DAAB604A0}</a:tableStyleId>
              </a:tblPr>
              <a:tblGrid>
                <a:gridCol w="178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Name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 (Hyperpara-Tuning)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69.27%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69.26%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73.77%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72.41%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97.64%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96.37%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7" name="Google Shape;347;g1766a431a30_0_437"/>
          <p:cNvSpPr txBox="1">
            <a:spLocks noGrp="1"/>
          </p:cNvSpPr>
          <p:nvPr>
            <p:ph type="body" idx="4294967295"/>
          </p:nvPr>
        </p:nvSpPr>
        <p:spPr>
          <a:xfrm>
            <a:off x="3997100" y="2098300"/>
            <a:ext cx="4870500" cy="2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Recommendation:</a:t>
            </a: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In future we will utilize spotify APIs to fetch more data and more features like genre (rock, pop, jazz, rap), region (nation) to perform our analysis.</a:t>
            </a: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❏"/>
            </a:pPr>
            <a:r>
              <a:rPr lang="en" sz="1900"/>
              <a:t>We would also like to use Artificial Neural Network, SVM and K-Nearest Neighbor to perform our analysis.</a:t>
            </a:r>
            <a:endParaRPr sz="19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g1766a431a30_0_485"/>
          <p:cNvGrpSpPr/>
          <p:nvPr/>
        </p:nvGrpSpPr>
        <p:grpSpPr>
          <a:xfrm>
            <a:off x="528933" y="222515"/>
            <a:ext cx="373053" cy="445791"/>
            <a:chOff x="8095060" y="5664590"/>
            <a:chExt cx="497404" cy="594388"/>
          </a:xfrm>
        </p:grpSpPr>
        <p:grpSp>
          <p:nvGrpSpPr>
            <p:cNvPr id="353" name="Google Shape;353;g1766a431a30_0_485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354" name="Google Shape;354;g1766a431a30_0_485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g1766a431a30_0_485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g1766a431a30_0_485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" name="Google Shape;357;g1766a431a30_0_485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358" name="Google Shape;358;g1766a431a30_0_485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g1766a431a30_0_485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g1766a431a30_0_485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1" name="Google Shape;361;g1766a431a30_0_485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362" name="Google Shape;362;g1766a431a30_0_485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g1766a431a30_0_485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g1766a431a30_0_485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5" name="Google Shape;365;g1766a431a30_0_485"/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366" name="Google Shape;366;g1766a431a30_0_485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g1766a431a30_0_485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g1766a431a30_0_485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9" name="Google Shape;369;g1766a431a30_0_485"/>
          <p:cNvSpPr txBox="1">
            <a:spLocks noGrp="1"/>
          </p:cNvSpPr>
          <p:nvPr>
            <p:ph type="title" idx="4294967295"/>
          </p:nvPr>
        </p:nvSpPr>
        <p:spPr>
          <a:xfrm>
            <a:off x="1146500" y="179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700" b="1"/>
              <a:t>References</a:t>
            </a:r>
            <a:endParaRPr sz="2700" b="1"/>
          </a:p>
        </p:txBody>
      </p:sp>
      <p:sp>
        <p:nvSpPr>
          <p:cNvPr id="370" name="Google Shape;370;g1766a431a30_0_485"/>
          <p:cNvSpPr txBox="1">
            <a:spLocks noGrp="1"/>
          </p:cNvSpPr>
          <p:nvPr>
            <p:ph type="body" idx="4294967295"/>
          </p:nvPr>
        </p:nvSpPr>
        <p:spPr>
          <a:xfrm>
            <a:off x="633625" y="1027125"/>
            <a:ext cx="7950000" cy="3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Education, I. C. (2020, December 8). What is Random Forest? What Is Random Forest? | IBM. Retrieved October 25, 2022, from https://www.ibm.com/cloud/learn/random-forest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Spotify &amp;mdash; About Spotify. (2022, October 25). Spotify. Retrieved October 25, 2022, from https://newsroom.spotify.com/company-info/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Peixeiro, M. (2020, May 19). The Complete Guide to Resampling Methods and Regularization in Python | by Marco Peixeiro | Towards Data Science. Medium. Retrieved October 25, 2022, from https://towardsdatascience.com/the-complete-guide-to-resampling-methods-and-regularization-in-python-5037f4f8ae23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Harode, R. (2020, April 23). XGBoost: A Deep Dive into Boosting | by Rohan Harode | SFU Professional Computer Science | Medium. Medium. Retrieved October 25, 2022, from https://medium.com/sfu-cspmp/xgboost-a-deep-dive-into-boosting-f06c9c41349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/>
              <a:t>Spotify Datasets. (n.d.). Spotify Datasets | Kaggle. Retrieved October 25, 2022, from https://www.kaggle.com/datasets/lehaknarnauli/spotify-datasets</a:t>
            </a:r>
            <a:endParaRPr sz="150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766a431a30_0_507"/>
          <p:cNvSpPr txBox="1">
            <a:spLocks noGrp="1"/>
          </p:cNvSpPr>
          <p:nvPr>
            <p:ph type="title" idx="4294967295"/>
          </p:nvPr>
        </p:nvSpPr>
        <p:spPr>
          <a:xfrm>
            <a:off x="1670650" y="819624"/>
            <a:ext cx="7571700" cy="2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3600" b="1"/>
              <a:t>Thank you &amp; Questions?</a:t>
            </a:r>
            <a:endParaRPr sz="3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700" b="1"/>
              <a:t>Table of Contents</a:t>
            </a:r>
            <a:endParaRPr sz="2700" b="1"/>
          </a:p>
        </p:txBody>
      </p:sp>
      <p:sp>
        <p:nvSpPr>
          <p:cNvPr id="80" name="Google Shape;80;p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81" name="Google Shape;81;p2"/>
          <p:cNvGrpSpPr/>
          <p:nvPr/>
        </p:nvGrpSpPr>
        <p:grpSpPr>
          <a:xfrm>
            <a:off x="692595" y="2981518"/>
            <a:ext cx="460704" cy="491455"/>
            <a:chOff x="6506504" y="937343"/>
            <a:chExt cx="744272" cy="793950"/>
          </a:xfrm>
        </p:grpSpPr>
        <p:sp>
          <p:nvSpPr>
            <p:cNvPr id="82" name="Google Shape;82;p2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" name="Google Shape;85;p2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86" name="Google Shape;86;p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1309825" y="1157801"/>
            <a:ext cx="75717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Introduction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Business Problems and question for Analysis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Exploration &amp; Research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Methodology Tools and Technology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br>
              <a:rPr lang="en"/>
            </a:br>
            <a:r>
              <a:rPr lang="en"/>
              <a:t>Model Building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Conclusion &amp; Takeaways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grpSp>
        <p:nvGrpSpPr>
          <p:cNvPr id="97" name="Google Shape;97;p2"/>
          <p:cNvGrpSpPr/>
          <p:nvPr/>
        </p:nvGrpSpPr>
        <p:grpSpPr>
          <a:xfrm>
            <a:off x="736433" y="1194440"/>
            <a:ext cx="373053" cy="445791"/>
            <a:chOff x="8095060" y="5664590"/>
            <a:chExt cx="497404" cy="594388"/>
          </a:xfrm>
        </p:grpSpPr>
        <p:grpSp>
          <p:nvGrpSpPr>
            <p:cNvPr id="98" name="Google Shape;98;p2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99" name="Google Shape;99;p2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102;p2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3" name="Google Shape;103;p2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" name="Google Shape;106;p2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7" name="Google Shape;107;p2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2"/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111" name="Google Shape;111;p2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4" name="Google Shape;114;p2"/>
          <p:cNvGrpSpPr/>
          <p:nvPr/>
        </p:nvGrpSpPr>
        <p:grpSpPr>
          <a:xfrm>
            <a:off x="739492" y="2415665"/>
            <a:ext cx="366917" cy="445733"/>
            <a:chOff x="5526246" y="1011207"/>
            <a:chExt cx="592757" cy="720085"/>
          </a:xfrm>
        </p:grpSpPr>
        <p:sp>
          <p:nvSpPr>
            <p:cNvPr id="115" name="Google Shape;115;p2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2"/>
          <p:cNvGrpSpPr/>
          <p:nvPr/>
        </p:nvGrpSpPr>
        <p:grpSpPr>
          <a:xfrm>
            <a:off x="773753" y="1805074"/>
            <a:ext cx="298405" cy="445762"/>
            <a:chOff x="11033597" y="1011159"/>
            <a:chExt cx="482075" cy="720133"/>
          </a:xfrm>
        </p:grpSpPr>
        <p:sp>
          <p:nvSpPr>
            <p:cNvPr id="122" name="Google Shape;122;p2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700108" y="3636851"/>
            <a:ext cx="445680" cy="430613"/>
            <a:chOff x="557494" y="4436312"/>
            <a:chExt cx="720000" cy="695660"/>
          </a:xfrm>
        </p:grpSpPr>
        <p:sp>
          <p:nvSpPr>
            <p:cNvPr id="127" name="Google Shape;127;p2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2"/>
          <p:cNvGrpSpPr/>
          <p:nvPr/>
        </p:nvGrpSpPr>
        <p:grpSpPr>
          <a:xfrm>
            <a:off x="700043" y="4231349"/>
            <a:ext cx="445820" cy="425246"/>
            <a:chOff x="8338678" y="5506443"/>
            <a:chExt cx="720227" cy="686989"/>
          </a:xfrm>
        </p:grpSpPr>
        <p:sp>
          <p:nvSpPr>
            <p:cNvPr id="132" name="Google Shape;132;p2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3"/>
          <p:cNvGrpSpPr/>
          <p:nvPr/>
        </p:nvGrpSpPr>
        <p:grpSpPr>
          <a:xfrm>
            <a:off x="528933" y="222515"/>
            <a:ext cx="373053" cy="445791"/>
            <a:chOff x="8095060" y="5664590"/>
            <a:chExt cx="497404" cy="594388"/>
          </a:xfrm>
        </p:grpSpPr>
        <p:grpSp>
          <p:nvGrpSpPr>
            <p:cNvPr id="143" name="Google Shape;143;p3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4" name="Google Shape;144;p3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3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8" name="Google Shape;148;p3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3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2" name="Google Shape;152;p3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" name="Google Shape;155;p3"/>
            <p:cNvGrpSpPr/>
            <p:nvPr/>
          </p:nvGrpSpPr>
          <p:grpSpPr>
            <a:xfrm>
              <a:off x="8095060" y="5664590"/>
              <a:ext cx="497404" cy="290163"/>
              <a:chOff x="8095060" y="5664590"/>
              <a:chExt cx="497404" cy="290163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9" name="Google Shape;159;p3"/>
          <p:cNvSpPr txBox="1">
            <a:spLocks noGrp="1"/>
          </p:cNvSpPr>
          <p:nvPr>
            <p:ph type="title" idx="4294967295"/>
          </p:nvPr>
        </p:nvSpPr>
        <p:spPr>
          <a:xfrm>
            <a:off x="1146500" y="179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700" b="1"/>
              <a:t>Introduction</a:t>
            </a:r>
            <a:endParaRPr sz="2700" b="1"/>
          </a:p>
        </p:txBody>
      </p:sp>
      <p:sp>
        <p:nvSpPr>
          <p:cNvPr id="160" name="Google Shape;160;p3"/>
          <p:cNvSpPr txBox="1">
            <a:spLocks noGrp="1"/>
          </p:cNvSpPr>
          <p:nvPr>
            <p:ph type="body" idx="4294967295"/>
          </p:nvPr>
        </p:nvSpPr>
        <p:spPr>
          <a:xfrm>
            <a:off x="633625" y="1027125"/>
            <a:ext cx="7950000" cy="3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Spotify is a revolution in the music industry since it changed how people listen to music forever.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It has over 158 million paid subscribers in 178 countries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Our data set has over 600,000 tracks with 20 unique features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We use these multiple features to find solutions to our business questions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Exploratory Data Analysis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We select features and try to build three small pipelines</a:t>
            </a:r>
            <a:endParaRPr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Tools and Mechanism Used: Logistics Regression, Random Forest, </a:t>
            </a:r>
            <a:r>
              <a:rPr lang="en" sz="2000" dirty="0" err="1"/>
              <a:t>XGBoost</a:t>
            </a:r>
            <a:endParaRPr sz="2000" dirty="0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66" name="Google Shape;166;p4"/>
          <p:cNvGrpSpPr/>
          <p:nvPr/>
        </p:nvGrpSpPr>
        <p:grpSpPr>
          <a:xfrm>
            <a:off x="747053" y="318974"/>
            <a:ext cx="298405" cy="445762"/>
            <a:chOff x="11033597" y="1011159"/>
            <a:chExt cx="482075" cy="720133"/>
          </a:xfrm>
        </p:grpSpPr>
        <p:sp>
          <p:nvSpPr>
            <p:cNvPr id="167" name="Google Shape;167;p4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4"/>
          <p:cNvSpPr txBox="1"/>
          <p:nvPr/>
        </p:nvSpPr>
        <p:spPr>
          <a:xfrm>
            <a:off x="1017225" y="371750"/>
            <a:ext cx="583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Business Problems and question for Analysis</a:t>
            </a:r>
            <a:endParaRPr sz="20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2" name="Google Shape;172;p4"/>
          <p:cNvSpPr txBox="1">
            <a:spLocks noGrp="1"/>
          </p:cNvSpPr>
          <p:nvPr>
            <p:ph type="body" idx="4294967295"/>
          </p:nvPr>
        </p:nvSpPr>
        <p:spPr>
          <a:xfrm>
            <a:off x="747050" y="1391975"/>
            <a:ext cx="7950000" cy="3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What is the overall trend and impact of notable events on the music industry?</a:t>
            </a:r>
            <a:endParaRPr sz="200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Who are the most popular artists in the dataset?</a:t>
            </a:r>
            <a:endParaRPr sz="200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What are the most popular songs in the dataset?</a:t>
            </a:r>
            <a:endParaRPr sz="200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What types of machine learning models do well on this dataset?</a:t>
            </a:r>
            <a:endParaRPr sz="2000"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What characteristics most clearly characterize a popular song?</a:t>
            </a: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766a431a30_2_16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78" name="Google Shape;178;g1766a431a30_2_16"/>
          <p:cNvSpPr txBox="1"/>
          <p:nvPr/>
        </p:nvSpPr>
        <p:spPr>
          <a:xfrm>
            <a:off x="1017225" y="371750"/>
            <a:ext cx="583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Data Exploration &amp; Research</a:t>
            </a:r>
            <a:endParaRPr sz="20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179" name="Google Shape;179;g1766a431a30_2_16"/>
          <p:cNvGrpSpPr/>
          <p:nvPr/>
        </p:nvGrpSpPr>
        <p:grpSpPr>
          <a:xfrm>
            <a:off x="542942" y="418615"/>
            <a:ext cx="366917" cy="445733"/>
            <a:chOff x="5526246" y="1011207"/>
            <a:chExt cx="592757" cy="720085"/>
          </a:xfrm>
        </p:grpSpPr>
        <p:sp>
          <p:nvSpPr>
            <p:cNvPr id="180" name="Google Shape;180;g1766a431a30_2_16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1766a431a30_2_16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g1766a431a30_2_16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g1766a431a30_2_16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g1766a431a30_2_16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g1766a431a30_2_16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g1766a431a30_2_16"/>
          <p:cNvSpPr txBox="1"/>
          <p:nvPr/>
        </p:nvSpPr>
        <p:spPr>
          <a:xfrm>
            <a:off x="7371225" y="371750"/>
            <a:ext cx="1671000" cy="4494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duration_ms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artists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id_artists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release_date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danceability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loudness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speechiness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acousticness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instrumentalness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liveness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time_signature</a:t>
            </a:r>
            <a:endParaRPr/>
          </a:p>
        </p:txBody>
      </p:sp>
      <p:pic>
        <p:nvPicPr>
          <p:cNvPr id="187" name="Google Shape;187;g1766a431a30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96" y="970537"/>
            <a:ext cx="3378980" cy="13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766a431a30_2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2375" y="1007650"/>
            <a:ext cx="3216775" cy="13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766a431a30_2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625" y="2327218"/>
            <a:ext cx="3395725" cy="1393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1766a431a30_2_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2400" y="2367956"/>
            <a:ext cx="3216775" cy="1312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766a431a30_2_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5455" y="3782900"/>
            <a:ext cx="3113720" cy="13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766a431a30_2_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5200" y="3742949"/>
            <a:ext cx="3216774" cy="130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66a431a30_0_194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98" name="Google Shape;198;g1766a431a30_0_194"/>
          <p:cNvSpPr txBox="1"/>
          <p:nvPr/>
        </p:nvSpPr>
        <p:spPr>
          <a:xfrm>
            <a:off x="1017225" y="371750"/>
            <a:ext cx="583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Data Exploration &amp; Research</a:t>
            </a:r>
            <a:endParaRPr sz="20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199" name="Google Shape;199;g1766a431a30_0_194"/>
          <p:cNvGrpSpPr/>
          <p:nvPr/>
        </p:nvGrpSpPr>
        <p:grpSpPr>
          <a:xfrm>
            <a:off x="542942" y="418615"/>
            <a:ext cx="366917" cy="445733"/>
            <a:chOff x="5526246" y="1011207"/>
            <a:chExt cx="592757" cy="720085"/>
          </a:xfrm>
        </p:grpSpPr>
        <p:sp>
          <p:nvSpPr>
            <p:cNvPr id="200" name="Google Shape;200;g1766a431a30_0_194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g1766a431a30_0_194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g1766a431a30_0_194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g1766a431a30_0_194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g1766a431a30_0_194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g1766a431a30_0_194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g1766a431a30_0_194"/>
          <p:cNvSpPr txBox="1">
            <a:spLocks noGrp="1"/>
          </p:cNvSpPr>
          <p:nvPr>
            <p:ph type="body" idx="4294967295"/>
          </p:nvPr>
        </p:nvSpPr>
        <p:spPr>
          <a:xfrm>
            <a:off x="353925" y="955150"/>
            <a:ext cx="7950000" cy="3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What is the overall trend and impact of notable events on the music industry?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207" name="Google Shape;207;g1766a431a30_0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305" y="1624873"/>
            <a:ext cx="6894150" cy="35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66a431a30_0_2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13" name="Google Shape;213;g1766a431a30_0_215"/>
          <p:cNvSpPr txBox="1"/>
          <p:nvPr/>
        </p:nvSpPr>
        <p:spPr>
          <a:xfrm>
            <a:off x="1017225" y="371750"/>
            <a:ext cx="583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Data Exploration &amp; Research</a:t>
            </a:r>
            <a:endParaRPr sz="20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214" name="Google Shape;214;g1766a431a30_0_215"/>
          <p:cNvGrpSpPr/>
          <p:nvPr/>
        </p:nvGrpSpPr>
        <p:grpSpPr>
          <a:xfrm>
            <a:off x="542942" y="418615"/>
            <a:ext cx="366917" cy="445733"/>
            <a:chOff x="5526246" y="1011207"/>
            <a:chExt cx="592757" cy="720085"/>
          </a:xfrm>
        </p:grpSpPr>
        <p:sp>
          <p:nvSpPr>
            <p:cNvPr id="215" name="Google Shape;215;g1766a431a30_0_215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g1766a431a30_0_215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g1766a431a30_0_215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g1766a431a30_0_215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g1766a431a30_0_215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g1766a431a30_0_215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g1766a431a30_0_215"/>
          <p:cNvSpPr txBox="1">
            <a:spLocks noGrp="1"/>
          </p:cNvSpPr>
          <p:nvPr>
            <p:ph type="body" idx="4294967295"/>
          </p:nvPr>
        </p:nvSpPr>
        <p:spPr>
          <a:xfrm>
            <a:off x="353925" y="955150"/>
            <a:ext cx="7950000" cy="3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Who are the most popular artists?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222" name="Google Shape;222;g1766a431a30_0_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25" y="1545528"/>
            <a:ext cx="8790076" cy="3013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766a431a30_0_231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8" name="Google Shape;228;g1766a431a30_0_231"/>
          <p:cNvSpPr txBox="1"/>
          <p:nvPr/>
        </p:nvSpPr>
        <p:spPr>
          <a:xfrm>
            <a:off x="1017225" y="371750"/>
            <a:ext cx="583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Data Exploration &amp; Research</a:t>
            </a:r>
            <a:endParaRPr sz="20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229" name="Google Shape;229;g1766a431a30_0_231"/>
          <p:cNvGrpSpPr/>
          <p:nvPr/>
        </p:nvGrpSpPr>
        <p:grpSpPr>
          <a:xfrm>
            <a:off x="542942" y="418615"/>
            <a:ext cx="366917" cy="445733"/>
            <a:chOff x="5526246" y="1011207"/>
            <a:chExt cx="592757" cy="720085"/>
          </a:xfrm>
        </p:grpSpPr>
        <p:sp>
          <p:nvSpPr>
            <p:cNvPr id="230" name="Google Shape;230;g1766a431a30_0_231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g1766a431a30_0_231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g1766a431a30_0_231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g1766a431a30_0_231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g1766a431a30_0_231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g1766a431a30_0_231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g1766a431a30_0_231"/>
          <p:cNvSpPr txBox="1">
            <a:spLocks noGrp="1"/>
          </p:cNvSpPr>
          <p:nvPr>
            <p:ph type="body" idx="4294967295"/>
          </p:nvPr>
        </p:nvSpPr>
        <p:spPr>
          <a:xfrm>
            <a:off x="353925" y="955150"/>
            <a:ext cx="7950000" cy="3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 dirty="0"/>
              <a:t>Guess the most popular songs?</a:t>
            </a:r>
            <a:endParaRPr sz="2000"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237" name="Google Shape;237;g1766a431a30_0_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895" y="1387200"/>
            <a:ext cx="5095181" cy="360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1766a431a30_0_231" title="Guess 1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787650"/>
            <a:ext cx="279650" cy="2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1766a431a30_0_2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725" y="1581895"/>
            <a:ext cx="3173850" cy="23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1766a431a30_0_2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92525" y="4197100"/>
            <a:ext cx="110490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766a431a30_0_287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46" name="Google Shape;246;g1766a431a30_0_287"/>
          <p:cNvSpPr txBox="1"/>
          <p:nvPr/>
        </p:nvSpPr>
        <p:spPr>
          <a:xfrm>
            <a:off x="1017225" y="371750"/>
            <a:ext cx="2095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Methodology Tools and Technology</a:t>
            </a:r>
            <a:endParaRPr sz="2000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7" name="Google Shape;247;g1766a431a30_0_287"/>
          <p:cNvSpPr txBox="1">
            <a:spLocks noGrp="1"/>
          </p:cNvSpPr>
          <p:nvPr>
            <p:ph type="body" idx="4294967295"/>
          </p:nvPr>
        </p:nvSpPr>
        <p:spPr>
          <a:xfrm>
            <a:off x="353925" y="1540400"/>
            <a:ext cx="2758500" cy="30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Feature Selection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Resampling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/>
              <a:t>Building Pipeline</a:t>
            </a:r>
            <a:endParaRPr sz="2000"/>
          </a:p>
        </p:txBody>
      </p:sp>
      <p:grpSp>
        <p:nvGrpSpPr>
          <p:cNvPr id="248" name="Google Shape;248;g1766a431a30_0_287"/>
          <p:cNvGrpSpPr/>
          <p:nvPr/>
        </p:nvGrpSpPr>
        <p:grpSpPr>
          <a:xfrm>
            <a:off x="556520" y="372318"/>
            <a:ext cx="460704" cy="491455"/>
            <a:chOff x="6506504" y="937343"/>
            <a:chExt cx="744272" cy="793950"/>
          </a:xfrm>
        </p:grpSpPr>
        <p:sp>
          <p:nvSpPr>
            <p:cNvPr id="249" name="Google Shape;249;g1766a431a30_0_287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g1766a431a30_0_287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g1766a431a30_0_287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2" name="Google Shape;252;g1766a431a30_0_287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253" name="Google Shape;253;g1766a431a30_0_28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g1766a431a30_0_28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g1766a431a30_0_28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g1766a431a30_0_28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g1766a431a30_0_28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g1766a431a30_0_28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g1766a431a30_0_28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g1766a431a30_0_28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g1766a431a30_0_28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g1766a431a30_0_28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63" name="Google Shape;263;g1766a431a30_0_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944" y="65025"/>
            <a:ext cx="59620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Microsoft Macintosh PowerPoint</Application>
  <PresentationFormat>On-screen Show (16:9)</PresentationFormat>
  <Paragraphs>111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Source Sans Pro</vt:lpstr>
      <vt:lpstr>Times New Roman</vt:lpstr>
      <vt:lpstr>Roboto Slab</vt:lpstr>
      <vt:lpstr>Calibri</vt:lpstr>
      <vt:lpstr>Cordelia template</vt:lpstr>
      <vt:lpstr>Spotify Popularity Analysis &amp; Prediction</vt:lpstr>
      <vt:lpstr>Table of Contents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Thank you &amp;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Popularity Analysis &amp; Prediction</dc:title>
  <cp:lastModifiedBy>Ashutosh Singh</cp:lastModifiedBy>
  <cp:revision>2</cp:revision>
  <dcterms:modified xsi:type="dcterms:W3CDTF">2023-06-11T06:28:12Z</dcterms:modified>
</cp:coreProperties>
</file>