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69" r:id="rId2"/>
    <p:sldId id="257" r:id="rId3"/>
    <p:sldId id="258" r:id="rId4"/>
    <p:sldId id="259" r:id="rId5"/>
    <p:sldId id="262" r:id="rId6"/>
    <p:sldId id="267" r:id="rId7"/>
    <p:sldId id="268" r:id="rId8"/>
    <p:sldId id="260" r:id="rId9"/>
    <p:sldId id="263" r:id="rId10"/>
    <p:sldId id="264" r:id="rId11"/>
    <p:sldId id="265" r:id="rId12"/>
    <p:sldId id="266"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966654C-BF26-44B0-9A17-347BC5303DE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42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293209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83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499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07833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254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04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8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6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26788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17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9095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A6899-9FE6-49B3-8470-651CAB432798}"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6654C-BF26-44B0-9A17-347BC5303DE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65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A6899-9FE6-49B3-8470-651CAB432798}"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31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A6899-9FE6-49B3-8470-651CAB432798}"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41860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56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186758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3A6899-9FE6-49B3-8470-651CAB432798}" type="datetimeFigureOut">
              <a:rPr lang="en-IN" smtClean="0"/>
              <a:t>20-11-2023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6654C-BF26-44B0-9A17-347BC5303DE5}" type="slidenum">
              <a:rPr lang="en-IN" smtClean="0"/>
              <a:t>‹#›</a:t>
            </a:fld>
            <a:endParaRPr lang="en-IN"/>
          </a:p>
        </p:txBody>
      </p:sp>
    </p:spTree>
    <p:extLst>
      <p:ext uri="{BB962C8B-B14F-4D97-AF65-F5344CB8AC3E}">
        <p14:creationId xmlns:p14="http://schemas.microsoft.com/office/powerpoint/2010/main" val="197097725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hiat2004/FL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E1A0-2F2C-479D-AD78-21B624026F75}"/>
              </a:ext>
            </a:extLst>
          </p:cNvPr>
          <p:cNvSpPr>
            <a:spLocks noGrp="1"/>
          </p:cNvSpPr>
          <p:nvPr>
            <p:ph type="ctrTitle"/>
          </p:nvPr>
        </p:nvSpPr>
        <p:spPr>
          <a:xfrm>
            <a:off x="2688165" y="3036543"/>
            <a:ext cx="6815669" cy="1515533"/>
          </a:xfrm>
        </p:spPr>
        <p:txBody>
          <a:bodyPr/>
          <a:lstStyle/>
          <a:p>
            <a:r>
              <a:rPr lang="en-US" dirty="0"/>
              <a:t>BINARY ENCODING</a:t>
            </a:r>
            <a:br>
              <a:rPr lang="en-US" dirty="0"/>
            </a:br>
            <a:r>
              <a:rPr lang="en-US" dirty="0"/>
              <a:t>OF</a:t>
            </a:r>
            <a:br>
              <a:rPr lang="en-US" dirty="0"/>
            </a:br>
            <a:r>
              <a:rPr lang="en-US" dirty="0"/>
              <a:t>TURING MACHINE</a:t>
            </a:r>
          </a:p>
        </p:txBody>
      </p:sp>
      <p:sp>
        <p:nvSpPr>
          <p:cNvPr id="3" name="Subtitle 2">
            <a:extLst>
              <a:ext uri="{FF2B5EF4-FFF2-40B4-BE49-F238E27FC236}">
                <a16:creationId xmlns:a16="http://schemas.microsoft.com/office/drawing/2014/main" id="{C9715ABF-AE30-4A04-8791-AF2246A0D501}"/>
              </a:ext>
            </a:extLst>
          </p:cNvPr>
          <p:cNvSpPr>
            <a:spLocks noGrp="1"/>
          </p:cNvSpPr>
          <p:nvPr>
            <p:ph type="subTitle" idx="1"/>
          </p:nvPr>
        </p:nvSpPr>
        <p:spPr>
          <a:xfrm>
            <a:off x="2288986" y="5537198"/>
            <a:ext cx="6815669" cy="1320802"/>
          </a:xfrm>
        </p:spPr>
        <p:txBody>
          <a:bodyPr>
            <a:normAutofit fontScale="77500" lnSpcReduction="20000"/>
          </a:bodyPr>
          <a:lstStyle/>
          <a:p>
            <a:r>
              <a:rPr lang="en-US" dirty="0"/>
              <a:t>BY</a:t>
            </a:r>
          </a:p>
          <a:p>
            <a:r>
              <a:rPr lang="fi-FI" dirty="0"/>
              <a:t>RA2111026010127 Cheedella S V Abhinava Sai </a:t>
            </a:r>
          </a:p>
          <a:p>
            <a:r>
              <a:rPr lang="fi-FI" dirty="0"/>
              <a:t>RA2111026010117 Thangala Nithin Kumar</a:t>
            </a:r>
          </a:p>
          <a:p>
            <a:r>
              <a:rPr lang="fi-FI" dirty="0"/>
              <a:t>RA2111026010135 Harsha Shiva Shankar</a:t>
            </a:r>
            <a:endParaRPr lang="en-US" dirty="0"/>
          </a:p>
        </p:txBody>
      </p:sp>
      <p:sp>
        <p:nvSpPr>
          <p:cNvPr id="5" name="TextBox 4">
            <a:extLst>
              <a:ext uri="{FF2B5EF4-FFF2-40B4-BE49-F238E27FC236}">
                <a16:creationId xmlns:a16="http://schemas.microsoft.com/office/drawing/2014/main" id="{C4D494F7-C3D4-45AA-B209-41FBEED79950}"/>
              </a:ext>
            </a:extLst>
          </p:cNvPr>
          <p:cNvSpPr txBox="1"/>
          <p:nvPr/>
        </p:nvSpPr>
        <p:spPr>
          <a:xfrm flipH="1">
            <a:off x="81576" y="466164"/>
            <a:ext cx="4741435" cy="369332"/>
          </a:xfrm>
          <a:prstGeom prst="rect">
            <a:avLst/>
          </a:prstGeom>
          <a:noFill/>
        </p:spPr>
        <p:txBody>
          <a:bodyPr wrap="square" rtlCol="0">
            <a:spAutoFit/>
          </a:bodyPr>
          <a:lstStyle/>
          <a:p>
            <a:r>
              <a:rPr lang="en-US" dirty="0"/>
              <a:t>18CSC301T – Formal Language and Automata</a:t>
            </a:r>
          </a:p>
        </p:txBody>
      </p:sp>
    </p:spTree>
    <p:extLst>
      <p:ext uri="{BB962C8B-B14F-4D97-AF65-F5344CB8AC3E}">
        <p14:creationId xmlns:p14="http://schemas.microsoft.com/office/powerpoint/2010/main" val="411902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5E326B-CEF1-446E-A93F-E81CC3C91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64" y="807943"/>
            <a:ext cx="10413326" cy="4337797"/>
          </a:xfrm>
          <a:prstGeom prst="rect">
            <a:avLst/>
          </a:prstGeom>
        </p:spPr>
      </p:pic>
    </p:spTree>
    <p:extLst>
      <p:ext uri="{BB962C8B-B14F-4D97-AF65-F5344CB8AC3E}">
        <p14:creationId xmlns:p14="http://schemas.microsoft.com/office/powerpoint/2010/main" val="76994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C51D-3BA4-4066-A4AC-8CD1741006F7}"/>
              </a:ext>
            </a:extLst>
          </p:cNvPr>
          <p:cNvSpPr>
            <a:spLocks noGrp="1"/>
          </p:cNvSpPr>
          <p:nvPr>
            <p:ph type="title"/>
          </p:nvPr>
        </p:nvSpPr>
        <p:spPr>
          <a:xfrm>
            <a:off x="1196791" y="2443379"/>
            <a:ext cx="9601196" cy="1303867"/>
          </a:xfrm>
        </p:spPr>
        <p:txBody>
          <a:bodyPr/>
          <a:lstStyle/>
          <a:p>
            <a:r>
              <a:rPr lang="en-US" dirty="0"/>
              <a:t>Results</a:t>
            </a:r>
          </a:p>
        </p:txBody>
      </p:sp>
    </p:spTree>
    <p:extLst>
      <p:ext uri="{BB962C8B-B14F-4D97-AF65-F5344CB8AC3E}">
        <p14:creationId xmlns:p14="http://schemas.microsoft.com/office/powerpoint/2010/main" val="353974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C7C6D-64CE-4CBF-A765-BB1C98DC0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332" y="799154"/>
            <a:ext cx="3954721" cy="5207199"/>
          </a:xfrm>
          <a:prstGeom prst="rect">
            <a:avLst/>
          </a:prstGeom>
        </p:spPr>
      </p:pic>
      <p:pic>
        <p:nvPicPr>
          <p:cNvPr id="4" name="Picture 3">
            <a:extLst>
              <a:ext uri="{FF2B5EF4-FFF2-40B4-BE49-F238E27FC236}">
                <a16:creationId xmlns:a16="http://schemas.microsoft.com/office/drawing/2014/main" id="{D319D020-EF16-4E31-B9CD-33985AFE6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283" y="735106"/>
            <a:ext cx="3821594" cy="5271247"/>
          </a:xfrm>
          <a:prstGeom prst="rect">
            <a:avLst/>
          </a:prstGeom>
        </p:spPr>
      </p:pic>
    </p:spTree>
    <p:extLst>
      <p:ext uri="{BB962C8B-B14F-4D97-AF65-F5344CB8AC3E}">
        <p14:creationId xmlns:p14="http://schemas.microsoft.com/office/powerpoint/2010/main" val="408185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BBAD-D73C-4D65-94F2-DDEEF3DE52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3AB8A5-B210-4085-A097-B4C0B815F2F5}"/>
              </a:ext>
            </a:extLst>
          </p:cNvPr>
          <p:cNvSpPr>
            <a:spLocks noGrp="1"/>
          </p:cNvSpPr>
          <p:nvPr>
            <p:ph idx="1"/>
          </p:nvPr>
        </p:nvSpPr>
        <p:spPr/>
        <p:txBody>
          <a:bodyPr/>
          <a:lstStyle/>
          <a:p>
            <a:r>
              <a:rPr lang="en-US" b="0" i="0" dirty="0">
                <a:solidFill>
                  <a:srgbClr val="374151"/>
                </a:solidFill>
                <a:effectLst/>
                <a:latin typeface="Söhne"/>
              </a:rPr>
              <a:t>In this project, we successfully implemented a binary encoding of a Turing machine transition function and provided a user-friendly GUI for users to interact with the encoded transition function. This project aimed to make the encoding and manipulation of Turing machine transition functions more accessible and intuitive, and we believe that it has achieved these goals.</a:t>
            </a:r>
            <a:endParaRPr lang="en-US" dirty="0"/>
          </a:p>
        </p:txBody>
      </p:sp>
    </p:spTree>
    <p:extLst>
      <p:ext uri="{BB962C8B-B14F-4D97-AF65-F5344CB8AC3E}">
        <p14:creationId xmlns:p14="http://schemas.microsoft.com/office/powerpoint/2010/main" val="359736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7F30-B0AC-4CC9-A73F-448C58B36B89}"/>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7B24C94-10A1-4D7C-AD5B-2B6109B0ADEB}"/>
              </a:ext>
            </a:extLst>
          </p:cNvPr>
          <p:cNvSpPr>
            <a:spLocks noGrp="1"/>
          </p:cNvSpPr>
          <p:nvPr>
            <p:ph idx="1"/>
          </p:nvPr>
        </p:nvSpPr>
        <p:spPr/>
        <p:txBody>
          <a:bodyPr/>
          <a:lstStyle/>
          <a:p>
            <a:r>
              <a:rPr lang="en-US" dirty="0"/>
              <a:t>PPT – Harsha Shiva Shankar</a:t>
            </a:r>
          </a:p>
          <a:p>
            <a:r>
              <a:rPr lang="en-US" dirty="0"/>
              <a:t>Python Code for Binary Encoding – Cheedella S V Abhinava Sai</a:t>
            </a:r>
          </a:p>
          <a:p>
            <a:r>
              <a:rPr lang="en-US" dirty="0"/>
              <a:t>GUI Integration – </a:t>
            </a:r>
            <a:r>
              <a:rPr lang="en-US" dirty="0" err="1"/>
              <a:t>Thangala</a:t>
            </a:r>
            <a:r>
              <a:rPr lang="en-US" dirty="0"/>
              <a:t> </a:t>
            </a:r>
            <a:r>
              <a:rPr lang="en-US" dirty="0" err="1"/>
              <a:t>Nithin</a:t>
            </a:r>
            <a:r>
              <a:rPr lang="en-US" dirty="0"/>
              <a:t> Kumar Reddy</a:t>
            </a:r>
          </a:p>
          <a:p>
            <a:endParaRPr lang="en-US" dirty="0"/>
          </a:p>
          <a:p>
            <a:endParaRPr lang="en-US" dirty="0"/>
          </a:p>
          <a:p>
            <a:r>
              <a:rPr lang="en-US" dirty="0" err="1"/>
              <a:t>Github</a:t>
            </a:r>
            <a:r>
              <a:rPr lang="en-US" dirty="0"/>
              <a:t> </a:t>
            </a:r>
            <a:r>
              <a:rPr lang="en-US" dirty="0" err="1"/>
              <a:t>lilnk</a:t>
            </a:r>
            <a:r>
              <a:rPr lang="en-US" dirty="0"/>
              <a:t> - </a:t>
            </a:r>
            <a:r>
              <a:rPr lang="en-US" dirty="0">
                <a:hlinkClick r:id="rId2"/>
              </a:rPr>
              <a:t>Abhiat2004/FLA (github.com)</a:t>
            </a:r>
            <a:endParaRPr lang="en-US" dirty="0"/>
          </a:p>
        </p:txBody>
      </p:sp>
    </p:spTree>
    <p:extLst>
      <p:ext uri="{BB962C8B-B14F-4D97-AF65-F5344CB8AC3E}">
        <p14:creationId xmlns:p14="http://schemas.microsoft.com/office/powerpoint/2010/main" val="231898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15AC73-A456-D8BF-D916-96CF71074DBA}"/>
              </a:ext>
            </a:extLst>
          </p:cNvPr>
          <p:cNvSpPr>
            <a:spLocks noGrp="1"/>
          </p:cNvSpPr>
          <p:nvPr>
            <p:ph type="title"/>
          </p:nvPr>
        </p:nvSpPr>
        <p:spPr/>
        <p:txBody>
          <a:bodyPr/>
          <a:lstStyle/>
          <a:p>
            <a:r>
              <a:rPr lang="en-US" dirty="0"/>
              <a:t>Objective                          Application</a:t>
            </a:r>
            <a:endParaRPr lang="en-IN" dirty="0"/>
          </a:p>
        </p:txBody>
      </p:sp>
      <p:sp>
        <p:nvSpPr>
          <p:cNvPr id="9" name="Content Placeholder 8">
            <a:extLst>
              <a:ext uri="{FF2B5EF4-FFF2-40B4-BE49-F238E27FC236}">
                <a16:creationId xmlns:a16="http://schemas.microsoft.com/office/drawing/2014/main" id="{9334F378-AC2F-1A94-5AA4-C2396B64F5C1}"/>
              </a:ext>
            </a:extLst>
          </p:cNvPr>
          <p:cNvSpPr>
            <a:spLocks noGrp="1"/>
          </p:cNvSpPr>
          <p:nvPr>
            <p:ph sz="half" idx="1"/>
          </p:nvPr>
        </p:nvSpPr>
        <p:spPr/>
        <p:txBody>
          <a:bodyPr>
            <a:normAutofit fontScale="85000" lnSpcReduction="10000"/>
          </a:bodyPr>
          <a:lstStyle/>
          <a:p>
            <a:r>
              <a:rPr lang="en-US" sz="2400" b="0" i="0" dirty="0">
                <a:solidFill>
                  <a:srgbClr val="D1D5DB"/>
                </a:solidFill>
                <a:effectLst/>
                <a:latin typeface="Times New Roman" panose="02020603050405020304" pitchFamily="18" charset="0"/>
                <a:cs typeface="Times New Roman" panose="02020603050405020304" pitchFamily="18" charset="0"/>
              </a:rPr>
              <a:t>The objective of using binary encoding in a Turing machine is primarily to represent and manipulate information or data in a more compact and standardized form.</a:t>
            </a:r>
            <a:endParaRPr lang="en-IN" sz="24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BBC69EE6-5575-6326-A677-EE0FE254F738}"/>
              </a:ext>
            </a:extLst>
          </p:cNvPr>
          <p:cNvSpPr>
            <a:spLocks noGrp="1"/>
          </p:cNvSpPr>
          <p:nvPr>
            <p:ph sz="half" idx="2"/>
          </p:nvPr>
        </p:nvSpPr>
        <p:spPr/>
        <p:txBody>
          <a:bodyPr>
            <a:normAutofit fontScale="85000" lnSpcReduction="10000"/>
          </a:bodyPr>
          <a:lstStyle/>
          <a:p>
            <a:r>
              <a:rPr lang="en-US" b="0" i="0" dirty="0">
                <a:solidFill>
                  <a:srgbClr val="D1D5DB"/>
                </a:solidFill>
                <a:effectLst/>
                <a:latin typeface="Times New Roman" panose="02020603050405020304" pitchFamily="18" charset="0"/>
                <a:cs typeface="Times New Roman" panose="02020603050405020304" pitchFamily="18" charset="0"/>
              </a:rPr>
              <a:t>Binary encoding in Turing machines has various applications across different fields and problem-solving domains:</a:t>
            </a:r>
          </a:p>
          <a:p>
            <a:r>
              <a:rPr lang="en-IN" b="1" i="0" dirty="0">
                <a:effectLst/>
                <a:latin typeface="Times New Roman" panose="02020603050405020304" pitchFamily="18" charset="0"/>
                <a:cs typeface="Times New Roman" panose="02020603050405020304" pitchFamily="18" charset="0"/>
              </a:rPr>
              <a:t>Data Processing and Computation</a:t>
            </a:r>
            <a:endParaRPr lang="en-US" b="1" i="0" dirty="0">
              <a:solidFill>
                <a:srgbClr val="D1D5DB"/>
              </a:solidFill>
              <a:effectLst/>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Algorithm Development and Analysis</a:t>
            </a:r>
            <a:endParaRPr lang="en-US" b="1" dirty="0">
              <a:solidFill>
                <a:srgbClr val="D1D5DB"/>
              </a:solidFill>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Data Compression and Transmission</a:t>
            </a:r>
            <a:endParaRPr lang="en-US" b="1" i="0" dirty="0">
              <a:solidFill>
                <a:srgbClr val="D1D5DB"/>
              </a:solidFill>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Computer Graphics and Image Processing</a:t>
            </a:r>
            <a:endParaRPr lang="en-US" b="1" dirty="0">
              <a:solidFill>
                <a:srgbClr val="D1D5DB"/>
              </a:solidFill>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Cryptography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34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2A7B52-E8CC-38C2-6549-D84FE5911852}"/>
              </a:ext>
            </a:extLst>
          </p:cNvPr>
          <p:cNvSpPr>
            <a:spLocks noGrp="1"/>
          </p:cNvSpPr>
          <p:nvPr>
            <p:ph type="title"/>
          </p:nvPr>
        </p:nvSpPr>
        <p:spPr/>
        <p:txBody>
          <a:bodyPr/>
          <a:lstStyle/>
          <a:p>
            <a:r>
              <a:rPr lang="en-US" dirty="0"/>
              <a:t>Flow Chart</a:t>
            </a:r>
            <a:endParaRPr lang="en-IN" dirty="0"/>
          </a:p>
        </p:txBody>
      </p:sp>
      <p:sp>
        <p:nvSpPr>
          <p:cNvPr id="11" name="Content Placeholder 10">
            <a:extLst>
              <a:ext uri="{FF2B5EF4-FFF2-40B4-BE49-F238E27FC236}">
                <a16:creationId xmlns:a16="http://schemas.microsoft.com/office/drawing/2014/main" id="{EB7F44F1-76D2-14C4-494D-266472ECC944}"/>
              </a:ext>
            </a:extLst>
          </p:cNvPr>
          <p:cNvSpPr>
            <a:spLocks noGrp="1"/>
          </p:cNvSpPr>
          <p:nvPr>
            <p:ph idx="1"/>
          </p:nvPr>
        </p:nvSpPr>
        <p:spPr>
          <a:xfrm>
            <a:off x="818712" y="2222287"/>
            <a:ext cx="3566857" cy="3636511"/>
          </a:xfrm>
        </p:spPr>
        <p:txBody>
          <a:bodyPr/>
          <a:lstStyle/>
          <a:p>
            <a:r>
              <a:rPr lang="en-US" dirty="0"/>
              <a:t>Diagrammatic representation of Binary Encoding of a Turing Machine</a:t>
            </a:r>
            <a:endParaRPr lang="en-IN" dirty="0"/>
          </a:p>
        </p:txBody>
      </p:sp>
      <p:pic>
        <p:nvPicPr>
          <p:cNvPr id="2058" name="Picture 10" descr="Flow Diagram of process of Turing machine. | Download Scientific Diagram">
            <a:extLst>
              <a:ext uri="{FF2B5EF4-FFF2-40B4-BE49-F238E27FC236}">
                <a16:creationId xmlns:a16="http://schemas.microsoft.com/office/drawing/2014/main" id="{423B08CE-3BBF-9904-FFBE-3EC40A8A9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281" y="1957042"/>
            <a:ext cx="4588304" cy="445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65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BEB9-0FEA-BB12-5965-2C9AC15A7526}"/>
              </a:ext>
            </a:extLst>
          </p:cNvPr>
          <p:cNvSpPr>
            <a:spLocks noGrp="1"/>
          </p:cNvSpPr>
          <p:nvPr>
            <p:ph type="title"/>
          </p:nvPr>
        </p:nvSpPr>
        <p:spPr/>
        <p:txBody>
          <a:bodyPr/>
          <a:lstStyle/>
          <a:p>
            <a:r>
              <a:rPr lang="en-US" dirty="0"/>
              <a:t>Procedure</a:t>
            </a:r>
            <a:endParaRPr lang="en-IN" dirty="0"/>
          </a:p>
        </p:txBody>
      </p:sp>
      <p:sp>
        <p:nvSpPr>
          <p:cNvPr id="3" name="Content Placeholder 2">
            <a:extLst>
              <a:ext uri="{FF2B5EF4-FFF2-40B4-BE49-F238E27FC236}">
                <a16:creationId xmlns:a16="http://schemas.microsoft.com/office/drawing/2014/main" id="{5494CDF4-6798-D254-6D0A-8BE618B33A69}"/>
              </a:ext>
            </a:extLst>
          </p:cNvPr>
          <p:cNvSpPr>
            <a:spLocks noGrp="1"/>
          </p:cNvSpPr>
          <p:nvPr>
            <p:ph idx="1"/>
          </p:nvPr>
        </p:nvSpPr>
        <p:spPr>
          <a:xfrm>
            <a:off x="801288" y="2364330"/>
            <a:ext cx="10554574" cy="4338311"/>
          </a:xfrm>
        </p:spPr>
        <p:txBody>
          <a:bodyPr>
            <a:normAutofit fontScale="92500" lnSpcReduction="20000"/>
          </a:bodyPr>
          <a:lstStyle/>
          <a:p>
            <a:r>
              <a:rPr lang="en-US" b="0" i="0" dirty="0">
                <a:solidFill>
                  <a:srgbClr val="D1D5DB"/>
                </a:solidFill>
                <a:effectLst/>
                <a:latin typeface="Times New Roman" panose="02020603050405020304" pitchFamily="18" charset="0"/>
                <a:cs typeface="Times New Roman" panose="02020603050405020304" pitchFamily="18" charset="0"/>
              </a:rPr>
              <a:t>Encode the symbols that the Turing machine uses on its tape. For instance, if the machine has 'm' symbols, assign a unique binary code to each symbol</a:t>
            </a:r>
          </a:p>
          <a:p>
            <a:r>
              <a:rPr lang="en-US" b="0" i="0" dirty="0">
                <a:solidFill>
                  <a:srgbClr val="D1D5DB"/>
                </a:solidFill>
                <a:effectLst/>
                <a:latin typeface="Times New Roman" panose="02020603050405020304" pitchFamily="18" charset="0"/>
                <a:cs typeface="Times New Roman" panose="02020603050405020304" pitchFamily="18" charset="0"/>
              </a:rPr>
              <a:t>Encode the transition rules for the Turing machine. These rules define what action the machine should take when in a particular state, reading a specific symbol. Each rule consists of: Current state, Symbol read, Action</a:t>
            </a:r>
          </a:p>
          <a:p>
            <a:r>
              <a:rPr lang="en-US" b="0" i="0" dirty="0">
                <a:solidFill>
                  <a:srgbClr val="D1D5DB"/>
                </a:solidFill>
                <a:effectLst/>
                <a:latin typeface="Times New Roman" panose="02020603050405020304" pitchFamily="18" charset="0"/>
                <a:cs typeface="Times New Roman" panose="02020603050405020304" pitchFamily="18" charset="0"/>
              </a:rPr>
              <a:t>Represent the current state using its binary code</a:t>
            </a:r>
            <a:endParaRPr lang="en-US" dirty="0">
              <a:solidFill>
                <a:srgbClr val="D1D5DB"/>
              </a:solidFill>
              <a:latin typeface="Times New Roman" panose="02020603050405020304" pitchFamily="18" charset="0"/>
              <a:cs typeface="Times New Roman" panose="02020603050405020304" pitchFamily="18" charset="0"/>
            </a:endParaRPr>
          </a:p>
          <a:p>
            <a:r>
              <a:rPr lang="en-US" b="0" i="0" dirty="0">
                <a:solidFill>
                  <a:srgbClr val="D1D5DB"/>
                </a:solidFill>
                <a:effectLst/>
                <a:latin typeface="Times New Roman" panose="02020603050405020304" pitchFamily="18" charset="0"/>
                <a:cs typeface="Times New Roman" panose="02020603050405020304" pitchFamily="18" charset="0"/>
              </a:rPr>
              <a:t>Encode the symbol being read on the tape using its binary representation</a:t>
            </a:r>
          </a:p>
          <a:p>
            <a:r>
              <a:rPr lang="en-US" b="0" i="0" dirty="0">
                <a:solidFill>
                  <a:srgbClr val="D1D5DB"/>
                </a:solidFill>
                <a:effectLst/>
                <a:latin typeface="Times New Roman" panose="02020603050405020304" pitchFamily="18" charset="0"/>
                <a:cs typeface="Times New Roman" panose="02020603050405020304" pitchFamily="18" charset="0"/>
              </a:rPr>
              <a:t>Define the action to take when in a certain state and reading a specific symbol</a:t>
            </a:r>
            <a:endParaRPr lang="en-US" dirty="0">
              <a:solidFill>
                <a:srgbClr val="D1D5DB"/>
              </a:solidFill>
              <a:latin typeface="Times New Roman" panose="02020603050405020304" pitchFamily="18" charset="0"/>
              <a:cs typeface="Times New Roman" panose="02020603050405020304" pitchFamily="18" charset="0"/>
            </a:endParaRPr>
          </a:p>
          <a:p>
            <a:r>
              <a:rPr lang="en-US" b="0" i="0" dirty="0">
                <a:solidFill>
                  <a:srgbClr val="D1D5DB"/>
                </a:solidFill>
                <a:effectLst/>
                <a:latin typeface="Times New Roman" panose="02020603050405020304" pitchFamily="18" charset="0"/>
                <a:cs typeface="Times New Roman" panose="02020603050405020304" pitchFamily="18" charset="0"/>
              </a:rPr>
              <a:t>Concatenate these binary representations for the current state, symbol read, action (write, move, next state) to form a single binary string that represents the transition rule</a:t>
            </a:r>
          </a:p>
          <a:p>
            <a:r>
              <a:rPr lang="en-US" dirty="0">
                <a:solidFill>
                  <a:srgbClr val="D1D5DB"/>
                </a:solidFill>
                <a:latin typeface="Times New Roman" panose="02020603050405020304" pitchFamily="18" charset="0"/>
                <a:cs typeface="Times New Roman" panose="02020603050405020304" pitchFamily="18" charset="0"/>
              </a:rPr>
              <a:t>This completes the binary encoding of a Turing machine</a:t>
            </a:r>
            <a:r>
              <a:rPr lang="en-US"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27087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4B50-F992-7291-986C-B5C144530BE3}"/>
              </a:ext>
            </a:extLst>
          </p:cNvPr>
          <p:cNvSpPr>
            <a:spLocks noGrp="1"/>
          </p:cNvSpPr>
          <p:nvPr>
            <p:ph type="title"/>
          </p:nvPr>
        </p:nvSpPr>
        <p:spPr/>
        <p:txBody>
          <a:bodyPr/>
          <a:lstStyle/>
          <a:p>
            <a:r>
              <a:rPr lang="en-US" dirty="0"/>
              <a:t>Example Problem</a:t>
            </a:r>
            <a:endParaRPr lang="en-IN" dirty="0"/>
          </a:p>
        </p:txBody>
      </p:sp>
      <p:sp>
        <p:nvSpPr>
          <p:cNvPr id="3" name="Content Placeholder 2">
            <a:extLst>
              <a:ext uri="{FF2B5EF4-FFF2-40B4-BE49-F238E27FC236}">
                <a16:creationId xmlns:a16="http://schemas.microsoft.com/office/drawing/2014/main" id="{2AC6D3AB-6313-DC35-6B3E-65A07D2A74FC}"/>
              </a:ext>
            </a:extLst>
          </p:cNvPr>
          <p:cNvSpPr>
            <a:spLocks noGrp="1"/>
          </p:cNvSpPr>
          <p:nvPr>
            <p:ph idx="1"/>
          </p:nvPr>
        </p:nvSpPr>
        <p:spPr>
          <a:xfrm>
            <a:off x="963323" y="2562946"/>
            <a:ext cx="3415937" cy="3636511"/>
          </a:xfrm>
        </p:spPr>
        <p:txBody>
          <a:bodyPr/>
          <a:lstStyle/>
          <a:p>
            <a:r>
              <a:rPr lang="en-US" dirty="0"/>
              <a:t>Simple example of binary encoding of a Turing machine</a:t>
            </a:r>
            <a:endParaRPr lang="en-IN" dirty="0"/>
          </a:p>
        </p:txBody>
      </p:sp>
      <p:pic>
        <p:nvPicPr>
          <p:cNvPr id="6" name="Picture 5">
            <a:extLst>
              <a:ext uri="{FF2B5EF4-FFF2-40B4-BE49-F238E27FC236}">
                <a16:creationId xmlns:a16="http://schemas.microsoft.com/office/drawing/2014/main" id="{C0990278-4E1D-48E7-817A-31DFBC93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582" y="2686111"/>
            <a:ext cx="7342095" cy="3390179"/>
          </a:xfrm>
          <a:prstGeom prst="rect">
            <a:avLst/>
          </a:prstGeom>
        </p:spPr>
      </p:pic>
    </p:spTree>
    <p:extLst>
      <p:ext uri="{BB962C8B-B14F-4D97-AF65-F5344CB8AC3E}">
        <p14:creationId xmlns:p14="http://schemas.microsoft.com/office/powerpoint/2010/main" val="160822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F6515F1-13D1-48C0-984A-7C0D1022C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7" y="1012265"/>
            <a:ext cx="10722591" cy="4787900"/>
          </a:xfrm>
          <a:prstGeom prst="rect">
            <a:avLst/>
          </a:prstGeom>
        </p:spPr>
      </p:pic>
    </p:spTree>
    <p:extLst>
      <p:ext uri="{BB962C8B-B14F-4D97-AF65-F5344CB8AC3E}">
        <p14:creationId xmlns:p14="http://schemas.microsoft.com/office/powerpoint/2010/main" val="316518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9D74-DBFB-4341-88ED-8AA4F7EA5474}"/>
              </a:ext>
            </a:extLst>
          </p:cNvPr>
          <p:cNvSpPr>
            <a:spLocks noGrp="1"/>
          </p:cNvSpPr>
          <p:nvPr>
            <p:ph type="title"/>
          </p:nvPr>
        </p:nvSpPr>
        <p:spPr>
          <a:xfrm>
            <a:off x="1214721" y="2409513"/>
            <a:ext cx="9601196" cy="1303867"/>
          </a:xfrm>
        </p:spPr>
        <p:txBody>
          <a:bodyPr/>
          <a:lstStyle/>
          <a:p>
            <a:r>
              <a:rPr lang="en-US" dirty="0"/>
              <a:t>Implementation</a:t>
            </a:r>
          </a:p>
        </p:txBody>
      </p:sp>
    </p:spTree>
    <p:extLst>
      <p:ext uri="{BB962C8B-B14F-4D97-AF65-F5344CB8AC3E}">
        <p14:creationId xmlns:p14="http://schemas.microsoft.com/office/powerpoint/2010/main" val="399276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7C19-458A-C958-CD8D-C58DC4F7F3A5}"/>
              </a:ext>
            </a:extLst>
          </p:cNvPr>
          <p:cNvSpPr>
            <a:spLocks noGrp="1"/>
          </p:cNvSpPr>
          <p:nvPr>
            <p:ph type="title"/>
          </p:nvPr>
        </p:nvSpPr>
        <p:spPr/>
        <p:txBody>
          <a:bodyPr/>
          <a:lstStyle/>
          <a:p>
            <a:r>
              <a:rPr lang="en-IN" dirty="0"/>
              <a:t>Implementation</a:t>
            </a:r>
          </a:p>
        </p:txBody>
      </p:sp>
      <p:sp>
        <p:nvSpPr>
          <p:cNvPr id="7" name="Content Placeholder 6">
            <a:extLst>
              <a:ext uri="{FF2B5EF4-FFF2-40B4-BE49-F238E27FC236}">
                <a16:creationId xmlns:a16="http://schemas.microsoft.com/office/drawing/2014/main" id="{C359DD97-D108-4241-BA10-FC7B5189189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30AFB25-1358-4408-895F-7010D6B15AEC}"/>
              </a:ext>
            </a:extLst>
          </p:cNvPr>
          <p:cNvPicPr>
            <a:picLocks noChangeAspect="1"/>
          </p:cNvPicPr>
          <p:nvPr/>
        </p:nvPicPr>
        <p:blipFill>
          <a:blip r:embed="rId2"/>
          <a:stretch>
            <a:fillRect/>
          </a:stretch>
        </p:blipFill>
        <p:spPr>
          <a:xfrm>
            <a:off x="887506" y="753035"/>
            <a:ext cx="10485780" cy="5477436"/>
          </a:xfrm>
          <a:prstGeom prst="rect">
            <a:avLst/>
          </a:prstGeom>
        </p:spPr>
      </p:pic>
    </p:spTree>
    <p:extLst>
      <p:ext uri="{BB962C8B-B14F-4D97-AF65-F5344CB8AC3E}">
        <p14:creationId xmlns:p14="http://schemas.microsoft.com/office/powerpoint/2010/main" val="60917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50584-36AA-479A-91FF-C34939DD7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05" y="869909"/>
            <a:ext cx="10219766" cy="5118182"/>
          </a:xfrm>
          <a:prstGeom prst="rect">
            <a:avLst/>
          </a:prstGeom>
        </p:spPr>
      </p:pic>
    </p:spTree>
    <p:extLst>
      <p:ext uri="{BB962C8B-B14F-4D97-AF65-F5344CB8AC3E}">
        <p14:creationId xmlns:p14="http://schemas.microsoft.com/office/powerpoint/2010/main" val="35632083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TotalTime>
  <Words>360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Söhne</vt:lpstr>
      <vt:lpstr>Times New Roman</vt:lpstr>
      <vt:lpstr>Organic</vt:lpstr>
      <vt:lpstr>BINARY ENCODING OF TURING MACHINE</vt:lpstr>
      <vt:lpstr>Objective                          Application</vt:lpstr>
      <vt:lpstr>Flow Chart</vt:lpstr>
      <vt:lpstr>Procedure</vt:lpstr>
      <vt:lpstr>Example Problem</vt:lpstr>
      <vt:lpstr>PowerPoint Presentation</vt:lpstr>
      <vt:lpstr>Implementation</vt:lpstr>
      <vt:lpstr>Implementation</vt:lpstr>
      <vt:lpstr>PowerPoint Presentation</vt:lpstr>
      <vt:lpstr>PowerPoint Presentation</vt:lpstr>
      <vt:lpstr>Results</vt:lpstr>
      <vt:lpstr>PowerPoint Presentation</vt:lpstr>
      <vt:lpstr>Conclusion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harsha</dc:creator>
  <cp:lastModifiedBy>abhinava cheedella</cp:lastModifiedBy>
  <cp:revision>7</cp:revision>
  <cp:lastPrinted>2023-11-08T05:16:16Z</cp:lastPrinted>
  <dcterms:created xsi:type="dcterms:W3CDTF">2023-11-06T07:20:44Z</dcterms:created>
  <dcterms:modified xsi:type="dcterms:W3CDTF">2023-11-20T04:37:21Z</dcterms:modified>
</cp:coreProperties>
</file>