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2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4" r:id="rId57"/>
    <p:sldId id="315"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28" autoAdjust="0"/>
    <p:restoredTop sz="94660"/>
  </p:normalViewPr>
  <p:slideViewPr>
    <p:cSldViewPr snapToGrid="0">
      <p:cViewPr>
        <p:scale>
          <a:sx n="66" d="100"/>
          <a:sy n="66" d="100"/>
        </p:scale>
        <p:origin x="528" y="50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0EC7E53-70E8-4F38-A0FF-FFEEF915A57C}" type="datetimeFigureOut">
              <a:rPr lang="en-IN" smtClean="0"/>
              <a:t>02-06-2022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3461538252"/>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1" name="click.wav"/>
          </p:stSnd>
        </p:sndAc>
      </p:transition>
    </mc:Choice>
    <mc:Fallback>
      <p:transition spd="slow">
        <p:fade/>
        <p:sndAc>
          <p:stSnd>
            <p:snd r:embed="rId1" name="click.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EC7E53-70E8-4F38-A0FF-FFEEF915A57C}" type="datetimeFigureOut">
              <a:rPr lang="en-IN" smtClean="0"/>
              <a:t>02-06-2022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3921931662"/>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1" name="click.wav"/>
          </p:stSnd>
        </p:sndAc>
      </p:transition>
    </mc:Choice>
    <mc:Fallback>
      <p:transition spd="slow">
        <p:fade/>
        <p:sndAc>
          <p:stSnd>
            <p:snd r:embed="rId1" name="click.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EC7E53-70E8-4F38-A0FF-FFEEF915A57C}" type="datetimeFigureOut">
              <a:rPr lang="en-IN" smtClean="0"/>
              <a:t>02-06-2022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2392497049"/>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1" name="click.wav"/>
          </p:stSnd>
        </p:sndAc>
      </p:transition>
    </mc:Choice>
    <mc:Fallback>
      <p:transition spd="slow">
        <p:fade/>
        <p:sndAc>
          <p:stSnd>
            <p:snd r:embed="rId1" name="click.wav"/>
          </p:stSnd>
        </p:sndAc>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EC7E53-70E8-4F38-A0FF-FFEEF915A57C}" type="datetimeFigureOut">
              <a:rPr lang="en-IN" smtClean="0"/>
              <a:t>02-06-2022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B9EFC5-A25D-419D-9465-15FE44C0922B}"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46208046"/>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1" name="click.wav"/>
          </p:stSnd>
        </p:sndAc>
      </p:transition>
    </mc:Choice>
    <mc:Fallback>
      <p:transition spd="slow">
        <p:fade/>
        <p:sndAc>
          <p:stSnd>
            <p:snd r:embed="rId1" name="click.wav"/>
          </p:stSnd>
        </p:sndAc>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EC7E53-70E8-4F38-A0FF-FFEEF915A57C}" type="datetimeFigureOut">
              <a:rPr lang="en-IN" smtClean="0"/>
              <a:t>02-06-2022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580706211"/>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1" name="click.wav"/>
          </p:stSnd>
        </p:sndAc>
      </p:transition>
    </mc:Choice>
    <mc:Fallback>
      <p:transition spd="slow">
        <p:fade/>
        <p:sndAc>
          <p:stSnd>
            <p:snd r:embed="rId1" name="click.wav"/>
          </p:stSnd>
        </p:sndAc>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0EC7E53-70E8-4F38-A0FF-FFEEF915A57C}" type="datetimeFigureOut">
              <a:rPr lang="en-IN" smtClean="0"/>
              <a:t>02-06-2022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579686442"/>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1" name="click.wav"/>
          </p:stSnd>
        </p:sndAc>
      </p:transition>
    </mc:Choice>
    <mc:Fallback>
      <p:transition spd="slow">
        <p:fade/>
        <p:sndAc>
          <p:stSnd>
            <p:snd r:embed="rId1" name="click.wav"/>
          </p:stSnd>
        </p:sndAc>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0EC7E53-70E8-4F38-A0FF-FFEEF915A57C}" type="datetimeFigureOut">
              <a:rPr lang="en-IN" smtClean="0"/>
              <a:t>02-06-2022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1659369762"/>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1" name="click.wav"/>
          </p:stSnd>
        </p:sndAc>
      </p:transition>
    </mc:Choice>
    <mc:Fallback>
      <p:transition spd="slow">
        <p:fade/>
        <p:sndAc>
          <p:stSnd>
            <p:snd r:embed="rId1" name="click.wav"/>
          </p:stSnd>
        </p:sndAc>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EC7E53-70E8-4F38-A0FF-FFEEF915A57C}" type="datetimeFigureOut">
              <a:rPr lang="en-IN" smtClean="0"/>
              <a:t>02-06-2022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1055645937"/>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1" name="click.wav"/>
          </p:stSnd>
        </p:sndAc>
      </p:transition>
    </mc:Choice>
    <mc:Fallback>
      <p:transition spd="slow">
        <p:fade/>
        <p:sndAc>
          <p:stSnd>
            <p:snd r:embed="rId1" name="click.wav"/>
          </p:stSnd>
        </p:sndAc>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EC7E53-70E8-4F38-A0FF-FFEEF915A57C}" type="datetimeFigureOut">
              <a:rPr lang="en-IN" smtClean="0"/>
              <a:t>02-06-2022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4165406137"/>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1" name="click.wav"/>
          </p:stSnd>
        </p:sndAc>
      </p:transition>
    </mc:Choice>
    <mc:Fallback>
      <p:transition spd="slow">
        <p:fade/>
        <p:sndAc>
          <p:stSnd>
            <p:snd r:embed="rId1" name="click.wav"/>
          </p:stSnd>
        </p:sndAc>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EC7E53-70E8-4F38-A0FF-FFEEF915A57C}" type="datetimeFigureOut">
              <a:rPr lang="en-IN" smtClean="0"/>
              <a:t>02-06-2022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600057666"/>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1" name="click.wav"/>
          </p:stSnd>
        </p:sndAc>
      </p:transition>
    </mc:Choice>
    <mc:Fallback>
      <p:transition spd="slow">
        <p:fade/>
        <p:sndAc>
          <p:stSnd>
            <p:snd r:embed="rId1" name="click.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EC7E53-70E8-4F38-A0FF-FFEEF915A57C}" type="datetimeFigureOut">
              <a:rPr lang="en-IN" smtClean="0"/>
              <a:t>02-06-2022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2507868566"/>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1" name="click.wav"/>
          </p:stSnd>
        </p:sndAc>
      </p:transition>
    </mc:Choice>
    <mc:Fallback>
      <p:transition spd="slow">
        <p:fade/>
        <p:sndAc>
          <p:stSnd>
            <p:snd r:embed="rId1" name="click.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EC7E53-70E8-4F38-A0FF-FFEEF915A57C}" type="datetimeFigureOut">
              <a:rPr lang="en-IN" smtClean="0"/>
              <a:t>02-06-2022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3910490889"/>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1" name="click.wav"/>
          </p:stSnd>
        </p:sndAc>
      </p:transition>
    </mc:Choice>
    <mc:Fallback>
      <p:transition spd="slow">
        <p:fade/>
        <p:sndAc>
          <p:stSnd>
            <p:snd r:embed="rId1" name="click.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EC7E53-70E8-4F38-A0FF-FFEEF915A57C}" type="datetimeFigureOut">
              <a:rPr lang="en-IN" smtClean="0"/>
              <a:t>02-06-2022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3806258803"/>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1" name="click.wav"/>
          </p:stSnd>
        </p:sndAc>
      </p:transition>
    </mc:Choice>
    <mc:Fallback>
      <p:transition spd="slow">
        <p:fade/>
        <p:sndAc>
          <p:stSnd>
            <p:snd r:embed="rId1" name="click.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EC7E53-70E8-4F38-A0FF-FFEEF915A57C}" type="datetimeFigureOut">
              <a:rPr lang="en-IN" smtClean="0"/>
              <a:t>02-06-2022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2623267179"/>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1" name="click.wav"/>
          </p:stSnd>
        </p:sndAc>
      </p:transition>
    </mc:Choice>
    <mc:Fallback>
      <p:transition spd="slow">
        <p:fade/>
        <p:sndAc>
          <p:stSnd>
            <p:snd r:embed="rId1" name="click.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EC7E53-70E8-4F38-A0FF-FFEEF915A57C}" type="datetimeFigureOut">
              <a:rPr lang="en-IN" smtClean="0"/>
              <a:t>02-06-2022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2736440932"/>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1" name="click.wav"/>
          </p:stSnd>
        </p:sndAc>
      </p:transition>
    </mc:Choice>
    <mc:Fallback>
      <p:transition spd="slow">
        <p:fade/>
        <p:sndAc>
          <p:stSnd>
            <p:snd r:embed="rId1" name="click.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EC7E53-70E8-4F38-A0FF-FFEEF915A57C}" type="datetimeFigureOut">
              <a:rPr lang="en-IN" smtClean="0"/>
              <a:t>02-06-2022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625030024"/>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1" name="click.wav"/>
          </p:stSnd>
        </p:sndAc>
      </p:transition>
    </mc:Choice>
    <mc:Fallback>
      <p:transition spd="slow">
        <p:fade/>
        <p:sndAc>
          <p:stSnd>
            <p:snd r:embed="rId1" name="click.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EC7E53-70E8-4F38-A0FF-FFEEF915A57C}" type="datetimeFigureOut">
              <a:rPr lang="en-IN" smtClean="0"/>
              <a:t>02-06-2022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1638784620"/>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1" name="click.wav"/>
          </p:stSnd>
        </p:sndAc>
      </p:transition>
    </mc:Choice>
    <mc:Fallback>
      <p:transition spd="slow">
        <p:fade/>
        <p:sndAc>
          <p:stSnd>
            <p:snd r:embed="rId1" name="click.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EC7E53-70E8-4F38-A0FF-FFEEF915A57C}" type="datetimeFigureOut">
              <a:rPr lang="en-IN" smtClean="0"/>
              <a:t>02-06-2022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3222086407"/>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1" name="click.wav"/>
          </p:stSnd>
        </p:sndAc>
      </p:transition>
    </mc:Choice>
    <mc:Fallback>
      <p:transition spd="slow">
        <p:fade/>
        <p:sndAc>
          <p:stSnd>
            <p:snd r:embed="rId1" name="click.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audio" Target="../media/audio1.wav"/><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1">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0EC7E53-70E8-4F38-A0FF-FFEEF915A57C}" type="datetimeFigureOut">
              <a:rPr lang="en-IN" smtClean="0"/>
              <a:t>02-06-2022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2B9EFC5-A25D-419D-9465-15FE44C0922B}" type="slidenum">
              <a:rPr lang="en-IN" smtClean="0"/>
              <a:t>‹#›</a:t>
            </a:fld>
            <a:endParaRPr lang="en-IN"/>
          </a:p>
        </p:txBody>
      </p:sp>
    </p:spTree>
    <p:extLst>
      <p:ext uri="{BB962C8B-B14F-4D97-AF65-F5344CB8AC3E}">
        <p14:creationId xmlns:p14="http://schemas.microsoft.com/office/powerpoint/2010/main" val="3427843929"/>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 id="2147483741" r:id="rId18"/>
  </p:sldLayoutIdLst>
  <mc:AlternateContent xmlns:mc="http://schemas.openxmlformats.org/markup-compatibility/2006">
    <mc:Choice xmlns:p14="http://schemas.microsoft.com/office/powerpoint/2010/main" Requires="p14">
      <p:transition spd="slow" p14:dur="1600">
        <p14:conveyor dir="l"/>
        <p:sndAc>
          <p:stSnd>
            <p:snd r:embed="rId20" name="click.wav"/>
          </p:stSnd>
        </p:sndAc>
      </p:transition>
    </mc:Choice>
    <mc:Fallback>
      <p:transition spd="slow">
        <p:fade/>
        <p:sndAc>
          <p:stSnd>
            <p:snd r:embed="rId20" name="click.wav"/>
          </p:stSnd>
        </p:sndAc>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71087-3DD8-4EC8-9F02-F2FEB87A6FE3}"/>
              </a:ext>
            </a:extLst>
          </p:cNvPr>
          <p:cNvSpPr>
            <a:spLocks noGrp="1"/>
          </p:cNvSpPr>
          <p:nvPr>
            <p:ph type="ctrTitle"/>
          </p:nvPr>
        </p:nvSpPr>
        <p:spPr>
          <a:xfrm>
            <a:off x="792819" y="-93960"/>
            <a:ext cx="8908026" cy="3333078"/>
          </a:xfrm>
        </p:spPr>
        <p:txBody>
          <a:bodyPr>
            <a:normAutofit/>
          </a:bodyPr>
          <a:lstStyle/>
          <a:p>
            <a:r>
              <a:rPr lang="en-US" dirty="0">
                <a:solidFill>
                  <a:schemeClr val="tx1"/>
                </a:solidFill>
                <a:latin typeface="Bahnschrift SemiBold Condensed" panose="020B0502040204020203" pitchFamily="34" charset="0"/>
              </a:rPr>
              <a:t>E-retail factors for customer activation and retention: </a:t>
            </a:r>
            <a:br>
              <a:rPr lang="en-US" dirty="0">
                <a:solidFill>
                  <a:schemeClr val="tx1"/>
                </a:solidFill>
                <a:latin typeface="Bahnschrift SemiBold Condensed" panose="020B0502040204020203" pitchFamily="34" charset="0"/>
              </a:rPr>
            </a:br>
            <a:r>
              <a:rPr lang="en-US" dirty="0">
                <a:solidFill>
                  <a:schemeClr val="tx1"/>
                </a:solidFill>
                <a:latin typeface="Bahnschrift SemiBold Condensed" panose="020B0502040204020203" pitchFamily="34" charset="0"/>
              </a:rPr>
              <a:t>A case study from Indian e-commerce customers </a:t>
            </a:r>
            <a:endParaRPr lang="en-IN" dirty="0">
              <a:solidFill>
                <a:schemeClr val="tx1"/>
              </a:solidFill>
              <a:latin typeface="Bahnschrift SemiBold Condensed" panose="020B0502040204020203" pitchFamily="34" charset="0"/>
            </a:endParaRPr>
          </a:p>
        </p:txBody>
      </p:sp>
      <p:sp>
        <p:nvSpPr>
          <p:cNvPr id="4" name="Rectangle 3">
            <a:extLst>
              <a:ext uri="{FF2B5EF4-FFF2-40B4-BE49-F238E27FC236}">
                <a16:creationId xmlns:a16="http://schemas.microsoft.com/office/drawing/2014/main" id="{CBE2CAE3-9C5A-CACA-CF7B-474A2FAA7C58}"/>
              </a:ext>
            </a:extLst>
          </p:cNvPr>
          <p:cNvSpPr/>
          <p:nvPr/>
        </p:nvSpPr>
        <p:spPr>
          <a:xfrm>
            <a:off x="712177" y="4158762"/>
            <a:ext cx="6260123" cy="1011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a:extLst>
              <a:ext uri="{FF2B5EF4-FFF2-40B4-BE49-F238E27FC236}">
                <a16:creationId xmlns:a16="http://schemas.microsoft.com/office/drawing/2014/main" id="{81318D7F-335F-4030-8870-555D99BD8A0A}"/>
              </a:ext>
            </a:extLst>
          </p:cNvPr>
          <p:cNvSpPr>
            <a:spLocks noGrp="1"/>
          </p:cNvSpPr>
          <p:nvPr>
            <p:ph type="subTitle" idx="1"/>
          </p:nvPr>
        </p:nvSpPr>
        <p:spPr>
          <a:xfrm>
            <a:off x="909270" y="4111991"/>
            <a:ext cx="8791575" cy="1655762"/>
          </a:xfrm>
        </p:spPr>
        <p:txBody>
          <a:bodyPr/>
          <a:lstStyle/>
          <a:p>
            <a:pPr algn="l"/>
            <a:r>
              <a:rPr lang="en-US" dirty="0">
                <a:solidFill>
                  <a:schemeClr val="bg2">
                    <a:lumMod val="75000"/>
                  </a:schemeClr>
                </a:solidFill>
              </a:rPr>
              <a:t>Analysis by: Abhi bhattacherjee</a:t>
            </a:r>
          </a:p>
          <a:p>
            <a:pPr algn="l"/>
            <a:r>
              <a:rPr lang="en-US" dirty="0">
                <a:solidFill>
                  <a:schemeClr val="bg2">
                    <a:lumMod val="75000"/>
                  </a:schemeClr>
                </a:solidFill>
              </a:rPr>
              <a:t>Data science intern @ </a:t>
            </a:r>
            <a:r>
              <a:rPr lang="en-US" dirty="0" err="1">
                <a:solidFill>
                  <a:schemeClr val="bg2">
                    <a:lumMod val="75000"/>
                  </a:schemeClr>
                </a:solidFill>
              </a:rPr>
              <a:t>fliprobo</a:t>
            </a:r>
            <a:r>
              <a:rPr lang="en-US" dirty="0">
                <a:solidFill>
                  <a:schemeClr val="bg2">
                    <a:lumMod val="75000"/>
                  </a:schemeClr>
                </a:solidFill>
              </a:rPr>
              <a:t> technologies</a:t>
            </a:r>
            <a:endParaRPr lang="en-IN" dirty="0">
              <a:solidFill>
                <a:schemeClr val="bg2">
                  <a:lumMod val="75000"/>
                </a:schemeClr>
              </a:solidFill>
            </a:endParaRPr>
          </a:p>
        </p:txBody>
      </p:sp>
    </p:spTree>
    <p:extLst>
      <p:ext uri="{BB962C8B-B14F-4D97-AF65-F5344CB8AC3E}">
        <p14:creationId xmlns:p14="http://schemas.microsoft.com/office/powerpoint/2010/main" val="1247875867"/>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2" name="click.wav"/>
          </p:stSnd>
        </p:sndAc>
      </p:transition>
    </mc:Choice>
    <mc:Fallback>
      <p:transition spd="slow">
        <p:fade/>
        <p:sndAc>
          <p:stSnd>
            <p:snd r:embed="rId2" name="click.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3C54F98-0662-4DBB-A95F-7853D518FA17}"/>
              </a:ext>
            </a:extLst>
          </p:cNvPr>
          <p:cNvSpPr>
            <a:spLocks noGrp="1"/>
          </p:cNvSpPr>
          <p:nvPr>
            <p:ph type="body" idx="1"/>
          </p:nvPr>
        </p:nvSpPr>
        <p:spPr>
          <a:xfrm>
            <a:off x="932427" y="3966591"/>
            <a:ext cx="8596668" cy="1570962"/>
          </a:xfrm>
        </p:spPr>
        <p:txBody>
          <a:bodyPr>
            <a:normAutofit lnSpcReduction="10000"/>
          </a:bodyPr>
          <a:lstStyle/>
          <a:p>
            <a:pPr rtl="0">
              <a:spcBef>
                <a:spcPts val="1200"/>
              </a:spcBef>
              <a:spcAft>
                <a:spcPts val="1200"/>
              </a:spcAft>
            </a:pPr>
            <a:r>
              <a:rPr lang="en-US" sz="1800" b="0" i="0" u="none" strike="noStrike" dirty="0">
                <a:solidFill>
                  <a:schemeClr val="tx1"/>
                </a:solidFill>
                <a:effectLst/>
                <a:latin typeface="Arial" panose="020B0604020202020204" pitchFamily="34" charset="0"/>
              </a:rPr>
              <a:t>It is observed that Amazon is the most popular E commerce website followed by Flipkart.</a:t>
            </a:r>
            <a:endParaRPr lang="en-US" b="0" dirty="0">
              <a:solidFill>
                <a:schemeClr val="tx1"/>
              </a:solidFill>
              <a:effectLst/>
            </a:endParaRPr>
          </a:p>
          <a:p>
            <a:br>
              <a:rPr lang="en-US" dirty="0">
                <a:solidFill>
                  <a:schemeClr val="tx1"/>
                </a:solidFill>
              </a:rPr>
            </a:br>
            <a:endParaRPr lang="en-IN" dirty="0">
              <a:solidFill>
                <a:schemeClr val="tx1"/>
              </a:solidFill>
            </a:endParaRPr>
          </a:p>
        </p:txBody>
      </p:sp>
      <p:pic>
        <p:nvPicPr>
          <p:cNvPr id="3" name="Picture 2">
            <a:extLst>
              <a:ext uri="{FF2B5EF4-FFF2-40B4-BE49-F238E27FC236}">
                <a16:creationId xmlns:a16="http://schemas.microsoft.com/office/drawing/2014/main" id="{A3B2792E-FE1F-A338-FCCA-BBF2644516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679" y="0"/>
            <a:ext cx="9501188" cy="3323302"/>
          </a:xfrm>
          <a:prstGeom prst="rect">
            <a:avLst/>
          </a:prstGeom>
          <a:effectLst>
            <a:reflection blurRad="495300" stA="99000" endPos="29000" dist="50800" dir="5400000" sy="-100000" algn="bl" rotWithShape="0"/>
          </a:effectLst>
        </p:spPr>
      </p:pic>
    </p:spTree>
    <p:extLst>
      <p:ext uri="{BB962C8B-B14F-4D97-AF65-F5344CB8AC3E}">
        <p14:creationId xmlns:p14="http://schemas.microsoft.com/office/powerpoint/2010/main" val="2738972422"/>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2" name="click.wav"/>
          </p:stSnd>
        </p:sndAc>
      </p:transition>
    </mc:Choice>
    <mc:Fallback>
      <p:transition spd="slow">
        <p:fade/>
        <p:sndAc>
          <p:stSnd>
            <p:snd r:embed="rId2" name="click.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E1BFC-EA8E-4CBB-BAF6-1691338D5191}"/>
              </a:ext>
            </a:extLst>
          </p:cNvPr>
          <p:cNvSpPr>
            <a:spLocks noGrp="1"/>
          </p:cNvSpPr>
          <p:nvPr>
            <p:ph type="title"/>
          </p:nvPr>
        </p:nvSpPr>
        <p:spPr>
          <a:xfrm>
            <a:off x="1326051" y="181160"/>
            <a:ext cx="9905998" cy="1478570"/>
          </a:xfrm>
        </p:spPr>
        <p:txBody>
          <a:bodyPr/>
          <a:lstStyle/>
          <a:p>
            <a:r>
              <a:rPr lang="en-IN" sz="3600" b="1" i="0" u="none" strike="noStrike" dirty="0">
                <a:effectLst/>
                <a:latin typeface="Arial" panose="020B0604020202020204" pitchFamily="34" charset="0"/>
              </a:rPr>
              <a:t>Consumer Demographics</a:t>
            </a:r>
            <a:endParaRPr lang="en-IN" dirty="0"/>
          </a:p>
        </p:txBody>
      </p:sp>
      <p:sp>
        <p:nvSpPr>
          <p:cNvPr id="3" name="Content Placeholder 2">
            <a:extLst>
              <a:ext uri="{FF2B5EF4-FFF2-40B4-BE49-F238E27FC236}">
                <a16:creationId xmlns:a16="http://schemas.microsoft.com/office/drawing/2014/main" id="{606021E6-1745-4BCC-85FA-E7C6887F553D}"/>
              </a:ext>
            </a:extLst>
          </p:cNvPr>
          <p:cNvSpPr>
            <a:spLocks noGrp="1"/>
          </p:cNvSpPr>
          <p:nvPr>
            <p:ph idx="1"/>
          </p:nvPr>
        </p:nvSpPr>
        <p:spPr>
          <a:xfrm>
            <a:off x="842474" y="1659730"/>
            <a:ext cx="9905999" cy="3541714"/>
          </a:xfrm>
        </p:spPr>
        <p:txBody>
          <a:bodyPr/>
          <a:lstStyle/>
          <a:p>
            <a:r>
              <a:rPr lang="en-US" sz="1800" b="0" i="0" u="none" strike="noStrike" dirty="0">
                <a:solidFill>
                  <a:srgbClr val="000000"/>
                </a:solidFill>
                <a:effectLst/>
                <a:latin typeface="Arial" panose="020B0604020202020204" pitchFamily="34" charset="0"/>
              </a:rPr>
              <a:t>Columns which contained details regarding the demographics of the participants (age, gender, location) were visualized and analyzed.</a:t>
            </a:r>
          </a:p>
          <a:p>
            <a:endParaRPr lang="en-IN" dirty="0"/>
          </a:p>
        </p:txBody>
      </p:sp>
      <p:pic>
        <p:nvPicPr>
          <p:cNvPr id="5" name="Picture 4">
            <a:extLst>
              <a:ext uri="{FF2B5EF4-FFF2-40B4-BE49-F238E27FC236}">
                <a16:creationId xmlns:a16="http://schemas.microsoft.com/office/drawing/2014/main" id="{89487D1F-86D1-4738-A9B3-BD8E279F66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336" y="2826335"/>
            <a:ext cx="4085710" cy="2810482"/>
          </a:xfrm>
          <a:prstGeom prst="rect">
            <a:avLst/>
          </a:prstGeom>
          <a:effectLst>
            <a:reflection blurRad="241300" stA="99000" endPos="31000" dist="127000" dir="5400000" sy="-100000" algn="bl" rotWithShape="0"/>
          </a:effectLst>
        </p:spPr>
      </p:pic>
      <p:pic>
        <p:nvPicPr>
          <p:cNvPr id="7" name="Picture 6">
            <a:extLst>
              <a:ext uri="{FF2B5EF4-FFF2-40B4-BE49-F238E27FC236}">
                <a16:creationId xmlns:a16="http://schemas.microsoft.com/office/drawing/2014/main" id="{A6D4F57D-95E1-4DD8-BC27-909EE4AF73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4733" y="2826335"/>
            <a:ext cx="3687316" cy="2643188"/>
          </a:xfrm>
          <a:prstGeom prst="rect">
            <a:avLst/>
          </a:prstGeom>
          <a:effectLst>
            <a:reflection blurRad="215900" stA="99000" endPos="30000" dist="101600" dir="5400000" sy="-100000" algn="bl" rotWithShape="0"/>
          </a:effectLst>
        </p:spPr>
      </p:pic>
    </p:spTree>
    <p:extLst>
      <p:ext uri="{BB962C8B-B14F-4D97-AF65-F5344CB8AC3E}">
        <p14:creationId xmlns:p14="http://schemas.microsoft.com/office/powerpoint/2010/main" val="2323541919"/>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2" name="click.wav"/>
          </p:stSnd>
        </p:sndAc>
      </p:transition>
    </mc:Choice>
    <mc:Fallback>
      <p:transition spd="slow">
        <p:fade/>
        <p:sndAc>
          <p:stSnd>
            <p:snd r:embed="rId2" name="click.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BDAD1-A923-49A2-9BDE-7F35D6F48A66}"/>
              </a:ext>
            </a:extLst>
          </p:cNvPr>
          <p:cNvSpPr>
            <a:spLocks noGrp="1"/>
          </p:cNvSpPr>
          <p:nvPr>
            <p:ph type="title"/>
          </p:nvPr>
        </p:nvSpPr>
        <p:spPr>
          <a:xfrm>
            <a:off x="1589821" y="232022"/>
            <a:ext cx="9905998" cy="1183540"/>
          </a:xfrm>
        </p:spPr>
        <p:txBody>
          <a:bodyPr/>
          <a:lstStyle/>
          <a:p>
            <a:r>
              <a:rPr lang="en-IN" sz="3600" b="1" i="0" u="none" strike="noStrike" dirty="0">
                <a:effectLst/>
                <a:latin typeface="Arial" panose="020B0604020202020204" pitchFamily="34" charset="0"/>
              </a:rPr>
              <a:t>Consumer Demographics</a:t>
            </a:r>
            <a:endParaRPr lang="en-IN" dirty="0"/>
          </a:p>
        </p:txBody>
      </p:sp>
      <p:pic>
        <p:nvPicPr>
          <p:cNvPr id="8" name="Content Placeholder 7">
            <a:extLst>
              <a:ext uri="{FF2B5EF4-FFF2-40B4-BE49-F238E27FC236}">
                <a16:creationId xmlns:a16="http://schemas.microsoft.com/office/drawing/2014/main" id="{941D5F8C-3AEE-53F7-74A6-8816F616480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89821" y="1168409"/>
            <a:ext cx="7606934" cy="2260591"/>
          </a:xfrm>
          <a:effectLst>
            <a:reflection blurRad="419100" stA="86000" endPos="65000" dist="50800" dir="5400000" sy="-100000" algn="bl" rotWithShape="0"/>
          </a:effectLst>
        </p:spPr>
      </p:pic>
      <p:pic>
        <p:nvPicPr>
          <p:cNvPr id="10" name="Picture 9">
            <a:extLst>
              <a:ext uri="{FF2B5EF4-FFF2-40B4-BE49-F238E27FC236}">
                <a16:creationId xmlns:a16="http://schemas.microsoft.com/office/drawing/2014/main" id="{D0826F59-A211-9360-29D6-B2437B21F0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570" y="3693844"/>
            <a:ext cx="9398976" cy="2932134"/>
          </a:xfrm>
          <a:prstGeom prst="rect">
            <a:avLst/>
          </a:prstGeom>
          <a:effectLst>
            <a:reflection blurRad="266700" stA="68000" endPos="22000" dist="50800" dir="5400000" sy="-100000" algn="bl" rotWithShape="0"/>
          </a:effectLst>
        </p:spPr>
      </p:pic>
    </p:spTree>
    <p:extLst>
      <p:ext uri="{BB962C8B-B14F-4D97-AF65-F5344CB8AC3E}">
        <p14:creationId xmlns:p14="http://schemas.microsoft.com/office/powerpoint/2010/main" val="3784969934"/>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2" name="click.wav"/>
          </p:stSnd>
        </p:sndAc>
      </p:transition>
    </mc:Choice>
    <mc:Fallback>
      <p:transition spd="slow">
        <p:fade/>
        <p:sndAc>
          <p:stSnd>
            <p:snd r:embed="rId2" name="click.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6083E-DBA8-44AA-A872-964FD63C59F4}"/>
              </a:ext>
            </a:extLst>
          </p:cNvPr>
          <p:cNvSpPr>
            <a:spLocks noGrp="1"/>
          </p:cNvSpPr>
          <p:nvPr>
            <p:ph type="title"/>
          </p:nvPr>
        </p:nvSpPr>
        <p:spPr>
          <a:xfrm>
            <a:off x="620304" y="0"/>
            <a:ext cx="9905998" cy="1478570"/>
          </a:xfrm>
        </p:spPr>
        <p:txBody>
          <a:bodyPr/>
          <a:lstStyle/>
          <a:p>
            <a:r>
              <a:rPr lang="en-IN" sz="3600" b="1" i="0" u="none" strike="noStrike" dirty="0">
                <a:effectLst/>
                <a:latin typeface="Arial" panose="020B0604020202020204" pitchFamily="34" charset="0"/>
              </a:rPr>
              <a:t>Consumer Demographics</a:t>
            </a:r>
            <a:endParaRPr lang="en-IN" dirty="0"/>
          </a:p>
        </p:txBody>
      </p:sp>
      <p:pic>
        <p:nvPicPr>
          <p:cNvPr id="5" name="Content Placeholder 4">
            <a:extLst>
              <a:ext uri="{FF2B5EF4-FFF2-40B4-BE49-F238E27FC236}">
                <a16:creationId xmlns:a16="http://schemas.microsoft.com/office/drawing/2014/main" id="{F088CB8A-A622-40DF-9FAE-C4623500C7F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4465" y="1828799"/>
            <a:ext cx="4420124" cy="3392129"/>
          </a:xfrm>
          <a:prstGeom prst="rect">
            <a:avLst/>
          </a:prstGeom>
          <a:ln w="38100" cap="sq">
            <a:solidFill>
              <a:srgbClr val="000000"/>
            </a:solidFill>
            <a:prstDash val="solid"/>
            <a:miter lim="800000"/>
          </a:ln>
          <a:effectLst>
            <a:glow rad="63500">
              <a:schemeClr val="accent4">
                <a:satMod val="175000"/>
                <a:alpha val="40000"/>
              </a:schemeClr>
            </a:glow>
            <a:outerShdw blurRad="50800" dist="38100" dir="2700000" algn="tl" rotWithShape="0">
              <a:srgbClr val="000000">
                <a:alpha val="43000"/>
              </a:srgbClr>
            </a:outerShdw>
            <a:reflection blurRad="114300" stA="50000" endA="300" endPos="30000" dir="5400000" sy="-100000" algn="bl" rotWithShape="0"/>
          </a:effectLst>
        </p:spPr>
      </p:pic>
      <p:pic>
        <p:nvPicPr>
          <p:cNvPr id="4" name="Picture 3">
            <a:extLst>
              <a:ext uri="{FF2B5EF4-FFF2-40B4-BE49-F238E27FC236}">
                <a16:creationId xmlns:a16="http://schemas.microsoft.com/office/drawing/2014/main" id="{C33627F0-243F-FC40-2FA9-78351E5B94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6371" y="1720646"/>
            <a:ext cx="6869823" cy="3500282"/>
          </a:xfrm>
          <a:prstGeom prst="rect">
            <a:avLst/>
          </a:prstGeom>
          <a:effectLst>
            <a:reflection blurRad="279400" stA="99000" endPos="30000" dist="190500" dir="5400000" sy="-100000" algn="bl" rotWithShape="0"/>
          </a:effectLst>
        </p:spPr>
      </p:pic>
    </p:spTree>
    <p:extLst>
      <p:ext uri="{BB962C8B-B14F-4D97-AF65-F5344CB8AC3E}">
        <p14:creationId xmlns:p14="http://schemas.microsoft.com/office/powerpoint/2010/main" val="721406798"/>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2" name="click.wav"/>
          </p:stSnd>
        </p:sndAc>
      </p:transition>
    </mc:Choice>
    <mc:Fallback>
      <p:transition spd="slow">
        <p:fade/>
        <p:sndAc>
          <p:stSnd>
            <p:snd r:embed="rId2" name="click.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1C542-2629-43AB-B15A-932A0B35212A}"/>
              </a:ext>
            </a:extLst>
          </p:cNvPr>
          <p:cNvSpPr>
            <a:spLocks noGrp="1"/>
          </p:cNvSpPr>
          <p:nvPr>
            <p:ph type="title"/>
          </p:nvPr>
        </p:nvSpPr>
        <p:spPr/>
        <p:txBody>
          <a:bodyPr/>
          <a:lstStyle/>
          <a:p>
            <a:r>
              <a:rPr lang="en-IN" sz="3600" b="1" i="0" u="none" strike="noStrike" dirty="0">
                <a:effectLst/>
                <a:latin typeface="Arial" panose="020B0604020202020204" pitchFamily="34" charset="0"/>
              </a:rPr>
              <a:t>Consumer Demographics</a:t>
            </a:r>
            <a:endParaRPr lang="en-IN" dirty="0"/>
          </a:p>
        </p:txBody>
      </p:sp>
      <p:sp>
        <p:nvSpPr>
          <p:cNvPr id="3" name="Content Placeholder 2">
            <a:extLst>
              <a:ext uri="{FF2B5EF4-FFF2-40B4-BE49-F238E27FC236}">
                <a16:creationId xmlns:a16="http://schemas.microsoft.com/office/drawing/2014/main" id="{9B226270-9E57-4080-9575-8EE31F874793}"/>
              </a:ext>
            </a:extLst>
          </p:cNvPr>
          <p:cNvSpPr>
            <a:spLocks noGrp="1"/>
          </p:cNvSpPr>
          <p:nvPr>
            <p:ph idx="1"/>
          </p:nvPr>
        </p:nvSpPr>
        <p:spPr/>
        <p:txBody>
          <a:bodyPr/>
          <a:lstStyle/>
          <a:p>
            <a:pPr rtl="0">
              <a:spcBef>
                <a:spcPts val="1200"/>
              </a:spcBef>
              <a:spcAft>
                <a:spcPts val="1200"/>
              </a:spcAft>
            </a:pPr>
            <a:r>
              <a:rPr lang="en-US" sz="1800" b="0" i="0" u="none" strike="noStrike" dirty="0">
                <a:effectLst/>
                <a:latin typeface="Arial" panose="020B0604020202020204" pitchFamily="34" charset="0"/>
              </a:rPr>
              <a:t>Based on the above graphs it is observed that:</a:t>
            </a:r>
            <a:endParaRPr lang="en-US" b="0" dirty="0">
              <a:effectLst/>
            </a:endParaRPr>
          </a:p>
          <a:p>
            <a:pPr rtl="0" fontAlgn="base">
              <a:spcBef>
                <a:spcPts val="1200"/>
              </a:spcBef>
              <a:spcAft>
                <a:spcPts val="0"/>
              </a:spcAft>
              <a:buFont typeface="Arial" panose="020B0604020202020204" pitchFamily="34" charset="0"/>
              <a:buChar char="•"/>
            </a:pPr>
            <a:r>
              <a:rPr lang="en-US" sz="1800" b="0" i="0" u="none" strike="noStrike" dirty="0">
                <a:effectLst/>
                <a:latin typeface="Arial" panose="020B0604020202020204" pitchFamily="34" charset="0"/>
              </a:rPr>
              <a:t>Majority of the participants are female, comprising 67.29% of the total participants of the survey.</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Most of the participants hail from </a:t>
            </a:r>
            <a:r>
              <a:rPr lang="en-US" sz="1800" b="0" i="0" u="none" strike="noStrike" dirty="0" err="1">
                <a:effectLst/>
                <a:latin typeface="Arial" panose="020B0604020202020204" pitchFamily="34" charset="0"/>
              </a:rPr>
              <a:t>Delhi,Greater</a:t>
            </a:r>
            <a:r>
              <a:rPr lang="en-US" sz="1800" b="0" i="0" u="none" strike="noStrike" dirty="0">
                <a:effectLst/>
                <a:latin typeface="Arial" panose="020B0604020202020204" pitchFamily="34" charset="0"/>
              </a:rPr>
              <a:t> </a:t>
            </a:r>
            <a:r>
              <a:rPr lang="en-US" sz="1800" b="0" i="0" u="none" strike="noStrike" dirty="0" err="1">
                <a:effectLst/>
                <a:latin typeface="Arial" panose="020B0604020202020204" pitchFamily="34" charset="0"/>
              </a:rPr>
              <a:t>Noida,Noida</a:t>
            </a:r>
            <a:r>
              <a:rPr lang="en-US" sz="1800" b="0" i="0" u="none" strike="noStrike" dirty="0">
                <a:effectLst/>
                <a:latin typeface="Arial" panose="020B0604020202020204" pitchFamily="34" charset="0"/>
              </a:rPr>
              <a:t>, and Bangalore.</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Of those who hailed from Delhi and Noida, the majority were Male. While of those who hailed from Greater </a:t>
            </a:r>
            <a:r>
              <a:rPr lang="en-US" sz="1800" b="0" i="0" u="none" strike="noStrike" dirty="0" err="1">
                <a:effectLst/>
                <a:latin typeface="Arial" panose="020B0604020202020204" pitchFamily="34" charset="0"/>
              </a:rPr>
              <a:t>Noida,Bangalore</a:t>
            </a:r>
            <a:r>
              <a:rPr lang="en-US" sz="1800" b="0" i="0" u="none" strike="noStrike" dirty="0">
                <a:effectLst/>
                <a:latin typeface="Arial" panose="020B0604020202020204" pitchFamily="34" charset="0"/>
              </a:rPr>
              <a:t> and Karnal, Ghaziabad and Solan the majority were Female</a:t>
            </a:r>
          </a:p>
          <a:p>
            <a:pPr rtl="0" fontAlgn="base">
              <a:spcBef>
                <a:spcPts val="0"/>
              </a:spcBef>
              <a:spcAft>
                <a:spcPts val="1200"/>
              </a:spcAft>
              <a:buFont typeface="Arial" panose="020B0604020202020204" pitchFamily="34" charset="0"/>
              <a:buChar char="•"/>
            </a:pPr>
            <a:r>
              <a:rPr lang="en-US" sz="1800" b="0" i="0" u="none" strike="noStrike" dirty="0">
                <a:effectLst/>
                <a:latin typeface="Arial" panose="020B0604020202020204" pitchFamily="34" charset="0"/>
              </a:rPr>
              <a:t>The age distribution of the majority of the participants lies in the range of 21-40 </a:t>
            </a:r>
            <a:r>
              <a:rPr lang="en-US" sz="1800" b="0" i="0" u="none" strike="noStrike" dirty="0" err="1">
                <a:effectLst/>
                <a:latin typeface="Arial" panose="020B0604020202020204" pitchFamily="34" charset="0"/>
              </a:rPr>
              <a:t>years,with</a:t>
            </a:r>
            <a:r>
              <a:rPr lang="en-US" sz="1800" b="0" i="0" u="none" strike="noStrike" dirty="0">
                <a:effectLst/>
                <a:latin typeface="Arial" panose="020B0604020202020204" pitchFamily="34" charset="0"/>
              </a:rPr>
              <a:t> 59.48% of the total participants falling within that age range, while 26.02% of the participants belong to the age range of 41-50 years.</a:t>
            </a:r>
          </a:p>
          <a:p>
            <a:endParaRPr lang="en-IN" dirty="0"/>
          </a:p>
        </p:txBody>
      </p:sp>
    </p:spTree>
    <p:extLst>
      <p:ext uri="{BB962C8B-B14F-4D97-AF65-F5344CB8AC3E}">
        <p14:creationId xmlns:p14="http://schemas.microsoft.com/office/powerpoint/2010/main" val="1297357423"/>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2" name="click.wav"/>
          </p:stSnd>
        </p:sndAc>
      </p:transition>
    </mc:Choice>
    <mc:Fallback>
      <p:transition spd="slow">
        <p:fade/>
        <p:sndAc>
          <p:stSnd>
            <p:snd r:embed="rId2" name="click.wav"/>
          </p:stSnd>
        </p:sndAc>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E1C32-C638-415F-93BB-340615147C16}"/>
              </a:ext>
            </a:extLst>
          </p:cNvPr>
          <p:cNvSpPr>
            <a:spLocks noGrp="1"/>
          </p:cNvSpPr>
          <p:nvPr>
            <p:ph type="title"/>
          </p:nvPr>
        </p:nvSpPr>
        <p:spPr>
          <a:xfrm>
            <a:off x="730046" y="197674"/>
            <a:ext cx="9905998" cy="1478570"/>
          </a:xfrm>
        </p:spPr>
        <p:txBody>
          <a:bodyPr/>
          <a:lstStyle/>
          <a:p>
            <a:r>
              <a:rPr lang="en-US" b="1" dirty="0">
                <a:solidFill>
                  <a:schemeClr val="tx1"/>
                </a:solidFill>
              </a:rPr>
              <a:t>Consumer online shopping activities and preferences</a:t>
            </a:r>
            <a:endParaRPr lang="en-IN" b="1" dirty="0">
              <a:solidFill>
                <a:schemeClr val="tx1"/>
              </a:solidFill>
            </a:endParaRPr>
          </a:p>
        </p:txBody>
      </p:sp>
      <p:pic>
        <p:nvPicPr>
          <p:cNvPr id="21" name="Picture 20">
            <a:extLst>
              <a:ext uri="{FF2B5EF4-FFF2-40B4-BE49-F238E27FC236}">
                <a16:creationId xmlns:a16="http://schemas.microsoft.com/office/drawing/2014/main" id="{8B34DC9E-AD43-4642-8B1C-7E47E92D1B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458" y="5195956"/>
            <a:ext cx="5360584" cy="1662044"/>
          </a:xfrm>
          <a:prstGeom prst="rect">
            <a:avLst/>
          </a:prstGeom>
        </p:spPr>
      </p:pic>
      <p:pic>
        <p:nvPicPr>
          <p:cNvPr id="23" name="Picture 22">
            <a:extLst>
              <a:ext uri="{FF2B5EF4-FFF2-40B4-BE49-F238E27FC236}">
                <a16:creationId xmlns:a16="http://schemas.microsoft.com/office/drawing/2014/main" id="{6CE8F349-B976-4F3A-B9D7-27DFAA1A6C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005" y="3689751"/>
            <a:ext cx="2128467" cy="1405839"/>
          </a:xfrm>
          <a:prstGeom prst="rect">
            <a:avLst/>
          </a:prstGeom>
        </p:spPr>
      </p:pic>
      <p:pic>
        <p:nvPicPr>
          <p:cNvPr id="25" name="Picture 24">
            <a:extLst>
              <a:ext uri="{FF2B5EF4-FFF2-40B4-BE49-F238E27FC236}">
                <a16:creationId xmlns:a16="http://schemas.microsoft.com/office/drawing/2014/main" id="{CAF712B0-2D24-42E8-96D8-667B9D2BB1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4933197"/>
            <a:ext cx="2207299" cy="1464963"/>
          </a:xfrm>
          <a:prstGeom prst="rect">
            <a:avLst/>
          </a:prstGeom>
        </p:spPr>
      </p:pic>
      <p:pic>
        <p:nvPicPr>
          <p:cNvPr id="27" name="Picture 26">
            <a:extLst>
              <a:ext uri="{FF2B5EF4-FFF2-40B4-BE49-F238E27FC236}">
                <a16:creationId xmlns:a16="http://schemas.microsoft.com/office/drawing/2014/main" id="{4882B2A3-4C87-4386-852A-344F049ABD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51780" y="4913488"/>
            <a:ext cx="2253285" cy="1484672"/>
          </a:xfrm>
          <a:prstGeom prst="rect">
            <a:avLst/>
          </a:prstGeom>
        </p:spPr>
      </p:pic>
      <p:pic>
        <p:nvPicPr>
          <p:cNvPr id="8" name="Content Placeholder 7">
            <a:extLst>
              <a:ext uri="{FF2B5EF4-FFF2-40B4-BE49-F238E27FC236}">
                <a16:creationId xmlns:a16="http://schemas.microsoft.com/office/drawing/2014/main" id="{A29703C1-1EE3-343D-52CA-91CF8F964663}"/>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231495" y="1409589"/>
            <a:ext cx="4215466" cy="2293710"/>
          </a:xfrm>
        </p:spPr>
      </p:pic>
      <p:pic>
        <p:nvPicPr>
          <p:cNvPr id="11" name="Picture 10">
            <a:extLst>
              <a:ext uri="{FF2B5EF4-FFF2-40B4-BE49-F238E27FC236}">
                <a16:creationId xmlns:a16="http://schemas.microsoft.com/office/drawing/2014/main" id="{2983B66B-4377-D915-B280-4580ED61DE0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27471" y="1373707"/>
            <a:ext cx="5652562" cy="2673650"/>
          </a:xfrm>
          <a:prstGeom prst="rect">
            <a:avLst/>
          </a:prstGeom>
        </p:spPr>
      </p:pic>
    </p:spTree>
    <p:extLst>
      <p:ext uri="{BB962C8B-B14F-4D97-AF65-F5344CB8AC3E}">
        <p14:creationId xmlns:p14="http://schemas.microsoft.com/office/powerpoint/2010/main" val="1651194303"/>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2" name="click.wav"/>
          </p:stSnd>
        </p:sndAc>
      </p:transition>
    </mc:Choice>
    <mc:Fallback>
      <p:transition spd="slow">
        <p:fade/>
        <p:sndAc>
          <p:stSnd>
            <p:snd r:embed="rId2" name="click.wav"/>
          </p:stSnd>
        </p:sndAc>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58F4F-9226-43CC-A0A5-C817CB5FC5D3}"/>
              </a:ext>
            </a:extLst>
          </p:cNvPr>
          <p:cNvSpPr>
            <a:spLocks noGrp="1"/>
          </p:cNvSpPr>
          <p:nvPr>
            <p:ph type="title"/>
          </p:nvPr>
        </p:nvSpPr>
        <p:spPr/>
        <p:txBody>
          <a:bodyPr/>
          <a:lstStyle/>
          <a:p>
            <a:r>
              <a:rPr lang="en-US" b="1" dirty="0">
                <a:solidFill>
                  <a:schemeClr val="tx1"/>
                </a:solidFill>
              </a:rPr>
              <a:t>Consumer online shopping activities and preferences</a:t>
            </a:r>
            <a:endParaRPr lang="en-IN" b="1" dirty="0"/>
          </a:p>
        </p:txBody>
      </p:sp>
      <p:sp>
        <p:nvSpPr>
          <p:cNvPr id="3" name="Content Placeholder 2">
            <a:extLst>
              <a:ext uri="{FF2B5EF4-FFF2-40B4-BE49-F238E27FC236}">
                <a16:creationId xmlns:a16="http://schemas.microsoft.com/office/drawing/2014/main" id="{2A791ADB-F309-44DB-9692-F765DA05DE2C}"/>
              </a:ext>
            </a:extLst>
          </p:cNvPr>
          <p:cNvSpPr>
            <a:spLocks noGrp="1"/>
          </p:cNvSpPr>
          <p:nvPr>
            <p:ph idx="1"/>
          </p:nvPr>
        </p:nvSpPr>
        <p:spPr/>
        <p:txBody>
          <a:bodyPr>
            <a:normAutofit fontScale="85000" lnSpcReduction="10000"/>
          </a:bodyPr>
          <a:lstStyle/>
          <a:p>
            <a:pPr rtl="0">
              <a:spcBef>
                <a:spcPts val="1200"/>
              </a:spcBef>
              <a:spcAft>
                <a:spcPts val="1200"/>
              </a:spcAft>
            </a:pPr>
            <a:r>
              <a:rPr lang="en-US" sz="1800" b="0" i="0" u="none" strike="noStrike" dirty="0">
                <a:effectLst/>
                <a:latin typeface="Arial" panose="020B0604020202020204" pitchFamily="34" charset="0"/>
              </a:rPr>
              <a:t>Based on the above graphs it is observed that:</a:t>
            </a:r>
            <a:endParaRPr lang="en-US" b="0" dirty="0">
              <a:effectLst/>
            </a:endParaRPr>
          </a:p>
          <a:p>
            <a:pPr rtl="0" fontAlgn="base">
              <a:spcBef>
                <a:spcPts val="1200"/>
              </a:spcBef>
              <a:spcAft>
                <a:spcPts val="0"/>
              </a:spcAft>
              <a:buFont typeface="Arial" panose="020B0604020202020204" pitchFamily="34" charset="0"/>
              <a:buChar char="•"/>
            </a:pPr>
            <a:r>
              <a:rPr lang="en-US" sz="1800" b="0" i="0" u="none" strike="noStrike" dirty="0">
                <a:effectLst/>
                <a:latin typeface="Arial" panose="020B0604020202020204" pitchFamily="34" charset="0"/>
              </a:rPr>
              <a:t>Majority of the consumers have been shopping for over 4 years and have made less than 10 purchases in the last 1 year.</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Smartphone and mobile internet are the most popular means of accessing ecommerce  websites, with most common screen size being 5.5 inches or greater.</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Windows operating system is the most popular on Laptop/Desktop devices while android is the most popular OS on smartphone devices followed by iOS.</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Google Chrome is the most popular web Browser, especially on portable devices, followed by Safari.</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Search Engine is the most common means of arriving at the E commerce websites, followed by  Application and Direct URL.</a:t>
            </a:r>
          </a:p>
          <a:p>
            <a:pPr rtl="0" fontAlgn="base">
              <a:spcBef>
                <a:spcPts val="0"/>
              </a:spcBef>
              <a:spcAft>
                <a:spcPts val="1200"/>
              </a:spcAft>
              <a:buFont typeface="Arial" panose="020B0604020202020204" pitchFamily="34" charset="0"/>
              <a:buChar char="•"/>
            </a:pPr>
            <a:r>
              <a:rPr lang="en-US" sz="1800" b="0" i="0" u="none" strike="noStrike" dirty="0">
                <a:effectLst/>
                <a:latin typeface="Arial" panose="020B0604020202020204" pitchFamily="34" charset="0"/>
              </a:rPr>
              <a:t>Most consumers spend over 15 mins browsing an e-commerce website before making a purchase decision. </a:t>
            </a:r>
          </a:p>
          <a:p>
            <a:endParaRPr lang="en-IN" dirty="0"/>
          </a:p>
        </p:txBody>
      </p:sp>
    </p:spTree>
    <p:extLst>
      <p:ext uri="{BB962C8B-B14F-4D97-AF65-F5344CB8AC3E}">
        <p14:creationId xmlns:p14="http://schemas.microsoft.com/office/powerpoint/2010/main" val="1619985752"/>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2" name="click.wav"/>
          </p:stSnd>
        </p:sndAc>
      </p:transition>
    </mc:Choice>
    <mc:Fallback>
      <p:transition spd="slow">
        <p:fade/>
        <p:sndAc>
          <p:stSnd>
            <p:snd r:embed="rId2" name="click.wav"/>
          </p:stSnd>
        </p:sndAc>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A85E3-7637-4D99-B3A3-B4B0D76AF323}"/>
              </a:ext>
            </a:extLst>
          </p:cNvPr>
          <p:cNvSpPr>
            <a:spLocks noGrp="1"/>
          </p:cNvSpPr>
          <p:nvPr>
            <p:ph type="title"/>
          </p:nvPr>
        </p:nvSpPr>
        <p:spPr/>
        <p:txBody>
          <a:bodyPr/>
          <a:lstStyle/>
          <a:p>
            <a:r>
              <a:rPr kumimoji="0" lang="en-IN" sz="3600" b="1" i="0" u="none" strike="noStrike" kern="1200" cap="none" spc="0" normalizeH="0" baseline="0" noProof="0" dirty="0">
                <a:ln>
                  <a:noFill/>
                </a:ln>
                <a:solidFill>
                  <a:srgbClr val="000000"/>
                </a:solidFill>
                <a:effectLst/>
                <a:uLnTx/>
                <a:uFillTx/>
                <a:latin typeface="Arial" panose="020B0604020202020204" pitchFamily="34" charset="0"/>
                <a:ea typeface="+mj-ea"/>
                <a:cs typeface="+mj-cs"/>
              </a:rPr>
              <a:t>Consumer Hesitation</a:t>
            </a:r>
            <a:endParaRPr lang="en-IN" dirty="0"/>
          </a:p>
        </p:txBody>
      </p:sp>
      <p:sp>
        <p:nvSpPr>
          <p:cNvPr id="3" name="Content Placeholder 2">
            <a:extLst>
              <a:ext uri="{FF2B5EF4-FFF2-40B4-BE49-F238E27FC236}">
                <a16:creationId xmlns:a16="http://schemas.microsoft.com/office/drawing/2014/main" id="{FC8E849E-C7B7-44B7-8539-248E5EFD7151}"/>
              </a:ext>
            </a:extLst>
          </p:cNvPr>
          <p:cNvSpPr>
            <a:spLocks noGrp="1"/>
          </p:cNvSpPr>
          <p:nvPr>
            <p:ph idx="1"/>
          </p:nvPr>
        </p:nvSpPr>
        <p:spPr/>
        <p:txBody>
          <a:bodyPr/>
          <a:lstStyle/>
          <a:p>
            <a:r>
              <a:rPr lang="en-US" sz="1800" b="0" i="0" u="none" strike="noStrike" dirty="0">
                <a:effectLst/>
                <a:latin typeface="Arial" panose="020B0604020202020204" pitchFamily="34" charset="0"/>
              </a:rPr>
              <a:t>Various factors/reasons which contributed to consumers’  hesitation to complete a purchase online were </a:t>
            </a:r>
            <a:r>
              <a:rPr lang="en-US" sz="1800" b="0" i="0" u="none" strike="noStrike" dirty="0" err="1">
                <a:effectLst/>
                <a:latin typeface="Arial" panose="020B0604020202020204" pitchFamily="34" charset="0"/>
              </a:rPr>
              <a:t>analysed</a:t>
            </a:r>
            <a:r>
              <a:rPr lang="en-US" sz="1800" b="0" i="0" u="none" strike="noStrike" dirty="0">
                <a:effectLst/>
                <a:latin typeface="Arial" panose="020B0604020202020204" pitchFamily="34" charset="0"/>
              </a:rPr>
              <a:t> from the data provided under the columns of the </a:t>
            </a:r>
            <a:r>
              <a:rPr lang="en-US" sz="1800" b="0" i="0" u="none" strike="noStrike" dirty="0" err="1">
                <a:effectLst/>
                <a:latin typeface="Arial" panose="020B0604020202020204" pitchFamily="34" charset="0"/>
              </a:rPr>
              <a:t>dataframe</a:t>
            </a:r>
            <a:r>
              <a:rPr lang="en-US" sz="1800" b="0" i="0" u="none" strike="noStrike" dirty="0">
                <a:effectLst/>
                <a:latin typeface="Arial" panose="020B0604020202020204" pitchFamily="34" charset="0"/>
              </a:rPr>
              <a:t>.</a:t>
            </a:r>
          </a:p>
          <a:p>
            <a:endParaRPr lang="en-US" sz="1800" b="0" i="0" u="none" strike="noStrike" dirty="0">
              <a:effectLst/>
              <a:latin typeface="Arial" panose="020B0604020202020204" pitchFamily="34" charset="0"/>
            </a:endParaRPr>
          </a:p>
          <a:p>
            <a:endParaRPr lang="en-IN" dirty="0"/>
          </a:p>
        </p:txBody>
      </p:sp>
      <p:pic>
        <p:nvPicPr>
          <p:cNvPr id="7" name="Picture 6">
            <a:extLst>
              <a:ext uri="{FF2B5EF4-FFF2-40B4-BE49-F238E27FC236}">
                <a16:creationId xmlns:a16="http://schemas.microsoft.com/office/drawing/2014/main" id="{6231C174-FF6A-4FFF-9BC9-0BA590D69A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0932" y="3624007"/>
            <a:ext cx="5324044" cy="1623184"/>
          </a:xfrm>
          <a:prstGeom prst="rect">
            <a:avLst/>
          </a:prstGeom>
          <a:effectLst>
            <a:reflection blurRad="482600" stA="89000" endPos="59000" dist="50800" dir="5400000" sy="-100000" algn="bl" rotWithShape="0"/>
          </a:effectLst>
        </p:spPr>
      </p:pic>
      <p:pic>
        <p:nvPicPr>
          <p:cNvPr id="6" name="Picture 5">
            <a:extLst>
              <a:ext uri="{FF2B5EF4-FFF2-40B4-BE49-F238E27FC236}">
                <a16:creationId xmlns:a16="http://schemas.microsoft.com/office/drawing/2014/main" id="{0573FD75-D5F8-6871-445F-C49AA51365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429000"/>
            <a:ext cx="6610932" cy="2409131"/>
          </a:xfrm>
          <a:prstGeom prst="rect">
            <a:avLst/>
          </a:prstGeom>
          <a:effectLst>
            <a:reflection blurRad="393700" stA="82000" endPos="28000" dist="50800" dir="5400000" sy="-100000" algn="bl" rotWithShape="0"/>
          </a:effectLst>
        </p:spPr>
      </p:pic>
    </p:spTree>
    <p:extLst>
      <p:ext uri="{BB962C8B-B14F-4D97-AF65-F5344CB8AC3E}">
        <p14:creationId xmlns:p14="http://schemas.microsoft.com/office/powerpoint/2010/main" val="2384847603"/>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2" name="click.wav"/>
          </p:stSnd>
        </p:sndAc>
      </p:transition>
    </mc:Choice>
    <mc:Fallback>
      <p:transition spd="slow">
        <p:fade/>
        <p:sndAc>
          <p:stSnd>
            <p:snd r:embed="rId2" name="click.wav"/>
          </p:stSnd>
        </p:sndAc>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9A65E-F5FD-490D-B40C-140FE6875381}"/>
              </a:ext>
            </a:extLst>
          </p:cNvPr>
          <p:cNvSpPr>
            <a:spLocks noGrp="1"/>
          </p:cNvSpPr>
          <p:nvPr>
            <p:ph type="title"/>
          </p:nvPr>
        </p:nvSpPr>
        <p:spPr/>
        <p:txBody>
          <a:bodyPr/>
          <a:lstStyle/>
          <a:p>
            <a:r>
              <a:rPr kumimoji="0" lang="en-IN" sz="3600" b="1" i="0" u="none" strike="noStrike" kern="1200" cap="none" spc="0" normalizeH="0" baseline="0" noProof="0" dirty="0">
                <a:ln>
                  <a:noFill/>
                </a:ln>
                <a:solidFill>
                  <a:srgbClr val="000000"/>
                </a:solidFill>
                <a:effectLst/>
                <a:uLnTx/>
                <a:uFillTx/>
                <a:latin typeface="Arial" panose="020B0604020202020204" pitchFamily="34" charset="0"/>
                <a:ea typeface="+mj-ea"/>
                <a:cs typeface="+mj-cs"/>
              </a:rPr>
              <a:t>Consumer Hesitation</a:t>
            </a:r>
            <a:endParaRPr lang="en-IN" dirty="0"/>
          </a:p>
        </p:txBody>
      </p:sp>
      <p:sp>
        <p:nvSpPr>
          <p:cNvPr id="3" name="Content Placeholder 2">
            <a:extLst>
              <a:ext uri="{FF2B5EF4-FFF2-40B4-BE49-F238E27FC236}">
                <a16:creationId xmlns:a16="http://schemas.microsoft.com/office/drawing/2014/main" id="{9266D46E-BA8F-4599-A5C3-F7EA161C8DDE}"/>
              </a:ext>
            </a:extLst>
          </p:cNvPr>
          <p:cNvSpPr>
            <a:spLocks noGrp="1"/>
          </p:cNvSpPr>
          <p:nvPr>
            <p:ph idx="1"/>
          </p:nvPr>
        </p:nvSpPr>
        <p:spPr/>
        <p:txBody>
          <a:bodyPr/>
          <a:lstStyle/>
          <a:p>
            <a:pPr rtl="0">
              <a:spcBef>
                <a:spcPts val="1200"/>
              </a:spcBef>
              <a:spcAft>
                <a:spcPts val="1200"/>
              </a:spcAft>
            </a:pPr>
            <a:r>
              <a:rPr lang="en-US" sz="1800" b="0" i="0" u="none" strike="noStrike" dirty="0">
                <a:effectLst/>
                <a:latin typeface="Arial" panose="020B0604020202020204" pitchFamily="34" charset="0"/>
              </a:rPr>
              <a:t>Based on the above graphs it is observed that:</a:t>
            </a:r>
            <a:endParaRPr lang="en-US" b="0" dirty="0">
              <a:effectLst/>
            </a:endParaRPr>
          </a:p>
          <a:p>
            <a:pPr rtl="0" fontAlgn="base">
              <a:spcBef>
                <a:spcPts val="1200"/>
              </a:spcBef>
              <a:spcAft>
                <a:spcPts val="0"/>
              </a:spcAft>
              <a:buFont typeface="Arial" panose="020B0604020202020204" pitchFamily="34" charset="0"/>
              <a:buChar char="•"/>
            </a:pPr>
            <a:r>
              <a:rPr lang="en-US" sz="1800" b="0" i="0" u="none" strike="noStrike" dirty="0">
                <a:effectLst/>
                <a:latin typeface="Arial" panose="020B0604020202020204" pitchFamily="34" charset="0"/>
              </a:rPr>
              <a:t>Consumers sometimes abandon items  in shopping cart.</a:t>
            </a:r>
          </a:p>
          <a:p>
            <a:pPr rtl="0" fontAlgn="base">
              <a:spcBef>
                <a:spcPts val="0"/>
              </a:spcBef>
              <a:spcAft>
                <a:spcPts val="1200"/>
              </a:spcAft>
              <a:buFont typeface="Arial" panose="020B0604020202020204" pitchFamily="34" charset="0"/>
              <a:buChar char="•"/>
            </a:pPr>
            <a:r>
              <a:rPr lang="en-US" sz="1800" b="0" i="0" u="none" strike="noStrike" dirty="0">
                <a:effectLst/>
                <a:latin typeface="Arial" panose="020B0604020202020204" pitchFamily="34" charset="0"/>
              </a:rPr>
              <a:t>Finding a better alternative offer is the most common reason behind why consumers abandon items on a particular e commerce website.</a:t>
            </a:r>
          </a:p>
          <a:p>
            <a:endParaRPr lang="en-IN" dirty="0"/>
          </a:p>
        </p:txBody>
      </p:sp>
    </p:spTree>
    <p:extLst>
      <p:ext uri="{BB962C8B-B14F-4D97-AF65-F5344CB8AC3E}">
        <p14:creationId xmlns:p14="http://schemas.microsoft.com/office/powerpoint/2010/main" val="3094877178"/>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2" name="click.wav"/>
          </p:stSnd>
        </p:sndAc>
      </p:transition>
    </mc:Choice>
    <mc:Fallback>
      <p:transition spd="slow">
        <p:fade/>
        <p:sndAc>
          <p:stSnd>
            <p:snd r:embed="rId2" name="click.wav"/>
          </p:stSnd>
        </p:sndAc>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6E54A-667F-4D5A-9733-9C9C6A16EE90}"/>
              </a:ext>
            </a:extLst>
          </p:cNvPr>
          <p:cNvSpPr>
            <a:spLocks noGrp="1"/>
          </p:cNvSpPr>
          <p:nvPr>
            <p:ph type="title"/>
          </p:nvPr>
        </p:nvSpPr>
        <p:spPr/>
        <p:txBody>
          <a:bodyPr/>
          <a:lstStyle/>
          <a:p>
            <a:r>
              <a:rPr lang="en-US" sz="3600" b="1" i="0" u="none" strike="noStrike" dirty="0">
                <a:solidFill>
                  <a:srgbClr val="000000"/>
                </a:solidFill>
                <a:effectLst/>
                <a:latin typeface="Arial" panose="020B0604020202020204" pitchFamily="34" charset="0"/>
              </a:rPr>
              <a:t>Consumer opinions on Website Features</a:t>
            </a:r>
            <a:endParaRPr lang="en-IN" dirty="0"/>
          </a:p>
        </p:txBody>
      </p:sp>
      <p:sp>
        <p:nvSpPr>
          <p:cNvPr id="3" name="Content Placeholder 2">
            <a:extLst>
              <a:ext uri="{FF2B5EF4-FFF2-40B4-BE49-F238E27FC236}">
                <a16:creationId xmlns:a16="http://schemas.microsoft.com/office/drawing/2014/main" id="{01002AE5-7952-4031-BE9C-72D54AA6FF3E}"/>
              </a:ext>
            </a:extLst>
          </p:cNvPr>
          <p:cNvSpPr>
            <a:spLocks noGrp="1"/>
          </p:cNvSpPr>
          <p:nvPr>
            <p:ph idx="1"/>
          </p:nvPr>
        </p:nvSpPr>
        <p:spPr>
          <a:xfrm>
            <a:off x="1141412" y="2249487"/>
            <a:ext cx="9905999" cy="3541714"/>
          </a:xfrm>
        </p:spPr>
        <p:txBody>
          <a:bodyPr>
            <a:normAutofit fontScale="85000" lnSpcReduction="10000"/>
          </a:bodyPr>
          <a:lstStyle/>
          <a:p>
            <a:r>
              <a:rPr lang="en-US" sz="2000" b="0" i="0" u="none" strike="noStrike" dirty="0">
                <a:effectLst/>
                <a:latin typeface="Arial" panose="020B0604020202020204" pitchFamily="34" charset="0"/>
              </a:rPr>
              <a:t>Analyzing the opinions of the participants on the various features of the e-commerce websites reveals that Majority of the consumers strongly agree that:</a:t>
            </a:r>
          </a:p>
          <a:p>
            <a:pPr marL="457200" rtl="0" fontAlgn="base">
              <a:spcBef>
                <a:spcPts val="1200"/>
              </a:spcBef>
              <a:spcAft>
                <a:spcPts val="0"/>
              </a:spcAft>
              <a:buFont typeface="Arial" panose="020B0604020202020204" pitchFamily="34" charset="0"/>
              <a:buChar char="•"/>
            </a:pPr>
            <a:r>
              <a:rPr lang="en-US" sz="2000" b="0" i="0" u="none" strike="noStrike" dirty="0">
                <a:effectLst/>
                <a:latin typeface="Arial" panose="020B0604020202020204" pitchFamily="34" charset="0"/>
              </a:rPr>
              <a:t>The content on the website must be easy to read and understand</a:t>
            </a:r>
          </a:p>
          <a:p>
            <a:pPr marL="457200" rtl="0" fontAlgn="base">
              <a:spcBef>
                <a:spcPts val="0"/>
              </a:spcBef>
              <a:spcAft>
                <a:spcPts val="0"/>
              </a:spcAft>
              <a:buFont typeface="Arial" panose="020B0604020202020204" pitchFamily="34" charset="0"/>
              <a:buChar char="•"/>
            </a:pPr>
            <a:r>
              <a:rPr lang="en-US" sz="2000" b="0" i="0" u="none" strike="noStrike" dirty="0">
                <a:effectLst/>
                <a:latin typeface="Arial" panose="020B0604020202020204" pitchFamily="34" charset="0"/>
              </a:rPr>
              <a:t>Information on similar product to the one highlighted  is important for product comparison</a:t>
            </a:r>
          </a:p>
          <a:p>
            <a:pPr marL="457200" rtl="0" fontAlgn="base">
              <a:spcBef>
                <a:spcPts val="0"/>
              </a:spcBef>
              <a:spcAft>
                <a:spcPts val="0"/>
              </a:spcAft>
              <a:buFont typeface="Arial" panose="020B0604020202020204" pitchFamily="34" charset="0"/>
              <a:buChar char="•"/>
            </a:pPr>
            <a:r>
              <a:rPr lang="en-US" sz="2000" b="0" i="0" u="none" strike="noStrike" dirty="0">
                <a:effectLst/>
                <a:latin typeface="Arial" panose="020B0604020202020204" pitchFamily="34" charset="0"/>
              </a:rPr>
              <a:t>Complete information on listed seller and product being offered is important for purchase decision</a:t>
            </a:r>
          </a:p>
          <a:p>
            <a:pPr marL="457200" rtl="0" fontAlgn="base">
              <a:spcBef>
                <a:spcPts val="0"/>
              </a:spcBef>
              <a:spcAft>
                <a:spcPts val="0"/>
              </a:spcAft>
              <a:buFont typeface="Arial" panose="020B0604020202020204" pitchFamily="34" charset="0"/>
              <a:buChar char="•"/>
            </a:pPr>
            <a:r>
              <a:rPr lang="en-US" sz="2000" b="0" i="0" u="none" strike="noStrike" dirty="0">
                <a:effectLst/>
                <a:latin typeface="Arial" panose="020B0604020202020204" pitchFamily="34" charset="0"/>
              </a:rPr>
              <a:t>All relevant information on listed products must be stated clearly</a:t>
            </a:r>
          </a:p>
          <a:p>
            <a:pPr marL="457200" rtl="0" fontAlgn="base">
              <a:spcBef>
                <a:spcPts val="0"/>
              </a:spcBef>
              <a:spcAft>
                <a:spcPts val="0"/>
              </a:spcAft>
              <a:buFont typeface="Arial" panose="020B0604020202020204" pitchFamily="34" charset="0"/>
              <a:buChar char="•"/>
            </a:pPr>
            <a:r>
              <a:rPr lang="en-US" sz="2000" b="0" i="0" u="none" strike="noStrike" dirty="0">
                <a:effectLst/>
                <a:latin typeface="Arial" panose="020B0604020202020204" pitchFamily="34" charset="0"/>
              </a:rPr>
              <a:t>Navigation in website should be easy</a:t>
            </a:r>
          </a:p>
          <a:p>
            <a:pPr marL="457200" rtl="0" fontAlgn="base">
              <a:spcBef>
                <a:spcPts val="0"/>
              </a:spcBef>
              <a:spcAft>
                <a:spcPts val="0"/>
              </a:spcAft>
              <a:buFont typeface="Arial" panose="020B0604020202020204" pitchFamily="34" charset="0"/>
              <a:buChar char="•"/>
            </a:pPr>
            <a:r>
              <a:rPr lang="en-US" sz="2000" b="0" i="0" u="none" strike="noStrike" dirty="0">
                <a:effectLst/>
                <a:latin typeface="Arial" panose="020B0604020202020204" pitchFamily="34" charset="0"/>
              </a:rPr>
              <a:t>Loading and processing should be quick</a:t>
            </a:r>
          </a:p>
          <a:p>
            <a:pPr marL="457200" rtl="0" fontAlgn="base">
              <a:spcBef>
                <a:spcPts val="0"/>
              </a:spcBef>
              <a:spcAft>
                <a:spcPts val="1200"/>
              </a:spcAft>
              <a:buFont typeface="Arial" panose="020B0604020202020204" pitchFamily="34" charset="0"/>
              <a:buChar char="•"/>
            </a:pPr>
            <a:r>
              <a:rPr lang="en-US" sz="2000" b="0" i="0" u="none" strike="noStrike" dirty="0">
                <a:effectLst/>
                <a:latin typeface="Arial" panose="020B0604020202020204" pitchFamily="34" charset="0"/>
              </a:rPr>
              <a:t>Interface of the website must be user friendly</a:t>
            </a:r>
          </a:p>
          <a:p>
            <a:endParaRPr lang="en-IN" sz="2800" dirty="0"/>
          </a:p>
        </p:txBody>
      </p:sp>
    </p:spTree>
    <p:extLst>
      <p:ext uri="{BB962C8B-B14F-4D97-AF65-F5344CB8AC3E}">
        <p14:creationId xmlns:p14="http://schemas.microsoft.com/office/powerpoint/2010/main" val="1559345011"/>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2" name="click.wav"/>
          </p:stSnd>
        </p:sndAc>
      </p:transition>
    </mc:Choice>
    <mc:Fallback>
      <p:transition spd="slow">
        <p:fade/>
        <p:sndAc>
          <p:stSnd>
            <p:snd r:embed="rId2" name="click.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572B8-B0AE-400B-953E-1815B4F5CCFD}"/>
              </a:ext>
            </a:extLst>
          </p:cNvPr>
          <p:cNvSpPr>
            <a:spLocks noGrp="1"/>
          </p:cNvSpPr>
          <p:nvPr>
            <p:ph type="title"/>
          </p:nvPr>
        </p:nvSpPr>
        <p:spPr/>
        <p:txBody>
          <a:bodyPr/>
          <a:lstStyle/>
          <a:p>
            <a:r>
              <a:rPr lang="en-IN" b="1" dirty="0">
                <a:solidFill>
                  <a:schemeClr val="tx1"/>
                </a:solidFill>
              </a:rPr>
              <a:t>Introduction</a:t>
            </a:r>
          </a:p>
        </p:txBody>
      </p:sp>
      <p:sp>
        <p:nvSpPr>
          <p:cNvPr id="3" name="Content Placeholder 2">
            <a:extLst>
              <a:ext uri="{FF2B5EF4-FFF2-40B4-BE49-F238E27FC236}">
                <a16:creationId xmlns:a16="http://schemas.microsoft.com/office/drawing/2014/main" id="{BAB47A38-D3F3-44E1-B2A1-C07BDFD80E03}"/>
              </a:ext>
            </a:extLst>
          </p:cNvPr>
          <p:cNvSpPr>
            <a:spLocks noGrp="1"/>
          </p:cNvSpPr>
          <p:nvPr>
            <p:ph idx="1"/>
          </p:nvPr>
        </p:nvSpPr>
        <p:spPr/>
        <p:txBody>
          <a:bodyPr>
            <a:normAutofit fontScale="85000" lnSpcReduction="20000"/>
          </a:bodyPr>
          <a:lstStyle/>
          <a:p>
            <a:r>
              <a:rPr lang="en-US" dirty="0"/>
              <a:t>Customer satisfaction has emerged as one of the most important factors that guarantee the success of online stores;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IN" dirty="0"/>
          </a:p>
        </p:txBody>
      </p:sp>
    </p:spTree>
    <p:extLst>
      <p:ext uri="{BB962C8B-B14F-4D97-AF65-F5344CB8AC3E}">
        <p14:creationId xmlns:p14="http://schemas.microsoft.com/office/powerpoint/2010/main" val="2570791233"/>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2" name="click.wav"/>
          </p:stSnd>
        </p:sndAc>
      </p:transition>
    </mc:Choice>
    <mc:Fallback>
      <p:transition spd="slow">
        <p:fade/>
        <p:sndAc>
          <p:stSnd>
            <p:snd r:embed="rId2" name="click.wav"/>
          </p:stSnd>
        </p:sndAc>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CA872-83F8-45A0-BCE8-05D94C1057C6}"/>
              </a:ext>
            </a:extLst>
          </p:cNvPr>
          <p:cNvSpPr>
            <a:spLocks noGrp="1"/>
          </p:cNvSpPr>
          <p:nvPr>
            <p:ph type="title"/>
          </p:nvPr>
        </p:nvSpPr>
        <p:spPr/>
        <p:txBody>
          <a:bodyPr/>
          <a:lstStyle/>
          <a:p>
            <a:r>
              <a:rPr lang="en-US" sz="3600" b="1" i="0" u="none" strike="noStrike" dirty="0">
                <a:solidFill>
                  <a:srgbClr val="000000"/>
                </a:solidFill>
                <a:effectLst/>
                <a:latin typeface="Arial" panose="020B0604020202020204" pitchFamily="34" charset="0"/>
              </a:rPr>
              <a:t>Consumer opinions on Website Features</a:t>
            </a:r>
            <a:endParaRPr lang="en-IN" dirty="0"/>
          </a:p>
        </p:txBody>
      </p:sp>
      <p:sp>
        <p:nvSpPr>
          <p:cNvPr id="3" name="Content Placeholder 2">
            <a:extLst>
              <a:ext uri="{FF2B5EF4-FFF2-40B4-BE49-F238E27FC236}">
                <a16:creationId xmlns:a16="http://schemas.microsoft.com/office/drawing/2014/main" id="{1254B6F2-BE60-4B03-9BFE-58EE6ED5402B}"/>
              </a:ext>
            </a:extLst>
          </p:cNvPr>
          <p:cNvSpPr>
            <a:spLocks noGrp="1"/>
          </p:cNvSpPr>
          <p:nvPr>
            <p:ph idx="1"/>
          </p:nvPr>
        </p:nvSpPr>
        <p:spPr/>
        <p:txBody>
          <a:bodyPr>
            <a:normAutofit fontScale="92500" lnSpcReduction="10000"/>
          </a:bodyPr>
          <a:lstStyle/>
          <a:p>
            <a:pPr marL="457200" rtl="0" fontAlgn="base">
              <a:spcBef>
                <a:spcPts val="1200"/>
              </a:spcBef>
              <a:spcAft>
                <a:spcPts val="0"/>
              </a:spcAft>
              <a:buFont typeface="Arial" panose="020B0604020202020204" pitchFamily="34" charset="0"/>
              <a:buChar char="•"/>
            </a:pPr>
            <a:r>
              <a:rPr lang="en-US" sz="1800" b="0" i="0" u="none" strike="noStrike" dirty="0">
                <a:effectLst/>
                <a:latin typeface="Arial" panose="020B0604020202020204" pitchFamily="34" charset="0"/>
              </a:rPr>
              <a:t>Convenient Payment methods should be available</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There is trust in the online retail store fulfilling its part of the transaction at the stipulated time</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There should be Empathy (readiness to assist with queries) towards the customers</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Online retail store should be able to guarantee the privacy of the customer</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There should be Responsiveness, availability of several communication channels (email, online rep, twitter, phone etc.)</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Online shopping gives monetary benefit and discounts</a:t>
            </a:r>
          </a:p>
          <a:p>
            <a:pPr marL="457200" rtl="0" fontAlgn="base">
              <a:spcBef>
                <a:spcPts val="0"/>
              </a:spcBef>
              <a:spcAft>
                <a:spcPts val="1200"/>
              </a:spcAft>
              <a:buFont typeface="Arial" panose="020B0604020202020204" pitchFamily="34" charset="0"/>
              <a:buChar char="•"/>
            </a:pPr>
            <a:r>
              <a:rPr lang="en-US" sz="1800" b="0" i="0" u="none" strike="noStrike" dirty="0">
                <a:effectLst/>
                <a:latin typeface="Arial" panose="020B0604020202020204" pitchFamily="34" charset="0"/>
              </a:rPr>
              <a:t>Enjoyment is derived from shopping online</a:t>
            </a:r>
          </a:p>
          <a:p>
            <a:pPr marL="457200" rtl="0" fontAlgn="base">
              <a:spcBef>
                <a:spcPts val="0"/>
              </a:spcBef>
              <a:spcAft>
                <a:spcPts val="1200"/>
              </a:spcAft>
              <a:buFont typeface="Arial" panose="020B0604020202020204" pitchFamily="34" charset="0"/>
              <a:buChar char="•"/>
            </a:pPr>
            <a:r>
              <a:rPr lang="en-US" sz="1800" b="0" i="0" u="none" strike="noStrike" dirty="0">
                <a:effectLst/>
                <a:latin typeface="Arial" panose="020B0604020202020204" pitchFamily="34" charset="0"/>
              </a:rPr>
              <a:t>Shopping online is convenient and flexible</a:t>
            </a:r>
          </a:p>
          <a:p>
            <a:pPr marL="457200" rtl="0" fontAlgn="base">
              <a:spcBef>
                <a:spcPts val="0"/>
              </a:spcBef>
              <a:spcAft>
                <a:spcPts val="1200"/>
              </a:spcAft>
              <a:buFont typeface="Arial" panose="020B0604020202020204" pitchFamily="34" charset="0"/>
              <a:buChar char="•"/>
            </a:pPr>
            <a:r>
              <a:rPr lang="en-US" sz="1800" b="0" i="0" u="none" strike="noStrike" dirty="0">
                <a:effectLst/>
                <a:latin typeface="Arial" panose="020B0604020202020204" pitchFamily="34" charset="0"/>
              </a:rPr>
              <a:t>Return and replacement policy of the e-tailer is important for purchase decision</a:t>
            </a:r>
          </a:p>
          <a:p>
            <a:pPr marL="457200" rtl="0" fontAlgn="base">
              <a:spcBef>
                <a:spcPts val="0"/>
              </a:spcBef>
              <a:spcAft>
                <a:spcPts val="1200"/>
              </a:spcAft>
              <a:buFont typeface="Arial" panose="020B0604020202020204" pitchFamily="34" charset="0"/>
              <a:buChar char="•"/>
            </a:pPr>
            <a:endParaRPr lang="en-US" sz="1800" b="0" i="0" u="none" strike="noStrike" dirty="0">
              <a:effectLst/>
              <a:latin typeface="Arial" panose="020B0604020202020204" pitchFamily="34" charset="0"/>
            </a:endParaRPr>
          </a:p>
          <a:p>
            <a:endParaRPr lang="en-IN" dirty="0"/>
          </a:p>
        </p:txBody>
      </p:sp>
    </p:spTree>
    <p:extLst>
      <p:ext uri="{BB962C8B-B14F-4D97-AF65-F5344CB8AC3E}">
        <p14:creationId xmlns:p14="http://schemas.microsoft.com/office/powerpoint/2010/main" val="1288161520"/>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2" name="click.wav"/>
          </p:stSnd>
        </p:sndAc>
      </p:transition>
    </mc:Choice>
    <mc:Fallback>
      <p:transition spd="slow">
        <p:fade/>
        <p:sndAc>
          <p:stSnd>
            <p:snd r:embed="rId2" name="click.wav"/>
          </p:stSnd>
        </p:sndAc>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3F1BC-7CF2-45BF-9AD7-9562B5ACCB9D}"/>
              </a:ext>
            </a:extLst>
          </p:cNvPr>
          <p:cNvSpPr>
            <a:spLocks noGrp="1"/>
          </p:cNvSpPr>
          <p:nvPr>
            <p:ph type="title"/>
          </p:nvPr>
        </p:nvSpPr>
        <p:spPr/>
        <p:txBody>
          <a:bodyPr/>
          <a:lstStyle/>
          <a:p>
            <a:r>
              <a:rPr lang="en-US" sz="3600" b="1" i="0" u="none" strike="noStrike" dirty="0">
                <a:solidFill>
                  <a:srgbClr val="000000"/>
                </a:solidFill>
                <a:effectLst/>
                <a:latin typeface="Arial" panose="020B0604020202020204" pitchFamily="34" charset="0"/>
              </a:rPr>
              <a:t>Consumer opinions on Website Features</a:t>
            </a:r>
            <a:endParaRPr lang="en-IN" dirty="0"/>
          </a:p>
        </p:txBody>
      </p:sp>
      <p:sp>
        <p:nvSpPr>
          <p:cNvPr id="3" name="Content Placeholder 2">
            <a:extLst>
              <a:ext uri="{FF2B5EF4-FFF2-40B4-BE49-F238E27FC236}">
                <a16:creationId xmlns:a16="http://schemas.microsoft.com/office/drawing/2014/main" id="{14DE9B71-CCFA-4DD4-AA8A-CF9815DAD23B}"/>
              </a:ext>
            </a:extLst>
          </p:cNvPr>
          <p:cNvSpPr>
            <a:spLocks noGrp="1"/>
          </p:cNvSpPr>
          <p:nvPr>
            <p:ph idx="1"/>
          </p:nvPr>
        </p:nvSpPr>
        <p:spPr/>
        <p:txBody>
          <a:bodyPr/>
          <a:lstStyle/>
          <a:p>
            <a:pPr marL="457200" rtl="0" fontAlgn="base">
              <a:spcBef>
                <a:spcPts val="1200"/>
              </a:spcBef>
              <a:spcAft>
                <a:spcPts val="0"/>
              </a:spcAft>
              <a:buFont typeface="Arial" panose="020B0604020202020204" pitchFamily="34" charset="0"/>
              <a:buChar char="•"/>
            </a:pPr>
            <a:r>
              <a:rPr lang="en-US" sz="1800" b="0" i="0" u="none" strike="noStrike" dirty="0">
                <a:effectLst/>
                <a:latin typeface="Arial" panose="020B0604020202020204" pitchFamily="34" charset="0"/>
              </a:rPr>
              <a:t>Gaining access to loyalty programs is a benefit of shopping online</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Displaying quality Information on the website improves satisfaction of customers</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 User derive satisfaction while shopping on a good quality website or application</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Net Benefit is derived from shopping online can lead to users satisfaction</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User satisfaction cannot exist without trust</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E commerce websites must Offer a wide variety of listed product in several category</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There should be Provision of complete and relevant product information </a:t>
            </a:r>
          </a:p>
          <a:p>
            <a:pPr marL="457200" rtl="0" fontAlgn="base">
              <a:spcBef>
                <a:spcPts val="0"/>
              </a:spcBef>
              <a:spcAft>
                <a:spcPts val="1200"/>
              </a:spcAft>
              <a:buFont typeface="Arial" panose="020B0604020202020204" pitchFamily="34" charset="0"/>
              <a:buChar char="•"/>
            </a:pPr>
            <a:r>
              <a:rPr lang="en-US" sz="1800" b="0" i="0" u="none" strike="noStrike" dirty="0">
                <a:effectLst/>
                <a:latin typeface="Arial" panose="020B0604020202020204" pitchFamily="34" charset="0"/>
              </a:rPr>
              <a:t> Monetary savings must be considerable</a:t>
            </a:r>
          </a:p>
          <a:p>
            <a:pPr marL="457200" rtl="0" fontAlgn="base">
              <a:spcBef>
                <a:spcPts val="0"/>
              </a:spcBef>
              <a:spcAft>
                <a:spcPts val="1200"/>
              </a:spcAft>
              <a:buFont typeface="Arial" panose="020B0604020202020204" pitchFamily="34" charset="0"/>
              <a:buChar char="•"/>
            </a:pPr>
            <a:endParaRPr lang="en-US" sz="1800" b="0" i="0" u="none" strike="noStrike" dirty="0">
              <a:effectLst/>
              <a:latin typeface="Arial" panose="020B0604020202020204" pitchFamily="34" charset="0"/>
            </a:endParaRPr>
          </a:p>
          <a:p>
            <a:endParaRPr lang="en-IN" dirty="0"/>
          </a:p>
        </p:txBody>
      </p:sp>
    </p:spTree>
    <p:extLst>
      <p:ext uri="{BB962C8B-B14F-4D97-AF65-F5344CB8AC3E}">
        <p14:creationId xmlns:p14="http://schemas.microsoft.com/office/powerpoint/2010/main" val="1451354954"/>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2" name="click.wav"/>
          </p:stSnd>
        </p:sndAc>
      </p:transition>
    </mc:Choice>
    <mc:Fallback>
      <p:transition spd="slow">
        <p:fade/>
        <p:sndAc>
          <p:stSnd>
            <p:snd r:embed="rId2" name="click.wav"/>
          </p:stSnd>
        </p:sndAc>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5722D-9FF2-4B09-B716-8FD6DFF29B6E}"/>
              </a:ext>
            </a:extLst>
          </p:cNvPr>
          <p:cNvSpPr>
            <a:spLocks noGrp="1"/>
          </p:cNvSpPr>
          <p:nvPr>
            <p:ph type="title"/>
          </p:nvPr>
        </p:nvSpPr>
        <p:spPr/>
        <p:txBody>
          <a:bodyPr/>
          <a:lstStyle/>
          <a:p>
            <a:r>
              <a:rPr lang="en-US" sz="3600" b="1" i="0" u="none" strike="noStrike" dirty="0">
                <a:solidFill>
                  <a:srgbClr val="000000"/>
                </a:solidFill>
                <a:effectLst/>
                <a:latin typeface="Arial" panose="020B0604020202020204" pitchFamily="34" charset="0"/>
              </a:rPr>
              <a:t>Consumer opinions on Website Features</a:t>
            </a:r>
            <a:endParaRPr lang="en-IN" dirty="0"/>
          </a:p>
        </p:txBody>
      </p:sp>
      <p:sp>
        <p:nvSpPr>
          <p:cNvPr id="3" name="Content Placeholder 2">
            <a:extLst>
              <a:ext uri="{FF2B5EF4-FFF2-40B4-BE49-F238E27FC236}">
                <a16:creationId xmlns:a16="http://schemas.microsoft.com/office/drawing/2014/main" id="{CD3E3640-86DC-4B19-BB49-BDFE9B758AA4}"/>
              </a:ext>
            </a:extLst>
          </p:cNvPr>
          <p:cNvSpPr>
            <a:spLocks noGrp="1"/>
          </p:cNvSpPr>
          <p:nvPr>
            <p:ph idx="1"/>
          </p:nvPr>
        </p:nvSpPr>
        <p:spPr/>
        <p:txBody>
          <a:bodyPr/>
          <a:lstStyle/>
          <a:p>
            <a:pPr marL="457200" rtl="0" fontAlgn="base">
              <a:spcBef>
                <a:spcPts val="1200"/>
              </a:spcBef>
              <a:spcAft>
                <a:spcPts val="0"/>
              </a:spcAft>
              <a:buFont typeface="Arial" panose="020B0604020202020204" pitchFamily="34" charset="0"/>
              <a:buChar char="•"/>
            </a:pPr>
            <a:r>
              <a:rPr lang="en-US" sz="1800" b="0" i="0" u="none" strike="noStrike" dirty="0">
                <a:effectLst/>
                <a:latin typeface="Arial" panose="020B0604020202020204" pitchFamily="34" charset="0"/>
              </a:rPr>
              <a:t>The Convenience of patronizing the online retailer</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Shopping on the website gives you the sense of adventure</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Shopping on your preferred e-tailer enhances your social status</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You feel gratification shopping on your favorite e-tailer</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Shopping on the website helps you fulfill certain roles</a:t>
            </a:r>
          </a:p>
          <a:p>
            <a:pPr marL="457200" rtl="0" fontAlgn="base">
              <a:spcBef>
                <a:spcPts val="0"/>
              </a:spcBef>
              <a:spcAft>
                <a:spcPts val="1200"/>
              </a:spcAft>
              <a:buFont typeface="Arial" panose="020B0604020202020204" pitchFamily="34" charset="0"/>
              <a:buChar char="•"/>
            </a:pPr>
            <a:r>
              <a:rPr lang="en-US" sz="1800" b="0" i="0" u="none" strike="noStrike" dirty="0">
                <a:effectLst/>
                <a:latin typeface="Arial" panose="020B0604020202020204" pitchFamily="34" charset="0"/>
              </a:rPr>
              <a:t>Getting value for money spent is important</a:t>
            </a:r>
          </a:p>
          <a:p>
            <a:endParaRPr lang="en-IN" dirty="0"/>
          </a:p>
        </p:txBody>
      </p:sp>
    </p:spTree>
    <p:extLst>
      <p:ext uri="{BB962C8B-B14F-4D97-AF65-F5344CB8AC3E}">
        <p14:creationId xmlns:p14="http://schemas.microsoft.com/office/powerpoint/2010/main" val="4232606559"/>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2" name="click.wav"/>
          </p:stSnd>
        </p:sndAc>
      </p:transition>
    </mc:Choice>
    <mc:Fallback>
      <p:transition spd="slow">
        <p:fade/>
        <p:sndAc>
          <p:stSnd>
            <p:snd r:embed="rId2" name="click.wav"/>
          </p:stSnd>
        </p:sndAc>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22DCF-72B8-4700-A092-B26B9A60468E}"/>
              </a:ext>
            </a:extLst>
          </p:cNvPr>
          <p:cNvSpPr>
            <a:spLocks noGrp="1"/>
          </p:cNvSpPr>
          <p:nvPr>
            <p:ph type="title"/>
          </p:nvPr>
        </p:nvSpPr>
        <p:spPr/>
        <p:txBody>
          <a:bodyPr>
            <a:normAutofit fontScale="90000"/>
          </a:bodyPr>
          <a:lstStyle/>
          <a:p>
            <a:pPr rtl="0">
              <a:spcBef>
                <a:spcPts val="1000"/>
              </a:spcBef>
              <a:spcAft>
                <a:spcPts val="0"/>
              </a:spcAft>
            </a:pPr>
            <a:r>
              <a:rPr lang="en-US" sz="3600" b="1" i="0" u="none" strike="noStrike" dirty="0">
                <a:solidFill>
                  <a:srgbClr val="000000"/>
                </a:solidFill>
                <a:effectLst/>
                <a:latin typeface="Arial" panose="020B0604020202020204" pitchFamily="34" charset="0"/>
              </a:rPr>
              <a:t>Consumer Ecommerce Website preferences and opinions</a:t>
            </a:r>
            <a:br>
              <a:rPr lang="en-US" b="1" dirty="0">
                <a:effectLst/>
              </a:rPr>
            </a:br>
            <a:endParaRPr lang="en-IN" dirty="0"/>
          </a:p>
        </p:txBody>
      </p:sp>
      <p:sp>
        <p:nvSpPr>
          <p:cNvPr id="3" name="Content Placeholder 2">
            <a:extLst>
              <a:ext uri="{FF2B5EF4-FFF2-40B4-BE49-F238E27FC236}">
                <a16:creationId xmlns:a16="http://schemas.microsoft.com/office/drawing/2014/main" id="{AA8F8D89-B14D-4695-858A-845E3F38A159}"/>
              </a:ext>
            </a:extLst>
          </p:cNvPr>
          <p:cNvSpPr>
            <a:spLocks noGrp="1"/>
          </p:cNvSpPr>
          <p:nvPr>
            <p:ph idx="1"/>
          </p:nvPr>
        </p:nvSpPr>
        <p:spPr/>
        <p:txBody>
          <a:bodyPr>
            <a:normAutofit fontScale="92500"/>
          </a:bodyPr>
          <a:lstStyle/>
          <a:p>
            <a:r>
              <a:rPr lang="en-US" sz="1800" b="0" i="0" u="none" strike="noStrike" dirty="0">
                <a:effectLst/>
                <a:latin typeface="Open Sans"/>
              </a:rPr>
              <a:t>Analyzing the Preferences and opinions of the participants regarding the e-commerce websites</a:t>
            </a:r>
            <a:r>
              <a:rPr lang="en-US" sz="1800" b="0" i="0" u="none" strike="noStrike" dirty="0">
                <a:effectLst/>
                <a:latin typeface="Arial" panose="020B0604020202020204" pitchFamily="34" charset="0"/>
              </a:rPr>
              <a:t> reveals that:</a:t>
            </a:r>
          </a:p>
          <a:p>
            <a:pPr rtl="0" fontAlgn="base">
              <a:spcBef>
                <a:spcPts val="0"/>
              </a:spcBef>
              <a:spcAft>
                <a:spcPts val="0"/>
              </a:spcAft>
              <a:buFont typeface="Arial" panose="020B0604020202020204" pitchFamily="34" charset="0"/>
              <a:buChar char="•"/>
            </a:pPr>
            <a:r>
              <a:rPr lang="en-IN" sz="1800" b="0" i="0" u="none" strike="noStrike" dirty="0">
                <a:effectLst/>
                <a:latin typeface="Arial" panose="020B0604020202020204" pitchFamily="34" charset="0"/>
              </a:rPr>
              <a:t>Amazon.in, Flipkart.com, Paytm.com, Myntra.com, Snapdeal.com are the most popular e-commerce websites.</a:t>
            </a:r>
          </a:p>
          <a:p>
            <a:pPr rtl="0" fontAlgn="base">
              <a:spcBef>
                <a:spcPts val="0"/>
              </a:spcBef>
              <a:spcAft>
                <a:spcPts val="0"/>
              </a:spcAft>
              <a:buFont typeface="Arial" panose="020B0604020202020204" pitchFamily="34" charset="0"/>
              <a:buChar char="•"/>
            </a:pPr>
            <a:r>
              <a:rPr lang="en-IN" sz="1800" b="0" i="0" u="none" strike="noStrike" dirty="0">
                <a:effectLst/>
                <a:latin typeface="Arial" panose="020B0604020202020204" pitchFamily="34" charset="0"/>
              </a:rPr>
              <a:t>Amazon.in, Flipkart.com, Paytm.com, Myntra.com, Snapdeal.com are the easiest to use websites and applications</a:t>
            </a:r>
          </a:p>
          <a:p>
            <a:pPr rtl="0" fontAlgn="base">
              <a:spcBef>
                <a:spcPts val="0"/>
              </a:spcBef>
              <a:spcAft>
                <a:spcPts val="0"/>
              </a:spcAft>
              <a:buFont typeface="Arial" panose="020B0604020202020204" pitchFamily="34" charset="0"/>
              <a:buChar char="•"/>
            </a:pPr>
            <a:r>
              <a:rPr lang="en-IN" sz="1800" b="0" i="0" u="none" strike="noStrike" dirty="0">
                <a:effectLst/>
                <a:latin typeface="Arial" panose="020B0604020202020204" pitchFamily="34" charset="0"/>
              </a:rPr>
              <a:t>Amazon.in and Flipkart.com have the most visually appealing web-page layout.</a:t>
            </a:r>
          </a:p>
          <a:p>
            <a:pPr rtl="0" fontAlgn="base">
              <a:spcBef>
                <a:spcPts val="0"/>
              </a:spcBef>
              <a:spcAft>
                <a:spcPts val="0"/>
              </a:spcAft>
              <a:buFont typeface="Arial" panose="020B0604020202020204" pitchFamily="34" charset="0"/>
              <a:buChar char="•"/>
            </a:pPr>
            <a:r>
              <a:rPr lang="en-IN" sz="1800" b="0" i="0" u="none" strike="noStrike" dirty="0">
                <a:effectLst/>
                <a:latin typeface="Arial" panose="020B0604020202020204" pitchFamily="34" charset="0"/>
              </a:rPr>
              <a:t>Amazon.in and Flipkart.com have the widest variety of products on offer</a:t>
            </a:r>
          </a:p>
          <a:p>
            <a:pPr rtl="0" fontAlgn="base">
              <a:spcBef>
                <a:spcPts val="0"/>
              </a:spcBef>
              <a:spcAft>
                <a:spcPts val="0"/>
              </a:spcAft>
              <a:buFont typeface="Arial" panose="020B0604020202020204" pitchFamily="34" charset="0"/>
              <a:buChar char="•"/>
            </a:pPr>
            <a:r>
              <a:rPr lang="en-IN" sz="1800" b="0" i="0" u="none" strike="noStrike" dirty="0">
                <a:effectLst/>
                <a:latin typeface="Arial" panose="020B0604020202020204" pitchFamily="34" charset="0"/>
              </a:rPr>
              <a:t>Amazon.in and Flipkart.com have the most complete, relevant description information of products.</a:t>
            </a:r>
          </a:p>
          <a:p>
            <a:pPr rtl="0" fontAlgn="base">
              <a:spcBef>
                <a:spcPts val="0"/>
              </a:spcBef>
              <a:spcAft>
                <a:spcPts val="0"/>
              </a:spcAft>
              <a:buFont typeface="Arial" panose="020B0604020202020204" pitchFamily="34" charset="0"/>
              <a:buChar char="•"/>
            </a:pPr>
            <a:r>
              <a:rPr lang="en-IN" sz="1800" b="0" i="0" u="none" strike="noStrike" dirty="0">
                <a:effectLst/>
                <a:latin typeface="Arial" panose="020B0604020202020204" pitchFamily="34" charset="0"/>
              </a:rPr>
              <a:t>Amazon.in,  and Paytm.com have the fastest loading speed while Flipkart is regarded by very few as being quick to load</a:t>
            </a:r>
          </a:p>
          <a:p>
            <a:endParaRPr lang="en-US" sz="1800" b="0" i="0" u="none" strike="noStrike" dirty="0">
              <a:effectLst/>
              <a:latin typeface="Arial" panose="020B0604020202020204" pitchFamily="34" charset="0"/>
            </a:endParaRPr>
          </a:p>
          <a:p>
            <a:endParaRPr lang="en-IN" dirty="0"/>
          </a:p>
        </p:txBody>
      </p:sp>
    </p:spTree>
    <p:extLst>
      <p:ext uri="{BB962C8B-B14F-4D97-AF65-F5344CB8AC3E}">
        <p14:creationId xmlns:p14="http://schemas.microsoft.com/office/powerpoint/2010/main" val="4143727753"/>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2" name="click.wav"/>
          </p:stSnd>
        </p:sndAc>
      </p:transition>
    </mc:Choice>
    <mc:Fallback>
      <p:transition spd="slow">
        <p:fade/>
        <p:sndAc>
          <p:stSnd>
            <p:snd r:embed="rId2" name="click.wav"/>
          </p:stSnd>
        </p:sndAc>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C4DE3-FE57-46A3-B4E5-858B9127039B}"/>
              </a:ext>
            </a:extLst>
          </p:cNvPr>
          <p:cNvSpPr>
            <a:spLocks noGrp="1"/>
          </p:cNvSpPr>
          <p:nvPr>
            <p:ph type="title"/>
          </p:nvPr>
        </p:nvSpPr>
        <p:spPr/>
        <p:txBody>
          <a:bodyPr/>
          <a:lstStyle/>
          <a:p>
            <a:r>
              <a:rPr lang="en-US" sz="3600" b="1" i="0" u="none" strike="noStrike" dirty="0">
                <a:solidFill>
                  <a:srgbClr val="000000"/>
                </a:solidFill>
                <a:effectLst/>
                <a:latin typeface="Arial" panose="020B0604020202020204" pitchFamily="34" charset="0"/>
              </a:rPr>
              <a:t>Consumer Ecommerce Website preferences and opinions</a:t>
            </a:r>
            <a:endParaRPr lang="en-IN" dirty="0"/>
          </a:p>
        </p:txBody>
      </p:sp>
      <p:sp>
        <p:nvSpPr>
          <p:cNvPr id="3" name="Content Placeholder 2">
            <a:extLst>
              <a:ext uri="{FF2B5EF4-FFF2-40B4-BE49-F238E27FC236}">
                <a16:creationId xmlns:a16="http://schemas.microsoft.com/office/drawing/2014/main" id="{A2A0268E-48D7-45C6-A430-B697ABB2A1D2}"/>
              </a:ext>
            </a:extLst>
          </p:cNvPr>
          <p:cNvSpPr>
            <a:spLocks noGrp="1"/>
          </p:cNvSpPr>
          <p:nvPr>
            <p:ph idx="1"/>
          </p:nvPr>
        </p:nvSpPr>
        <p:spPr/>
        <p:txBody>
          <a:bodyPr>
            <a:normAutofit fontScale="92500" lnSpcReduction="10000"/>
          </a:bodyPr>
          <a:lstStyle/>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Amazon.com, Flipkart.com, Paytm.com are considered quick  to complete purchases.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Amazon.in, Flipkart.com  are regarded by most to have several  payment options available</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Amazon.in is regarded to offer speedy order delivery by most.</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Amazon.in offers the most Privacy for customers’ information.</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Amazon.in , followed by Flipkart.com, Paytm.com, Myntra.com, Snapdeal.com provide the best security for customer financial information.</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Amazon.in is perceived to be the most trustworthy website by the majority of participants.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Amazon.in, Flipkart.com, Myntra.com, Snapdeal have the highest presence of online assistance through multi-channel.</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people face longer time to get logged in during promotion, sales period on Amazon.in and Flipkart followed by Paytm and Myntra.</a:t>
            </a:r>
          </a:p>
          <a:p>
            <a:pPr rtl="0" fontAlgn="base">
              <a:spcBef>
                <a:spcPts val="0"/>
              </a:spcBef>
              <a:spcAft>
                <a:spcPts val="0"/>
              </a:spcAft>
              <a:buFont typeface="Arial" panose="020B0604020202020204" pitchFamily="34" charset="0"/>
              <a:buChar char="•"/>
            </a:pPr>
            <a:endParaRPr lang="en-US" sz="1800" b="0" i="0" u="none" strike="noStrike" dirty="0">
              <a:solidFill>
                <a:srgbClr val="0000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3131626303"/>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2" name="click.wav"/>
          </p:stSnd>
        </p:sndAc>
      </p:transition>
    </mc:Choice>
    <mc:Fallback>
      <p:transition spd="slow">
        <p:fade/>
        <p:sndAc>
          <p:stSnd>
            <p:snd r:embed="rId2" name="click.wav"/>
          </p:stSnd>
        </p:sndAc>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34D40-BD8E-4CD1-9E93-07C81951F087}"/>
              </a:ext>
            </a:extLst>
          </p:cNvPr>
          <p:cNvSpPr>
            <a:spLocks noGrp="1"/>
          </p:cNvSpPr>
          <p:nvPr>
            <p:ph type="title"/>
          </p:nvPr>
        </p:nvSpPr>
        <p:spPr/>
        <p:txBody>
          <a:bodyPr/>
          <a:lstStyle/>
          <a:p>
            <a:r>
              <a:rPr lang="en-US" sz="3600" b="1" i="0" u="none" strike="noStrike" dirty="0">
                <a:solidFill>
                  <a:srgbClr val="000000"/>
                </a:solidFill>
                <a:effectLst/>
                <a:latin typeface="Arial" panose="020B0604020202020204" pitchFamily="34" charset="0"/>
              </a:rPr>
              <a:t>Consumer Ecommerce Website preferences and opinions</a:t>
            </a:r>
            <a:endParaRPr lang="en-IN" dirty="0"/>
          </a:p>
        </p:txBody>
      </p:sp>
      <p:sp>
        <p:nvSpPr>
          <p:cNvPr id="3" name="Content Placeholder 2">
            <a:extLst>
              <a:ext uri="{FF2B5EF4-FFF2-40B4-BE49-F238E27FC236}">
                <a16:creationId xmlns:a16="http://schemas.microsoft.com/office/drawing/2014/main" id="{6C7E8A7D-4013-4B23-8021-219151558CB4}"/>
              </a:ext>
            </a:extLst>
          </p:cNvPr>
          <p:cNvSpPr>
            <a:spLocks noGrp="1"/>
          </p:cNvSpPr>
          <p:nvPr>
            <p:ph idx="1"/>
          </p:nvPr>
        </p:nvSpPr>
        <p:spPr/>
        <p:txBody>
          <a:bodyPr/>
          <a:lstStyle/>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Amazon.in, Flipkart.com take the longest  time displaying graphics and photos  during promotion, sales period. </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Most people face Late declaration of price on Myntra and Paytm  during promotion, sales period. </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Myntra and Paytm  take the longest page loading time  during promotion, sales period. </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Snapdeal.com and Amazon.in have the most limited modes of payment on most products  during promotion, sales period. </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Paytm.com and  Snapdeal.com have  Longer delivery periods compared to others.</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Amazon.in and Paytm.com have had recent changes in website/Application design, as observed by the consumers.</a:t>
            </a:r>
          </a:p>
          <a:p>
            <a:endParaRPr lang="en-IN" dirty="0"/>
          </a:p>
        </p:txBody>
      </p:sp>
    </p:spTree>
    <p:extLst>
      <p:ext uri="{BB962C8B-B14F-4D97-AF65-F5344CB8AC3E}">
        <p14:creationId xmlns:p14="http://schemas.microsoft.com/office/powerpoint/2010/main" val="2844207356"/>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2" name="click.wav"/>
          </p:stSnd>
        </p:sndAc>
      </p:transition>
    </mc:Choice>
    <mc:Fallback>
      <p:transition spd="slow">
        <p:fade/>
        <p:sndAc>
          <p:stSnd>
            <p:snd r:embed="rId2" name="click.wav"/>
          </p:stSnd>
        </p:sndAc>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F7BA3-4762-454A-9023-CD01BAD2E04E}"/>
              </a:ext>
            </a:extLst>
          </p:cNvPr>
          <p:cNvSpPr>
            <a:spLocks noGrp="1"/>
          </p:cNvSpPr>
          <p:nvPr>
            <p:ph type="title"/>
          </p:nvPr>
        </p:nvSpPr>
        <p:spPr/>
        <p:txBody>
          <a:bodyPr/>
          <a:lstStyle/>
          <a:p>
            <a:r>
              <a:rPr lang="en-US" sz="3600" b="1" i="0" u="none" strike="noStrike" dirty="0">
                <a:solidFill>
                  <a:srgbClr val="000000"/>
                </a:solidFill>
                <a:effectLst/>
                <a:latin typeface="Arial" panose="020B0604020202020204" pitchFamily="34" charset="0"/>
              </a:rPr>
              <a:t>Consumer Ecommerce Website preferences and opinions</a:t>
            </a:r>
            <a:endParaRPr lang="en-IN" dirty="0"/>
          </a:p>
        </p:txBody>
      </p:sp>
      <p:sp>
        <p:nvSpPr>
          <p:cNvPr id="3" name="Content Placeholder 2">
            <a:extLst>
              <a:ext uri="{FF2B5EF4-FFF2-40B4-BE49-F238E27FC236}">
                <a16:creationId xmlns:a16="http://schemas.microsoft.com/office/drawing/2014/main" id="{D9DD207A-8E25-446B-876C-93A43277E7CC}"/>
              </a:ext>
            </a:extLst>
          </p:cNvPr>
          <p:cNvSpPr>
            <a:spLocks noGrp="1"/>
          </p:cNvSpPr>
          <p:nvPr>
            <p:ph idx="1"/>
          </p:nvPr>
        </p:nvSpPr>
        <p:spPr/>
        <p:txBody>
          <a:bodyPr/>
          <a:lstStyle/>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Most consumers face frequent disruption when moving from one page to another on Amazon.in, Myntra.com and Snapdeal.com.</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Most consumers are of the opinion that Amazon.in website is as efficient as before followed by Flipkart.com.</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Most Consumers would recommend Amazon.in to a friend, followed by Flipkart.</a:t>
            </a:r>
          </a:p>
          <a:p>
            <a:endParaRPr lang="en-IN" dirty="0"/>
          </a:p>
        </p:txBody>
      </p:sp>
    </p:spTree>
    <p:extLst>
      <p:ext uri="{BB962C8B-B14F-4D97-AF65-F5344CB8AC3E}">
        <p14:creationId xmlns:p14="http://schemas.microsoft.com/office/powerpoint/2010/main" val="2179244427"/>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2" name="click.wav"/>
          </p:stSnd>
        </p:sndAc>
      </p:transition>
    </mc:Choice>
    <mc:Fallback>
      <p:transition spd="slow">
        <p:fade/>
        <p:sndAc>
          <p:stSnd>
            <p:snd r:embed="rId2" name="click.wav"/>
          </p:stSnd>
        </p:sndAc>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41452-5657-4E87-8894-8C60D2877AF1}"/>
              </a:ext>
            </a:extLst>
          </p:cNvPr>
          <p:cNvSpPr>
            <a:spLocks noGrp="1"/>
          </p:cNvSpPr>
          <p:nvPr>
            <p:ph type="title"/>
          </p:nvPr>
        </p:nvSpPr>
        <p:spPr>
          <a:xfrm>
            <a:off x="1141413" y="641668"/>
            <a:ext cx="9905998" cy="1478570"/>
          </a:xfrm>
        </p:spPr>
        <p:txBody>
          <a:bodyPr>
            <a:normAutofit fontScale="90000"/>
          </a:bodyPr>
          <a:lstStyle/>
          <a:p>
            <a:r>
              <a:rPr lang="en-US" b="1" dirty="0" err="1">
                <a:solidFill>
                  <a:schemeClr val="tx1"/>
                </a:solidFill>
              </a:rPr>
              <a:t>Analysing</a:t>
            </a:r>
            <a:r>
              <a:rPr lang="en-US" b="1" dirty="0">
                <a:solidFill>
                  <a:schemeClr val="tx1"/>
                </a:solidFill>
              </a:rPr>
              <a:t> Relationship between Customer retention and Perceived Risks</a:t>
            </a:r>
            <a:br>
              <a:rPr lang="en-US" dirty="0"/>
            </a:br>
            <a:endParaRPr lang="en-IN" dirty="0"/>
          </a:p>
        </p:txBody>
      </p:sp>
      <p:sp>
        <p:nvSpPr>
          <p:cNvPr id="3" name="Content Placeholder 2">
            <a:extLst>
              <a:ext uri="{FF2B5EF4-FFF2-40B4-BE49-F238E27FC236}">
                <a16:creationId xmlns:a16="http://schemas.microsoft.com/office/drawing/2014/main" id="{4D487136-72F6-4C7F-8DBC-F9F948FCEAE3}"/>
              </a:ext>
            </a:extLst>
          </p:cNvPr>
          <p:cNvSpPr>
            <a:spLocks noGrp="1"/>
          </p:cNvSpPr>
          <p:nvPr>
            <p:ph idx="1"/>
          </p:nvPr>
        </p:nvSpPr>
        <p:spPr/>
        <p:txBody>
          <a:bodyPr>
            <a:normAutofit fontScale="92500" lnSpcReduction="20000"/>
          </a:bodyPr>
          <a:lstStyle/>
          <a:p>
            <a:r>
              <a:rPr lang="en-US" dirty="0"/>
              <a:t>Columns that represent abandoning shopping carts on e commerce websites, reasons behind abandoning shopping </a:t>
            </a:r>
            <a:r>
              <a:rPr lang="en-US" dirty="0" err="1"/>
              <a:t>carts,Longer</a:t>
            </a:r>
            <a:r>
              <a:rPr lang="en-US" dirty="0"/>
              <a:t> delivery </a:t>
            </a:r>
            <a:r>
              <a:rPr lang="en-US" dirty="0" err="1"/>
              <a:t>period,Website</a:t>
            </a:r>
            <a:r>
              <a:rPr lang="en-US" dirty="0"/>
              <a:t> </a:t>
            </a:r>
            <a:r>
              <a:rPr lang="en-US" dirty="0" err="1"/>
              <a:t>disruption,Customer</a:t>
            </a:r>
            <a:r>
              <a:rPr lang="en-US" dirty="0"/>
              <a:t> Data </a:t>
            </a:r>
            <a:r>
              <a:rPr lang="en-US" dirty="0" err="1"/>
              <a:t>security,Trustworthiness</a:t>
            </a:r>
            <a:r>
              <a:rPr lang="en-US" dirty="0"/>
              <a:t> etc. represent perceived risks</a:t>
            </a:r>
          </a:p>
          <a:p>
            <a:r>
              <a:rPr lang="en-US" dirty="0"/>
              <a:t>While the Column representing the recommended e commerce brands represents customer loyalty / retention.</a:t>
            </a:r>
          </a:p>
          <a:p>
            <a:pPr rtl="0">
              <a:spcBef>
                <a:spcPts val="1200"/>
              </a:spcBef>
              <a:spcAft>
                <a:spcPts val="1200"/>
              </a:spcAft>
            </a:pPr>
            <a:r>
              <a:rPr lang="en-US" sz="1800" b="0" i="0" u="none" strike="noStrike" dirty="0">
                <a:effectLst/>
                <a:latin typeface="Arial" panose="020B0604020202020204" pitchFamily="34" charset="0"/>
              </a:rPr>
              <a:t>The relationships between the columns representing the perceived risks and the column representing Customer retention were visualized and observations were made.</a:t>
            </a:r>
            <a:endParaRPr lang="en-US" b="0" dirty="0">
              <a:effectLst/>
            </a:endParaRPr>
          </a:p>
          <a:p>
            <a:pPr marL="0" indent="0">
              <a:buNone/>
            </a:pPr>
            <a:br>
              <a:rPr lang="en-US" dirty="0"/>
            </a:br>
            <a:endParaRPr lang="en-IN" dirty="0"/>
          </a:p>
        </p:txBody>
      </p:sp>
    </p:spTree>
    <p:extLst>
      <p:ext uri="{BB962C8B-B14F-4D97-AF65-F5344CB8AC3E}">
        <p14:creationId xmlns:p14="http://schemas.microsoft.com/office/powerpoint/2010/main" val="1113040268"/>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2" name="click.wav"/>
          </p:stSnd>
        </p:sndAc>
      </p:transition>
    </mc:Choice>
    <mc:Fallback>
      <p:transition spd="slow">
        <p:fade/>
        <p:sndAc>
          <p:stSnd>
            <p:snd r:embed="rId2" name="click.wav"/>
          </p:stSnd>
        </p:sndAc>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5F1AF-5B40-4C40-9C89-3A1431C8021B}"/>
              </a:ext>
            </a:extLst>
          </p:cNvPr>
          <p:cNvSpPr>
            <a:spLocks noGrp="1"/>
          </p:cNvSpPr>
          <p:nvPr>
            <p:ph type="title"/>
          </p:nvPr>
        </p:nvSpPr>
        <p:spPr/>
        <p:txBody>
          <a:bodyPr>
            <a:normAutofit/>
          </a:bodyPr>
          <a:lstStyle/>
          <a:p>
            <a:r>
              <a:rPr lang="en-US" b="1" dirty="0" err="1">
                <a:solidFill>
                  <a:schemeClr val="tx1"/>
                </a:solidFill>
              </a:rPr>
              <a:t>Analysing</a:t>
            </a:r>
            <a:r>
              <a:rPr lang="en-US" b="1" dirty="0">
                <a:solidFill>
                  <a:schemeClr val="tx1"/>
                </a:solidFill>
              </a:rPr>
              <a:t> Relationship between Customer retention and Perceived Risks</a:t>
            </a:r>
            <a:endParaRPr lang="en-IN" b="1" dirty="0"/>
          </a:p>
        </p:txBody>
      </p:sp>
      <p:pic>
        <p:nvPicPr>
          <p:cNvPr id="5" name="Content Placeholder 4">
            <a:extLst>
              <a:ext uri="{FF2B5EF4-FFF2-40B4-BE49-F238E27FC236}">
                <a16:creationId xmlns:a16="http://schemas.microsoft.com/office/drawing/2014/main" id="{1A795BA5-8F43-4AB7-9B41-66E584A0155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94271" y="1892364"/>
            <a:ext cx="5555225" cy="4258242"/>
          </a:xfrm>
        </p:spPr>
      </p:pic>
    </p:spTree>
    <p:extLst>
      <p:ext uri="{BB962C8B-B14F-4D97-AF65-F5344CB8AC3E}">
        <p14:creationId xmlns:p14="http://schemas.microsoft.com/office/powerpoint/2010/main" val="591102866"/>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2" name="click.wav"/>
          </p:stSnd>
        </p:sndAc>
      </p:transition>
    </mc:Choice>
    <mc:Fallback>
      <p:transition spd="slow">
        <p:fade/>
        <p:sndAc>
          <p:stSnd>
            <p:snd r:embed="rId2" name="click.wav"/>
          </p:stSnd>
        </p:sndAc>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BA5B7-19A6-47C5-8348-200C8EB9EE6F}"/>
              </a:ext>
            </a:extLst>
          </p:cNvPr>
          <p:cNvSpPr>
            <a:spLocks noGrp="1"/>
          </p:cNvSpPr>
          <p:nvPr>
            <p:ph type="title"/>
          </p:nvPr>
        </p:nvSpPr>
        <p:spPr/>
        <p:txBody>
          <a:bodyPr>
            <a:normAutofit/>
          </a:bodyPr>
          <a:lstStyle/>
          <a:p>
            <a:r>
              <a:rPr lang="en-US" b="1" dirty="0" err="1">
                <a:solidFill>
                  <a:schemeClr val="tx1"/>
                </a:solidFill>
              </a:rPr>
              <a:t>Analysing</a:t>
            </a:r>
            <a:r>
              <a:rPr lang="en-US" b="1" dirty="0">
                <a:solidFill>
                  <a:schemeClr val="tx1"/>
                </a:solidFill>
              </a:rPr>
              <a:t> Relationship between Customer retention and Perceived Risks</a:t>
            </a:r>
            <a:endParaRPr lang="en-IN" b="1" dirty="0"/>
          </a:p>
        </p:txBody>
      </p:sp>
      <p:pic>
        <p:nvPicPr>
          <p:cNvPr id="5" name="Content Placeholder 4">
            <a:extLst>
              <a:ext uri="{FF2B5EF4-FFF2-40B4-BE49-F238E27FC236}">
                <a16:creationId xmlns:a16="http://schemas.microsoft.com/office/drawing/2014/main" id="{7AAB6CD9-3E36-4C82-B597-26B5F324CF8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12052" y="2249488"/>
            <a:ext cx="4964721" cy="3541712"/>
          </a:xfrm>
        </p:spPr>
      </p:pic>
    </p:spTree>
    <p:extLst>
      <p:ext uri="{BB962C8B-B14F-4D97-AF65-F5344CB8AC3E}">
        <p14:creationId xmlns:p14="http://schemas.microsoft.com/office/powerpoint/2010/main" val="364908132"/>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2" name="click.wav"/>
          </p:stSnd>
        </p:sndAc>
      </p:transition>
    </mc:Choice>
    <mc:Fallback>
      <p:transition spd="slow">
        <p:fade/>
        <p:sndAc>
          <p:stSnd>
            <p:snd r:embed="rId2" name="click.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AC21D2-9653-D409-A3CB-05359F9255F7}"/>
              </a:ext>
            </a:extLst>
          </p:cNvPr>
          <p:cNvSpPr/>
          <p:nvPr/>
        </p:nvSpPr>
        <p:spPr>
          <a:xfrm>
            <a:off x="967155" y="949568"/>
            <a:ext cx="5794130" cy="1011115"/>
          </a:xfrm>
          <a:prstGeom prst="rect">
            <a:avLst/>
          </a:prstGeom>
          <a:ln>
            <a:solidFill>
              <a:schemeClr val="bg2"/>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4701FD49-477B-4A79-9B46-CBC48DD3FB2E}"/>
              </a:ext>
            </a:extLst>
          </p:cNvPr>
          <p:cNvSpPr>
            <a:spLocks noGrp="1"/>
          </p:cNvSpPr>
          <p:nvPr>
            <p:ph type="title"/>
          </p:nvPr>
        </p:nvSpPr>
        <p:spPr/>
        <p:txBody>
          <a:bodyPr/>
          <a:lstStyle/>
          <a:p>
            <a:r>
              <a:rPr lang="en-IN" b="1" dirty="0"/>
              <a:t>Analysis -</a:t>
            </a:r>
            <a:r>
              <a:rPr lang="en-IN" b="1" dirty="0">
                <a:solidFill>
                  <a:schemeClr val="tx1"/>
                </a:solidFill>
              </a:rPr>
              <a:t> Summary:</a:t>
            </a:r>
          </a:p>
        </p:txBody>
      </p:sp>
      <p:sp>
        <p:nvSpPr>
          <p:cNvPr id="3" name="Content Placeholder 2">
            <a:extLst>
              <a:ext uri="{FF2B5EF4-FFF2-40B4-BE49-F238E27FC236}">
                <a16:creationId xmlns:a16="http://schemas.microsoft.com/office/drawing/2014/main" id="{8A0FD136-935A-41DD-BE30-43D0BEBAB925}"/>
              </a:ext>
            </a:extLst>
          </p:cNvPr>
          <p:cNvSpPr>
            <a:spLocks noGrp="1"/>
          </p:cNvSpPr>
          <p:nvPr>
            <p:ph idx="1"/>
          </p:nvPr>
        </p:nvSpPr>
        <p:spPr>
          <a:xfrm>
            <a:off x="956776" y="2214318"/>
            <a:ext cx="9905999" cy="3541714"/>
          </a:xfrm>
        </p:spPr>
        <p:txBody>
          <a:bodyPr>
            <a:normAutofit fontScale="92500" lnSpcReduction="10000"/>
          </a:bodyPr>
          <a:lstStyle/>
          <a:p>
            <a:r>
              <a:rPr lang="en-US" dirty="0"/>
              <a:t>In this project, a dataset was provided containing the details of the participants of a survey, along with their online shopping experiences, preferences, and opinions regarding various ecommerce websites. The Dataset was first checked for null values, and then the various feature columns were </a:t>
            </a:r>
            <a:r>
              <a:rPr lang="en-US" dirty="0" err="1"/>
              <a:t>analysed</a:t>
            </a:r>
            <a:r>
              <a:rPr lang="en-US" dirty="0"/>
              <a:t>. Exploratory Data analysis was conducted to investigate the relationships that existed between the columns, using various visualization techniques. The dataset was worked with to study and understand how various Hedonic values, Utilitarian values in combination with several perceived risks helped to understand Customer retention and loyalty to various ecommerce websites. </a:t>
            </a:r>
            <a:endParaRPr lang="en-IN" dirty="0"/>
          </a:p>
        </p:txBody>
      </p:sp>
    </p:spTree>
    <p:extLst>
      <p:ext uri="{BB962C8B-B14F-4D97-AF65-F5344CB8AC3E}">
        <p14:creationId xmlns:p14="http://schemas.microsoft.com/office/powerpoint/2010/main" val="3155969992"/>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2" name="click.wav"/>
          </p:stSnd>
        </p:sndAc>
      </p:transition>
    </mc:Choice>
    <mc:Fallback>
      <p:transition spd="slow">
        <p:fade/>
        <p:sndAc>
          <p:stSnd>
            <p:snd r:embed="rId2" name="click.wav"/>
          </p:stSnd>
        </p:sndAc>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12C13-1E2E-49F0-AE60-F2D7BEB79D75}"/>
              </a:ext>
            </a:extLst>
          </p:cNvPr>
          <p:cNvSpPr>
            <a:spLocks noGrp="1"/>
          </p:cNvSpPr>
          <p:nvPr>
            <p:ph type="title"/>
          </p:nvPr>
        </p:nvSpPr>
        <p:spPr/>
        <p:txBody>
          <a:bodyPr>
            <a:normAutofit/>
          </a:bodyPr>
          <a:lstStyle/>
          <a:p>
            <a:r>
              <a:rPr lang="en-US" b="1" dirty="0" err="1">
                <a:solidFill>
                  <a:schemeClr val="tx1"/>
                </a:solidFill>
              </a:rPr>
              <a:t>Analysing</a:t>
            </a:r>
            <a:r>
              <a:rPr lang="en-US" b="1" dirty="0">
                <a:solidFill>
                  <a:schemeClr val="tx1"/>
                </a:solidFill>
              </a:rPr>
              <a:t> Relationship between Customer retention and Perceived Risks</a:t>
            </a:r>
            <a:endParaRPr lang="en-IN" b="1" dirty="0"/>
          </a:p>
        </p:txBody>
      </p:sp>
      <p:pic>
        <p:nvPicPr>
          <p:cNvPr id="5" name="Content Placeholder 4">
            <a:extLst>
              <a:ext uri="{FF2B5EF4-FFF2-40B4-BE49-F238E27FC236}">
                <a16:creationId xmlns:a16="http://schemas.microsoft.com/office/drawing/2014/main" id="{1035EC83-AC2C-405A-A024-A921435BBA2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75848" y="2468682"/>
            <a:ext cx="7792849" cy="2817009"/>
          </a:xfrm>
        </p:spPr>
      </p:pic>
    </p:spTree>
    <p:extLst>
      <p:ext uri="{BB962C8B-B14F-4D97-AF65-F5344CB8AC3E}">
        <p14:creationId xmlns:p14="http://schemas.microsoft.com/office/powerpoint/2010/main" val="3941219820"/>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2" name="click.wav"/>
          </p:stSnd>
        </p:sndAc>
      </p:transition>
    </mc:Choice>
    <mc:Fallback>
      <p:transition spd="slow">
        <p:fade/>
        <p:sndAc>
          <p:stSnd>
            <p:snd r:embed="rId2" name="click.wav"/>
          </p:stSnd>
        </p:sndAc>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54613-DBA5-4A7C-807C-026BDB41D51A}"/>
              </a:ext>
            </a:extLst>
          </p:cNvPr>
          <p:cNvSpPr>
            <a:spLocks noGrp="1"/>
          </p:cNvSpPr>
          <p:nvPr>
            <p:ph type="title"/>
          </p:nvPr>
        </p:nvSpPr>
        <p:spPr/>
        <p:txBody>
          <a:bodyPr>
            <a:normAutofit/>
          </a:bodyPr>
          <a:lstStyle/>
          <a:p>
            <a:r>
              <a:rPr lang="en-US" b="1" dirty="0" err="1">
                <a:solidFill>
                  <a:schemeClr val="tx1"/>
                </a:solidFill>
              </a:rPr>
              <a:t>Analysing</a:t>
            </a:r>
            <a:r>
              <a:rPr lang="en-US" b="1" dirty="0">
                <a:solidFill>
                  <a:schemeClr val="tx1"/>
                </a:solidFill>
              </a:rPr>
              <a:t> Relationship between Customer retention and Perceived Risks</a:t>
            </a:r>
            <a:endParaRPr lang="en-IN" b="1" dirty="0"/>
          </a:p>
        </p:txBody>
      </p:sp>
      <p:pic>
        <p:nvPicPr>
          <p:cNvPr id="5" name="Content Placeholder 4">
            <a:extLst>
              <a:ext uri="{FF2B5EF4-FFF2-40B4-BE49-F238E27FC236}">
                <a16:creationId xmlns:a16="http://schemas.microsoft.com/office/drawing/2014/main" id="{A2B70D03-B67F-406B-B50E-B04485E0130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10814" y="1762848"/>
            <a:ext cx="6204154" cy="4631642"/>
          </a:xfrm>
        </p:spPr>
      </p:pic>
    </p:spTree>
    <p:extLst>
      <p:ext uri="{BB962C8B-B14F-4D97-AF65-F5344CB8AC3E}">
        <p14:creationId xmlns:p14="http://schemas.microsoft.com/office/powerpoint/2010/main" val="1078351522"/>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2" name="click.wav"/>
          </p:stSnd>
        </p:sndAc>
      </p:transition>
    </mc:Choice>
    <mc:Fallback>
      <p:transition spd="slow">
        <p:fade/>
        <p:sndAc>
          <p:stSnd>
            <p:snd r:embed="rId2" name="click.wav"/>
          </p:stSnd>
        </p:sndAc>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A908C-7D6E-4CF4-8C4F-66403A968A06}"/>
              </a:ext>
            </a:extLst>
          </p:cNvPr>
          <p:cNvSpPr>
            <a:spLocks noGrp="1"/>
          </p:cNvSpPr>
          <p:nvPr>
            <p:ph type="title"/>
          </p:nvPr>
        </p:nvSpPr>
        <p:spPr>
          <a:xfrm>
            <a:off x="1143001" y="234917"/>
            <a:ext cx="9905998" cy="1478570"/>
          </a:xfrm>
        </p:spPr>
        <p:txBody>
          <a:bodyPr>
            <a:normAutofit/>
          </a:bodyPr>
          <a:lstStyle/>
          <a:p>
            <a:r>
              <a:rPr lang="en-US" b="1" dirty="0" err="1">
                <a:solidFill>
                  <a:schemeClr val="tx1"/>
                </a:solidFill>
              </a:rPr>
              <a:t>Analysing</a:t>
            </a:r>
            <a:r>
              <a:rPr lang="en-US" b="1" dirty="0">
                <a:solidFill>
                  <a:schemeClr val="tx1"/>
                </a:solidFill>
              </a:rPr>
              <a:t> Relationship between Customer retention and Perceived Risks</a:t>
            </a:r>
            <a:endParaRPr lang="en-IN" b="1" dirty="0"/>
          </a:p>
        </p:txBody>
      </p:sp>
      <p:sp>
        <p:nvSpPr>
          <p:cNvPr id="3" name="Content Placeholder 2">
            <a:extLst>
              <a:ext uri="{FF2B5EF4-FFF2-40B4-BE49-F238E27FC236}">
                <a16:creationId xmlns:a16="http://schemas.microsoft.com/office/drawing/2014/main" id="{ECD17502-4514-430E-B068-3C8AEAF08FAA}"/>
              </a:ext>
            </a:extLst>
          </p:cNvPr>
          <p:cNvSpPr>
            <a:spLocks noGrp="1"/>
          </p:cNvSpPr>
          <p:nvPr>
            <p:ph idx="1"/>
          </p:nvPr>
        </p:nvSpPr>
        <p:spPr>
          <a:xfrm>
            <a:off x="852045" y="2342084"/>
            <a:ext cx="9905999" cy="3541714"/>
          </a:xfrm>
        </p:spPr>
        <p:txBody>
          <a:bodyPr>
            <a:normAutofit fontScale="92500" lnSpcReduction="20000"/>
          </a:bodyPr>
          <a:lstStyle/>
          <a:p>
            <a:pPr rtl="0">
              <a:spcBef>
                <a:spcPts val="1200"/>
              </a:spcBef>
              <a:spcAft>
                <a:spcPts val="1200"/>
              </a:spcAft>
            </a:pPr>
            <a:r>
              <a:rPr lang="en-US" sz="1800" b="0" i="0" u="none" strike="noStrike" dirty="0">
                <a:effectLst/>
                <a:latin typeface="Arial" panose="020B0604020202020204" pitchFamily="34" charset="0"/>
              </a:rPr>
              <a:t>From the graphs above the following observations are made:</a:t>
            </a:r>
            <a:endParaRPr lang="en-US" b="0" dirty="0">
              <a:effectLst/>
            </a:endParaRPr>
          </a:p>
          <a:p>
            <a:pPr rtl="0" fontAlgn="base">
              <a:spcBef>
                <a:spcPts val="1200"/>
              </a:spcBef>
              <a:spcAft>
                <a:spcPts val="0"/>
              </a:spcAft>
              <a:buFont typeface="Arial" panose="020B0604020202020204" pitchFamily="34" charset="0"/>
              <a:buChar char="•"/>
            </a:pPr>
            <a:r>
              <a:rPr lang="en-US" sz="1800" b="0" i="0" u="none" strike="noStrike" dirty="0">
                <a:effectLst/>
                <a:latin typeface="Arial" panose="020B0604020202020204" pitchFamily="34" charset="0"/>
              </a:rPr>
              <a:t>Customers sometimes abandon their shopping carts on Amazon and Flipkart implying there is a low level of perceived risk for those websites. While some people frequently abandon their shopping carts on Amazon.in and Myntra.com and Paytm.com, which may indicate a higher level of perceived risk on those websites.</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Customers usually abandon their shopping carts on Amazon and Flipkart when they find a better alternative offer which implies that there is a greater importance for utilitarian value, While on Flipkart alone they mostly abandon due to lack of trust and on amazon alone, they abandon either due to Promo code not being applicable or Change in price.</a:t>
            </a:r>
          </a:p>
          <a:p>
            <a:pPr rtl="0" fontAlgn="base">
              <a:spcBef>
                <a:spcPts val="0"/>
              </a:spcBef>
              <a:spcAft>
                <a:spcPts val="1200"/>
              </a:spcAft>
              <a:buFont typeface="Arial" panose="020B0604020202020204" pitchFamily="34" charset="0"/>
              <a:buChar char="•"/>
            </a:pPr>
            <a:r>
              <a:rPr lang="en-US" sz="1800" b="0" i="0" u="none" strike="noStrike" dirty="0">
                <a:effectLst/>
                <a:latin typeface="Arial" panose="020B0604020202020204" pitchFamily="34" charset="0"/>
              </a:rPr>
              <a:t>Customers face longest delivery Periods when they purchase on Amazon.in, followed by flipkart.com and </a:t>
            </a:r>
            <a:r>
              <a:rPr lang="en-US" sz="1800" b="0" i="0" u="none" strike="noStrike" dirty="0" err="1">
                <a:effectLst/>
                <a:latin typeface="Arial" panose="020B0604020202020204" pitchFamily="34" charset="0"/>
              </a:rPr>
              <a:t>paytm</a:t>
            </a:r>
            <a:r>
              <a:rPr lang="en-US" sz="1800" b="0" i="0" u="none" strike="noStrike" dirty="0">
                <a:effectLst/>
                <a:latin typeface="Arial" panose="020B0604020202020204" pitchFamily="34" charset="0"/>
              </a:rPr>
              <a:t>, however Amazon.in is still the most preferred shopping website.</a:t>
            </a:r>
          </a:p>
          <a:p>
            <a:endParaRPr lang="en-IN" dirty="0"/>
          </a:p>
        </p:txBody>
      </p:sp>
    </p:spTree>
    <p:extLst>
      <p:ext uri="{BB962C8B-B14F-4D97-AF65-F5344CB8AC3E}">
        <p14:creationId xmlns:p14="http://schemas.microsoft.com/office/powerpoint/2010/main" val="948587979"/>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2" name="click.wav"/>
          </p:stSnd>
        </p:sndAc>
      </p:transition>
    </mc:Choice>
    <mc:Fallback>
      <p:transition spd="slow">
        <p:fade/>
        <p:sndAc>
          <p:stSnd>
            <p:snd r:embed="rId2" name="click.wav"/>
          </p:stSnd>
        </p:sndAc>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EA5C5-21BE-4254-9710-D9A62B1A86C9}"/>
              </a:ext>
            </a:extLst>
          </p:cNvPr>
          <p:cNvSpPr>
            <a:spLocks noGrp="1"/>
          </p:cNvSpPr>
          <p:nvPr>
            <p:ph type="title"/>
          </p:nvPr>
        </p:nvSpPr>
        <p:spPr/>
        <p:txBody>
          <a:bodyPr>
            <a:normAutofit/>
          </a:bodyPr>
          <a:lstStyle/>
          <a:p>
            <a:r>
              <a:rPr lang="en-US" b="1" dirty="0" err="1">
                <a:solidFill>
                  <a:schemeClr val="tx1"/>
                </a:solidFill>
              </a:rPr>
              <a:t>Analysing</a:t>
            </a:r>
            <a:r>
              <a:rPr lang="en-US" b="1" dirty="0">
                <a:solidFill>
                  <a:schemeClr val="tx1"/>
                </a:solidFill>
              </a:rPr>
              <a:t> Relationship between Customer retention and Perceived Risks</a:t>
            </a:r>
            <a:endParaRPr lang="en-IN" b="1" dirty="0"/>
          </a:p>
        </p:txBody>
      </p:sp>
      <p:sp>
        <p:nvSpPr>
          <p:cNvPr id="3" name="Content Placeholder 2">
            <a:extLst>
              <a:ext uri="{FF2B5EF4-FFF2-40B4-BE49-F238E27FC236}">
                <a16:creationId xmlns:a16="http://schemas.microsoft.com/office/drawing/2014/main" id="{3586909F-33AB-47F4-947B-1898ABB4BA66}"/>
              </a:ext>
            </a:extLst>
          </p:cNvPr>
          <p:cNvSpPr>
            <a:spLocks noGrp="1"/>
          </p:cNvSpPr>
          <p:nvPr>
            <p:ph idx="1"/>
          </p:nvPr>
        </p:nvSpPr>
        <p:spPr/>
        <p:txBody>
          <a:bodyPr>
            <a:normAutofit fontScale="92500" lnSpcReduction="20000"/>
          </a:bodyPr>
          <a:lstStyle/>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It is observed that those who prefer </a:t>
            </a:r>
            <a:r>
              <a:rPr lang="en-US" sz="1800" b="0" i="0" u="none" strike="noStrike" dirty="0" err="1">
                <a:solidFill>
                  <a:srgbClr val="000000"/>
                </a:solidFill>
                <a:effectLst/>
                <a:latin typeface="Arial" panose="020B0604020202020204" pitchFamily="34" charset="0"/>
              </a:rPr>
              <a:t>Flipkart.com,Paytm.com,Myntra.com</a:t>
            </a:r>
            <a:r>
              <a:rPr lang="en-US" sz="1800" b="0" i="0" u="none" strike="noStrike" dirty="0">
                <a:solidFill>
                  <a:srgbClr val="000000"/>
                </a:solidFill>
                <a:effectLst/>
                <a:latin typeface="Arial" panose="020B0604020202020204" pitchFamily="34" charset="0"/>
              </a:rPr>
              <a:t> and Snapdeal.com to Amazon.in do so because they face frequent disruption when moving from page to page on Amazon.in</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Those who prefer Amazon.in and Flipkart.com face longer page loading time during promotion and sales period on snapdeal.com and myntra.com</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Amazon.in has the highest trustworthiness as perceived by most consumers.</a:t>
            </a:r>
          </a:p>
          <a:p>
            <a:pPr rtl="0" fontAlgn="base">
              <a:spcBef>
                <a:spcPts val="0"/>
              </a:spcBef>
              <a:spcAft>
                <a:spcPts val="0"/>
              </a:spcAft>
              <a:buFont typeface="Arial" panose="020B0604020202020204" pitchFamily="34" charset="0"/>
              <a:buChar char="•"/>
            </a:pPr>
            <a:r>
              <a:rPr lang="en-US" sz="1800" b="0" i="0" u="none" strike="noStrike" dirty="0" err="1">
                <a:solidFill>
                  <a:srgbClr val="000000"/>
                </a:solidFill>
                <a:effectLst/>
                <a:latin typeface="Arial" panose="020B0604020202020204" pitchFamily="34" charset="0"/>
              </a:rPr>
              <a:t>Amazon.in,Flipkart.com,Paytm.com</a:t>
            </a:r>
            <a:r>
              <a:rPr lang="en-US" sz="1800" b="0" i="0" u="none" strike="noStrike" dirty="0">
                <a:solidFill>
                  <a:srgbClr val="000000"/>
                </a:solidFill>
                <a:effectLst/>
                <a:latin typeface="Arial" panose="020B0604020202020204" pitchFamily="34" charset="0"/>
              </a:rPr>
              <a:t> have the highest security for customer financial information.</a:t>
            </a:r>
          </a:p>
          <a:p>
            <a:pPr rtl="0" fontAlgn="base">
              <a:spcBef>
                <a:spcPts val="0"/>
              </a:spcBef>
              <a:spcAft>
                <a:spcPts val="0"/>
              </a:spcAft>
              <a:buFont typeface="Arial" panose="020B0604020202020204" pitchFamily="34" charset="0"/>
              <a:buChar char="•"/>
            </a:pPr>
            <a:r>
              <a:rPr lang="en-US" sz="1800" b="0" i="0" u="none" strike="noStrike" dirty="0" err="1">
                <a:solidFill>
                  <a:srgbClr val="000000"/>
                </a:solidFill>
                <a:effectLst/>
                <a:latin typeface="Arial" panose="020B0604020202020204" pitchFamily="34" charset="0"/>
              </a:rPr>
              <a:t>Amazon.in,Flipkart.com,Paytm.com</a:t>
            </a:r>
            <a:r>
              <a:rPr lang="en-US" sz="1800" b="0" i="0" u="none" strike="noStrike" dirty="0">
                <a:solidFill>
                  <a:srgbClr val="000000"/>
                </a:solidFill>
                <a:effectLst/>
                <a:latin typeface="Arial" panose="020B0604020202020204" pitchFamily="34" charset="0"/>
              </a:rPr>
              <a:t> maintain the greatest privacy for customer information.</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Customers who believe that user satisfaction can’t exist without trust recommend Amazon.in and Flipkart.com</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Those customers who recommend Amazon.in and Flipkart.com the most trust that online retail stores will fulfill their part of the transaction at the stipulated time.</a:t>
            </a:r>
          </a:p>
          <a:p>
            <a:endParaRPr lang="en-IN" dirty="0"/>
          </a:p>
        </p:txBody>
      </p:sp>
    </p:spTree>
    <p:extLst>
      <p:ext uri="{BB962C8B-B14F-4D97-AF65-F5344CB8AC3E}">
        <p14:creationId xmlns:p14="http://schemas.microsoft.com/office/powerpoint/2010/main" val="2669321513"/>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2" name="click.wav"/>
          </p:stSnd>
        </p:sndAc>
      </p:transition>
    </mc:Choice>
    <mc:Fallback>
      <p:transition spd="slow">
        <p:fade/>
        <p:sndAc>
          <p:stSnd>
            <p:snd r:embed="rId2" name="click.wav"/>
          </p:stSnd>
        </p:sndAc>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1AB1D-B4D3-453B-A75D-9494E72327F7}"/>
              </a:ext>
            </a:extLst>
          </p:cNvPr>
          <p:cNvSpPr>
            <a:spLocks noGrp="1"/>
          </p:cNvSpPr>
          <p:nvPr>
            <p:ph type="title"/>
          </p:nvPr>
        </p:nvSpPr>
        <p:spPr/>
        <p:txBody>
          <a:bodyPr>
            <a:normAutofit/>
          </a:bodyPr>
          <a:lstStyle/>
          <a:p>
            <a:r>
              <a:rPr lang="en-US" b="1" dirty="0" err="1">
                <a:solidFill>
                  <a:schemeClr val="tx1"/>
                </a:solidFill>
              </a:rPr>
              <a:t>Analysing</a:t>
            </a:r>
            <a:r>
              <a:rPr lang="en-US" b="1" dirty="0">
                <a:solidFill>
                  <a:schemeClr val="tx1"/>
                </a:solidFill>
              </a:rPr>
              <a:t> Relationship between Customer retention and Perceived Risks</a:t>
            </a:r>
            <a:endParaRPr lang="en-IN" b="1" dirty="0"/>
          </a:p>
        </p:txBody>
      </p:sp>
      <p:sp>
        <p:nvSpPr>
          <p:cNvPr id="3" name="Content Placeholder 2">
            <a:extLst>
              <a:ext uri="{FF2B5EF4-FFF2-40B4-BE49-F238E27FC236}">
                <a16:creationId xmlns:a16="http://schemas.microsoft.com/office/drawing/2014/main" id="{DD41734F-4ACC-4D4E-8A84-84626A272F61}"/>
              </a:ext>
            </a:extLst>
          </p:cNvPr>
          <p:cNvSpPr>
            <a:spLocks noGrp="1"/>
          </p:cNvSpPr>
          <p:nvPr>
            <p:ph idx="1"/>
          </p:nvPr>
        </p:nvSpPr>
        <p:spPr/>
        <p:txBody>
          <a:bodyPr/>
          <a:lstStyle/>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Customers face the longest time to get logged in on Amazon.in and Flipkart.com the most and yet, recommend those 2 websites the most.</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Customers prefer Amazon.in and Flipkart.com To Myntra.com and Snapdeal.com because Myntra and Snapdeal take longer to display graphics and photos during promotion and sales period.</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Customers prefer Amazon.in and Flipkart.com To Myntra.com and Snapdeal.com because Myntra and Snapdeal take too long to declare prices during promotion and sales period.</a:t>
            </a:r>
          </a:p>
          <a:p>
            <a:endParaRPr lang="en-IN" dirty="0"/>
          </a:p>
        </p:txBody>
      </p:sp>
    </p:spTree>
    <p:extLst>
      <p:ext uri="{BB962C8B-B14F-4D97-AF65-F5344CB8AC3E}">
        <p14:creationId xmlns:p14="http://schemas.microsoft.com/office/powerpoint/2010/main" val="1136091051"/>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2" name="click.wav"/>
          </p:stSnd>
        </p:sndAc>
      </p:transition>
    </mc:Choice>
    <mc:Fallback>
      <p:transition spd="slow">
        <p:fade/>
        <p:sndAc>
          <p:stSnd>
            <p:snd r:embed="rId2" name="click.wav"/>
          </p:stSnd>
        </p:sndAc>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E1AFE-B3A3-4EFD-9D26-262B9D981BBC}"/>
              </a:ext>
            </a:extLst>
          </p:cNvPr>
          <p:cNvSpPr>
            <a:spLocks noGrp="1"/>
          </p:cNvSpPr>
          <p:nvPr>
            <p:ph type="title"/>
          </p:nvPr>
        </p:nvSpPr>
        <p:spPr/>
        <p:txBody>
          <a:bodyPr>
            <a:normAutofit fontScale="90000"/>
          </a:bodyPr>
          <a:lstStyle/>
          <a:p>
            <a:pPr rtl="0">
              <a:spcBef>
                <a:spcPts val="1000"/>
              </a:spcBef>
              <a:spcAft>
                <a:spcPts val="0"/>
              </a:spcAft>
            </a:pPr>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Hedonic Value</a:t>
            </a:r>
            <a:br>
              <a:rPr lang="en-US" b="1" dirty="0">
                <a:effectLst/>
              </a:rPr>
            </a:br>
            <a:endParaRPr lang="en-IN" dirty="0"/>
          </a:p>
        </p:txBody>
      </p:sp>
      <p:sp>
        <p:nvSpPr>
          <p:cNvPr id="3" name="Content Placeholder 2">
            <a:extLst>
              <a:ext uri="{FF2B5EF4-FFF2-40B4-BE49-F238E27FC236}">
                <a16:creationId xmlns:a16="http://schemas.microsoft.com/office/drawing/2014/main" id="{7017C293-E927-4975-8026-341A245F8398}"/>
              </a:ext>
            </a:extLst>
          </p:cNvPr>
          <p:cNvSpPr>
            <a:spLocks noGrp="1"/>
          </p:cNvSpPr>
          <p:nvPr>
            <p:ph idx="1"/>
          </p:nvPr>
        </p:nvSpPr>
        <p:spPr/>
        <p:txBody>
          <a:bodyPr>
            <a:normAutofit fontScale="85000" lnSpcReduction="10000"/>
          </a:bodyPr>
          <a:lstStyle/>
          <a:p>
            <a:r>
              <a:rPr lang="en-US" sz="1800" b="0" i="0" u="none" strike="noStrike" dirty="0">
                <a:solidFill>
                  <a:srgbClr val="000000"/>
                </a:solidFill>
                <a:effectLst/>
                <a:latin typeface="Arial" panose="020B0604020202020204" pitchFamily="34" charset="0"/>
              </a:rPr>
              <a:t>Hedonic Values serve the purpose of giving emotional / multisensory gratification and a sense of fulfillment of a role to Consumers. </a:t>
            </a:r>
          </a:p>
          <a:p>
            <a:r>
              <a:rPr lang="en-US" sz="1800" i="0" u="none" strike="noStrike" dirty="0">
                <a:solidFill>
                  <a:srgbClr val="000000"/>
                </a:solidFill>
                <a:effectLst/>
                <a:latin typeface="Arial" panose="020B0604020202020204" pitchFamily="34" charset="0"/>
              </a:rPr>
              <a:t>Columns that represent  Enjoyment derived from shopping </a:t>
            </a:r>
            <a:r>
              <a:rPr lang="en-US" sz="1800" i="0" u="none" strike="noStrike" dirty="0" err="1">
                <a:solidFill>
                  <a:srgbClr val="000000"/>
                </a:solidFill>
                <a:effectLst/>
                <a:latin typeface="Arial" panose="020B0604020202020204" pitchFamily="34" charset="0"/>
              </a:rPr>
              <a:t>online,Satisfaction</a:t>
            </a:r>
            <a:r>
              <a:rPr lang="en-US" sz="1800" i="0" u="none" strike="noStrike" dirty="0">
                <a:solidFill>
                  <a:srgbClr val="000000"/>
                </a:solidFill>
                <a:effectLst/>
                <a:latin typeface="Arial" panose="020B0604020202020204" pitchFamily="34" charset="0"/>
              </a:rPr>
              <a:t> of shopping on a good quality </a:t>
            </a:r>
            <a:r>
              <a:rPr lang="en-US" sz="1800" i="0" u="none" strike="noStrike" dirty="0" err="1">
                <a:solidFill>
                  <a:srgbClr val="000000"/>
                </a:solidFill>
                <a:effectLst/>
                <a:latin typeface="Arial" panose="020B0604020202020204" pitchFamily="34" charset="0"/>
              </a:rPr>
              <a:t>website,access</a:t>
            </a:r>
            <a:r>
              <a:rPr lang="en-US" sz="1800" i="0" u="none" strike="noStrike" dirty="0">
                <a:solidFill>
                  <a:srgbClr val="000000"/>
                </a:solidFill>
                <a:effectLst/>
                <a:latin typeface="Arial" panose="020B0604020202020204" pitchFamily="34" charset="0"/>
              </a:rPr>
              <a:t> to loyalty </a:t>
            </a:r>
            <a:r>
              <a:rPr lang="en-US" sz="1800" i="0" u="none" strike="noStrike" dirty="0" err="1">
                <a:solidFill>
                  <a:srgbClr val="000000"/>
                </a:solidFill>
                <a:effectLst/>
                <a:latin typeface="Arial" panose="020B0604020202020204" pitchFamily="34" charset="0"/>
              </a:rPr>
              <a:t>programs,Sense</a:t>
            </a:r>
            <a:r>
              <a:rPr lang="en-US" sz="1800" i="0" u="none" strike="noStrike" dirty="0">
                <a:solidFill>
                  <a:srgbClr val="000000"/>
                </a:solidFill>
                <a:effectLst/>
                <a:latin typeface="Arial" panose="020B0604020202020204" pitchFamily="34" charset="0"/>
              </a:rPr>
              <a:t> adventure in shopping </a:t>
            </a:r>
            <a:r>
              <a:rPr lang="en-US" sz="1800" i="0" u="none" strike="noStrike" dirty="0" err="1">
                <a:solidFill>
                  <a:srgbClr val="000000"/>
                </a:solidFill>
                <a:effectLst/>
                <a:latin typeface="Arial" panose="020B0604020202020204" pitchFamily="34" charset="0"/>
              </a:rPr>
              <a:t>online,Social</a:t>
            </a:r>
            <a:r>
              <a:rPr lang="en-US" sz="1800" i="0" u="none" strike="noStrike" dirty="0">
                <a:solidFill>
                  <a:srgbClr val="000000"/>
                </a:solidFill>
                <a:effectLst/>
                <a:latin typeface="Arial" panose="020B0604020202020204" pitchFamily="34" charset="0"/>
              </a:rPr>
              <a:t> status enhancement from shopping </a:t>
            </a:r>
            <a:r>
              <a:rPr lang="en-US" sz="1800" i="0" u="none" strike="noStrike" dirty="0" err="1">
                <a:solidFill>
                  <a:srgbClr val="000000"/>
                </a:solidFill>
                <a:effectLst/>
                <a:latin typeface="Arial" panose="020B0604020202020204" pitchFamily="34" charset="0"/>
              </a:rPr>
              <a:t>online,feeling</a:t>
            </a:r>
            <a:r>
              <a:rPr lang="en-US" sz="1800" i="0" u="none" strike="noStrike" dirty="0">
                <a:solidFill>
                  <a:srgbClr val="000000"/>
                </a:solidFill>
                <a:effectLst/>
                <a:latin typeface="Arial" panose="020B0604020202020204" pitchFamily="34" charset="0"/>
              </a:rPr>
              <a:t> a sens</a:t>
            </a:r>
            <a:r>
              <a:rPr lang="en-US" dirty="0">
                <a:solidFill>
                  <a:srgbClr val="000000"/>
                </a:solidFill>
                <a:latin typeface="Arial" panose="020B0604020202020204" pitchFamily="34" charset="0"/>
              </a:rPr>
              <a:t>e of gratification from shopping online and fulfillment of roles are hedonic values.</a:t>
            </a:r>
          </a:p>
          <a:p>
            <a:pPr rtl="0">
              <a:spcBef>
                <a:spcPts val="1200"/>
              </a:spcBef>
              <a:spcAft>
                <a:spcPts val="1200"/>
              </a:spcAft>
            </a:pPr>
            <a:r>
              <a:rPr lang="en-US" sz="1800" b="0" i="0" u="none" strike="noStrike" dirty="0">
                <a:solidFill>
                  <a:srgbClr val="000000"/>
                </a:solidFill>
                <a:effectLst/>
                <a:latin typeface="Arial" panose="020B0604020202020204" pitchFamily="34" charset="0"/>
              </a:rPr>
              <a:t>The relationships between the columns representing the Hedonic Values and the column representing Customer retention were visualized using the code below and observations were made.</a:t>
            </a:r>
            <a:endParaRPr lang="en-US" b="0" dirty="0">
              <a:effectLst/>
            </a:endParaRPr>
          </a:p>
          <a:p>
            <a:pPr marL="0" indent="0">
              <a:buNone/>
            </a:pPr>
            <a:br>
              <a:rPr lang="en-US" dirty="0"/>
            </a:br>
            <a:endParaRPr lang="en-US" sz="1800" i="0" u="none" strike="noStrike" dirty="0">
              <a:solidFill>
                <a:srgbClr val="0000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2019353122"/>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2" name="click.wav"/>
          </p:stSnd>
        </p:sndAc>
      </p:transition>
    </mc:Choice>
    <mc:Fallback>
      <p:transition spd="slow">
        <p:fade/>
        <p:sndAc>
          <p:stSnd>
            <p:snd r:embed="rId2" name="click.wav"/>
          </p:stSnd>
        </p:sndAc>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7B806-8FDD-4020-BD77-AAD4AC9C4B68}"/>
              </a:ext>
            </a:extLst>
          </p:cNvPr>
          <p:cNvSpPr>
            <a:spLocks noGrp="1"/>
          </p:cNvSpPr>
          <p:nvPr>
            <p:ph type="title"/>
          </p:nvPr>
        </p:nvSpPr>
        <p:spPr/>
        <p:txBody>
          <a:bodyPr>
            <a:normAutofit fontScale="90000"/>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Hedonic Value</a:t>
            </a:r>
            <a:br>
              <a:rPr lang="en-US" b="1" dirty="0">
                <a:effectLst/>
              </a:rPr>
            </a:br>
            <a:endParaRPr lang="en-IN" dirty="0"/>
          </a:p>
        </p:txBody>
      </p:sp>
      <p:pic>
        <p:nvPicPr>
          <p:cNvPr id="5" name="Content Placeholder 4">
            <a:extLst>
              <a:ext uri="{FF2B5EF4-FFF2-40B4-BE49-F238E27FC236}">
                <a16:creationId xmlns:a16="http://schemas.microsoft.com/office/drawing/2014/main" id="{C784779A-5AB0-48A3-8FA6-DAD4018747B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49639" y="1718136"/>
            <a:ext cx="4498798" cy="3881437"/>
          </a:xfrm>
        </p:spPr>
      </p:pic>
      <p:pic>
        <p:nvPicPr>
          <p:cNvPr id="6" name="Content Placeholder 4">
            <a:extLst>
              <a:ext uri="{FF2B5EF4-FFF2-40B4-BE49-F238E27FC236}">
                <a16:creationId xmlns:a16="http://schemas.microsoft.com/office/drawing/2014/main" id="{34926D54-F5F0-468B-BBC8-C2635C7B37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9639" y="5599574"/>
            <a:ext cx="4468271" cy="929046"/>
          </a:xfrm>
          <a:prstGeom prst="rect">
            <a:avLst/>
          </a:prstGeom>
        </p:spPr>
      </p:pic>
    </p:spTree>
    <p:extLst>
      <p:ext uri="{BB962C8B-B14F-4D97-AF65-F5344CB8AC3E}">
        <p14:creationId xmlns:p14="http://schemas.microsoft.com/office/powerpoint/2010/main" val="1884552318"/>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2" name="click.wav"/>
          </p:stSnd>
        </p:sndAc>
      </p:transition>
    </mc:Choice>
    <mc:Fallback>
      <p:transition spd="slow">
        <p:fade/>
        <p:sndAc>
          <p:stSnd>
            <p:snd r:embed="rId2" name="click.wav"/>
          </p:stSnd>
        </p:sndAc>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C54F8-5D6D-4BD9-80C6-CEA761EE0DBF}"/>
              </a:ext>
            </a:extLst>
          </p:cNvPr>
          <p:cNvSpPr>
            <a:spLocks noGrp="1"/>
          </p:cNvSpPr>
          <p:nvPr>
            <p:ph type="title"/>
          </p:nvPr>
        </p:nvSpPr>
        <p:spPr/>
        <p:txBody>
          <a:bodyPr>
            <a:normAutofit fontScale="90000"/>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Hedonic Value</a:t>
            </a:r>
            <a:endParaRPr lang="en-IN" dirty="0"/>
          </a:p>
        </p:txBody>
      </p:sp>
      <p:pic>
        <p:nvPicPr>
          <p:cNvPr id="7" name="Picture 6">
            <a:extLst>
              <a:ext uri="{FF2B5EF4-FFF2-40B4-BE49-F238E27FC236}">
                <a16:creationId xmlns:a16="http://schemas.microsoft.com/office/drawing/2014/main" id="{A7B1461E-5965-4A50-A220-01EC9AB09F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1196" y="1930400"/>
            <a:ext cx="5174166" cy="4519561"/>
          </a:xfrm>
          <a:prstGeom prst="rect">
            <a:avLst/>
          </a:prstGeom>
        </p:spPr>
      </p:pic>
    </p:spTree>
    <p:extLst>
      <p:ext uri="{BB962C8B-B14F-4D97-AF65-F5344CB8AC3E}">
        <p14:creationId xmlns:p14="http://schemas.microsoft.com/office/powerpoint/2010/main" val="653776648"/>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2" name="click.wav"/>
          </p:stSnd>
        </p:sndAc>
      </p:transition>
    </mc:Choice>
    <mc:Fallback>
      <p:transition spd="slow">
        <p:fade/>
        <p:sndAc>
          <p:stSnd>
            <p:snd r:embed="rId2" name="click.wav"/>
          </p:stSnd>
        </p:sndAc>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A2B50-2664-4474-A288-E9135B117DF7}"/>
              </a:ext>
            </a:extLst>
          </p:cNvPr>
          <p:cNvSpPr>
            <a:spLocks noGrp="1"/>
          </p:cNvSpPr>
          <p:nvPr>
            <p:ph type="title"/>
          </p:nvPr>
        </p:nvSpPr>
        <p:spPr/>
        <p:txBody>
          <a:bodyPr>
            <a:normAutofit fontScale="90000"/>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Hedonic Value</a:t>
            </a:r>
            <a:endParaRPr lang="en-IN" dirty="0"/>
          </a:p>
        </p:txBody>
      </p:sp>
      <p:sp>
        <p:nvSpPr>
          <p:cNvPr id="3" name="Content Placeholder 2">
            <a:extLst>
              <a:ext uri="{FF2B5EF4-FFF2-40B4-BE49-F238E27FC236}">
                <a16:creationId xmlns:a16="http://schemas.microsoft.com/office/drawing/2014/main" id="{832D3A17-4E70-4EBB-9A12-0071D480EFAA}"/>
              </a:ext>
            </a:extLst>
          </p:cNvPr>
          <p:cNvSpPr>
            <a:spLocks noGrp="1"/>
          </p:cNvSpPr>
          <p:nvPr>
            <p:ph idx="1"/>
          </p:nvPr>
        </p:nvSpPr>
        <p:spPr/>
        <p:txBody>
          <a:bodyPr>
            <a:normAutofit fontScale="85000" lnSpcReduction="20000"/>
          </a:bodyPr>
          <a:lstStyle/>
          <a:p>
            <a:pPr rtl="0">
              <a:spcBef>
                <a:spcPts val="1200"/>
              </a:spcBef>
              <a:spcAft>
                <a:spcPts val="1200"/>
              </a:spcAft>
            </a:pPr>
            <a:r>
              <a:rPr lang="en-US" sz="1800" b="0" i="0" u="none" strike="noStrike" dirty="0">
                <a:solidFill>
                  <a:srgbClr val="000000"/>
                </a:solidFill>
                <a:effectLst/>
                <a:latin typeface="Arial" panose="020B0604020202020204" pitchFamily="34" charset="0"/>
              </a:rPr>
              <a:t>From the graphs above the following observations are made:</a:t>
            </a:r>
            <a:endParaRPr lang="en-US" b="0" dirty="0">
              <a:effectLst/>
            </a:endParaRPr>
          </a:p>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Customers who recommend </a:t>
            </a:r>
            <a:r>
              <a:rPr lang="en-US" sz="1800" b="0" i="0" u="none" strike="noStrike" dirty="0" err="1">
                <a:solidFill>
                  <a:srgbClr val="000000"/>
                </a:solidFill>
                <a:effectLst/>
                <a:latin typeface="Arial" panose="020B0604020202020204" pitchFamily="34" charset="0"/>
              </a:rPr>
              <a:t>Myntra.com,paytm.com</a:t>
            </a:r>
            <a:r>
              <a:rPr lang="en-US" sz="1800" b="0" i="0" u="none" strike="noStrike" dirty="0">
                <a:solidFill>
                  <a:srgbClr val="000000"/>
                </a:solidFill>
                <a:effectLst/>
                <a:latin typeface="Arial" panose="020B0604020202020204" pitchFamily="34" charset="0"/>
              </a:rPr>
              <a:t> and Amazon.in Strongly agree that enjoyment is derived from shopping online, while those who recommend Flipkart and Amazon.in are indifferent about it.</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Gaining Access to loyalty programs is a benefit of shopping online for those who recommend Amazon.in and Flipkart.com</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Those who Recommend </a:t>
            </a:r>
            <a:r>
              <a:rPr lang="en-US" sz="1800" b="0" i="0" u="none" strike="noStrike" dirty="0" err="1">
                <a:solidFill>
                  <a:srgbClr val="000000"/>
                </a:solidFill>
                <a:effectLst/>
                <a:latin typeface="Arial" panose="020B0604020202020204" pitchFamily="34" charset="0"/>
              </a:rPr>
              <a:t>Amazon.in,flipkart.com</a:t>
            </a:r>
            <a:r>
              <a:rPr lang="en-US" sz="1800" b="0" i="0" u="none" strike="noStrike" dirty="0">
                <a:solidFill>
                  <a:srgbClr val="000000"/>
                </a:solidFill>
                <a:effectLst/>
                <a:latin typeface="Arial" panose="020B0604020202020204" pitchFamily="34" charset="0"/>
              </a:rPr>
              <a:t> and Myntra.com strongly derive satisfaction while shopping on a good quality website / application.</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Those who Recommend </a:t>
            </a:r>
            <a:r>
              <a:rPr lang="en-US" sz="1800" b="0" i="0" u="none" strike="noStrike" dirty="0" err="1">
                <a:solidFill>
                  <a:srgbClr val="000000"/>
                </a:solidFill>
                <a:effectLst/>
                <a:latin typeface="Arial" panose="020B0604020202020204" pitchFamily="34" charset="0"/>
              </a:rPr>
              <a:t>Amazon.in,flipkart.com,paytm.com</a:t>
            </a:r>
            <a:r>
              <a:rPr lang="en-US" sz="1800" b="0" i="0" u="none" strike="noStrike" dirty="0">
                <a:solidFill>
                  <a:srgbClr val="000000"/>
                </a:solidFill>
                <a:effectLst/>
                <a:latin typeface="Arial" panose="020B0604020202020204" pitchFamily="34" charset="0"/>
              </a:rPr>
              <a:t> and Myntra.com strongly agree that they get a sense of adventure from shopping online.</a:t>
            </a:r>
          </a:p>
          <a:p>
            <a:br>
              <a:rPr lang="en-US" dirty="0"/>
            </a:br>
            <a:endParaRPr lang="en-IN" dirty="0"/>
          </a:p>
        </p:txBody>
      </p:sp>
    </p:spTree>
    <p:extLst>
      <p:ext uri="{BB962C8B-B14F-4D97-AF65-F5344CB8AC3E}">
        <p14:creationId xmlns:p14="http://schemas.microsoft.com/office/powerpoint/2010/main" val="2051837611"/>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2" name="click.wav"/>
          </p:stSnd>
        </p:sndAc>
      </p:transition>
    </mc:Choice>
    <mc:Fallback>
      <p:transition spd="slow">
        <p:fade/>
        <p:sndAc>
          <p:stSnd>
            <p:snd r:embed="rId2" name="click.wav"/>
          </p:stSnd>
        </p:sndAc>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77972-F894-4F6E-BA1D-BC39F5B54C42}"/>
              </a:ext>
            </a:extLst>
          </p:cNvPr>
          <p:cNvSpPr>
            <a:spLocks noGrp="1"/>
          </p:cNvSpPr>
          <p:nvPr>
            <p:ph type="title"/>
          </p:nvPr>
        </p:nvSpPr>
        <p:spPr/>
        <p:txBody>
          <a:bodyPr>
            <a:normAutofit fontScale="90000"/>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Hedonic Value</a:t>
            </a:r>
            <a:endParaRPr lang="en-IN" dirty="0"/>
          </a:p>
        </p:txBody>
      </p:sp>
      <p:sp>
        <p:nvSpPr>
          <p:cNvPr id="3" name="Content Placeholder 2">
            <a:extLst>
              <a:ext uri="{FF2B5EF4-FFF2-40B4-BE49-F238E27FC236}">
                <a16:creationId xmlns:a16="http://schemas.microsoft.com/office/drawing/2014/main" id="{65A01C16-3A9A-4C61-B155-574BF7DF6174}"/>
              </a:ext>
            </a:extLst>
          </p:cNvPr>
          <p:cNvSpPr>
            <a:spLocks noGrp="1"/>
          </p:cNvSpPr>
          <p:nvPr>
            <p:ph idx="1"/>
          </p:nvPr>
        </p:nvSpPr>
        <p:spPr/>
        <p:txBody>
          <a:bodyPr>
            <a:normAutofit fontScale="92500"/>
          </a:bodyPr>
          <a:lstStyle/>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Although most consumers are indifferent  to whether or not shopping on e-commerce websites enhances their social status, Those who recommend </a:t>
            </a:r>
            <a:r>
              <a:rPr lang="en-US" sz="1800" b="0" i="0" u="none" strike="noStrike" dirty="0" err="1">
                <a:solidFill>
                  <a:srgbClr val="000000"/>
                </a:solidFill>
                <a:effectLst/>
                <a:latin typeface="Arial" panose="020B0604020202020204" pitchFamily="34" charset="0"/>
              </a:rPr>
              <a:t>Amazon.in,Flipkart.com,paytm.com</a:t>
            </a:r>
            <a:r>
              <a:rPr lang="en-US" sz="1800" b="0" i="0" u="none" strike="noStrike" dirty="0">
                <a:solidFill>
                  <a:srgbClr val="000000"/>
                </a:solidFill>
                <a:effectLst/>
                <a:latin typeface="Arial" panose="020B0604020202020204" pitchFamily="34" charset="0"/>
              </a:rPr>
              <a:t> and myntra.com agree that shopping on those websites enhances their social status.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agree that shopping on Amazon.in and Flipkart.com get a sense of gratification from shopping on their </a:t>
            </a:r>
            <a:r>
              <a:rPr lang="en-US" sz="1800" b="0" i="0" u="none" strike="noStrike" dirty="0" err="1">
                <a:solidFill>
                  <a:srgbClr val="000000"/>
                </a:solidFill>
                <a:effectLst/>
                <a:latin typeface="Arial" panose="020B0604020202020204" pitchFamily="34" charset="0"/>
              </a:rPr>
              <a:t>favourite</a:t>
            </a:r>
            <a:r>
              <a:rPr lang="en-US" sz="1800" b="0" i="0" u="none" strike="noStrike" dirty="0">
                <a:solidFill>
                  <a:srgbClr val="000000"/>
                </a:solidFill>
                <a:effectLst/>
                <a:latin typeface="Arial" panose="020B0604020202020204" pitchFamily="34" charset="0"/>
              </a:rPr>
              <a:t> e-tailer.</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agree that shopping on </a:t>
            </a:r>
            <a:r>
              <a:rPr lang="en-US" sz="1800" b="0" i="0" u="none" strike="noStrike" dirty="0" err="1">
                <a:solidFill>
                  <a:srgbClr val="000000"/>
                </a:solidFill>
                <a:effectLst/>
                <a:latin typeface="Arial" panose="020B0604020202020204" pitchFamily="34" charset="0"/>
              </a:rPr>
              <a:t>Amazon.in,Flipkart.com,Myntra.com,snapdeal.com</a:t>
            </a:r>
            <a:r>
              <a:rPr lang="en-US" sz="1800" b="0" i="0" u="none" strike="noStrike" dirty="0">
                <a:solidFill>
                  <a:srgbClr val="000000"/>
                </a:solidFill>
                <a:effectLst/>
                <a:latin typeface="Arial" panose="020B0604020202020204" pitchFamily="34" charset="0"/>
              </a:rPr>
              <a:t> and Paytm.com agree that shopping on the websites fulfills certain roles.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consider Amazon.in and Flipkart.com to have the most visually appealing web-page layout.</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Amazon.in appreciate change in website/application design.</a:t>
            </a:r>
          </a:p>
          <a:p>
            <a:endParaRPr lang="en-IN" dirty="0"/>
          </a:p>
        </p:txBody>
      </p:sp>
    </p:spTree>
    <p:extLst>
      <p:ext uri="{BB962C8B-B14F-4D97-AF65-F5344CB8AC3E}">
        <p14:creationId xmlns:p14="http://schemas.microsoft.com/office/powerpoint/2010/main" val="942243024"/>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2" name="click.wav"/>
          </p:stSnd>
        </p:sndAc>
      </p:transition>
    </mc:Choice>
    <mc:Fallback>
      <p:transition spd="slow">
        <p:fade/>
        <p:sndAc>
          <p:stSnd>
            <p:snd r:embed="rId2" name="click.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20AE-80ED-4A34-BBCF-4DF5CABA8787}"/>
              </a:ext>
            </a:extLst>
          </p:cNvPr>
          <p:cNvSpPr>
            <a:spLocks noGrp="1"/>
          </p:cNvSpPr>
          <p:nvPr>
            <p:ph type="title"/>
          </p:nvPr>
        </p:nvSpPr>
        <p:spPr/>
        <p:txBody>
          <a:bodyPr/>
          <a:lstStyle/>
          <a:p>
            <a:r>
              <a:rPr lang="en-IN" b="1" dirty="0">
                <a:solidFill>
                  <a:schemeClr val="tx1"/>
                </a:solidFill>
              </a:rPr>
              <a:t>About the Dataset: </a:t>
            </a:r>
          </a:p>
        </p:txBody>
      </p:sp>
      <p:sp>
        <p:nvSpPr>
          <p:cNvPr id="3" name="Content Placeholder 2">
            <a:extLst>
              <a:ext uri="{FF2B5EF4-FFF2-40B4-BE49-F238E27FC236}">
                <a16:creationId xmlns:a16="http://schemas.microsoft.com/office/drawing/2014/main" id="{C4B52899-D12A-4EAD-9C3E-BB40E2F809CC}"/>
              </a:ext>
            </a:extLst>
          </p:cNvPr>
          <p:cNvSpPr>
            <a:spLocks noGrp="1"/>
          </p:cNvSpPr>
          <p:nvPr>
            <p:ph idx="1"/>
          </p:nvPr>
        </p:nvSpPr>
        <p:spPr/>
        <p:txBody>
          <a:bodyPr>
            <a:normAutofit/>
          </a:bodyPr>
          <a:lstStyle/>
          <a:p>
            <a:r>
              <a:rPr lang="en-US" dirty="0"/>
              <a:t>The given dataset consists of 71 columns and 269 rows</a:t>
            </a:r>
          </a:p>
          <a:p>
            <a:r>
              <a:rPr lang="en-US" dirty="0"/>
              <a:t>The column titled : 'Which of the Indian online retailer would you recommend to a friend?' represents a customer’s loyalty to a website and therefore, its customer retention. </a:t>
            </a:r>
          </a:p>
        </p:txBody>
      </p:sp>
    </p:spTree>
    <p:extLst>
      <p:ext uri="{BB962C8B-B14F-4D97-AF65-F5344CB8AC3E}">
        <p14:creationId xmlns:p14="http://schemas.microsoft.com/office/powerpoint/2010/main" val="2981457281"/>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2" name="click.wav"/>
          </p:stSnd>
        </p:sndAc>
      </p:transition>
    </mc:Choice>
    <mc:Fallback>
      <p:transition spd="slow">
        <p:fade/>
        <p:sndAc>
          <p:stSnd>
            <p:snd r:embed="rId2" name="click.wav"/>
          </p:stSnd>
        </p:sndAc>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AF78A-5C1A-41B4-8339-C984336C39B4}"/>
              </a:ext>
            </a:extLst>
          </p:cNvPr>
          <p:cNvSpPr>
            <a:spLocks noGrp="1"/>
          </p:cNvSpPr>
          <p:nvPr>
            <p:ph type="title"/>
          </p:nvPr>
        </p:nvSpPr>
        <p:spPr/>
        <p:txBody>
          <a:bodyPr>
            <a:normAutofit fontScale="90000"/>
          </a:bodyPr>
          <a:lstStyle/>
          <a:p>
            <a:pPr rtl="0">
              <a:spcBef>
                <a:spcPts val="1000"/>
              </a:spcBef>
              <a:spcAft>
                <a:spcPts val="0"/>
              </a:spcAft>
            </a:pPr>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Utilitarian Value</a:t>
            </a:r>
            <a:br>
              <a:rPr lang="en-US" b="1" dirty="0">
                <a:effectLst/>
              </a:rPr>
            </a:br>
            <a:endParaRPr lang="en-IN" dirty="0"/>
          </a:p>
        </p:txBody>
      </p:sp>
      <p:sp>
        <p:nvSpPr>
          <p:cNvPr id="3" name="Content Placeholder 2">
            <a:extLst>
              <a:ext uri="{FF2B5EF4-FFF2-40B4-BE49-F238E27FC236}">
                <a16:creationId xmlns:a16="http://schemas.microsoft.com/office/drawing/2014/main" id="{C530DF15-DED3-4F05-B20B-CEAD6FA42B6D}"/>
              </a:ext>
            </a:extLst>
          </p:cNvPr>
          <p:cNvSpPr>
            <a:spLocks noGrp="1"/>
          </p:cNvSpPr>
          <p:nvPr>
            <p:ph idx="1"/>
          </p:nvPr>
        </p:nvSpPr>
        <p:spPr/>
        <p:txBody>
          <a:bodyPr>
            <a:normAutofit fontScale="92500" lnSpcReduction="20000"/>
          </a:bodyPr>
          <a:lstStyle/>
          <a:p>
            <a:pPr rtl="0">
              <a:spcBef>
                <a:spcPts val="1200"/>
              </a:spcBef>
              <a:spcAft>
                <a:spcPts val="1200"/>
              </a:spcAft>
            </a:pPr>
            <a:r>
              <a:rPr lang="en-US" sz="1600" b="0" i="0" u="none" strike="noStrike" dirty="0">
                <a:effectLst/>
                <a:latin typeface="Arial" panose="020B0604020202020204" pitchFamily="34" charset="0"/>
              </a:rPr>
              <a:t>Utilitarian values are based on rational </a:t>
            </a:r>
            <a:r>
              <a:rPr lang="en-US" sz="1600" b="0" i="0" u="none" strike="noStrike" dirty="0" err="1">
                <a:effectLst/>
                <a:latin typeface="Arial" panose="020B0604020202020204" pitchFamily="34" charset="0"/>
              </a:rPr>
              <a:t>decisions,are</a:t>
            </a:r>
            <a:r>
              <a:rPr lang="en-US" sz="1600" b="0" i="0" u="none" strike="noStrike" dirty="0">
                <a:effectLst/>
                <a:latin typeface="Arial" panose="020B0604020202020204" pitchFamily="34" charset="0"/>
              </a:rPr>
              <a:t> goal related and give importance to functional values of products / transactions on websites that are aimed at enhancing customer satisfaction through meaningful online transactions.</a:t>
            </a:r>
            <a:endParaRPr lang="en-US" sz="1800" b="0" dirty="0">
              <a:effectLst/>
            </a:endParaRPr>
          </a:p>
          <a:p>
            <a:r>
              <a:rPr lang="en-US" sz="1800" dirty="0" err="1"/>
              <a:t>Coulmns</a:t>
            </a:r>
            <a:r>
              <a:rPr lang="en-US" sz="1800" dirty="0"/>
              <a:t> that represent Product information, Monetary saving and </a:t>
            </a:r>
            <a:r>
              <a:rPr lang="en-US" sz="1800" dirty="0" err="1"/>
              <a:t>benefits,net</a:t>
            </a:r>
            <a:r>
              <a:rPr lang="en-US" sz="1800" dirty="0"/>
              <a:t> </a:t>
            </a:r>
            <a:r>
              <a:rPr lang="en-US" sz="1800" dirty="0" err="1"/>
              <a:t>benefits,Payment</a:t>
            </a:r>
            <a:r>
              <a:rPr lang="en-US" sz="1800" dirty="0"/>
              <a:t> convenience, ease of browsing the website, Wide variety of products in several </a:t>
            </a:r>
            <a:r>
              <a:rPr lang="en-US" sz="1800" dirty="0" err="1"/>
              <a:t>categories,Return</a:t>
            </a:r>
            <a:r>
              <a:rPr lang="en-US" sz="1800" dirty="0"/>
              <a:t>/replacement policies, delivery time </a:t>
            </a:r>
            <a:r>
              <a:rPr lang="en-US" sz="1800" dirty="0" err="1"/>
              <a:t>etc</a:t>
            </a:r>
            <a:r>
              <a:rPr lang="en-US" sz="1800" dirty="0"/>
              <a:t> are Utilitarian values.</a:t>
            </a:r>
          </a:p>
          <a:p>
            <a:pPr rtl="0">
              <a:spcBef>
                <a:spcPts val="1200"/>
              </a:spcBef>
              <a:spcAft>
                <a:spcPts val="1200"/>
              </a:spcAft>
            </a:pPr>
            <a:r>
              <a:rPr lang="en-US" sz="1600" b="0" i="0" u="none" strike="noStrike" dirty="0">
                <a:effectLst/>
                <a:latin typeface="Arial" panose="020B0604020202020204" pitchFamily="34" charset="0"/>
              </a:rPr>
              <a:t>The relationships between the columns representing the Utilitarian Values and the column representing Customer retention were visualized using the code below and observations were made.</a:t>
            </a:r>
            <a:endParaRPr lang="en-US" sz="1800" b="0" dirty="0">
              <a:effectLst/>
            </a:endParaRPr>
          </a:p>
          <a:p>
            <a:br>
              <a:rPr lang="en-US" sz="1800" dirty="0"/>
            </a:br>
            <a:br>
              <a:rPr lang="en-US" sz="1800" dirty="0"/>
            </a:br>
            <a:endParaRPr lang="en-IN" sz="1800" dirty="0"/>
          </a:p>
        </p:txBody>
      </p:sp>
    </p:spTree>
    <p:extLst>
      <p:ext uri="{BB962C8B-B14F-4D97-AF65-F5344CB8AC3E}">
        <p14:creationId xmlns:p14="http://schemas.microsoft.com/office/powerpoint/2010/main" val="3671100197"/>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2" name="click.wav"/>
          </p:stSnd>
        </p:sndAc>
      </p:transition>
    </mc:Choice>
    <mc:Fallback>
      <p:transition spd="slow">
        <p:fade/>
        <p:sndAc>
          <p:stSnd>
            <p:snd r:embed="rId2" name="click.wav"/>
          </p:stSnd>
        </p:sndAc>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B97E7-05E3-448C-86E9-6444DAE53DAA}"/>
              </a:ext>
            </a:extLst>
          </p:cNvPr>
          <p:cNvSpPr>
            <a:spLocks noGrp="1"/>
          </p:cNvSpPr>
          <p:nvPr>
            <p:ph type="title"/>
          </p:nvPr>
        </p:nvSpPr>
        <p:spPr/>
        <p:txBody>
          <a:bodyPr>
            <a:normAutofit fontScale="90000"/>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Utilitarian Value</a:t>
            </a:r>
            <a:br>
              <a:rPr lang="en-US" b="1" dirty="0">
                <a:effectLst/>
              </a:rPr>
            </a:br>
            <a:endParaRPr lang="en-IN" dirty="0"/>
          </a:p>
        </p:txBody>
      </p:sp>
      <p:pic>
        <p:nvPicPr>
          <p:cNvPr id="2052" name="Picture 4">
            <a:extLst>
              <a:ext uri="{FF2B5EF4-FFF2-40B4-BE49-F238E27FC236}">
                <a16:creationId xmlns:a16="http://schemas.microsoft.com/office/drawing/2014/main" id="{3326C58D-74B5-4A5F-B95A-3B1E894D6A0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3531270" y="2249488"/>
            <a:ext cx="5126286" cy="3541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168073"/>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2" name="click.wav"/>
          </p:stSnd>
        </p:sndAc>
      </p:transition>
    </mc:Choice>
    <mc:Fallback>
      <p:transition spd="slow">
        <p:fade/>
        <p:sndAc>
          <p:stSnd>
            <p:snd r:embed="rId2" name="click.wav"/>
          </p:stSnd>
        </p:sndAc>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0B761-BC8B-4E43-B52B-8BC3EEB844AC}"/>
              </a:ext>
            </a:extLst>
          </p:cNvPr>
          <p:cNvSpPr>
            <a:spLocks noGrp="1"/>
          </p:cNvSpPr>
          <p:nvPr>
            <p:ph type="title"/>
          </p:nvPr>
        </p:nvSpPr>
        <p:spPr/>
        <p:txBody>
          <a:bodyPr>
            <a:normAutofit fontScale="90000"/>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Utilitarian Value</a:t>
            </a:r>
            <a:endParaRPr lang="en-IN" dirty="0"/>
          </a:p>
        </p:txBody>
      </p:sp>
      <p:pic>
        <p:nvPicPr>
          <p:cNvPr id="3074" name="Picture 2">
            <a:extLst>
              <a:ext uri="{FF2B5EF4-FFF2-40B4-BE49-F238E27FC236}">
                <a16:creationId xmlns:a16="http://schemas.microsoft.com/office/drawing/2014/main" id="{29486279-9449-47C3-8FEA-6AB882FEB06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3533883" y="2249488"/>
            <a:ext cx="5121060" cy="3541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4445224"/>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2" name="click.wav"/>
          </p:stSnd>
        </p:sndAc>
      </p:transition>
    </mc:Choice>
    <mc:Fallback>
      <p:transition spd="slow">
        <p:fade/>
        <p:sndAc>
          <p:stSnd>
            <p:snd r:embed="rId2" name="click.wav"/>
          </p:stSnd>
        </p:sndAc>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68B64-A356-44C7-AA9B-7184EF8E2ED7}"/>
              </a:ext>
            </a:extLst>
          </p:cNvPr>
          <p:cNvSpPr>
            <a:spLocks noGrp="1"/>
          </p:cNvSpPr>
          <p:nvPr>
            <p:ph type="title"/>
          </p:nvPr>
        </p:nvSpPr>
        <p:spPr/>
        <p:txBody>
          <a:bodyPr>
            <a:normAutofit fontScale="90000"/>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Utilitarian Value</a:t>
            </a:r>
            <a:endParaRPr lang="en-IN" dirty="0"/>
          </a:p>
        </p:txBody>
      </p:sp>
      <p:pic>
        <p:nvPicPr>
          <p:cNvPr id="4098" name="Picture 2">
            <a:extLst>
              <a:ext uri="{FF2B5EF4-FFF2-40B4-BE49-F238E27FC236}">
                <a16:creationId xmlns:a16="http://schemas.microsoft.com/office/drawing/2014/main" id="{25D7D0EA-98E1-4D87-8DA5-4A80EF87D02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3558227" y="2249488"/>
            <a:ext cx="5072372" cy="3541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5905734"/>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2" name="click.wav"/>
          </p:stSnd>
        </p:sndAc>
      </p:transition>
    </mc:Choice>
    <mc:Fallback>
      <p:transition spd="slow">
        <p:fade/>
        <p:sndAc>
          <p:stSnd>
            <p:snd r:embed="rId2" name="click.wav"/>
          </p:stSnd>
        </p:sndAc>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7CED3-71A6-4EDA-B1D3-D887ACD99A3B}"/>
              </a:ext>
            </a:extLst>
          </p:cNvPr>
          <p:cNvSpPr>
            <a:spLocks noGrp="1"/>
          </p:cNvSpPr>
          <p:nvPr>
            <p:ph type="title"/>
          </p:nvPr>
        </p:nvSpPr>
        <p:spPr/>
        <p:txBody>
          <a:bodyPr>
            <a:normAutofit fontScale="90000"/>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Utilitarian Value</a:t>
            </a:r>
            <a:endParaRPr lang="en-IN" dirty="0"/>
          </a:p>
        </p:txBody>
      </p:sp>
      <p:pic>
        <p:nvPicPr>
          <p:cNvPr id="5122" name="Picture 2">
            <a:extLst>
              <a:ext uri="{FF2B5EF4-FFF2-40B4-BE49-F238E27FC236}">
                <a16:creationId xmlns:a16="http://schemas.microsoft.com/office/drawing/2014/main" id="{65D2826E-9772-4367-841A-A093B2AD92E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3518194" y="2249488"/>
            <a:ext cx="5152437" cy="3541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0417330"/>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2" name="click.wav"/>
          </p:stSnd>
        </p:sndAc>
      </p:transition>
    </mc:Choice>
    <mc:Fallback>
      <p:transition spd="slow">
        <p:fade/>
        <p:sndAc>
          <p:stSnd>
            <p:snd r:embed="rId2" name="click.wav"/>
          </p:stSnd>
        </p:sndAc>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D5BD4-4ABF-4C54-A01B-E9E2E0B685B0}"/>
              </a:ext>
            </a:extLst>
          </p:cNvPr>
          <p:cNvSpPr>
            <a:spLocks noGrp="1"/>
          </p:cNvSpPr>
          <p:nvPr>
            <p:ph type="title"/>
          </p:nvPr>
        </p:nvSpPr>
        <p:spPr/>
        <p:txBody>
          <a:bodyPr>
            <a:normAutofit fontScale="90000"/>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Utilitarian Value</a:t>
            </a:r>
            <a:endParaRPr lang="en-IN" dirty="0"/>
          </a:p>
        </p:txBody>
      </p:sp>
      <p:pic>
        <p:nvPicPr>
          <p:cNvPr id="6146" name="Picture 2">
            <a:extLst>
              <a:ext uri="{FF2B5EF4-FFF2-40B4-BE49-F238E27FC236}">
                <a16:creationId xmlns:a16="http://schemas.microsoft.com/office/drawing/2014/main" id="{16C74BCB-D109-45CF-B4B4-E7AD222E2ED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3527614" y="2249488"/>
            <a:ext cx="5133598" cy="3541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261804"/>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2" name="click.wav"/>
          </p:stSnd>
        </p:sndAc>
      </p:transition>
    </mc:Choice>
    <mc:Fallback>
      <p:transition spd="slow">
        <p:fade/>
        <p:sndAc>
          <p:stSnd>
            <p:snd r:embed="rId2" name="click.wav"/>
          </p:stSnd>
        </p:sndAc>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1B81E-1273-4641-B8A6-EB2385C9D58E}"/>
              </a:ext>
            </a:extLst>
          </p:cNvPr>
          <p:cNvSpPr>
            <a:spLocks noGrp="1"/>
          </p:cNvSpPr>
          <p:nvPr>
            <p:ph type="title"/>
          </p:nvPr>
        </p:nvSpPr>
        <p:spPr/>
        <p:txBody>
          <a:bodyPr>
            <a:normAutofit fontScale="90000"/>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Utilitarian Value</a:t>
            </a:r>
            <a:endParaRPr lang="en-IN" dirty="0"/>
          </a:p>
        </p:txBody>
      </p:sp>
      <p:pic>
        <p:nvPicPr>
          <p:cNvPr id="7170" name="Picture 2">
            <a:extLst>
              <a:ext uri="{FF2B5EF4-FFF2-40B4-BE49-F238E27FC236}">
                <a16:creationId xmlns:a16="http://schemas.microsoft.com/office/drawing/2014/main" id="{88B09A13-E7A6-4AEE-B8FD-7576136E78E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3551162" y="2249488"/>
            <a:ext cx="5086501" cy="3541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134475"/>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2" name="click.wav"/>
          </p:stSnd>
        </p:sndAc>
      </p:transition>
    </mc:Choice>
    <mc:Fallback>
      <p:transition spd="slow">
        <p:fade/>
        <p:sndAc>
          <p:stSnd>
            <p:snd r:embed="rId2" name="click.wav"/>
          </p:stSnd>
        </p:sndAc>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7A4BD-49C3-4E53-AE65-4C896C228613}"/>
              </a:ext>
            </a:extLst>
          </p:cNvPr>
          <p:cNvSpPr>
            <a:spLocks noGrp="1"/>
          </p:cNvSpPr>
          <p:nvPr>
            <p:ph type="title"/>
          </p:nvPr>
        </p:nvSpPr>
        <p:spPr/>
        <p:txBody>
          <a:bodyPr>
            <a:normAutofit fontScale="90000"/>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Utilitarian Value</a:t>
            </a:r>
            <a:endParaRPr lang="en-IN" dirty="0"/>
          </a:p>
        </p:txBody>
      </p:sp>
      <p:pic>
        <p:nvPicPr>
          <p:cNvPr id="8194" name="Picture 2">
            <a:extLst>
              <a:ext uri="{FF2B5EF4-FFF2-40B4-BE49-F238E27FC236}">
                <a16:creationId xmlns:a16="http://schemas.microsoft.com/office/drawing/2014/main" id="{84F4FC54-2347-4B37-9628-3C165520B64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986483" y="2249488"/>
            <a:ext cx="8215859" cy="3541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477665"/>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2" name="click.wav"/>
          </p:stSnd>
        </p:sndAc>
      </p:transition>
    </mc:Choice>
    <mc:Fallback>
      <p:transition spd="slow">
        <p:fade/>
        <p:sndAc>
          <p:stSnd>
            <p:snd r:embed="rId2" name="click.wav"/>
          </p:stSnd>
        </p:sndAc>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4453F-F58C-4BB4-BB7E-A42DDA031321}"/>
              </a:ext>
            </a:extLst>
          </p:cNvPr>
          <p:cNvSpPr>
            <a:spLocks noGrp="1"/>
          </p:cNvSpPr>
          <p:nvPr>
            <p:ph type="title"/>
          </p:nvPr>
        </p:nvSpPr>
        <p:spPr/>
        <p:txBody>
          <a:bodyPr>
            <a:normAutofit fontScale="90000"/>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Utilitarian Value</a:t>
            </a:r>
            <a:endParaRPr lang="en-IN" dirty="0"/>
          </a:p>
        </p:txBody>
      </p:sp>
      <p:sp>
        <p:nvSpPr>
          <p:cNvPr id="3" name="Content Placeholder 2">
            <a:extLst>
              <a:ext uri="{FF2B5EF4-FFF2-40B4-BE49-F238E27FC236}">
                <a16:creationId xmlns:a16="http://schemas.microsoft.com/office/drawing/2014/main" id="{EE0DD528-079C-448E-8872-A26AC313124A}"/>
              </a:ext>
            </a:extLst>
          </p:cNvPr>
          <p:cNvSpPr>
            <a:spLocks noGrp="1"/>
          </p:cNvSpPr>
          <p:nvPr>
            <p:ph idx="1"/>
          </p:nvPr>
        </p:nvSpPr>
        <p:spPr/>
        <p:txBody>
          <a:bodyPr>
            <a:normAutofit fontScale="85000" lnSpcReduction="10000"/>
          </a:bodyPr>
          <a:lstStyle/>
          <a:p>
            <a:pPr rtl="0">
              <a:spcBef>
                <a:spcPts val="1200"/>
              </a:spcBef>
              <a:spcAft>
                <a:spcPts val="1200"/>
              </a:spcAft>
            </a:pPr>
            <a:r>
              <a:rPr lang="en-US" sz="1800" b="0" i="0" u="none" strike="noStrike" dirty="0">
                <a:solidFill>
                  <a:srgbClr val="000000"/>
                </a:solidFill>
                <a:effectLst/>
                <a:latin typeface="Arial" panose="020B0604020202020204" pitchFamily="34" charset="0"/>
              </a:rPr>
              <a:t>From the graphs above, the following observations can be made:</a:t>
            </a:r>
            <a:endParaRPr lang="en-US" b="0" dirty="0">
              <a:effectLst/>
            </a:endParaRPr>
          </a:p>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myntra</a:t>
            </a:r>
            <a:r>
              <a:rPr lang="en-US" sz="1800" b="0" i="0" u="none" strike="noStrike" dirty="0">
                <a:solidFill>
                  <a:srgbClr val="000000"/>
                </a:solidFill>
                <a:effectLst/>
                <a:latin typeface="Arial" panose="020B0604020202020204" pitchFamily="34" charset="0"/>
              </a:rPr>
              <a:t> spend more than 15 minutes on Amazon and Myntra.</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 and Flipkart offer the widest varieties of products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Prefer payments via Credit/Debit cards and Cash on Delivery</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appreciate the ease of understanding and reading content on the respective websites.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find it important for information on similar product to be available for comparison</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find complete product information important.</a:t>
            </a:r>
          </a:p>
          <a:p>
            <a:pPr marL="0" indent="0">
              <a:buNone/>
            </a:pPr>
            <a:endParaRPr lang="en-IN" dirty="0"/>
          </a:p>
        </p:txBody>
      </p:sp>
    </p:spTree>
    <p:extLst>
      <p:ext uri="{BB962C8B-B14F-4D97-AF65-F5344CB8AC3E}">
        <p14:creationId xmlns:p14="http://schemas.microsoft.com/office/powerpoint/2010/main" val="574158975"/>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2" name="click.wav"/>
          </p:stSnd>
        </p:sndAc>
      </p:transition>
    </mc:Choice>
    <mc:Fallback>
      <p:transition spd="slow">
        <p:fade/>
        <p:sndAc>
          <p:stSnd>
            <p:snd r:embed="rId2" name="click.wav"/>
          </p:stSnd>
        </p:sndAc>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1A270-6BB1-4F7A-AEA4-77005FA77179}"/>
              </a:ext>
            </a:extLst>
          </p:cNvPr>
          <p:cNvSpPr>
            <a:spLocks noGrp="1"/>
          </p:cNvSpPr>
          <p:nvPr>
            <p:ph type="title"/>
          </p:nvPr>
        </p:nvSpPr>
        <p:spPr/>
        <p:txBody>
          <a:bodyPr>
            <a:normAutofit fontScale="90000"/>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Utilitarian Value</a:t>
            </a:r>
            <a:endParaRPr lang="en-IN" dirty="0"/>
          </a:p>
        </p:txBody>
      </p:sp>
      <p:sp>
        <p:nvSpPr>
          <p:cNvPr id="3" name="Content Placeholder 2">
            <a:extLst>
              <a:ext uri="{FF2B5EF4-FFF2-40B4-BE49-F238E27FC236}">
                <a16:creationId xmlns:a16="http://schemas.microsoft.com/office/drawing/2014/main" id="{85BA6416-66F8-4F82-BE3F-4C3797C8F0BF}"/>
              </a:ext>
            </a:extLst>
          </p:cNvPr>
          <p:cNvSpPr>
            <a:spLocks noGrp="1"/>
          </p:cNvSpPr>
          <p:nvPr>
            <p:ph idx="1"/>
          </p:nvPr>
        </p:nvSpPr>
        <p:spPr/>
        <p:txBody>
          <a:bodyPr>
            <a:normAutofit fontScale="92500" lnSpcReduction="10000"/>
          </a:bodyPr>
          <a:lstStyle/>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clarity on product information to be important.</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find ease of website navigation important.</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want the website to load and process quickly.</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find the interface of the websites user friendly.</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find the payment methods most convenient.</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find it important for customer support representatives to be empathetic.</a:t>
            </a:r>
          </a:p>
          <a:p>
            <a:pPr marL="0" indent="0">
              <a:buNone/>
            </a:pPr>
            <a:endParaRPr lang="en-IN" dirty="0"/>
          </a:p>
        </p:txBody>
      </p:sp>
    </p:spTree>
    <p:extLst>
      <p:ext uri="{BB962C8B-B14F-4D97-AF65-F5344CB8AC3E}">
        <p14:creationId xmlns:p14="http://schemas.microsoft.com/office/powerpoint/2010/main" val="4268233468"/>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2" name="click.wav"/>
          </p:stSnd>
        </p:sndAc>
      </p:transition>
    </mc:Choice>
    <mc:Fallback>
      <p:transition spd="slow">
        <p:fade/>
        <p:sndAc>
          <p:stSnd>
            <p:snd r:embed="rId2" name="click.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C41F1-25FE-4F67-A516-9C282629BE5F}"/>
              </a:ext>
            </a:extLst>
          </p:cNvPr>
          <p:cNvSpPr>
            <a:spLocks noGrp="1"/>
          </p:cNvSpPr>
          <p:nvPr>
            <p:ph type="title"/>
          </p:nvPr>
        </p:nvSpPr>
        <p:spPr>
          <a:xfrm>
            <a:off x="1317259" y="189863"/>
            <a:ext cx="9905998" cy="1478570"/>
          </a:xfrm>
        </p:spPr>
        <p:txBody>
          <a:bodyPr/>
          <a:lstStyle/>
          <a:p>
            <a:r>
              <a:rPr lang="en-US" b="1" dirty="0"/>
              <a:t>E</a:t>
            </a:r>
            <a:r>
              <a:rPr lang="en-IN" b="1" dirty="0"/>
              <a:t>DA Project design</a:t>
            </a:r>
            <a:endParaRPr lang="en-IN" b="1" dirty="0">
              <a:solidFill>
                <a:schemeClr val="tx1"/>
              </a:solidFill>
            </a:endParaRPr>
          </a:p>
        </p:txBody>
      </p:sp>
      <p:pic>
        <p:nvPicPr>
          <p:cNvPr id="4" name="Content Placeholder 3">
            <a:extLst>
              <a:ext uri="{FF2B5EF4-FFF2-40B4-BE49-F238E27FC236}">
                <a16:creationId xmlns:a16="http://schemas.microsoft.com/office/drawing/2014/main" id="{9BB233EE-9954-40BD-9648-5F9AF8234196}"/>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70438" y="1802423"/>
            <a:ext cx="9064870" cy="4572000"/>
          </a:xfrm>
          <a:prstGeom prst="rect">
            <a:avLst/>
          </a:prstGeom>
          <a:noFill/>
          <a:ln>
            <a:noFill/>
          </a:ln>
        </p:spPr>
      </p:pic>
    </p:spTree>
    <p:extLst>
      <p:ext uri="{BB962C8B-B14F-4D97-AF65-F5344CB8AC3E}">
        <p14:creationId xmlns:p14="http://schemas.microsoft.com/office/powerpoint/2010/main" val="1781959512"/>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2" name="click.wav"/>
          </p:stSnd>
        </p:sndAc>
      </p:transition>
    </mc:Choice>
    <mc:Fallback>
      <p:transition spd="slow">
        <p:fade/>
        <p:sndAc>
          <p:stSnd>
            <p:snd r:embed="rId2" name="click.wav"/>
          </p:stSnd>
        </p:sndAc>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0183-F1B9-4E8F-8CA5-0BF2346C4E47}"/>
              </a:ext>
            </a:extLst>
          </p:cNvPr>
          <p:cNvSpPr>
            <a:spLocks noGrp="1"/>
          </p:cNvSpPr>
          <p:nvPr>
            <p:ph type="title"/>
          </p:nvPr>
        </p:nvSpPr>
        <p:spPr/>
        <p:txBody>
          <a:bodyPr>
            <a:normAutofit fontScale="90000"/>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Utilitarian Value</a:t>
            </a:r>
            <a:endParaRPr lang="en-IN" dirty="0"/>
          </a:p>
        </p:txBody>
      </p:sp>
      <p:sp>
        <p:nvSpPr>
          <p:cNvPr id="3" name="Content Placeholder 2">
            <a:extLst>
              <a:ext uri="{FF2B5EF4-FFF2-40B4-BE49-F238E27FC236}">
                <a16:creationId xmlns:a16="http://schemas.microsoft.com/office/drawing/2014/main" id="{7F3C7696-4DB1-49EC-961C-E535D783679D}"/>
              </a:ext>
            </a:extLst>
          </p:cNvPr>
          <p:cNvSpPr>
            <a:spLocks noGrp="1"/>
          </p:cNvSpPr>
          <p:nvPr>
            <p:ph idx="1"/>
          </p:nvPr>
        </p:nvSpPr>
        <p:spPr/>
        <p:txBody>
          <a:bodyPr/>
          <a:lstStyle/>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prefer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find it important for there to exist Responsiveness and availability of many communication channels. </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find that shopping on there gives them monetary benefits and discounts.</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find shopping on there convenient and flexible.</a:t>
            </a:r>
          </a:p>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because return and replacement policy is important for purchase decisions.</a:t>
            </a:r>
          </a:p>
          <a:p>
            <a:pPr marL="0" indent="0">
              <a:buNone/>
            </a:pPr>
            <a:endParaRPr lang="en-IN" dirty="0"/>
          </a:p>
        </p:txBody>
      </p:sp>
    </p:spTree>
    <p:extLst>
      <p:ext uri="{BB962C8B-B14F-4D97-AF65-F5344CB8AC3E}">
        <p14:creationId xmlns:p14="http://schemas.microsoft.com/office/powerpoint/2010/main" val="2137581368"/>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2" name="click.wav"/>
          </p:stSnd>
        </p:sndAc>
      </p:transition>
    </mc:Choice>
    <mc:Fallback>
      <p:transition spd="slow">
        <p:fade/>
        <p:sndAc>
          <p:stSnd>
            <p:snd r:embed="rId2" name="click.wav"/>
          </p:stSnd>
        </p:sndAc>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BD4F9-DC47-48CD-AA13-035A3BE6F4CD}"/>
              </a:ext>
            </a:extLst>
          </p:cNvPr>
          <p:cNvSpPr>
            <a:spLocks noGrp="1"/>
          </p:cNvSpPr>
          <p:nvPr>
            <p:ph type="title"/>
          </p:nvPr>
        </p:nvSpPr>
        <p:spPr/>
        <p:txBody>
          <a:bodyPr>
            <a:normAutofit fontScale="90000"/>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Utilitarian Value</a:t>
            </a:r>
            <a:endParaRPr lang="en-IN" dirty="0"/>
          </a:p>
        </p:txBody>
      </p:sp>
      <p:sp>
        <p:nvSpPr>
          <p:cNvPr id="3" name="Content Placeholder 2">
            <a:extLst>
              <a:ext uri="{FF2B5EF4-FFF2-40B4-BE49-F238E27FC236}">
                <a16:creationId xmlns:a16="http://schemas.microsoft.com/office/drawing/2014/main" id="{36A04BCE-616F-44D3-B3B7-3CF0C98D3D7A}"/>
              </a:ext>
            </a:extLst>
          </p:cNvPr>
          <p:cNvSpPr>
            <a:spLocks noGrp="1"/>
          </p:cNvSpPr>
          <p:nvPr>
            <p:ph idx="1"/>
          </p:nvPr>
        </p:nvSpPr>
        <p:spPr/>
        <p:txBody>
          <a:bodyPr>
            <a:normAutofit fontScale="85000" lnSpcReduction="10000"/>
          </a:bodyPr>
          <a:lstStyle/>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they display quality information on websites.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they believe net benefit is derived from shopping online leads to user satisfaction.</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they offer a wide variety of products in several categories.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they provide complete and relevant product information.</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t>
            </a:r>
            <a:r>
              <a:rPr lang="en-US" sz="1800" b="0" i="0" u="none" strike="noStrike" dirty="0" err="1">
                <a:solidFill>
                  <a:srgbClr val="000000"/>
                </a:solidFill>
                <a:effectLst/>
                <a:latin typeface="Arial" panose="020B0604020202020204" pitchFamily="34" charset="0"/>
              </a:rPr>
              <a:t>Amazon,myntra,paytm</a:t>
            </a:r>
            <a:r>
              <a:rPr lang="en-US" sz="1800" b="0" i="0" u="none" strike="noStrike" dirty="0">
                <a:solidFill>
                  <a:srgbClr val="000000"/>
                </a:solidFill>
                <a:effectLst/>
                <a:latin typeface="Arial" panose="020B0604020202020204" pitchFamily="34" charset="0"/>
              </a:rPr>
              <a:t>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they offer monetary savings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they consider convenience of patronizing the online retailer important</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they get value for money spent.</a:t>
            </a:r>
          </a:p>
          <a:p>
            <a:endParaRPr lang="en-IN" dirty="0"/>
          </a:p>
        </p:txBody>
      </p:sp>
    </p:spTree>
    <p:extLst>
      <p:ext uri="{BB962C8B-B14F-4D97-AF65-F5344CB8AC3E}">
        <p14:creationId xmlns:p14="http://schemas.microsoft.com/office/powerpoint/2010/main" val="3347076841"/>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2" name="click.wav"/>
          </p:stSnd>
        </p:sndAc>
      </p:transition>
    </mc:Choice>
    <mc:Fallback>
      <p:transition spd="slow">
        <p:fade/>
        <p:sndAc>
          <p:stSnd>
            <p:snd r:embed="rId2" name="click.wav"/>
          </p:stSnd>
        </p:sndAc>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71038-58FC-42EF-8C6B-59ED2C5A88B1}"/>
              </a:ext>
            </a:extLst>
          </p:cNvPr>
          <p:cNvSpPr>
            <a:spLocks noGrp="1"/>
          </p:cNvSpPr>
          <p:nvPr>
            <p:ph type="title"/>
          </p:nvPr>
        </p:nvSpPr>
        <p:spPr/>
        <p:txBody>
          <a:bodyPr>
            <a:normAutofit fontScale="90000"/>
          </a:bodyPr>
          <a:lstStyle/>
          <a:p>
            <a:r>
              <a:rPr lang="en-US" sz="3600" b="1" i="0" u="none" strike="noStrike" dirty="0" err="1">
                <a:solidFill>
                  <a:srgbClr val="000000"/>
                </a:solidFill>
                <a:effectLst/>
                <a:latin typeface="Arial" panose="020B0604020202020204" pitchFamily="34" charset="0"/>
              </a:rPr>
              <a:t>Analysing</a:t>
            </a:r>
            <a:r>
              <a:rPr lang="en-US" sz="3600" b="1" i="0" u="none" strike="noStrike" dirty="0">
                <a:solidFill>
                  <a:srgbClr val="000000"/>
                </a:solidFill>
                <a:effectLst/>
                <a:latin typeface="Arial" panose="020B0604020202020204" pitchFamily="34" charset="0"/>
              </a:rPr>
              <a:t> Relationship between Customer retention and Utilitarian Value</a:t>
            </a:r>
            <a:endParaRPr lang="en-IN" dirty="0"/>
          </a:p>
        </p:txBody>
      </p:sp>
      <p:sp>
        <p:nvSpPr>
          <p:cNvPr id="3" name="Content Placeholder 2">
            <a:extLst>
              <a:ext uri="{FF2B5EF4-FFF2-40B4-BE49-F238E27FC236}">
                <a16:creationId xmlns:a16="http://schemas.microsoft.com/office/drawing/2014/main" id="{257C7635-C045-4565-B88D-53BA1660DC29}"/>
              </a:ext>
            </a:extLst>
          </p:cNvPr>
          <p:cNvSpPr>
            <a:spLocks noGrp="1"/>
          </p:cNvSpPr>
          <p:nvPr>
            <p:ph idx="1"/>
          </p:nvPr>
        </p:nvSpPr>
        <p:spPr/>
        <p:txBody>
          <a:bodyPr/>
          <a:lstStyle/>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t>
            </a:r>
            <a:r>
              <a:rPr lang="en-US" sz="1800" b="0" i="0" u="none" strike="noStrike" dirty="0" err="1">
                <a:solidFill>
                  <a:srgbClr val="000000"/>
                </a:solidFill>
                <a:effectLst/>
                <a:latin typeface="Arial" panose="020B0604020202020204" pitchFamily="34" charset="0"/>
              </a:rPr>
              <a:t>Amazon,paytm,myntra</a:t>
            </a:r>
            <a:r>
              <a:rPr lang="en-US" sz="1800" b="0" i="0" u="none" strike="noStrike" dirty="0">
                <a:solidFill>
                  <a:srgbClr val="000000"/>
                </a:solidFill>
                <a:effectLst/>
                <a:latin typeface="Arial" panose="020B0604020202020204" pitchFamily="34" charset="0"/>
              </a:rPr>
              <a:t>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of the ease of using them.</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they are quick to </a:t>
            </a:r>
            <a:r>
              <a:rPr lang="en-US" sz="1800" b="0" i="0" u="none" strike="noStrike" dirty="0" err="1">
                <a:solidFill>
                  <a:srgbClr val="000000"/>
                </a:solidFill>
                <a:effectLst/>
                <a:latin typeface="Arial" panose="020B0604020202020204" pitchFamily="34" charset="0"/>
              </a:rPr>
              <a:t>load,reliable</a:t>
            </a:r>
            <a:r>
              <a:rPr lang="en-US" sz="1800" b="0" i="0" u="none" strike="noStrike" dirty="0">
                <a:solidFill>
                  <a:srgbClr val="000000"/>
                </a:solidFill>
                <a:effectLst/>
                <a:latin typeface="Arial" panose="020B0604020202020204" pitchFamily="34" charset="0"/>
              </a:rPr>
              <a:t>, many payment options are </a:t>
            </a:r>
            <a:r>
              <a:rPr lang="en-US" sz="1800" b="0" i="0" u="none" strike="noStrike" dirty="0" err="1">
                <a:solidFill>
                  <a:srgbClr val="000000"/>
                </a:solidFill>
                <a:effectLst/>
                <a:latin typeface="Arial" panose="020B0604020202020204" pitchFamily="34" charset="0"/>
              </a:rPr>
              <a:t>available,purchasing</a:t>
            </a:r>
            <a:r>
              <a:rPr lang="en-US" sz="1800" b="0" i="0" u="none" strike="noStrike" dirty="0">
                <a:solidFill>
                  <a:srgbClr val="000000"/>
                </a:solidFill>
                <a:effectLst/>
                <a:latin typeface="Arial" panose="020B0604020202020204" pitchFamily="34" charset="0"/>
              </a:rPr>
              <a:t> is quick.</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because the website is as efficient as before.</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because of presence of online assistance through multiple channels</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a:t>
            </a:r>
            <a:r>
              <a:rPr lang="en-US" sz="1800" b="0" i="0" u="none" strike="noStrike" dirty="0" err="1">
                <a:solidFill>
                  <a:srgbClr val="000000"/>
                </a:solidFill>
                <a:effectLst/>
                <a:latin typeface="Arial" panose="020B0604020202020204" pitchFamily="34" charset="0"/>
              </a:rPr>
              <a:t>snapdeal,myntra,paytm</a:t>
            </a:r>
            <a:r>
              <a:rPr lang="en-US" sz="1800" b="0" i="0" u="none" strike="noStrike" dirty="0">
                <a:solidFill>
                  <a:srgbClr val="000000"/>
                </a:solidFill>
                <a:effectLst/>
                <a:latin typeface="Arial" panose="020B0604020202020204" pitchFamily="34" charset="0"/>
              </a:rPr>
              <a:t> have limited modes of payment during promotion or sale periods.</a:t>
            </a:r>
          </a:p>
          <a:p>
            <a:endParaRPr lang="en-IN" dirty="0"/>
          </a:p>
        </p:txBody>
      </p:sp>
    </p:spTree>
    <p:extLst>
      <p:ext uri="{BB962C8B-B14F-4D97-AF65-F5344CB8AC3E}">
        <p14:creationId xmlns:p14="http://schemas.microsoft.com/office/powerpoint/2010/main" val="2434773294"/>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2" name="click.wav"/>
          </p:stSnd>
        </p:sndAc>
      </p:transition>
    </mc:Choice>
    <mc:Fallback>
      <p:transition spd="slow">
        <p:fade/>
        <p:sndAc>
          <p:stSnd>
            <p:snd r:embed="rId2" name="click.wav"/>
          </p:stSnd>
        </p:sndAc>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694EF-F609-472B-9774-B28FA335C777}"/>
              </a:ext>
            </a:extLst>
          </p:cNvPr>
          <p:cNvSpPr>
            <a:spLocks noGrp="1"/>
          </p:cNvSpPr>
          <p:nvPr>
            <p:ph type="title"/>
          </p:nvPr>
        </p:nvSpPr>
        <p:spPr/>
        <p:txBody>
          <a:bodyPr/>
          <a:lstStyle/>
          <a:p>
            <a:r>
              <a:rPr lang="en-US" sz="3200" b="1" i="0" u="none" strike="noStrike" dirty="0">
                <a:solidFill>
                  <a:srgbClr val="000000"/>
                </a:solidFill>
                <a:effectLst/>
                <a:latin typeface="Arial" panose="020B0604020202020204" pitchFamily="34" charset="0"/>
              </a:rPr>
              <a:t>Perceived Risk on E Commerce Websites</a:t>
            </a:r>
            <a:endParaRPr lang="en-IN" dirty="0"/>
          </a:p>
        </p:txBody>
      </p:sp>
      <p:sp>
        <p:nvSpPr>
          <p:cNvPr id="3" name="Content Placeholder 2">
            <a:extLst>
              <a:ext uri="{FF2B5EF4-FFF2-40B4-BE49-F238E27FC236}">
                <a16:creationId xmlns:a16="http://schemas.microsoft.com/office/drawing/2014/main" id="{AC350950-B4A1-49FC-B85E-81793DB95812}"/>
              </a:ext>
            </a:extLst>
          </p:cNvPr>
          <p:cNvSpPr>
            <a:spLocks noGrp="1"/>
          </p:cNvSpPr>
          <p:nvPr>
            <p:ph idx="1"/>
          </p:nvPr>
        </p:nvSpPr>
        <p:spPr>
          <a:xfrm>
            <a:off x="559346" y="2160588"/>
            <a:ext cx="8596668" cy="3880773"/>
          </a:xfrm>
        </p:spPr>
        <p:txBody>
          <a:bodyPr/>
          <a:lstStyle/>
          <a:p>
            <a:pPr rtl="0">
              <a:spcBef>
                <a:spcPts val="1200"/>
              </a:spcBef>
              <a:spcAft>
                <a:spcPts val="1200"/>
              </a:spcAft>
            </a:pPr>
            <a:r>
              <a:rPr lang="en-US" sz="1800" b="0" i="0" u="none" strike="noStrike" dirty="0">
                <a:solidFill>
                  <a:srgbClr val="000000"/>
                </a:solidFill>
                <a:effectLst/>
                <a:latin typeface="Arial" panose="020B0604020202020204" pitchFamily="34" charset="0"/>
              </a:rPr>
              <a:t>The relations between perceived risks and online e-commerce websites were visualized and observations were made.</a:t>
            </a:r>
            <a:endParaRPr lang="en-US" b="0" dirty="0">
              <a:effectLst/>
            </a:endParaRPr>
          </a:p>
          <a:p>
            <a:pPr marL="0" indent="0">
              <a:buNone/>
            </a:pPr>
            <a:br>
              <a:rPr lang="en-US" dirty="0"/>
            </a:br>
            <a:endParaRPr lang="en-IN" dirty="0"/>
          </a:p>
        </p:txBody>
      </p:sp>
      <p:pic>
        <p:nvPicPr>
          <p:cNvPr id="9222" name="Picture 6">
            <a:extLst>
              <a:ext uri="{FF2B5EF4-FFF2-40B4-BE49-F238E27FC236}">
                <a16:creationId xmlns:a16="http://schemas.microsoft.com/office/drawing/2014/main" id="{41E01DBE-E018-4E89-857C-A3A1A4DD87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749" y="3004521"/>
            <a:ext cx="7645310" cy="2609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9360970"/>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2" name="click.wav"/>
          </p:stSnd>
        </p:sndAc>
      </p:transition>
    </mc:Choice>
    <mc:Fallback>
      <p:transition spd="slow">
        <p:fade/>
        <p:sndAc>
          <p:stSnd>
            <p:snd r:embed="rId2" name="click.wav"/>
          </p:stSnd>
        </p:sndAc>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E1C50-D034-418F-9D0B-49CBA34B200B}"/>
              </a:ext>
            </a:extLst>
          </p:cNvPr>
          <p:cNvSpPr>
            <a:spLocks noGrp="1"/>
          </p:cNvSpPr>
          <p:nvPr>
            <p:ph type="title"/>
          </p:nvPr>
        </p:nvSpPr>
        <p:spPr/>
        <p:txBody>
          <a:bodyPr>
            <a:normAutofit/>
          </a:bodyPr>
          <a:lstStyle/>
          <a:p>
            <a:r>
              <a:rPr lang="en-US" sz="3200" b="1" i="0" u="none" strike="noStrike" dirty="0">
                <a:solidFill>
                  <a:srgbClr val="000000"/>
                </a:solidFill>
                <a:effectLst/>
                <a:latin typeface="Arial" panose="020B0604020202020204" pitchFamily="34" charset="0"/>
              </a:rPr>
              <a:t>Perceived Risk on E Commerce Websites</a:t>
            </a:r>
            <a:endParaRPr lang="en-IN" sz="3200" dirty="0"/>
          </a:p>
        </p:txBody>
      </p:sp>
      <p:pic>
        <p:nvPicPr>
          <p:cNvPr id="10242" name="Picture 2">
            <a:extLst>
              <a:ext uri="{FF2B5EF4-FFF2-40B4-BE49-F238E27FC236}">
                <a16:creationId xmlns:a16="http://schemas.microsoft.com/office/drawing/2014/main" id="{8A88C569-645C-4EB6-B09A-275062AA7A1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59876" y="1930400"/>
            <a:ext cx="8596312" cy="2714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6064993"/>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2" name="click.wav"/>
          </p:stSnd>
        </p:sndAc>
      </p:transition>
    </mc:Choice>
    <mc:Fallback>
      <p:transition spd="slow">
        <p:fade/>
        <p:sndAc>
          <p:stSnd>
            <p:snd r:embed="rId2" name="click.wav"/>
          </p:stSnd>
        </p:sndAc>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327BB-45B1-4FCC-9C49-6E62A398698D}"/>
              </a:ext>
            </a:extLst>
          </p:cNvPr>
          <p:cNvSpPr>
            <a:spLocks noGrp="1"/>
          </p:cNvSpPr>
          <p:nvPr>
            <p:ph type="title"/>
          </p:nvPr>
        </p:nvSpPr>
        <p:spPr/>
        <p:txBody>
          <a:bodyPr>
            <a:normAutofit/>
          </a:bodyPr>
          <a:lstStyle/>
          <a:p>
            <a:r>
              <a:rPr lang="en-US" sz="3200" b="1" i="0" u="none" strike="noStrike" dirty="0">
                <a:solidFill>
                  <a:srgbClr val="000000"/>
                </a:solidFill>
                <a:effectLst/>
                <a:latin typeface="Arial" panose="020B0604020202020204" pitchFamily="34" charset="0"/>
              </a:rPr>
              <a:t>Perceived Risk on E Commerce Websites</a:t>
            </a:r>
            <a:endParaRPr lang="en-IN" sz="3200" dirty="0"/>
          </a:p>
        </p:txBody>
      </p:sp>
      <p:sp>
        <p:nvSpPr>
          <p:cNvPr id="3" name="Content Placeholder 2">
            <a:extLst>
              <a:ext uri="{FF2B5EF4-FFF2-40B4-BE49-F238E27FC236}">
                <a16:creationId xmlns:a16="http://schemas.microsoft.com/office/drawing/2014/main" id="{BC69C30B-2142-4615-8493-914CA36BD16E}"/>
              </a:ext>
            </a:extLst>
          </p:cNvPr>
          <p:cNvSpPr>
            <a:spLocks noGrp="1"/>
          </p:cNvSpPr>
          <p:nvPr>
            <p:ph idx="1"/>
          </p:nvPr>
        </p:nvSpPr>
        <p:spPr/>
        <p:txBody>
          <a:bodyPr/>
          <a:lstStyle/>
          <a:p>
            <a:pPr rtl="0">
              <a:spcBef>
                <a:spcPts val="1200"/>
              </a:spcBef>
              <a:spcAft>
                <a:spcPts val="1200"/>
              </a:spcAft>
            </a:pPr>
            <a:r>
              <a:rPr lang="en-US" sz="1800" b="0" i="0" u="none" strike="noStrike" dirty="0">
                <a:solidFill>
                  <a:srgbClr val="000000"/>
                </a:solidFill>
                <a:effectLst/>
                <a:latin typeface="Arial" panose="020B0604020202020204" pitchFamily="34" charset="0"/>
              </a:rPr>
              <a:t>From the graphs above it is observed that:</a:t>
            </a:r>
            <a:endParaRPr lang="en-US" b="0" dirty="0">
              <a:effectLst/>
            </a:endParaRPr>
          </a:p>
          <a:p>
            <a:pPr rtl="0" fontAlgn="base">
              <a:spcBef>
                <a:spcPts val="120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customers abandon their shopping carts on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of change in price or when they find a better deal elsewhere, whereas on </a:t>
            </a:r>
            <a:r>
              <a:rPr lang="en-US" sz="1800" b="0" i="0" u="none" strike="noStrike" dirty="0" err="1">
                <a:solidFill>
                  <a:srgbClr val="000000"/>
                </a:solidFill>
                <a:effectLst/>
                <a:latin typeface="Arial" panose="020B0604020202020204" pitchFamily="34" charset="0"/>
              </a:rPr>
              <a:t>paytm,myntra</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snapdeal</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etc</a:t>
            </a:r>
            <a:r>
              <a:rPr lang="en-US" sz="1800" b="0" i="0" u="none" strike="noStrike" dirty="0">
                <a:solidFill>
                  <a:srgbClr val="000000"/>
                </a:solidFill>
                <a:effectLst/>
                <a:latin typeface="Arial" panose="020B0604020202020204" pitchFamily="34" charset="0"/>
              </a:rPr>
              <a:t>, the reasons are varied but largely are due to lack of trust or absence of preferred mode of payment.</a:t>
            </a:r>
          </a:p>
          <a:p>
            <a:endParaRPr lang="en-IN" dirty="0"/>
          </a:p>
        </p:txBody>
      </p:sp>
    </p:spTree>
    <p:extLst>
      <p:ext uri="{BB962C8B-B14F-4D97-AF65-F5344CB8AC3E}">
        <p14:creationId xmlns:p14="http://schemas.microsoft.com/office/powerpoint/2010/main" val="3068600253"/>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2" name="click.wav"/>
          </p:stSnd>
        </p:sndAc>
      </p:transition>
    </mc:Choice>
    <mc:Fallback>
      <p:transition spd="slow">
        <p:fade/>
        <p:sndAc>
          <p:stSnd>
            <p:snd r:embed="rId2" name="click.wav"/>
          </p:stSnd>
        </p:sndAc>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4BB92-5459-4B2A-A890-F44BEBF35BB9}"/>
              </a:ext>
            </a:extLst>
          </p:cNvPr>
          <p:cNvSpPr>
            <a:spLocks noGrp="1"/>
          </p:cNvSpPr>
          <p:nvPr>
            <p:ph type="title"/>
          </p:nvPr>
        </p:nvSpPr>
        <p:spPr/>
        <p:txBody>
          <a:bodyPr/>
          <a:lstStyle/>
          <a:p>
            <a:pPr rtl="0">
              <a:spcBef>
                <a:spcPts val="1000"/>
              </a:spcBef>
              <a:spcAft>
                <a:spcPts val="0"/>
              </a:spcAft>
            </a:pPr>
            <a:r>
              <a:rPr lang="en-IN" sz="3600" b="1" i="0" u="none" strike="noStrike" dirty="0">
                <a:solidFill>
                  <a:srgbClr val="000000"/>
                </a:solidFill>
                <a:effectLst/>
                <a:latin typeface="Arial" panose="020B0604020202020204" pitchFamily="34" charset="0"/>
              </a:rPr>
              <a:t>Concluding Remarks.</a:t>
            </a:r>
            <a:br>
              <a:rPr lang="en-IN" b="1" dirty="0">
                <a:effectLst/>
              </a:rPr>
            </a:br>
            <a:endParaRPr lang="en-IN" dirty="0"/>
          </a:p>
        </p:txBody>
      </p:sp>
      <p:sp>
        <p:nvSpPr>
          <p:cNvPr id="3" name="Content Placeholder 2">
            <a:extLst>
              <a:ext uri="{FF2B5EF4-FFF2-40B4-BE49-F238E27FC236}">
                <a16:creationId xmlns:a16="http://schemas.microsoft.com/office/drawing/2014/main" id="{449BABC1-9BF1-4F72-96B1-8CF0888D6224}"/>
              </a:ext>
            </a:extLst>
          </p:cNvPr>
          <p:cNvSpPr>
            <a:spLocks noGrp="1"/>
          </p:cNvSpPr>
          <p:nvPr>
            <p:ph idx="1"/>
          </p:nvPr>
        </p:nvSpPr>
        <p:spPr/>
        <p:txBody>
          <a:bodyPr>
            <a:normAutofit fontScale="92500" lnSpcReduction="10000"/>
          </a:bodyPr>
          <a:lstStyle/>
          <a:p>
            <a:r>
              <a:rPr lang="en-US" sz="1800" b="0" i="0" u="none" strike="noStrike" dirty="0">
                <a:solidFill>
                  <a:srgbClr val="000000"/>
                </a:solidFill>
                <a:effectLst/>
                <a:latin typeface="Open Sans"/>
              </a:rPr>
              <a:t>From the above Exploratory Data Analysis, it is determined that for any website to retain </a:t>
            </a:r>
            <a:r>
              <a:rPr lang="en-US" sz="1800" b="0" i="0" u="none" strike="noStrike" dirty="0" err="1">
                <a:solidFill>
                  <a:srgbClr val="000000"/>
                </a:solidFill>
                <a:effectLst/>
                <a:latin typeface="Open Sans"/>
              </a:rPr>
              <a:t>customers,for</a:t>
            </a:r>
            <a:r>
              <a:rPr lang="en-US" sz="1800" b="0" i="0" u="none" strike="noStrike" dirty="0">
                <a:solidFill>
                  <a:srgbClr val="000000"/>
                </a:solidFill>
                <a:effectLst/>
                <a:latin typeface="Open Sans"/>
              </a:rPr>
              <a:t> the growth of its customer-base and to build and maintain a successful business, it is important that the E-tailers focus on enhancing customer experience in shopping on their websites, while ensuring that all of their particular hedonic and utilitarian needs are satisfied, while taking steps to </a:t>
            </a:r>
            <a:r>
              <a:rPr lang="en-US" sz="1800" b="0" i="0" u="none" strike="noStrike" dirty="0" err="1">
                <a:solidFill>
                  <a:srgbClr val="000000"/>
                </a:solidFill>
                <a:effectLst/>
                <a:latin typeface="Open Sans"/>
              </a:rPr>
              <a:t>minimise</a:t>
            </a:r>
            <a:r>
              <a:rPr lang="en-US" sz="1800" b="0" i="0" u="none" strike="noStrike" dirty="0">
                <a:solidFill>
                  <a:srgbClr val="000000"/>
                </a:solidFill>
                <a:effectLst/>
                <a:latin typeface="Open Sans"/>
              </a:rPr>
              <a:t> the perceived risks. Offering a huge variety of products, impeccable website design, user friendly interface, a huge variety of safe and convenient payment options, offering strong data security and privacy, helpful, empathetic support staff and impeccable customer service, </a:t>
            </a:r>
            <a:r>
              <a:rPr lang="en-US" sz="1800" b="0" i="0" u="none" strike="noStrike" dirty="0" err="1">
                <a:solidFill>
                  <a:srgbClr val="000000"/>
                </a:solidFill>
                <a:effectLst/>
                <a:latin typeface="Open Sans"/>
              </a:rPr>
              <a:t>optimised</a:t>
            </a:r>
            <a:r>
              <a:rPr lang="en-US" sz="1800" b="0" i="0" u="none" strike="noStrike" dirty="0">
                <a:solidFill>
                  <a:srgbClr val="000000"/>
                </a:solidFill>
                <a:effectLst/>
                <a:latin typeface="Open Sans"/>
              </a:rPr>
              <a:t> website processes that universally load in optimal time on all types of platforms and systems, faster delivery </a:t>
            </a:r>
            <a:r>
              <a:rPr lang="en-US" sz="1800" b="0" i="0" u="none" strike="noStrike" dirty="0" err="1">
                <a:solidFill>
                  <a:srgbClr val="000000"/>
                </a:solidFill>
                <a:effectLst/>
                <a:latin typeface="Open Sans"/>
              </a:rPr>
              <a:t>etc</a:t>
            </a:r>
            <a:r>
              <a:rPr lang="en-US" sz="1800" b="0" i="0" u="none" strike="noStrike" dirty="0">
                <a:solidFill>
                  <a:srgbClr val="000000"/>
                </a:solidFill>
                <a:effectLst/>
                <a:latin typeface="Open Sans"/>
              </a:rPr>
              <a:t> are vital to ensure customer loyalty to the brand of the e-tailer Experienced customers, give great  importance to their experiences of previous purchases, which in turn speeds up the process of attaining their shopping goals. </a:t>
            </a:r>
            <a:endParaRPr lang="en-IN" dirty="0"/>
          </a:p>
        </p:txBody>
      </p:sp>
    </p:spTree>
    <p:extLst>
      <p:ext uri="{BB962C8B-B14F-4D97-AF65-F5344CB8AC3E}">
        <p14:creationId xmlns:p14="http://schemas.microsoft.com/office/powerpoint/2010/main" val="1645892189"/>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2" name="click.wav"/>
          </p:stSnd>
        </p:sndAc>
      </p:transition>
    </mc:Choice>
    <mc:Fallback>
      <p:transition spd="slow">
        <p:fade/>
        <p:sndAc>
          <p:stSnd>
            <p:snd r:embed="rId2" name="click.wav"/>
          </p:stSnd>
        </p:sndAc>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A1735-9A06-43FB-86C7-BABDD89CF8D9}"/>
              </a:ext>
            </a:extLst>
          </p:cNvPr>
          <p:cNvSpPr>
            <a:spLocks noGrp="1"/>
          </p:cNvSpPr>
          <p:nvPr>
            <p:ph type="title"/>
          </p:nvPr>
        </p:nvSpPr>
        <p:spPr/>
        <p:txBody>
          <a:bodyPr/>
          <a:lstStyle/>
          <a:p>
            <a:r>
              <a:rPr lang="en-IN" sz="3600" b="1" i="0" u="none" strike="noStrike" dirty="0">
                <a:solidFill>
                  <a:srgbClr val="000000"/>
                </a:solidFill>
                <a:effectLst/>
                <a:latin typeface="Arial" panose="020B0604020202020204" pitchFamily="34" charset="0"/>
              </a:rPr>
              <a:t>Concluding Remarks.</a:t>
            </a:r>
            <a:br>
              <a:rPr lang="en-IN" b="1" dirty="0">
                <a:effectLst/>
              </a:rPr>
            </a:br>
            <a:endParaRPr lang="en-IN" dirty="0"/>
          </a:p>
        </p:txBody>
      </p:sp>
      <p:sp>
        <p:nvSpPr>
          <p:cNvPr id="3" name="Content Placeholder 2">
            <a:extLst>
              <a:ext uri="{FF2B5EF4-FFF2-40B4-BE49-F238E27FC236}">
                <a16:creationId xmlns:a16="http://schemas.microsoft.com/office/drawing/2014/main" id="{53B937BF-F167-48AC-A310-84A5BD3DDD6C}"/>
              </a:ext>
            </a:extLst>
          </p:cNvPr>
          <p:cNvSpPr>
            <a:spLocks noGrp="1"/>
          </p:cNvSpPr>
          <p:nvPr>
            <p:ph idx="1"/>
          </p:nvPr>
        </p:nvSpPr>
        <p:spPr/>
        <p:txBody>
          <a:bodyPr>
            <a:normAutofit fontScale="92500" lnSpcReduction="10000"/>
          </a:bodyPr>
          <a:lstStyle/>
          <a:p>
            <a:pPr rtl="0">
              <a:spcBef>
                <a:spcPts val="1000"/>
              </a:spcBef>
              <a:spcAft>
                <a:spcPts val="0"/>
              </a:spcAft>
            </a:pPr>
            <a:r>
              <a:rPr lang="en-US" sz="1800" b="0" i="0" u="none" strike="noStrike" dirty="0">
                <a:solidFill>
                  <a:srgbClr val="000000"/>
                </a:solidFill>
                <a:effectLst/>
                <a:latin typeface="Open Sans"/>
              </a:rPr>
              <a:t> In this way customers would  purchase repeatedly  on the basis of the judgment of value, which is necessary to help consumers to accomplish their goal of shopping. The major reason why Amazon.in and Flipkart.com dominate the E commerce market in terms of customer retention and brand loyalty is that they have dedicated all their resources to studying and understanding the various requirements of individual customers that play as important factors in fulfilling their hedonic and utilitarian needs while giving them a sense of trust in making purchases on their respective websites while at the same time giving them incentives in various forms(</a:t>
            </a:r>
            <a:r>
              <a:rPr lang="en-US" sz="1800" b="0" i="0" u="none" strike="noStrike" dirty="0" err="1">
                <a:solidFill>
                  <a:srgbClr val="000000"/>
                </a:solidFill>
                <a:effectLst/>
                <a:latin typeface="Open Sans"/>
              </a:rPr>
              <a:t>discounts,cashbacks</a:t>
            </a:r>
            <a:r>
              <a:rPr lang="en-US" sz="1800" b="0" i="0" u="none" strike="noStrike" dirty="0">
                <a:solidFill>
                  <a:srgbClr val="000000"/>
                </a:solidFill>
                <a:effectLst/>
                <a:latin typeface="Open Sans"/>
              </a:rPr>
              <a:t> loyalty programs </a:t>
            </a:r>
            <a:r>
              <a:rPr lang="en-US" sz="1800" b="0" i="0" u="none" strike="noStrike" dirty="0" err="1">
                <a:solidFill>
                  <a:srgbClr val="000000"/>
                </a:solidFill>
                <a:effectLst/>
                <a:latin typeface="Open Sans"/>
              </a:rPr>
              <a:t>etc</a:t>
            </a:r>
            <a:r>
              <a:rPr lang="en-US" sz="1800" b="0" i="0" u="none" strike="noStrike" dirty="0">
                <a:solidFill>
                  <a:srgbClr val="000000"/>
                </a:solidFill>
                <a:effectLst/>
                <a:latin typeface="Open Sans"/>
              </a:rPr>
              <a:t>) that keep them returning to make recurring purchases.</a:t>
            </a:r>
            <a:endParaRPr lang="en-US" b="0" dirty="0">
              <a:effectLst/>
            </a:endParaRPr>
          </a:p>
          <a:p>
            <a:pPr marL="0" indent="0">
              <a:buNone/>
            </a:pPr>
            <a:br>
              <a:rPr lang="en-US" dirty="0"/>
            </a:br>
            <a:endParaRPr lang="en-IN" dirty="0"/>
          </a:p>
        </p:txBody>
      </p:sp>
    </p:spTree>
    <p:extLst>
      <p:ext uri="{BB962C8B-B14F-4D97-AF65-F5344CB8AC3E}">
        <p14:creationId xmlns:p14="http://schemas.microsoft.com/office/powerpoint/2010/main" val="3224671099"/>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2" name="click.wav"/>
          </p:stSnd>
        </p:sndAc>
      </p:transition>
    </mc:Choice>
    <mc:Fallback>
      <p:transition spd="slow">
        <p:fade/>
        <p:sndAc>
          <p:stSnd>
            <p:snd r:embed="rId2" name="click.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3CA98-75E2-44F6-8FAA-70F10A878342}"/>
              </a:ext>
            </a:extLst>
          </p:cNvPr>
          <p:cNvSpPr>
            <a:spLocks noGrp="1"/>
          </p:cNvSpPr>
          <p:nvPr>
            <p:ph type="title"/>
          </p:nvPr>
        </p:nvSpPr>
        <p:spPr/>
        <p:txBody>
          <a:bodyPr/>
          <a:lstStyle/>
          <a:p>
            <a:r>
              <a:rPr lang="en-IN" b="1" dirty="0">
                <a:solidFill>
                  <a:schemeClr val="tx1"/>
                </a:solidFill>
              </a:rPr>
              <a:t>Theoretical Background</a:t>
            </a:r>
            <a:endParaRPr lang="en-IN" b="1" dirty="0"/>
          </a:p>
        </p:txBody>
      </p:sp>
      <p:sp>
        <p:nvSpPr>
          <p:cNvPr id="3" name="Content Placeholder 2">
            <a:extLst>
              <a:ext uri="{FF2B5EF4-FFF2-40B4-BE49-F238E27FC236}">
                <a16:creationId xmlns:a16="http://schemas.microsoft.com/office/drawing/2014/main" id="{A97A4C30-CDB2-405A-89B8-6AB67EBC4E9F}"/>
              </a:ext>
            </a:extLst>
          </p:cNvPr>
          <p:cNvSpPr>
            <a:spLocks noGrp="1"/>
          </p:cNvSpPr>
          <p:nvPr>
            <p:ph idx="1"/>
          </p:nvPr>
        </p:nvSpPr>
        <p:spPr/>
        <p:txBody>
          <a:bodyPr>
            <a:normAutofit fontScale="55000" lnSpcReduction="20000"/>
          </a:bodyPr>
          <a:lstStyle/>
          <a:p>
            <a:r>
              <a:rPr lang="en-US" dirty="0"/>
              <a:t>According to studies it is observed that repeat customer purchase resulting from a long standing loyalty positively affects an e-retailer growth and profitability.</a:t>
            </a:r>
          </a:p>
          <a:p>
            <a:r>
              <a:rPr lang="en-US" dirty="0"/>
              <a:t>The motivation level of a Customer to shop from an e-retail vendor depends on various factors. They can be psychologically </a:t>
            </a:r>
            <a:r>
              <a:rPr lang="en-US" dirty="0" err="1"/>
              <a:t>categorised</a:t>
            </a:r>
            <a:r>
              <a:rPr lang="en-US" dirty="0"/>
              <a:t> into two broad categories: (a) Hedonistic (b) Utilitarian shopping values. </a:t>
            </a:r>
          </a:p>
          <a:p>
            <a:r>
              <a:rPr lang="en-US" dirty="0"/>
              <a:t>Hedonistic values represent the excitement, and pleasurable experiences derived from shopping online. </a:t>
            </a:r>
          </a:p>
          <a:p>
            <a:r>
              <a:rPr lang="en-US" dirty="0"/>
              <a:t>Hedonic shopping values are considered as the most vital factor for online customer satisfaction leading to customer retention. Hedonic shoppers prefer to shop on an e-retail store, which offers more than transaction related interactive controls (information, security, and privacy), but also the aesthetics, emotional value, sensual stimulation etc., which enhances the pleasure of e-retail shopping experience </a:t>
            </a:r>
          </a:p>
          <a:p>
            <a:r>
              <a:rPr lang="en-US" dirty="0"/>
              <a:t>Utilitarian shopping values are those related to the level of fulfillment as a result of being able to achieve the shopping goals. </a:t>
            </a:r>
          </a:p>
          <a:p>
            <a:r>
              <a:rPr lang="en-US" dirty="0"/>
              <a:t>The utilitarian shopping values are rational, goal oriented and effective decision-based, which improve the customer satisfaction. Utilitarian e-retail customers concentrate mainly on functions related to specific task, for example: price comparison features, customer review before making a purchase.</a:t>
            </a:r>
          </a:p>
          <a:p>
            <a:endParaRPr lang="en-IN" dirty="0"/>
          </a:p>
        </p:txBody>
      </p:sp>
    </p:spTree>
    <p:extLst>
      <p:ext uri="{BB962C8B-B14F-4D97-AF65-F5344CB8AC3E}">
        <p14:creationId xmlns:p14="http://schemas.microsoft.com/office/powerpoint/2010/main" val="1768942080"/>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2" name="click.wav"/>
          </p:stSnd>
        </p:sndAc>
      </p:transition>
    </mc:Choice>
    <mc:Fallback>
      <p:transition spd="slow">
        <p:fade/>
        <p:sndAc>
          <p:stSnd>
            <p:snd r:embed="rId2" name="click.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79A70-078E-4614-B67B-D474FD25A012}"/>
              </a:ext>
            </a:extLst>
          </p:cNvPr>
          <p:cNvSpPr>
            <a:spLocks noGrp="1"/>
          </p:cNvSpPr>
          <p:nvPr>
            <p:ph type="title"/>
          </p:nvPr>
        </p:nvSpPr>
        <p:spPr/>
        <p:txBody>
          <a:bodyPr/>
          <a:lstStyle/>
          <a:p>
            <a:r>
              <a:rPr lang="en-IN" b="1" dirty="0">
                <a:solidFill>
                  <a:schemeClr val="tx1"/>
                </a:solidFill>
              </a:rPr>
              <a:t>Theoretical Background</a:t>
            </a:r>
            <a:endParaRPr lang="en-IN" b="1" dirty="0"/>
          </a:p>
        </p:txBody>
      </p:sp>
      <p:sp>
        <p:nvSpPr>
          <p:cNvPr id="3" name="Content Placeholder 2">
            <a:extLst>
              <a:ext uri="{FF2B5EF4-FFF2-40B4-BE49-F238E27FC236}">
                <a16:creationId xmlns:a16="http://schemas.microsoft.com/office/drawing/2014/main" id="{60B4BCAF-B8E6-4439-B563-3526BB4AA350}"/>
              </a:ext>
            </a:extLst>
          </p:cNvPr>
          <p:cNvSpPr>
            <a:spLocks noGrp="1"/>
          </p:cNvSpPr>
          <p:nvPr>
            <p:ph idx="1"/>
          </p:nvPr>
        </p:nvSpPr>
        <p:spPr/>
        <p:txBody>
          <a:bodyPr>
            <a:normAutofit fontScale="92500"/>
          </a:bodyPr>
          <a:lstStyle/>
          <a:p>
            <a:r>
              <a:rPr lang="en-US" dirty="0"/>
              <a:t>Aside from Hedonic and Utilitarian values, certain perceived risks also influence the purchase decision of an online customer and therefore, these risks are also a crucial factor in determining the loyalty of a customer to an e-commerce brand. </a:t>
            </a:r>
          </a:p>
          <a:p>
            <a:r>
              <a:rPr lang="en-US" dirty="0"/>
              <a:t>Online shopping has a more pronounced perception of risk  than the traditional physical shopping </a:t>
            </a:r>
            <a:r>
              <a:rPr lang="en-US" dirty="0" err="1"/>
              <a:t>store,because</a:t>
            </a:r>
            <a:r>
              <a:rPr lang="en-US" dirty="0"/>
              <a:t>  of temporal and spatial separation between the sellers and buyers. </a:t>
            </a:r>
          </a:p>
          <a:p>
            <a:r>
              <a:rPr lang="en-US" dirty="0"/>
              <a:t>Risk could arise from an unpredictable event during a transaction or delivery period or at the end of a delivery and may not be pleasant to the online customer.</a:t>
            </a:r>
            <a:endParaRPr lang="en-IN" dirty="0"/>
          </a:p>
        </p:txBody>
      </p:sp>
    </p:spTree>
    <p:extLst>
      <p:ext uri="{BB962C8B-B14F-4D97-AF65-F5344CB8AC3E}">
        <p14:creationId xmlns:p14="http://schemas.microsoft.com/office/powerpoint/2010/main" val="4134483868"/>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2" name="click.wav"/>
          </p:stSnd>
        </p:sndAc>
      </p:transition>
    </mc:Choice>
    <mc:Fallback>
      <p:transition spd="slow">
        <p:fade/>
        <p:sndAc>
          <p:stSnd>
            <p:snd r:embed="rId2" name="click.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1BEC6-6F8E-488C-8068-8C861760A2D4}"/>
              </a:ext>
            </a:extLst>
          </p:cNvPr>
          <p:cNvSpPr>
            <a:spLocks noGrp="1"/>
          </p:cNvSpPr>
          <p:nvPr>
            <p:ph type="title"/>
          </p:nvPr>
        </p:nvSpPr>
        <p:spPr/>
        <p:txBody>
          <a:bodyPr>
            <a:normAutofit fontScale="90000"/>
          </a:bodyPr>
          <a:lstStyle/>
          <a:p>
            <a:pPr rtl="0">
              <a:spcBef>
                <a:spcPts val="1200"/>
              </a:spcBef>
              <a:spcAft>
                <a:spcPts val="1200"/>
              </a:spcAft>
            </a:pPr>
            <a:r>
              <a:rPr kumimoji="0" lang="en-IN" sz="3600" b="1" i="0" u="none" strike="noStrike" kern="1200" cap="none" spc="0" normalizeH="0" baseline="0" noProof="0" dirty="0">
                <a:ln>
                  <a:noFill/>
                </a:ln>
                <a:effectLst/>
                <a:uLnTx/>
                <a:uFillTx/>
                <a:latin typeface="Trebuchet MS" panose="020B0603020202020204"/>
                <a:ea typeface="+mj-ea"/>
                <a:cs typeface="+mj-cs"/>
              </a:rPr>
              <a:t>Exploratory Data Analysis</a:t>
            </a:r>
            <a:br>
              <a:rPr lang="en-IN" b="0" dirty="0">
                <a:effectLst/>
              </a:rPr>
            </a:br>
            <a:br>
              <a:rPr lang="en-IN" dirty="0"/>
            </a:br>
            <a:endParaRPr lang="en-IN" dirty="0"/>
          </a:p>
        </p:txBody>
      </p:sp>
      <p:sp>
        <p:nvSpPr>
          <p:cNvPr id="3" name="Content Placeholder 2">
            <a:extLst>
              <a:ext uri="{FF2B5EF4-FFF2-40B4-BE49-F238E27FC236}">
                <a16:creationId xmlns:a16="http://schemas.microsoft.com/office/drawing/2014/main" id="{5666F854-0136-49ED-BFDD-8730D8670691}"/>
              </a:ext>
            </a:extLst>
          </p:cNvPr>
          <p:cNvSpPr>
            <a:spLocks noGrp="1"/>
          </p:cNvSpPr>
          <p:nvPr>
            <p:ph idx="1"/>
          </p:nvPr>
        </p:nvSpPr>
        <p:spPr/>
        <p:txBody>
          <a:bodyPr>
            <a:normAutofit lnSpcReduction="10000"/>
          </a:bodyPr>
          <a:lstStyle/>
          <a:p>
            <a:pPr rtl="0">
              <a:spcBef>
                <a:spcPts val="1200"/>
              </a:spcBef>
              <a:spcAft>
                <a:spcPts val="1200"/>
              </a:spcAft>
            </a:pPr>
            <a:r>
              <a:rPr lang="en-US" b="0" i="0" u="none" strike="noStrike" dirty="0">
                <a:solidFill>
                  <a:srgbClr val="000000"/>
                </a:solidFill>
                <a:effectLst/>
                <a:latin typeface="Arial" panose="020B0604020202020204" pitchFamily="34" charset="0"/>
              </a:rPr>
              <a:t>The individual columns of the dataset were first </a:t>
            </a:r>
            <a:r>
              <a:rPr lang="en-US" b="0" i="0" u="none" strike="noStrike" dirty="0" err="1">
                <a:solidFill>
                  <a:srgbClr val="000000"/>
                </a:solidFill>
                <a:effectLst/>
                <a:latin typeface="Arial" panose="020B0604020202020204" pitchFamily="34" charset="0"/>
              </a:rPr>
              <a:t>analysed</a:t>
            </a:r>
            <a:r>
              <a:rPr lang="en-US" b="0" i="0" u="none" strike="noStrike" dirty="0">
                <a:solidFill>
                  <a:srgbClr val="000000"/>
                </a:solidFill>
                <a:effectLst/>
                <a:latin typeface="Arial" panose="020B0604020202020204" pitchFamily="34" charset="0"/>
              </a:rPr>
              <a:t> to study their composition and then, with reference to the diagram and the theoretical background of the case study, the relationships between various columns were understood through data visualization using </a:t>
            </a:r>
            <a:r>
              <a:rPr lang="en-US" b="0" i="0" u="none" strike="noStrike" dirty="0" err="1">
                <a:solidFill>
                  <a:srgbClr val="000000"/>
                </a:solidFill>
                <a:effectLst/>
                <a:latin typeface="Arial" panose="020B0604020202020204" pitchFamily="34" charset="0"/>
              </a:rPr>
              <a:t>Countplots</a:t>
            </a:r>
            <a:r>
              <a:rPr lang="en-US" b="0" i="0" u="none" strike="noStrike" dirty="0">
                <a:solidFill>
                  <a:srgbClr val="000000"/>
                </a:solidFill>
                <a:effectLst/>
                <a:latin typeface="Arial" panose="020B0604020202020204" pitchFamily="34" charset="0"/>
              </a:rPr>
              <a:t>.</a:t>
            </a:r>
            <a:endParaRPr lang="en-US" sz="3200" b="0" dirty="0">
              <a:effectLst/>
            </a:endParaRPr>
          </a:p>
          <a:p>
            <a:pPr marL="0" indent="0">
              <a:buNone/>
            </a:pPr>
            <a:br>
              <a:rPr lang="en-US" sz="3200" dirty="0"/>
            </a:br>
            <a:endParaRPr lang="en-IN" sz="3200" dirty="0"/>
          </a:p>
        </p:txBody>
      </p:sp>
    </p:spTree>
    <p:extLst>
      <p:ext uri="{BB962C8B-B14F-4D97-AF65-F5344CB8AC3E}">
        <p14:creationId xmlns:p14="http://schemas.microsoft.com/office/powerpoint/2010/main" val="1543172369"/>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2" name="click.wav"/>
          </p:stSnd>
        </p:sndAc>
      </p:transition>
    </mc:Choice>
    <mc:Fallback>
      <p:transition spd="slow">
        <p:fade/>
        <p:sndAc>
          <p:stSnd>
            <p:snd r:embed="rId2" name="click.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38C69-10B4-46C7-8172-0E650F2CE7E0}"/>
              </a:ext>
            </a:extLst>
          </p:cNvPr>
          <p:cNvSpPr>
            <a:spLocks noGrp="1"/>
          </p:cNvSpPr>
          <p:nvPr>
            <p:ph type="title"/>
          </p:nvPr>
        </p:nvSpPr>
        <p:spPr/>
        <p:txBody>
          <a:bodyPr/>
          <a:lstStyle/>
          <a:p>
            <a:r>
              <a:rPr lang="en-IN" sz="3600" b="1" i="0" u="none" strike="noStrike" dirty="0">
                <a:effectLst/>
                <a:latin typeface="Arial" panose="020B0604020202020204" pitchFamily="34" charset="0"/>
              </a:rPr>
              <a:t>Analysing the Target Class</a:t>
            </a:r>
          </a:p>
        </p:txBody>
      </p:sp>
      <p:sp>
        <p:nvSpPr>
          <p:cNvPr id="3" name="Content Placeholder 2">
            <a:extLst>
              <a:ext uri="{FF2B5EF4-FFF2-40B4-BE49-F238E27FC236}">
                <a16:creationId xmlns:a16="http://schemas.microsoft.com/office/drawing/2014/main" id="{CD7F9F84-2B55-424D-BE2D-43A1180191BB}"/>
              </a:ext>
            </a:extLst>
          </p:cNvPr>
          <p:cNvSpPr>
            <a:spLocks noGrp="1"/>
          </p:cNvSpPr>
          <p:nvPr>
            <p:ph idx="1"/>
          </p:nvPr>
        </p:nvSpPr>
        <p:spPr/>
        <p:txBody>
          <a:bodyPr>
            <a:normAutofit/>
          </a:bodyPr>
          <a:lstStyle/>
          <a:p>
            <a:r>
              <a:rPr lang="en-US" b="1" i="0" u="none" strike="noStrike" dirty="0">
                <a:solidFill>
                  <a:srgbClr val="000000"/>
                </a:solidFill>
                <a:effectLst/>
                <a:latin typeface="Arial" panose="020B0604020202020204" pitchFamily="34" charset="0"/>
              </a:rPr>
              <a:t>Underlying Assumptions</a:t>
            </a:r>
            <a:r>
              <a:rPr lang="en-US" i="0" u="none" strike="noStrike" dirty="0">
                <a:solidFill>
                  <a:srgbClr val="000000"/>
                </a:solidFill>
                <a:effectLst/>
                <a:latin typeface="Arial" panose="020B0604020202020204" pitchFamily="34" charset="0"/>
              </a:rPr>
              <a:t>:</a:t>
            </a:r>
          </a:p>
          <a:p>
            <a:r>
              <a:rPr lang="en-US" i="0" u="none" strike="noStrike" dirty="0">
                <a:solidFill>
                  <a:srgbClr val="000000"/>
                </a:solidFill>
                <a:effectLst/>
                <a:latin typeface="Arial" panose="020B0604020202020204" pitchFamily="34" charset="0"/>
              </a:rPr>
              <a:t>Column: 'Which of the Indian online retailer would you recommend to a friend?' can be regarded as a representation of customer Loyalty / Retention since customers who recommend the services of an ecommerce are very highly likely to buy from those websites again.</a:t>
            </a:r>
          </a:p>
          <a:p>
            <a:endParaRPr lang="en-US" sz="3200" dirty="0">
              <a:effectLst/>
            </a:endParaRPr>
          </a:p>
          <a:p>
            <a:endParaRPr lang="en-IN" sz="3200" dirty="0"/>
          </a:p>
        </p:txBody>
      </p:sp>
    </p:spTree>
    <p:extLst>
      <p:ext uri="{BB962C8B-B14F-4D97-AF65-F5344CB8AC3E}">
        <p14:creationId xmlns:p14="http://schemas.microsoft.com/office/powerpoint/2010/main" val="1671765609"/>
      </p:ext>
    </p:extLst>
  </p:cSld>
  <p:clrMapOvr>
    <a:masterClrMapping/>
  </p:clrMapOvr>
  <mc:AlternateContent xmlns:mc="http://schemas.openxmlformats.org/markup-compatibility/2006">
    <mc:Choice xmlns:p14="http://schemas.microsoft.com/office/powerpoint/2010/main" Requires="p14">
      <p:transition spd="slow" p14:dur="1600">
        <p14:conveyor dir="l"/>
        <p:sndAc>
          <p:stSnd>
            <p:snd r:embed="rId2" name="click.wav"/>
          </p:stSnd>
        </p:sndAc>
      </p:transition>
    </mc:Choice>
    <mc:Fallback>
      <p:transition spd="slow">
        <p:fade/>
        <p:sndAc>
          <p:stSnd>
            <p:snd r:embed="rId2" name="click.wav"/>
          </p:stSnd>
        </p:sndAc>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0</TotalTime>
  <Words>4067</Words>
  <Application>Microsoft Office PowerPoint</Application>
  <PresentationFormat>Widescreen</PresentationFormat>
  <Paragraphs>222</Paragraphs>
  <Slides>57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Arial</vt:lpstr>
      <vt:lpstr>Bahnschrift SemiBold Condensed</vt:lpstr>
      <vt:lpstr>Open Sans</vt:lpstr>
      <vt:lpstr>Trebuchet MS</vt:lpstr>
      <vt:lpstr>Tw Cen MT</vt:lpstr>
      <vt:lpstr>Circuit</vt:lpstr>
      <vt:lpstr>E-retail factors for customer activation and retention:  A case study from Indian e-commerce customers </vt:lpstr>
      <vt:lpstr>Introduction</vt:lpstr>
      <vt:lpstr>Analysis - Summary:</vt:lpstr>
      <vt:lpstr>About the Dataset: </vt:lpstr>
      <vt:lpstr>EDA Project design</vt:lpstr>
      <vt:lpstr>Theoretical Background</vt:lpstr>
      <vt:lpstr>Theoretical Background</vt:lpstr>
      <vt:lpstr>Exploratory Data Analysis  </vt:lpstr>
      <vt:lpstr>Analysing the Target Class</vt:lpstr>
      <vt:lpstr>PowerPoint Presentation</vt:lpstr>
      <vt:lpstr>Consumer Demographics</vt:lpstr>
      <vt:lpstr>Consumer Demographics</vt:lpstr>
      <vt:lpstr>Consumer Demographics</vt:lpstr>
      <vt:lpstr>Consumer Demographics</vt:lpstr>
      <vt:lpstr>Consumer online shopping activities and preferences</vt:lpstr>
      <vt:lpstr>Consumer online shopping activities and preferences</vt:lpstr>
      <vt:lpstr>Consumer Hesitation</vt:lpstr>
      <vt:lpstr>Consumer Hesitation</vt:lpstr>
      <vt:lpstr>Consumer opinions on Website Features</vt:lpstr>
      <vt:lpstr>Consumer opinions on Website Features</vt:lpstr>
      <vt:lpstr>Consumer opinions on Website Features</vt:lpstr>
      <vt:lpstr>Consumer opinions on Website Features</vt:lpstr>
      <vt:lpstr>Consumer Ecommerce Website preferences and opinions </vt:lpstr>
      <vt:lpstr>Consumer Ecommerce Website preferences and opinions</vt:lpstr>
      <vt:lpstr>Consumer Ecommerce Website preferences and opinions</vt:lpstr>
      <vt:lpstr>Consumer Ecommerce Website preferences and opinions</vt:lpstr>
      <vt:lpstr>Analysing Relationship between Customer retention and Perceived Risks </vt:lpstr>
      <vt:lpstr>Analysing Relationship between Customer retention and Perceived Risks</vt:lpstr>
      <vt:lpstr>Analysing Relationship between Customer retention and Perceived Risks</vt:lpstr>
      <vt:lpstr>Analysing Relationship between Customer retention and Perceived Risks</vt:lpstr>
      <vt:lpstr>Analysing Relationship between Customer retention and Perceived Risks</vt:lpstr>
      <vt:lpstr>Analysing Relationship between Customer retention and Perceived Risks</vt:lpstr>
      <vt:lpstr>Analysing Relationship between Customer retention and Perceived Risks</vt:lpstr>
      <vt:lpstr>Analysing Relationship between Customer retention and Perceived Risks</vt:lpstr>
      <vt:lpstr>Analysing Relationship between Customer retention and Hedonic Value </vt:lpstr>
      <vt:lpstr>Analysing Relationship between Customer retention and Hedonic Value </vt:lpstr>
      <vt:lpstr>Analysing Relationship between Customer retention and Hedonic Value</vt:lpstr>
      <vt:lpstr>Analysing Relationship between Customer retention and Hedonic Value</vt:lpstr>
      <vt:lpstr>Analysing Relationship between Customer retention and Hedonic Value</vt:lpstr>
      <vt:lpstr>Analysing Relationship between Customer retention and Utilitarian Value </vt:lpstr>
      <vt:lpstr>Analysing Relationship between Customer retention and Utilitarian Value </vt:lpstr>
      <vt:lpstr>Analysing Relationship between Customer retention and Utilitarian Value</vt:lpstr>
      <vt:lpstr>Analysing Relationship between Customer retention and Utilitarian Value</vt:lpstr>
      <vt:lpstr>Analysing Relationship between Customer retention and Utilitarian Value</vt:lpstr>
      <vt:lpstr>Analysing Relationship between Customer retention and Utilitarian Value</vt:lpstr>
      <vt:lpstr>Analysing Relationship between Customer retention and Utilitarian Value</vt:lpstr>
      <vt:lpstr>Analysing Relationship between Customer retention and Utilitarian Value</vt:lpstr>
      <vt:lpstr>Analysing Relationship between Customer retention and Utilitarian Value</vt:lpstr>
      <vt:lpstr>Analysing Relationship between Customer retention and Utilitarian Value</vt:lpstr>
      <vt:lpstr>Analysing Relationship between Customer retention and Utilitarian Value</vt:lpstr>
      <vt:lpstr>Analysing Relationship between Customer retention and Utilitarian Value</vt:lpstr>
      <vt:lpstr>Analysing Relationship between Customer retention and Utilitarian Value</vt:lpstr>
      <vt:lpstr>Perceived Risk on E Commerce Websites</vt:lpstr>
      <vt:lpstr>Perceived Risk on E Commerce Websites</vt:lpstr>
      <vt:lpstr>Perceived Risk on E Commerce Websites</vt:lpstr>
      <vt:lpstr>Concluding Remarks. </vt:lpstr>
      <vt:lpstr>Concluding Remarks.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2022-06-02T06:00:30Z</dcterms:created>
  <dcterms:modified xsi:type="dcterms:W3CDTF">2022-06-02T11:40:45Z</dcterms:modified>
</cp:coreProperties>
</file>