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40" r:id="rId1"/>
  </p:sldMasterIdLst>
  <p:sldIdLst>
    <p:sldId id="256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3" r:id="rId15"/>
    <p:sldId id="272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1A6662E-FAF4-44BC-88B5-85A7CBFB6D30}" type="datetime1">
              <a:rPr lang="en-US" smtClean="0"/>
              <a:pPr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4267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70968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77577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77911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65257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6/30/2022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55184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6/30/2022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19791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53147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381384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426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68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53355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408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2868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6/30/2022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13357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6/30/2022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6/30/2022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145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90745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47179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7E0CF6C-748E-4B7A-BC8B-3011EF78ED13}" type="datetime1">
              <a:rPr lang="en-US" smtClean="0"/>
              <a:pPr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85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  <p:sldLayoutId id="2147483857" r:id="rId17"/>
    <p:sldLayoutId id="2147483858" r:id="rId18"/>
    <p:sldLayoutId id="2147483859" r:id="rId1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modern-house-2059467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C10C0F-4F0E-389E-4526-E840CFAB5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901126" y="-13827"/>
            <a:ext cx="8290874" cy="67822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121076-5145-4E4B-84FF-FB619130AF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2635" y="4971068"/>
            <a:ext cx="6137443" cy="179737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400" b="1" cap="all" spc="120" baseline="0" dirty="0">
                <a:solidFill>
                  <a:schemeClr val="bg2"/>
                </a:solidFill>
                <a:effectLst/>
                <a:latin typeface="Arial Rounded MT Bold" panose="020F0704030504030204" pitchFamily="34" charset="0"/>
              </a:rPr>
              <a:t>Data science project</a:t>
            </a:r>
            <a:br>
              <a:rPr lang="en-US" sz="2400" b="1" cap="all" spc="120" baseline="0" dirty="0">
                <a:solidFill>
                  <a:schemeClr val="bg2"/>
                </a:solidFill>
                <a:effectLst/>
                <a:latin typeface="Arial Rounded MT Bold" panose="020F0704030504030204" pitchFamily="34" charset="0"/>
              </a:rPr>
            </a:br>
            <a:r>
              <a:rPr lang="en-US" sz="2400" b="1" cap="all" spc="120" baseline="0" dirty="0">
                <a:solidFill>
                  <a:schemeClr val="bg2"/>
                </a:solidFill>
                <a:effectLst/>
                <a:latin typeface="Arial Rounded MT Bold" panose="020F0704030504030204" pitchFamily="34" charset="0"/>
              </a:rPr>
              <a:t>HOUSE PRICE PREDICTION</a:t>
            </a:r>
            <a:br>
              <a:rPr lang="en-US" sz="2400" b="1" cap="all" spc="120" baseline="0" dirty="0">
                <a:solidFill>
                  <a:schemeClr val="bg2"/>
                </a:solidFill>
                <a:effectLst/>
                <a:latin typeface="Arial Rounded MT Bold" panose="020F0704030504030204" pitchFamily="34" charset="0"/>
              </a:rPr>
            </a:br>
            <a:endParaRPr lang="en-US" sz="2400" b="1" cap="all" spc="120" baseline="0" dirty="0">
              <a:solidFill>
                <a:schemeClr val="bg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9D18B7-D775-4F1A-852D-0CDA9D99AF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51024" y="966247"/>
            <a:ext cx="4800600" cy="38675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Submitted by:</a:t>
            </a:r>
          </a:p>
          <a:p>
            <a:pPr indent="-228600" algn="l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Abhi Bhattacherjee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 </a:t>
            </a:r>
          </a:p>
          <a:p>
            <a:pPr indent="-228600" algn="l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Batch – Internship  27</a:t>
            </a:r>
            <a:endParaRPr lang="en-US" sz="1800" b="1" dirty="0">
              <a:solidFill>
                <a:schemeClr val="bg1"/>
              </a:solidFill>
              <a:effectLst/>
              <a:latin typeface="Arial Rounded MT Bold" panose="020F0704030504030204" pitchFamily="34" charset="0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339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273-C84A-4F24-8D2D-D94689D4A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049"/>
            <a:ext cx="6096000" cy="1392401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Examples of Distributions after Skewness Treatment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C8164F-44E4-4B8C-B936-805E76BD6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8163" y="1267597"/>
            <a:ext cx="4570139" cy="491412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69F6DC5-E1D3-47AE-B608-22061FD1A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6" y="1267597"/>
            <a:ext cx="6989282" cy="4938882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825C59BD-AA2B-46DB-9C41-5C9AAF309C05}"/>
              </a:ext>
            </a:extLst>
          </p:cNvPr>
          <p:cNvSpPr txBox="1">
            <a:spLocks/>
          </p:cNvSpPr>
          <p:nvPr/>
        </p:nvSpPr>
        <p:spPr>
          <a:xfrm>
            <a:off x="7313134" y="1"/>
            <a:ext cx="6096000" cy="13924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tx2"/>
                </a:solidFill>
              </a:rPr>
              <a:t>Standard Scalar</a:t>
            </a:r>
          </a:p>
        </p:txBody>
      </p:sp>
    </p:spTree>
    <p:extLst>
      <p:ext uri="{BB962C8B-B14F-4D97-AF65-F5344CB8AC3E}">
        <p14:creationId xmlns:p14="http://schemas.microsoft.com/office/powerpoint/2010/main" val="331084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93E701-66C4-4AE8-AA67-950BA813D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68" y="834143"/>
            <a:ext cx="6607113" cy="56850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89E862-F4A9-4E3F-93B1-EE06E82B88C5}"/>
              </a:ext>
            </a:extLst>
          </p:cNvPr>
          <p:cNvSpPr txBox="1"/>
          <p:nvPr/>
        </p:nvSpPr>
        <p:spPr>
          <a:xfrm>
            <a:off x="285750" y="154178"/>
            <a:ext cx="1143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 have tried these Models :1. Random Forest Regressor 2. </a:t>
            </a:r>
            <a:r>
              <a:rPr lang="en-US" dirty="0" err="1">
                <a:solidFill>
                  <a:schemeClr val="bg1"/>
                </a:solidFill>
              </a:rPr>
              <a:t>XGBoost</a:t>
            </a:r>
            <a:r>
              <a:rPr lang="en-US" dirty="0">
                <a:solidFill>
                  <a:schemeClr val="bg1"/>
                </a:solidFill>
              </a:rPr>
              <a:t> 3. Lasso Regressor 4. Ridge Regressor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C7C305-4365-4FD8-8F32-A4D899C08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8833" y="904710"/>
            <a:ext cx="4258131" cy="10708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A80542A-97C8-4875-B4F3-4885949BF4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8833" y="3421087"/>
            <a:ext cx="2381417" cy="301424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FBE748D-B85A-439F-B461-103E5EC45B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8833" y="2476763"/>
            <a:ext cx="3513961" cy="54266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6F4EED0-461F-44CA-A2D8-E261B083EE93}"/>
              </a:ext>
            </a:extLst>
          </p:cNvPr>
          <p:cNvSpPr txBox="1"/>
          <p:nvPr/>
        </p:nvSpPr>
        <p:spPr>
          <a:xfrm>
            <a:off x="9888402" y="5595826"/>
            <a:ext cx="2208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Top 10 features based on Random Forest Regression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162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286259-664F-46A1-BF5A-D6B48001E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20" y="106411"/>
            <a:ext cx="7094505" cy="66829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53BEDE-47DA-4C0F-AE76-7507261C8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0835" y="2771737"/>
            <a:ext cx="2758679" cy="8763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636E80B-03D7-4E32-8257-66D462FA202C}"/>
              </a:ext>
            </a:extLst>
          </p:cNvPr>
          <p:cNvSpPr txBox="1"/>
          <p:nvPr/>
        </p:nvSpPr>
        <p:spPr>
          <a:xfrm>
            <a:off x="7507485" y="3933825"/>
            <a:ext cx="41624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The score was way less than Random Forest, so I’ve rejected this model. Then I checked with the following models 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723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D2E702-7B11-4149-A6D9-B7ACBEF10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760"/>
            <a:ext cx="3406435" cy="7239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950F01-7F40-4CA6-BC8B-9774042B7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1770" y="365760"/>
            <a:ext cx="6569009" cy="63251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144DD9-C4E9-474D-9DC8-276E3FAF3643}"/>
              </a:ext>
            </a:extLst>
          </p:cNvPr>
          <p:cNvSpPr txBox="1"/>
          <p:nvPr/>
        </p:nvSpPr>
        <p:spPr>
          <a:xfrm>
            <a:off x="774903" y="1819185"/>
            <a:ext cx="42368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chemeClr val="bg1"/>
                </a:solidFill>
                <a:effectLst/>
                <a:latin typeface="-apple-system"/>
              </a:rPr>
              <a:t>Feature ranking with RFE (recursive feature elimination), that assigns weights to features e.g., the coefficients of a linear model. Here 49 features were selected.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1A15A93-ACB3-40DE-B957-AAE7D2569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348304"/>
            <a:ext cx="3771900" cy="165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689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CB9D6-8360-4723-BF4C-7033DD311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Lasso and Ridge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C9C0D12-0AD0-46F9-8FDC-AE8F7637167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6402" y="1844493"/>
            <a:ext cx="6699221" cy="4009571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BD03D92-96B2-4B92-9797-F363E9129B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903998" y="1844492"/>
            <a:ext cx="5181600" cy="4009571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7A2BF7-503A-4EDE-838B-9E9A29EC136E}"/>
              </a:ext>
            </a:extLst>
          </p:cNvPr>
          <p:cNvSpPr txBox="1"/>
          <p:nvPr/>
        </p:nvSpPr>
        <p:spPr>
          <a:xfrm>
            <a:off x="733425" y="6115050"/>
            <a:ext cx="1082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Finally, after all the model testing, I’ve found Lasso Ridge to be the best performing model. Building final Model. 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978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C54F4EC-6333-4384-86EF-41F2C2301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966" y="3548229"/>
            <a:ext cx="4324348" cy="32000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06B96E-3A08-4EF9-BC11-55317F412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966" y="151300"/>
            <a:ext cx="4324348" cy="31584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1FECC9-6FC8-4E4E-9C03-9B291B94D8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8034" y="1253824"/>
            <a:ext cx="5426764" cy="42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958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BCD6E-02E9-4D21-9DFB-DF7D136EB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163351"/>
            <a:ext cx="5996619" cy="197988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chemeClr val="tx2"/>
                </a:solidFill>
              </a:rPr>
              <a:t>Effect of Top 10 Features Effecting Sales Price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8DC749-C17F-4ED9-860D-408DC3FB3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6053" y="22286"/>
            <a:ext cx="3297721" cy="29526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B9E593-B58A-44A9-83B7-09730282C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05" y="3279311"/>
            <a:ext cx="10336569" cy="323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522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C429C3-C043-4350-9049-BD25520A7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263402"/>
            <a:ext cx="8734425" cy="633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021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46E7D-F50C-41EA-B56E-37FE0E9E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&amp; Assumptions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8AE072-99D6-47B1-BC47-03C1695C35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0327" y="1533212"/>
            <a:ext cx="6195323" cy="328445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578ADC-0939-4C0A-AB8C-383361264A8E}"/>
              </a:ext>
            </a:extLst>
          </p:cNvPr>
          <p:cNvSpPr txBox="1"/>
          <p:nvPr/>
        </p:nvSpPr>
        <p:spPr>
          <a:xfrm>
            <a:off x="7436330" y="1691323"/>
            <a:ext cx="4412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For future, data collection should be done in a way that all such categories are included.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1F5058-B895-42AC-B40B-6812B7974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327" y="4800453"/>
            <a:ext cx="6195323" cy="178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605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DF2BAB-253D-4B07-995D-826D7E73E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50" y="197962"/>
            <a:ext cx="11854100" cy="65516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F03DF7-B39F-45D2-BFC5-82E7B9E8AC8A}"/>
              </a:ext>
            </a:extLst>
          </p:cNvPr>
          <p:cNvSpPr txBox="1"/>
          <p:nvPr/>
        </p:nvSpPr>
        <p:spPr>
          <a:xfrm>
            <a:off x="2981324" y="328917"/>
            <a:ext cx="8886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predict Target Variable Sales Price based on 79 Features using Regression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0722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E8097-6568-45B3-856C-033053D23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3871" y="379602"/>
            <a:ext cx="4953000" cy="166457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EDA Steps &amp; Visualizations</a:t>
            </a:r>
            <a:endParaRPr lang="en-IN" dirty="0">
              <a:solidFill>
                <a:schemeClr val="tx2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3F9FBD1-4EE6-4F7E-A2EF-2662184D24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3871" y="2251565"/>
            <a:ext cx="5392329" cy="3311525"/>
          </a:xfr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4406C9-70E5-4802-B870-7FF78C8AC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06" y="268091"/>
            <a:ext cx="5732099" cy="4986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520041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42093-D006-44F6-863C-D2EC35482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53"/>
            <a:ext cx="10515600" cy="1325563"/>
          </a:xfrm>
        </p:spPr>
        <p:txBody>
          <a:bodyPr/>
          <a:lstStyle/>
          <a:p>
            <a:r>
              <a:rPr lang="en-US" dirty="0"/>
              <a:t>Classifying Features - Numerical</a:t>
            </a:r>
            <a:endParaRPr lang="en-IN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B9388EE-FE7C-4FBA-AD2B-6AD39B318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52574"/>
            <a:ext cx="4991100" cy="4939665"/>
          </a:xfrm>
        </p:spPr>
        <p:txBody>
          <a:bodyPr/>
          <a:lstStyle/>
          <a:p>
            <a:r>
              <a:rPr lang="en-US" dirty="0"/>
              <a:t>Identified all numerical features.</a:t>
            </a:r>
          </a:p>
          <a:p>
            <a:r>
              <a:rPr lang="en-US" dirty="0"/>
              <a:t>Out of 79, there were 37 numerical features</a:t>
            </a:r>
          </a:p>
          <a:p>
            <a:r>
              <a:rPr lang="en-US" dirty="0"/>
              <a:t>First Found out Temporal values (Year Features)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8F0581-0CAA-4746-83E5-2F49A2622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299" y="1345780"/>
            <a:ext cx="6242969" cy="13825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EA90FF-A96E-4297-8791-663A3CC29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300" y="2751483"/>
            <a:ext cx="6242969" cy="374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211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FFECC-DDAA-4027-9813-8BEAB1069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5255" y="698160"/>
            <a:ext cx="3776416" cy="291269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/>
              <a:t>Scatterplots of Year Features vs Sales Price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E3763A-B3DB-4712-A969-702EB31D2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68" y="696201"/>
            <a:ext cx="7631167" cy="51701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4EA172-7B9F-4EC8-BFAC-10CA1AD1B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9105" y="4014628"/>
            <a:ext cx="2789162" cy="15774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DCCF41-E8B3-4095-8269-E1740CB3A94D}"/>
              </a:ext>
            </a:extLst>
          </p:cNvPr>
          <p:cNvSpPr txBox="1"/>
          <p:nvPr/>
        </p:nvSpPr>
        <p:spPr>
          <a:xfrm>
            <a:off x="4054151" y="6039073"/>
            <a:ext cx="826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Above features were created by finding difference from Year of Sale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5844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B4B25-BCCD-4691-B4B8-2719A5E6D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0630" y="882727"/>
            <a:ext cx="3776416" cy="291269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Out of 37 Numerical Features, identified 17 discrete features.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8573B2F-6899-4ADA-921D-C2CC1B9FFE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979" y="868734"/>
            <a:ext cx="8517981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87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03E99-187C-4027-94EE-916B2F270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6705" y="872016"/>
            <a:ext cx="3776416" cy="2912691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800" dirty="0"/>
              <a:t>16 Continuous features out of 37 numerical features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678502-E5E5-406D-94BD-710F1592E7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3" y="31202"/>
            <a:ext cx="7867651" cy="678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728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7EA20-6D8E-4493-90D3-1D34A0BB6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69452"/>
            <a:ext cx="10750570" cy="15141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Categorical Features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04E5E6-7BA6-46D8-8D1D-B56BB6BE0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825" y="2414046"/>
            <a:ext cx="8435996" cy="352202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5E0F2D9-E796-40FC-9EB2-02D88A4C59E3}"/>
              </a:ext>
            </a:extLst>
          </p:cNvPr>
          <p:cNvSpPr txBox="1"/>
          <p:nvPr/>
        </p:nvSpPr>
        <p:spPr>
          <a:xfrm>
            <a:off x="400050" y="2414046"/>
            <a:ext cx="26098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43 categorical Features were identified.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3159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97D01-2BCB-490E-B829-8E80A77DB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 Steps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43D6EA-A9DB-4B92-B03A-88500C56FA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1323"/>
            <a:ext cx="4694327" cy="35817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BD01E1-6752-4A2A-B455-C0602B870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21513"/>
            <a:ext cx="7466888" cy="10525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491746-F8DA-43C6-8892-FD2A08EAC354}"/>
              </a:ext>
            </a:extLst>
          </p:cNvPr>
          <p:cNvSpPr txBox="1"/>
          <p:nvPr/>
        </p:nvSpPr>
        <p:spPr>
          <a:xfrm flipH="1">
            <a:off x="741043" y="3446094"/>
            <a:ext cx="5975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Replaced categories less than 1% of total length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79E74A-3026-416F-9A7D-5AF33E2344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869630"/>
            <a:ext cx="7834872" cy="12187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35C4180-880D-420D-875A-6CF5046066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244612"/>
            <a:ext cx="7589250" cy="7520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54CCFB-F703-49CB-BA94-E3F37E790F10}"/>
              </a:ext>
            </a:extLst>
          </p:cNvPr>
          <p:cNvSpPr txBox="1"/>
          <p:nvPr/>
        </p:nvSpPr>
        <p:spPr>
          <a:xfrm flipH="1">
            <a:off x="741043" y="5928677"/>
            <a:ext cx="661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Before treating skewness with log1p transformation, divided data into train and test data, to avoid data leakage.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B9D54E-A9CF-483D-AD5C-F6191CFC3D95}"/>
              </a:ext>
            </a:extLst>
          </p:cNvPr>
          <p:cNvSpPr txBox="1"/>
          <p:nvPr/>
        </p:nvSpPr>
        <p:spPr>
          <a:xfrm flipH="1">
            <a:off x="8599168" y="5519646"/>
            <a:ext cx="59759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Training Data – 80%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Test Data – 20%</a:t>
            </a:r>
            <a:endParaRPr lang="en-IN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2673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0</TotalTime>
  <Words>295</Words>
  <Application>Microsoft Office PowerPoint</Application>
  <PresentationFormat>Widescreen</PresentationFormat>
  <Paragraphs>32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-apple-system</vt:lpstr>
      <vt:lpstr>Arial</vt:lpstr>
      <vt:lpstr>Arial Rounded MT Bold</vt:lpstr>
      <vt:lpstr>Calibri</vt:lpstr>
      <vt:lpstr>Impact</vt:lpstr>
      <vt:lpstr>Main Event</vt:lpstr>
      <vt:lpstr>Data science project HOUSE PRICE PREDICTION </vt:lpstr>
      <vt:lpstr>PowerPoint Presentation</vt:lpstr>
      <vt:lpstr>EDA Steps &amp; Visualizations</vt:lpstr>
      <vt:lpstr>Classifying Features - Numerical</vt:lpstr>
      <vt:lpstr>Scatterplots of Year Features vs Sales Price</vt:lpstr>
      <vt:lpstr>Out of 37 Numerical Features, identified 17 discrete features.</vt:lpstr>
      <vt:lpstr>16 Continuous features out of 37 numerical features</vt:lpstr>
      <vt:lpstr>Categorical Features</vt:lpstr>
      <vt:lpstr>Feature Engineering Steps</vt:lpstr>
      <vt:lpstr>Examples of Distributions after Skewness Treatment</vt:lpstr>
      <vt:lpstr>PowerPoint Presentation</vt:lpstr>
      <vt:lpstr>PowerPoint Presentation</vt:lpstr>
      <vt:lpstr>PowerPoint Presentation</vt:lpstr>
      <vt:lpstr>Comparing Lasso and Ridge</vt:lpstr>
      <vt:lpstr>PowerPoint Presentation</vt:lpstr>
      <vt:lpstr>Effect of Top 10 Features Effecting Sales Price</vt:lpstr>
      <vt:lpstr>PowerPoint Presentation</vt:lpstr>
      <vt:lpstr>Limitations &amp; Assumptions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2022-06-30T17:27:52Z</dcterms:created>
  <dcterms:modified xsi:type="dcterms:W3CDTF">2022-06-30T17:47:05Z</dcterms:modified>
</cp:coreProperties>
</file>