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4e86e675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4e86e675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4e86e675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4e86e675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4e86e675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4e86e675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84e86e675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4e86e675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4e86e675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4e86e675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4e86e675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4e86e675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4e86e675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4e86e675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4e86e675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4e86e675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cfc0853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cfc085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4e86e675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e86e675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cfc0853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cfc0853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cfc0853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cfc085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ccfc0853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ccfc0853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ccfc0853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ccfc0853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ccfc085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ccfc085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4e86e6759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e86e6759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3"/>
          <p:cNvPicPr preferRelativeResize="0"/>
          <p:nvPr/>
        </p:nvPicPr>
        <p:blipFill>
          <a:blip r:embed="rId3">
            <a:alphaModFix/>
          </a:blip>
          <a:stretch>
            <a:fillRect/>
          </a:stretch>
        </p:blipFill>
        <p:spPr>
          <a:xfrm>
            <a:off x="1995488" y="2755200"/>
            <a:ext cx="5153025" cy="885825"/>
          </a:xfrm>
          <a:prstGeom prst="rect">
            <a:avLst/>
          </a:prstGeom>
          <a:noFill/>
          <a:ln>
            <a:noFill/>
          </a:ln>
        </p:spPr>
      </p:pic>
      <p:sp>
        <p:nvSpPr>
          <p:cNvPr id="67" name="Google Shape;67;p13"/>
          <p:cNvSpPr txBox="1"/>
          <p:nvPr/>
        </p:nvSpPr>
        <p:spPr>
          <a:xfrm>
            <a:off x="1272450" y="1437750"/>
            <a:ext cx="6599100" cy="113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700">
                <a:latin typeface="Open Sans"/>
                <a:ea typeface="Open Sans"/>
                <a:cs typeface="Open Sans"/>
                <a:sym typeface="Open Sans"/>
              </a:rPr>
              <a:t>Decentralised IoT using </a:t>
            </a:r>
            <a:endParaRPr sz="3700">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idx="1" type="body"/>
          </p:nvPr>
        </p:nvSpPr>
        <p:spPr>
          <a:xfrm>
            <a:off x="729450" y="2793600"/>
            <a:ext cx="7688700" cy="15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000000"/>
                </a:solidFill>
                <a:latin typeface="Arial"/>
                <a:ea typeface="Arial"/>
                <a:cs typeface="Arial"/>
                <a:sym typeface="Arial"/>
              </a:rPr>
              <a:t>A blockchain, originally “</a:t>
            </a:r>
            <a:r>
              <a:rPr b="1" lang="en-GB" sz="1800">
                <a:solidFill>
                  <a:srgbClr val="000000"/>
                </a:solidFill>
                <a:latin typeface="Arial"/>
                <a:ea typeface="Arial"/>
                <a:cs typeface="Arial"/>
                <a:sym typeface="Arial"/>
              </a:rPr>
              <a:t>block” “chain”</a:t>
            </a:r>
            <a:r>
              <a:rPr lang="en-GB" sz="1800">
                <a:solidFill>
                  <a:srgbClr val="000000"/>
                </a:solidFill>
                <a:latin typeface="Arial"/>
                <a:ea typeface="Arial"/>
                <a:cs typeface="Arial"/>
                <a:sym typeface="Arial"/>
              </a:rPr>
              <a:t>, is a </a:t>
            </a:r>
            <a:r>
              <a:rPr b="1" lang="en-GB" sz="1800">
                <a:solidFill>
                  <a:srgbClr val="000000"/>
                </a:solidFill>
                <a:latin typeface="Arial"/>
                <a:ea typeface="Arial"/>
                <a:cs typeface="Arial"/>
                <a:sym typeface="Arial"/>
              </a:rPr>
              <a:t>growing list of records</a:t>
            </a:r>
            <a:r>
              <a:rPr lang="en-GB" sz="1800">
                <a:solidFill>
                  <a:srgbClr val="000000"/>
                </a:solidFill>
                <a:latin typeface="Arial"/>
                <a:ea typeface="Arial"/>
                <a:cs typeface="Arial"/>
                <a:sym typeface="Arial"/>
              </a:rPr>
              <a:t>, called </a:t>
            </a:r>
            <a:r>
              <a:rPr b="1" lang="en-GB" sz="1800">
                <a:solidFill>
                  <a:srgbClr val="000000"/>
                </a:solidFill>
                <a:latin typeface="Arial"/>
                <a:ea typeface="Arial"/>
                <a:cs typeface="Arial"/>
                <a:sym typeface="Arial"/>
              </a:rPr>
              <a:t>blocks</a:t>
            </a:r>
            <a:r>
              <a:rPr lang="en-GB" sz="1800">
                <a:solidFill>
                  <a:srgbClr val="000000"/>
                </a:solidFill>
                <a:latin typeface="Arial"/>
                <a:ea typeface="Arial"/>
                <a:cs typeface="Arial"/>
                <a:sym typeface="Arial"/>
              </a:rPr>
              <a:t>, which are linked or </a:t>
            </a:r>
            <a:r>
              <a:rPr b="1" lang="en-GB" sz="1800">
                <a:solidFill>
                  <a:srgbClr val="000000"/>
                </a:solidFill>
                <a:latin typeface="Arial"/>
                <a:ea typeface="Arial"/>
                <a:cs typeface="Arial"/>
                <a:sym typeface="Arial"/>
              </a:rPr>
              <a:t>chained</a:t>
            </a:r>
            <a:r>
              <a:rPr lang="en-GB" sz="1800">
                <a:solidFill>
                  <a:srgbClr val="000000"/>
                </a:solidFill>
                <a:latin typeface="Arial"/>
                <a:ea typeface="Arial"/>
                <a:cs typeface="Arial"/>
                <a:sym typeface="Arial"/>
              </a:rPr>
              <a:t> using </a:t>
            </a:r>
            <a:r>
              <a:rPr b="1" lang="en-GB" sz="1800">
                <a:solidFill>
                  <a:srgbClr val="000000"/>
                </a:solidFill>
                <a:latin typeface="Arial"/>
                <a:ea typeface="Arial"/>
                <a:cs typeface="Arial"/>
                <a:sym typeface="Arial"/>
              </a:rPr>
              <a:t>cryptography</a:t>
            </a: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29" name="Google Shape;129;p22"/>
          <p:cNvPicPr preferRelativeResize="0"/>
          <p:nvPr/>
        </p:nvPicPr>
        <p:blipFill>
          <a:blip r:embed="rId3">
            <a:alphaModFix/>
          </a:blip>
          <a:stretch>
            <a:fillRect/>
          </a:stretch>
        </p:blipFill>
        <p:spPr>
          <a:xfrm>
            <a:off x="844650" y="1347600"/>
            <a:ext cx="5153025" cy="88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idx="1" type="body"/>
          </p:nvPr>
        </p:nvSpPr>
        <p:spPr>
          <a:xfrm>
            <a:off x="729450" y="2404800"/>
            <a:ext cx="7688700" cy="19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Arial"/>
                <a:ea typeface="Arial"/>
                <a:cs typeface="Arial"/>
                <a:sym typeface="Arial"/>
              </a:rPr>
              <a:t>The Blockchain is a </a:t>
            </a:r>
            <a:r>
              <a:rPr b="1" lang="en-GB" sz="1800">
                <a:solidFill>
                  <a:srgbClr val="000000"/>
                </a:solidFill>
                <a:latin typeface="Arial"/>
                <a:ea typeface="Arial"/>
                <a:cs typeface="Arial"/>
                <a:sym typeface="Arial"/>
              </a:rPr>
              <a:t>decentralized ledger of all transactions across a peer-to-peer network</a:t>
            </a:r>
            <a:r>
              <a:rPr lang="en-GB" sz="1800">
                <a:solidFill>
                  <a:srgbClr val="000000"/>
                </a:solidFill>
                <a:latin typeface="Arial"/>
                <a:ea typeface="Arial"/>
                <a:cs typeface="Arial"/>
                <a:sym typeface="Arial"/>
              </a:rPr>
              <a:t>. Using this technology, participants can perform </a:t>
            </a:r>
            <a:r>
              <a:rPr b="1" lang="en-GB" sz="1800">
                <a:solidFill>
                  <a:srgbClr val="000000"/>
                </a:solidFill>
                <a:latin typeface="Arial"/>
                <a:ea typeface="Arial"/>
                <a:cs typeface="Arial"/>
                <a:sym typeface="Arial"/>
              </a:rPr>
              <a:t>transactions without the need for a central certifying authority</a:t>
            </a:r>
            <a:r>
              <a:rPr lang="en-GB" sz="1800">
                <a:solidFill>
                  <a:srgbClr val="000000"/>
                </a:solidFill>
                <a:latin typeface="Arial"/>
                <a:ea typeface="Arial"/>
                <a:cs typeface="Arial"/>
                <a:sym typeface="Arial"/>
              </a:rPr>
              <a:t>. Potential applications include </a:t>
            </a:r>
            <a:r>
              <a:rPr b="1" lang="en-GB" sz="1800">
                <a:solidFill>
                  <a:srgbClr val="000000"/>
                </a:solidFill>
                <a:latin typeface="Arial"/>
                <a:ea typeface="Arial"/>
                <a:cs typeface="Arial"/>
                <a:sym typeface="Arial"/>
              </a:rPr>
              <a:t>fund transfers, settling trades, voting and many other uses.</a:t>
            </a:r>
            <a:endParaRPr b="1"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35" name="Google Shape;135;p23"/>
          <p:cNvPicPr preferRelativeResize="0"/>
          <p:nvPr/>
        </p:nvPicPr>
        <p:blipFill>
          <a:blip r:embed="rId3">
            <a:alphaModFix/>
          </a:blip>
          <a:stretch>
            <a:fillRect/>
          </a:stretch>
        </p:blipFill>
        <p:spPr>
          <a:xfrm>
            <a:off x="844650" y="1347600"/>
            <a:ext cx="5153025" cy="8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a:t>
            </a:r>
            <a:r>
              <a:rPr lang="en-GB"/>
              <a:t>Features</a:t>
            </a:r>
            <a:endParaRPr/>
          </a:p>
        </p:txBody>
      </p:sp>
      <p:sp>
        <p:nvSpPr>
          <p:cNvPr id="141" name="Google Shape;141;p24"/>
          <p:cNvSpPr txBox="1"/>
          <p:nvPr>
            <p:ph idx="1" type="body"/>
          </p:nvPr>
        </p:nvSpPr>
        <p:spPr>
          <a:xfrm>
            <a:off x="727650" y="1152425"/>
            <a:ext cx="7688700" cy="2261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Blockchain transactions are</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•Immutable</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•Secured</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•Transparent</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•Shared</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Blockchain</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•Avoids double spending</a:t>
            </a:r>
            <a:endParaRPr sz="16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600">
                <a:solidFill>
                  <a:srgbClr val="000000"/>
                </a:solidFill>
                <a:latin typeface="Arial"/>
                <a:ea typeface="Arial"/>
                <a:cs typeface="Arial"/>
                <a:sym typeface="Arial"/>
              </a:rPr>
              <a:t>•Relative user anonymity </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sz="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Key Technologies 	</a:t>
            </a:r>
            <a:endParaRPr/>
          </a:p>
        </p:txBody>
      </p:sp>
      <p:sp>
        <p:nvSpPr>
          <p:cNvPr id="147" name="Google Shape;147;p25"/>
          <p:cNvSpPr txBox="1"/>
          <p:nvPr>
            <p:ph idx="1" type="body"/>
          </p:nvPr>
        </p:nvSpPr>
        <p:spPr>
          <a:xfrm>
            <a:off x="657450" y="1152425"/>
            <a:ext cx="7688700" cy="22611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•Cryptography (Hash function, Private/public key Pairs, Digital addresses)</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•Electronic Wallets</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•Distributed Network</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•Peer-to-Peer Network</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•Distributed Ledger Technology</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•Mining</a:t>
            </a:r>
            <a:endParaRPr sz="1700">
              <a:solidFill>
                <a:srgbClr val="000000"/>
              </a:solidFill>
              <a:latin typeface="Arial"/>
              <a:ea typeface="Arial"/>
              <a:cs typeface="Arial"/>
              <a:sym typeface="Arial"/>
            </a:endParaRPr>
          </a:p>
          <a:p>
            <a:pPr indent="0" lvl="0" marL="0" rtl="0" algn="l">
              <a:lnSpc>
                <a:spcPct val="90000"/>
              </a:lnSpc>
              <a:spcBef>
                <a:spcPts val="1000"/>
              </a:spcBef>
              <a:spcAft>
                <a:spcPts val="0"/>
              </a:spcAft>
              <a:buNone/>
            </a:pPr>
            <a:r>
              <a:rPr lang="en-GB" sz="1700">
                <a:solidFill>
                  <a:srgbClr val="000000"/>
                </a:solidFill>
                <a:latin typeface="Arial"/>
                <a:ea typeface="Arial"/>
                <a:cs typeface="Arial"/>
                <a:sym typeface="Arial"/>
              </a:rPr>
              <a:t>•Consensus Mechanism</a:t>
            </a:r>
            <a:endParaRPr sz="1700">
              <a:solidFill>
                <a:srgbClr val="000000"/>
              </a:solidFill>
              <a:latin typeface="Arial"/>
              <a:ea typeface="Arial"/>
              <a:cs typeface="Arial"/>
              <a:sym typeface="Arial"/>
            </a:endParaRPr>
          </a:p>
          <a:p>
            <a:pPr indent="0" lvl="0" marL="0" rtl="0" algn="l">
              <a:spcBef>
                <a:spcPts val="0"/>
              </a:spcBef>
              <a:spcAft>
                <a:spcPts val="1600"/>
              </a:spcAft>
              <a:buNone/>
            </a:pPr>
            <a:r>
              <a:t/>
            </a:r>
            <a:endParaRPr sz="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Cryptography</a:t>
            </a:r>
            <a:endParaRPr/>
          </a:p>
        </p:txBody>
      </p:sp>
      <p:sp>
        <p:nvSpPr>
          <p:cNvPr id="153" name="Google Shape;153;p26"/>
          <p:cNvSpPr txBox="1"/>
          <p:nvPr>
            <p:ph idx="1" type="body"/>
          </p:nvPr>
        </p:nvSpPr>
        <p:spPr>
          <a:xfrm>
            <a:off x="727650" y="1152425"/>
            <a:ext cx="7688700" cy="113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000000"/>
                </a:solidFill>
                <a:latin typeface="Arial"/>
                <a:ea typeface="Arial"/>
                <a:cs typeface="Arial"/>
                <a:sym typeface="Arial"/>
              </a:rPr>
              <a:t>Cryptography is the science of encrypting and decrypting written communication. It comes from the Greek word “kryptos”, meaning hidden and “graphia” meaning writing.</a:t>
            </a:r>
            <a:endParaRPr sz="18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154" name="Google Shape;154;p26"/>
          <p:cNvPicPr preferRelativeResize="0"/>
          <p:nvPr/>
        </p:nvPicPr>
        <p:blipFill>
          <a:blip r:embed="rId3">
            <a:alphaModFix/>
          </a:blip>
          <a:stretch>
            <a:fillRect/>
          </a:stretch>
        </p:blipFill>
        <p:spPr>
          <a:xfrm>
            <a:off x="1498063" y="2221750"/>
            <a:ext cx="6147875" cy="281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3">
            <a:alphaModFix/>
          </a:blip>
          <a:srcRect b="0" l="-4220" r="4219" t="0"/>
          <a:stretch/>
        </p:blipFill>
        <p:spPr>
          <a:xfrm>
            <a:off x="-124925" y="233913"/>
            <a:ext cx="8962550" cy="46756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84400" y="513525"/>
            <a:ext cx="2059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Ethereum</a:t>
            </a:r>
            <a:endParaRPr/>
          </a:p>
        </p:txBody>
      </p:sp>
      <p:sp>
        <p:nvSpPr>
          <p:cNvPr id="165" name="Google Shape;165;p28"/>
          <p:cNvSpPr txBox="1"/>
          <p:nvPr>
            <p:ph idx="1" type="body"/>
          </p:nvPr>
        </p:nvSpPr>
        <p:spPr>
          <a:xfrm>
            <a:off x="311700" y="1384950"/>
            <a:ext cx="8520600" cy="31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Ethereum is an open-source, public, blockchain-based distributed computing platform  featuring smart contract (scripting) functionality. </a:t>
            </a:r>
            <a:endParaRPr/>
          </a:p>
          <a:p>
            <a:pPr indent="0" lvl="0" marL="0" rtl="0" algn="l">
              <a:spcBef>
                <a:spcPts val="1600"/>
              </a:spcBef>
              <a:spcAft>
                <a:spcPts val="0"/>
              </a:spcAft>
              <a:buNone/>
            </a:pPr>
            <a:r>
              <a:rPr lang="en-GB"/>
              <a:t>Ethereum developers can code smart contracts on Ethereum, which serves as the blueprint for the Dapp.</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6" name="Google Shape;166;p28"/>
          <p:cNvPicPr preferRelativeResize="0"/>
          <p:nvPr/>
        </p:nvPicPr>
        <p:blipFill>
          <a:blip r:embed="rId3">
            <a:alphaModFix/>
          </a:blip>
          <a:stretch>
            <a:fillRect/>
          </a:stretch>
        </p:blipFill>
        <p:spPr>
          <a:xfrm>
            <a:off x="7519400" y="177312"/>
            <a:ext cx="1207626" cy="1207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9"/>
          <p:cNvPicPr preferRelativeResize="0"/>
          <p:nvPr/>
        </p:nvPicPr>
        <p:blipFill>
          <a:blip r:embed="rId3">
            <a:alphaModFix/>
          </a:blip>
          <a:stretch>
            <a:fillRect/>
          </a:stretch>
        </p:blipFill>
        <p:spPr>
          <a:xfrm>
            <a:off x="0" y="88425"/>
            <a:ext cx="9144001" cy="46378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4294967295" type="subTitle"/>
          </p:nvPr>
        </p:nvSpPr>
        <p:spPr>
          <a:xfrm>
            <a:off x="700000" y="1460225"/>
            <a:ext cx="60315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current IoT infrastructure </a:t>
            </a:r>
            <a:r>
              <a:rPr lang="en-GB"/>
              <a:t>relies</a:t>
            </a:r>
            <a:r>
              <a:rPr lang="en-GB"/>
              <a:t> on a centralized communication models that are also known as the server/client paradigm.</a:t>
            </a:r>
            <a:endParaRPr/>
          </a:p>
        </p:txBody>
      </p:sp>
      <p:sp>
        <p:nvSpPr>
          <p:cNvPr id="73" name="Google Shape;73;p14"/>
          <p:cNvSpPr txBox="1"/>
          <p:nvPr>
            <p:ph idx="4294967295" type="subTitle"/>
          </p:nvPr>
        </p:nvSpPr>
        <p:spPr>
          <a:xfrm>
            <a:off x="727950" y="2845175"/>
            <a:ext cx="7688100" cy="9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connection of each device goes exclusively through the internet, even if they are a few feet apart.</a:t>
            </a:r>
            <a:endParaRPr/>
          </a:p>
        </p:txBody>
      </p:sp>
      <p:sp>
        <p:nvSpPr>
          <p:cNvPr id="74" name="Google Shape;74;p14"/>
          <p:cNvSpPr txBox="1"/>
          <p:nvPr>
            <p:ph type="title"/>
          </p:nvPr>
        </p:nvSpPr>
        <p:spPr>
          <a:xfrm>
            <a:off x="727950" y="247575"/>
            <a:ext cx="7574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current scenario</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168275" y="159950"/>
            <a:ext cx="8807450" cy="46154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4294967295" type="subTitle"/>
          </p:nvPr>
        </p:nvSpPr>
        <p:spPr>
          <a:xfrm>
            <a:off x="748500" y="1104825"/>
            <a:ext cx="75336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existing IoT solutions are expensive due to the high maintenance and infrastructure cost associated with the networking equipment, large server farms, and centralized clouds.</a:t>
            </a:r>
            <a:endParaRPr/>
          </a:p>
        </p:txBody>
      </p:sp>
      <p:sp>
        <p:nvSpPr>
          <p:cNvPr id="85" name="Google Shape;85;p16"/>
          <p:cNvSpPr txBox="1"/>
          <p:nvPr>
            <p:ph idx="4294967295" type="subTitle"/>
          </p:nvPr>
        </p:nvSpPr>
        <p:spPr>
          <a:xfrm>
            <a:off x="727950" y="2445938"/>
            <a:ext cx="7688100" cy="9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The </a:t>
            </a:r>
            <a:r>
              <a:rPr lang="en-GB"/>
              <a:t>cloud servers can be a point of failure that might disrupt the entire network</a:t>
            </a:r>
            <a:endParaRPr/>
          </a:p>
        </p:txBody>
      </p:sp>
      <p:sp>
        <p:nvSpPr>
          <p:cNvPr id="86" name="Google Shape;86;p16"/>
          <p:cNvSpPr txBox="1"/>
          <p:nvPr>
            <p:ph type="title"/>
          </p:nvPr>
        </p:nvSpPr>
        <p:spPr>
          <a:xfrm>
            <a:off x="727950" y="247575"/>
            <a:ext cx="7574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Problems:</a:t>
            </a:r>
            <a:endParaRPr/>
          </a:p>
        </p:txBody>
      </p:sp>
      <p:sp>
        <p:nvSpPr>
          <p:cNvPr id="87" name="Google Shape;87;p16"/>
          <p:cNvSpPr txBox="1"/>
          <p:nvPr>
            <p:ph idx="4294967295" type="subTitle"/>
          </p:nvPr>
        </p:nvSpPr>
        <p:spPr>
          <a:xfrm>
            <a:off x="727950" y="3487950"/>
            <a:ext cx="7688100" cy="9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This is especially important for applications such as healthcare, or </a:t>
            </a:r>
            <a:r>
              <a:rPr lang="en-GB"/>
              <a:t>power</a:t>
            </a:r>
            <a:r>
              <a:rPr lang="en-GB"/>
              <a:t> distribution.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4294967295" type="subTitle"/>
          </p:nvPr>
        </p:nvSpPr>
        <p:spPr>
          <a:xfrm>
            <a:off x="748500" y="1104825"/>
            <a:ext cx="75336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Adopting </a:t>
            </a:r>
            <a:r>
              <a:rPr lang="en-GB"/>
              <a:t>a standardized peer-to-peer communication model to process the hundreds of billions of transactions between devices will significantly reduce the costs associated with installing and maintaining large centralized data centers and will distribute computation and storage needs across the billions of devices that form IoT networks. </a:t>
            </a:r>
            <a:endParaRPr/>
          </a:p>
        </p:txBody>
      </p:sp>
      <p:sp>
        <p:nvSpPr>
          <p:cNvPr id="93" name="Google Shape;93;p17"/>
          <p:cNvSpPr txBox="1"/>
          <p:nvPr>
            <p:ph idx="4294967295" type="subTitle"/>
          </p:nvPr>
        </p:nvSpPr>
        <p:spPr>
          <a:xfrm>
            <a:off x="727950" y="3393688"/>
            <a:ext cx="7688100" cy="9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This will prevent failure in any single node in a network from bringing the entire network to a halting collapse.</a:t>
            </a:r>
            <a:endParaRPr/>
          </a:p>
        </p:txBody>
      </p:sp>
      <p:sp>
        <p:nvSpPr>
          <p:cNvPr id="94" name="Google Shape;94;p17"/>
          <p:cNvSpPr txBox="1"/>
          <p:nvPr>
            <p:ph type="title"/>
          </p:nvPr>
        </p:nvSpPr>
        <p:spPr>
          <a:xfrm>
            <a:off x="727950" y="247575"/>
            <a:ext cx="7574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idx="4294967295" type="subTitle"/>
          </p:nvPr>
        </p:nvSpPr>
        <p:spPr>
          <a:xfrm>
            <a:off x="748500" y="1440475"/>
            <a:ext cx="75336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One of the biggest challenges we face with a peer to peer network is with security. How do we secure the data on the network?</a:t>
            </a:r>
            <a:endParaRPr/>
          </a:p>
        </p:txBody>
      </p:sp>
      <p:sp>
        <p:nvSpPr>
          <p:cNvPr id="100" name="Google Shape;100;p18"/>
          <p:cNvSpPr txBox="1"/>
          <p:nvPr>
            <p:ph idx="4294967295" type="subTitle"/>
          </p:nvPr>
        </p:nvSpPr>
        <p:spPr>
          <a:xfrm>
            <a:off x="727950" y="2554513"/>
            <a:ext cx="7688100" cy="91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Another challenge that come with such networks is termed as a “cold start” problem.</a:t>
            </a:r>
            <a:endParaRPr/>
          </a:p>
        </p:txBody>
      </p:sp>
      <p:sp>
        <p:nvSpPr>
          <p:cNvPr id="101" name="Google Shape;101;p18"/>
          <p:cNvSpPr txBox="1"/>
          <p:nvPr>
            <p:ph type="title"/>
          </p:nvPr>
        </p:nvSpPr>
        <p:spPr>
          <a:xfrm>
            <a:off x="727950" y="247575"/>
            <a:ext cx="7574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why aren’t we using 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idx="4294967295" type="subTitle"/>
          </p:nvPr>
        </p:nvSpPr>
        <p:spPr>
          <a:xfrm>
            <a:off x="748500" y="1107622"/>
            <a:ext cx="7533600" cy="89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As the ledger is tamper-proof, it cannot be manipulated by malicious actors as it does not exist in a central location.</a:t>
            </a:r>
            <a:endParaRPr/>
          </a:p>
        </p:txBody>
      </p:sp>
      <p:sp>
        <p:nvSpPr>
          <p:cNvPr id="107" name="Google Shape;107;p19"/>
          <p:cNvSpPr txBox="1"/>
          <p:nvPr>
            <p:ph idx="4294967295" type="subTitle"/>
          </p:nvPr>
        </p:nvSpPr>
        <p:spPr>
          <a:xfrm>
            <a:off x="727950" y="1964104"/>
            <a:ext cx="7688100" cy="121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Using blockchain technology in IoT, helps IoT networks deal with the issue of scale, thus allowing billions of networks to share the same network without the need to use additional resources.</a:t>
            </a:r>
            <a:endParaRPr/>
          </a:p>
        </p:txBody>
      </p:sp>
      <p:sp>
        <p:nvSpPr>
          <p:cNvPr id="108" name="Google Shape;108;p19"/>
          <p:cNvSpPr txBox="1"/>
          <p:nvPr>
            <p:ph type="title"/>
          </p:nvPr>
        </p:nvSpPr>
        <p:spPr>
          <a:xfrm>
            <a:off x="727950" y="247575"/>
            <a:ext cx="7574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potential solution</a:t>
            </a:r>
            <a:endParaRPr/>
          </a:p>
        </p:txBody>
      </p:sp>
      <p:sp>
        <p:nvSpPr>
          <p:cNvPr id="109" name="Google Shape;109;p19"/>
          <p:cNvSpPr txBox="1"/>
          <p:nvPr>
            <p:ph idx="4294967295" type="subTitle"/>
          </p:nvPr>
        </p:nvSpPr>
        <p:spPr>
          <a:xfrm>
            <a:off x="727950" y="3179399"/>
            <a:ext cx="7688100" cy="1628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Using blockchain would allow you to create an incentive system to reward builders in two ways: first, by providing wireless coverage the builder could earn mining rewards; and second any time an IoT device connects to a hotspot to transfer data to the internet the builder also earns.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0"/>
          <p:cNvPicPr preferRelativeResize="0"/>
          <p:nvPr/>
        </p:nvPicPr>
        <p:blipFill>
          <a:blip r:embed="rId3">
            <a:alphaModFix/>
          </a:blip>
          <a:stretch>
            <a:fillRect/>
          </a:stretch>
        </p:blipFill>
        <p:spPr>
          <a:xfrm>
            <a:off x="1995488" y="2755200"/>
            <a:ext cx="5153025" cy="885825"/>
          </a:xfrm>
          <a:prstGeom prst="rect">
            <a:avLst/>
          </a:prstGeom>
          <a:noFill/>
          <a:ln>
            <a:noFill/>
          </a:ln>
        </p:spPr>
      </p:pic>
      <p:sp>
        <p:nvSpPr>
          <p:cNvPr id="115" name="Google Shape;115;p20"/>
          <p:cNvSpPr txBox="1"/>
          <p:nvPr/>
        </p:nvSpPr>
        <p:spPr>
          <a:xfrm>
            <a:off x="1272450" y="1437750"/>
            <a:ext cx="6599100" cy="113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700">
                <a:latin typeface="Open Sans"/>
                <a:ea typeface="Open Sans"/>
                <a:cs typeface="Open Sans"/>
                <a:sym typeface="Open Sans"/>
              </a:rPr>
              <a:t>What is</a:t>
            </a:r>
            <a:endParaRPr sz="37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idx="4294967295" type="subTitle"/>
          </p:nvPr>
        </p:nvSpPr>
        <p:spPr>
          <a:xfrm>
            <a:off x="700000" y="2289525"/>
            <a:ext cx="60315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Bitcoin is a Cryptocurrency which was started in 2009	</a:t>
            </a:r>
            <a:endParaRPr/>
          </a:p>
        </p:txBody>
      </p:sp>
      <p:pic>
        <p:nvPicPr>
          <p:cNvPr id="121" name="Google Shape;121;p21"/>
          <p:cNvPicPr preferRelativeResize="0"/>
          <p:nvPr/>
        </p:nvPicPr>
        <p:blipFill>
          <a:blip r:embed="rId3">
            <a:alphaModFix/>
          </a:blip>
          <a:stretch>
            <a:fillRect/>
          </a:stretch>
        </p:blipFill>
        <p:spPr>
          <a:xfrm>
            <a:off x="700000" y="704300"/>
            <a:ext cx="5153025" cy="885825"/>
          </a:xfrm>
          <a:prstGeom prst="rect">
            <a:avLst/>
          </a:prstGeom>
          <a:noFill/>
          <a:ln>
            <a:noFill/>
          </a:ln>
        </p:spPr>
      </p:pic>
      <p:pic>
        <p:nvPicPr>
          <p:cNvPr id="122" name="Google Shape;122;p21"/>
          <p:cNvPicPr preferRelativeResize="0"/>
          <p:nvPr/>
        </p:nvPicPr>
        <p:blipFill>
          <a:blip r:embed="rId4">
            <a:alphaModFix/>
          </a:blip>
          <a:stretch>
            <a:fillRect/>
          </a:stretch>
        </p:blipFill>
        <p:spPr>
          <a:xfrm>
            <a:off x="6731425" y="584913"/>
            <a:ext cx="1073092" cy="1124600"/>
          </a:xfrm>
          <a:prstGeom prst="rect">
            <a:avLst/>
          </a:prstGeom>
          <a:noFill/>
          <a:ln>
            <a:noFill/>
          </a:ln>
        </p:spPr>
      </p:pic>
      <p:sp>
        <p:nvSpPr>
          <p:cNvPr id="123" name="Google Shape;123;p21"/>
          <p:cNvSpPr txBox="1"/>
          <p:nvPr>
            <p:ph idx="4294967295" type="subTitle"/>
          </p:nvPr>
        </p:nvSpPr>
        <p:spPr>
          <a:xfrm>
            <a:off x="700002" y="3082125"/>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Blockchain is the underlying technology for Bitcoin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