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3" r:id="rId1"/>
  </p:sldMasterIdLst>
  <p:sldIdLst>
    <p:sldId id="256" r:id="rId2"/>
    <p:sldId id="257" r:id="rId3"/>
    <p:sldId id="259" r:id="rId4"/>
    <p:sldId id="271" r:id="rId5"/>
    <p:sldId id="272" r:id="rId6"/>
    <p:sldId id="260" r:id="rId7"/>
    <p:sldId id="261" r:id="rId8"/>
    <p:sldId id="262" r:id="rId9"/>
    <p:sldId id="263" r:id="rId10"/>
    <p:sldId id="264" r:id="rId11"/>
    <p:sldId id="265" r:id="rId12"/>
    <p:sldId id="266" r:id="rId13"/>
    <p:sldId id="267" r:id="rId14"/>
    <p:sldId id="269"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C19899-F5B7-5A43-9B88-CD1FA4EA2ED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3CB537-7CF2-EC43-8490-A1F0005FF16D}" type="slidenum">
              <a:rPr lang="en-US" smtClean="0"/>
              <a:t>‹#›</a:t>
            </a:fld>
            <a:endParaRPr lang="en-US"/>
          </a:p>
        </p:txBody>
      </p:sp>
    </p:spTree>
    <p:extLst>
      <p:ext uri="{BB962C8B-B14F-4D97-AF65-F5344CB8AC3E}">
        <p14:creationId xmlns:p14="http://schemas.microsoft.com/office/powerpoint/2010/main" val="71074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19899-F5B7-5A43-9B88-CD1FA4EA2ED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2861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9899-F5B7-5A43-9B88-CD1FA4EA2ED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374944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9899-F5B7-5A43-9B88-CD1FA4EA2ED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193162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3C19899-F5B7-5A43-9B88-CD1FA4EA2EDB}" type="datetimeFigureOut">
              <a:rPr lang="en-US" smtClean="0"/>
              <a:t>3/30/2024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3CB537-7CF2-EC43-8490-A1F0005FF16D}" type="slidenum">
              <a:rPr lang="en-US" smtClean="0"/>
              <a:t>‹#›</a:t>
            </a:fld>
            <a:endParaRPr lang="en-US"/>
          </a:p>
        </p:txBody>
      </p:sp>
    </p:spTree>
    <p:extLst>
      <p:ext uri="{BB962C8B-B14F-4D97-AF65-F5344CB8AC3E}">
        <p14:creationId xmlns:p14="http://schemas.microsoft.com/office/powerpoint/2010/main" val="26596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9899-F5B7-5A43-9B88-CD1FA4EA2ED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166893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9899-F5B7-5A43-9B88-CD1FA4EA2EDB}"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CB537-7CF2-EC43-8490-A1F0005FF16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665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C19899-F5B7-5A43-9B88-CD1FA4EA2EDB}"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CB537-7CF2-EC43-8490-A1F0005FF16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21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9899-F5B7-5A43-9B88-CD1FA4EA2EDB}"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77618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9899-F5B7-5A43-9B88-CD1FA4EA2ED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312578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9899-F5B7-5A43-9B88-CD1FA4EA2EDB}" type="datetimeFigureOut">
              <a:rPr lang="en-US" smtClean="0"/>
              <a:t>3/30/2024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3CB537-7CF2-EC43-8490-A1F0005FF16D}" type="slidenum">
              <a:rPr lang="en-US" smtClean="0"/>
              <a:t>‹#›</a:t>
            </a:fld>
            <a:endParaRPr lang="en-US"/>
          </a:p>
        </p:txBody>
      </p:sp>
    </p:spTree>
    <p:extLst>
      <p:ext uri="{BB962C8B-B14F-4D97-AF65-F5344CB8AC3E}">
        <p14:creationId xmlns:p14="http://schemas.microsoft.com/office/powerpoint/2010/main" val="338601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C19899-F5B7-5A43-9B88-CD1FA4EA2EDB}" type="datetimeFigureOut">
              <a:rPr lang="en-US" smtClean="0"/>
              <a:t>3/30/2024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3CB537-7CF2-EC43-8490-A1F0005FF16D}" type="slidenum">
              <a:rPr lang="en-US" smtClean="0"/>
              <a:t>‹#›</a:t>
            </a:fld>
            <a:endParaRPr lang="en-US"/>
          </a:p>
        </p:txBody>
      </p:sp>
    </p:spTree>
    <p:extLst>
      <p:ext uri="{BB962C8B-B14F-4D97-AF65-F5344CB8AC3E}">
        <p14:creationId xmlns:p14="http://schemas.microsoft.com/office/powerpoint/2010/main" val="104568788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C7AD-D384-D907-C0A7-CD54AD7B9E30}"/>
              </a:ext>
            </a:extLst>
          </p:cNvPr>
          <p:cNvSpPr>
            <a:spLocks noGrp="1"/>
          </p:cNvSpPr>
          <p:nvPr>
            <p:ph type="ctrTitle"/>
          </p:nvPr>
        </p:nvSpPr>
        <p:spPr/>
        <p:txBody>
          <a:bodyPr/>
          <a:lstStyle/>
          <a:p>
            <a:r>
              <a:rPr lang="en-US" dirty="0"/>
              <a:t>Billionaires wealth distribution</a:t>
            </a:r>
          </a:p>
        </p:txBody>
      </p:sp>
      <p:sp>
        <p:nvSpPr>
          <p:cNvPr id="3" name="Subtitle 2">
            <a:extLst>
              <a:ext uri="{FF2B5EF4-FFF2-40B4-BE49-F238E27FC236}">
                <a16:creationId xmlns:a16="http://schemas.microsoft.com/office/drawing/2014/main" id="{795881DA-CE53-07F2-143D-E0919370B1A0}"/>
              </a:ext>
            </a:extLst>
          </p:cNvPr>
          <p:cNvSpPr>
            <a:spLocks noGrp="1"/>
          </p:cNvSpPr>
          <p:nvPr>
            <p:ph type="subTitle" idx="1"/>
          </p:nvPr>
        </p:nvSpPr>
        <p:spPr>
          <a:xfrm>
            <a:off x="1069848" y="4389120"/>
            <a:ext cx="7891272" cy="2266513"/>
          </a:xfrm>
        </p:spPr>
        <p:txBody>
          <a:bodyPr>
            <a:normAutofit/>
          </a:bodyPr>
          <a:lstStyle/>
          <a:p>
            <a:pPr marL="342900" indent="-342900">
              <a:buFontTx/>
              <a:buChar char="-"/>
            </a:pPr>
            <a:r>
              <a:rPr lang="en-US" sz="3200" b="1" dirty="0"/>
              <a:t>Mikhail Tirmare</a:t>
            </a:r>
          </a:p>
          <a:p>
            <a:pPr marL="342900" indent="-342900">
              <a:buFontTx/>
              <a:buChar char="-"/>
            </a:pPr>
            <a:r>
              <a:rPr lang="en-US" sz="3200" b="1" dirty="0"/>
              <a:t>Abhinav Agrawal</a:t>
            </a:r>
          </a:p>
          <a:p>
            <a:pPr marL="342900" indent="-342900">
              <a:buFontTx/>
              <a:buChar char="-"/>
            </a:pPr>
            <a:r>
              <a:rPr lang="en-US" sz="3200" b="1" dirty="0"/>
              <a:t>Ujwal Geed</a:t>
            </a:r>
            <a:endParaRPr lang="en-US" dirty="0"/>
          </a:p>
          <a:p>
            <a:pPr marL="342900" indent="-342900">
              <a:buFontTx/>
              <a:buChar char="-"/>
            </a:pPr>
            <a:endParaRPr lang="en-US" dirty="0"/>
          </a:p>
        </p:txBody>
      </p:sp>
    </p:spTree>
    <p:extLst>
      <p:ext uri="{BB962C8B-B14F-4D97-AF65-F5344CB8AC3E}">
        <p14:creationId xmlns:p14="http://schemas.microsoft.com/office/powerpoint/2010/main" val="253863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C10AB8-2504-B5C7-3E2A-730F4D4D0DA4}"/>
              </a:ext>
            </a:extLst>
          </p:cNvPr>
          <p:cNvSpPr>
            <a:spLocks noGrp="1"/>
          </p:cNvSpPr>
          <p:nvPr>
            <p:ph type="title"/>
          </p:nvPr>
        </p:nvSpPr>
        <p:spPr>
          <a:xfrm>
            <a:off x="1069848" y="484632"/>
            <a:ext cx="10058400" cy="1609344"/>
          </a:xfrm>
        </p:spPr>
        <p:txBody>
          <a:bodyPr>
            <a:normAutofit/>
          </a:bodyPr>
          <a:lstStyle/>
          <a:p>
            <a:r>
              <a:rPr lang="en-US" dirty="0"/>
              <a:t>Organization and worth</a:t>
            </a:r>
          </a:p>
        </p:txBody>
      </p:sp>
      <p:pic>
        <p:nvPicPr>
          <p:cNvPr id="5" name="Content Placeholder 4" descr="A graph of a company valuation&#10;&#10;Description automatically generated">
            <a:extLst>
              <a:ext uri="{FF2B5EF4-FFF2-40B4-BE49-F238E27FC236}">
                <a16:creationId xmlns:a16="http://schemas.microsoft.com/office/drawing/2014/main" id="{914F4211-D944-4BEB-A6F4-7859CD4AE8DA}"/>
              </a:ext>
            </a:extLst>
          </p:cNvPr>
          <p:cNvPicPr>
            <a:picLocks noGrp="1" noChangeAspect="1"/>
          </p:cNvPicPr>
          <p:nvPr>
            <p:ph idx="1"/>
          </p:nvPr>
        </p:nvPicPr>
        <p:blipFill>
          <a:blip r:embed="rId4"/>
          <a:stretch>
            <a:fillRect/>
          </a:stretch>
        </p:blipFill>
        <p:spPr>
          <a:xfrm>
            <a:off x="984504" y="2431519"/>
            <a:ext cx="5111496" cy="38512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5FAD05B2-C419-8E94-A257-4C3F94FA1E7C}"/>
              </a:ext>
            </a:extLst>
          </p:cNvPr>
          <p:cNvSpPr txBox="1"/>
          <p:nvPr/>
        </p:nvSpPr>
        <p:spPr>
          <a:xfrm>
            <a:off x="6202017" y="2431519"/>
            <a:ext cx="5005479" cy="3139321"/>
          </a:xfrm>
          <a:prstGeom prst="rect">
            <a:avLst/>
          </a:prstGeom>
          <a:noFill/>
        </p:spPr>
        <p:txBody>
          <a:bodyPr wrap="square" rtlCol="0">
            <a:spAutoFit/>
          </a:bodyPr>
          <a:lstStyle/>
          <a:p>
            <a:pPr marL="285750" indent="-285750">
              <a:buFont typeface="Arial" panose="020B0604020202020204" pitchFamily="34" charset="0"/>
              <a:buChar char="•"/>
            </a:pPr>
            <a:r>
              <a:rPr lang="en-US" dirty="0">
                <a:effectLst/>
              </a:rPr>
              <a:t>The chart exhibits organizations along with their respective worth. </a:t>
            </a:r>
          </a:p>
          <a:p>
            <a:pPr marL="285750" indent="-285750">
              <a:buFont typeface="Arial" panose="020B0604020202020204" pitchFamily="34" charset="0"/>
              <a:buChar char="•"/>
            </a:pPr>
            <a:r>
              <a:rPr lang="en-US" dirty="0">
                <a:effectLst/>
              </a:rPr>
              <a:t>LVMH Moet Hennessy tops the list with a worth of 211 billion, securing the first rank.</a:t>
            </a:r>
          </a:p>
          <a:p>
            <a:pPr marL="285750" indent="-285750">
              <a:buFont typeface="Arial" panose="020B0604020202020204" pitchFamily="34" charset="0"/>
              <a:buChar char="•"/>
            </a:pPr>
            <a:r>
              <a:rPr lang="en-US" dirty="0">
                <a:effectLst/>
              </a:rPr>
              <a:t> Following are Tesla, Alphabet, and Amazon, holding the second, third, and fourth positions respectively.</a:t>
            </a:r>
          </a:p>
          <a:p>
            <a:pPr algn="l"/>
            <a:br>
              <a:rPr lang="en-US" b="0" i="0" dirty="0">
                <a:solidFill>
                  <a:srgbClr val="FFFFFF"/>
                </a:solidFill>
                <a:effectLst/>
                <a:latin typeface="Söhne"/>
              </a:rPr>
            </a:br>
            <a:endParaRPr lang="en-US" b="0" i="0" dirty="0">
              <a:solidFill>
                <a:srgbClr val="FFFFFF"/>
              </a:solidFill>
              <a:effectLst/>
              <a:latin typeface="Söhne"/>
            </a:endParaRPr>
          </a:p>
          <a:p>
            <a:endParaRPr lang="en-US" dirty="0"/>
          </a:p>
          <a:p>
            <a:endParaRPr lang="en-US" dirty="0"/>
          </a:p>
        </p:txBody>
      </p:sp>
    </p:spTree>
    <p:extLst>
      <p:ext uri="{BB962C8B-B14F-4D97-AF65-F5344CB8AC3E}">
        <p14:creationId xmlns:p14="http://schemas.microsoft.com/office/powerpoint/2010/main" val="302274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22996AC-69AD-3B26-C221-91D32B69D16C}"/>
              </a:ext>
            </a:extLst>
          </p:cNvPr>
          <p:cNvSpPr>
            <a:spLocks noGrp="1"/>
          </p:cNvSpPr>
          <p:nvPr>
            <p:ph type="title"/>
          </p:nvPr>
        </p:nvSpPr>
        <p:spPr>
          <a:xfrm>
            <a:off x="1069848" y="484632"/>
            <a:ext cx="10058400" cy="1609344"/>
          </a:xfrm>
        </p:spPr>
        <p:txBody>
          <a:bodyPr>
            <a:normAutofit/>
          </a:bodyPr>
          <a:lstStyle/>
          <a:p>
            <a:r>
              <a:rPr lang="en-US" dirty="0"/>
              <a:t>Industry distribution</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D002D853-205E-39C3-C659-30A495A3B02C}"/>
              </a:ext>
            </a:extLst>
          </p:cNvPr>
          <p:cNvSpPr txBox="1"/>
          <p:nvPr/>
        </p:nvSpPr>
        <p:spPr>
          <a:xfrm>
            <a:off x="984505" y="2402541"/>
            <a:ext cx="433700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pie chart illustrates the distribution of industries.</a:t>
            </a:r>
          </a:p>
          <a:p>
            <a:pPr marL="285750" indent="-285750">
              <a:buFont typeface="Arial" panose="020B0604020202020204" pitchFamily="34" charset="0"/>
              <a:buChar char="•"/>
            </a:pPr>
            <a:r>
              <a:rPr lang="en-US" dirty="0"/>
              <a:t>Technology occupies 15.38% of the total industry share, followed by fashion and finance at 13.92% and 13.15% respectively. </a:t>
            </a:r>
          </a:p>
          <a:p>
            <a:pPr marL="285750" indent="-285750">
              <a:buFont typeface="Arial" panose="020B0604020202020204" pitchFamily="34" charset="0"/>
              <a:buChar char="•"/>
            </a:pPr>
            <a:r>
              <a:rPr lang="en-US" dirty="0"/>
              <a:t>Other industries such as manufacturing and food &amp; beverages account for 8.35% and 7.38% respectively.</a:t>
            </a:r>
          </a:p>
        </p:txBody>
      </p:sp>
      <p:pic>
        <p:nvPicPr>
          <p:cNvPr id="13" name="Content Placeholder 12">
            <a:extLst>
              <a:ext uri="{FF2B5EF4-FFF2-40B4-BE49-F238E27FC236}">
                <a16:creationId xmlns:a16="http://schemas.microsoft.com/office/drawing/2014/main" id="{0B16586D-F460-9222-4DAE-C210B77515A4}"/>
              </a:ext>
            </a:extLst>
          </p:cNvPr>
          <p:cNvPicPr>
            <a:picLocks noGrp="1" noChangeAspect="1"/>
          </p:cNvPicPr>
          <p:nvPr>
            <p:ph idx="1"/>
          </p:nvPr>
        </p:nvPicPr>
        <p:blipFill>
          <a:blip r:embed="rId5"/>
          <a:stretch>
            <a:fillRect/>
          </a:stretch>
        </p:blipFill>
        <p:spPr>
          <a:xfrm>
            <a:off x="5426439" y="2230998"/>
            <a:ext cx="5780471" cy="4051300"/>
          </a:xfrm>
          <a:prstGeom prst="rect">
            <a:avLst/>
          </a:prstGeom>
        </p:spPr>
      </p:pic>
    </p:spTree>
    <p:extLst>
      <p:ext uri="{BB962C8B-B14F-4D97-AF65-F5344CB8AC3E}">
        <p14:creationId xmlns:p14="http://schemas.microsoft.com/office/powerpoint/2010/main" val="18587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C488DE7-4C6B-8ECD-2818-D6C5A5E8255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Source Distribution</a:t>
            </a:r>
          </a:p>
        </p:txBody>
      </p:sp>
      <p:sp>
        <p:nvSpPr>
          <p:cNvPr id="8" name="TextBox 7">
            <a:extLst>
              <a:ext uri="{FF2B5EF4-FFF2-40B4-BE49-F238E27FC236}">
                <a16:creationId xmlns:a16="http://schemas.microsoft.com/office/drawing/2014/main" id="{1FA7E4E3-7CC0-0C30-3F98-1EFF9262666E}"/>
              </a:ext>
            </a:extLst>
          </p:cNvPr>
          <p:cNvSpPr txBox="1"/>
          <p:nvPr/>
        </p:nvSpPr>
        <p:spPr>
          <a:xfrm>
            <a:off x="6496216" y="2320412"/>
            <a:ext cx="4632031" cy="3851787"/>
          </a:xfrm>
          <a:prstGeom prst="rect">
            <a:avLst/>
          </a:prstGeom>
        </p:spPr>
        <p:txBody>
          <a:bodyPr vert="horz" lIns="91440" tIns="45720" rIns="91440" bIns="45720" rtlCol="0" anchor="ctr">
            <a:normAutofit/>
          </a:bodyPr>
          <a:lstStyle/>
          <a:p>
            <a:pPr marL="285750" indent="-182880">
              <a:lnSpc>
                <a:spcPct val="90000"/>
              </a:lnSpc>
              <a:spcAft>
                <a:spcPts val="600"/>
              </a:spcAft>
              <a:buClr>
                <a:schemeClr val="accent1">
                  <a:lumMod val="75000"/>
                </a:schemeClr>
              </a:buClr>
              <a:buSzPct val="85000"/>
              <a:buFont typeface="Wingdings" pitchFamily="2" charset="2"/>
              <a:buChar char="§"/>
            </a:pPr>
            <a:r>
              <a:rPr lang="en-US" dirty="0"/>
              <a:t>This map illustrates the income sources of billionaires. Real estate is famous amongst billionaires when it comes to investment, Hedge funds and pharmaceutical follows after the real estate.</a:t>
            </a:r>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Content Placeholder 11" descr="A screenshot of a computer screen&#10;&#10;Description automatically generated">
            <a:extLst>
              <a:ext uri="{FF2B5EF4-FFF2-40B4-BE49-F238E27FC236}">
                <a16:creationId xmlns:a16="http://schemas.microsoft.com/office/drawing/2014/main" id="{9CFCA616-B202-C987-9C61-D7ACB41252F9}"/>
              </a:ext>
            </a:extLst>
          </p:cNvPr>
          <p:cNvPicPr>
            <a:picLocks noGrp="1" noChangeAspect="1"/>
          </p:cNvPicPr>
          <p:nvPr>
            <p:ph idx="1"/>
          </p:nvPr>
        </p:nvPicPr>
        <p:blipFill>
          <a:blip r:embed="rId5"/>
          <a:stretch>
            <a:fillRect/>
          </a:stretch>
        </p:blipFill>
        <p:spPr>
          <a:xfrm>
            <a:off x="984504" y="2220655"/>
            <a:ext cx="5827894" cy="4051300"/>
          </a:xfrm>
        </p:spPr>
      </p:pic>
    </p:spTree>
    <p:extLst>
      <p:ext uri="{BB962C8B-B14F-4D97-AF65-F5344CB8AC3E}">
        <p14:creationId xmlns:p14="http://schemas.microsoft.com/office/powerpoint/2010/main" val="75067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92C241-7021-88AD-9935-60928FDBC5E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Billionaires by countries</a:t>
            </a:r>
          </a:p>
        </p:txBody>
      </p:sp>
      <p:pic>
        <p:nvPicPr>
          <p:cNvPr id="6" name="Content Placeholder 5" descr="A screenshot of a data&#10;&#10;Description automatically generated">
            <a:extLst>
              <a:ext uri="{FF2B5EF4-FFF2-40B4-BE49-F238E27FC236}">
                <a16:creationId xmlns:a16="http://schemas.microsoft.com/office/drawing/2014/main" id="{7679971E-6F71-79C7-8BE2-34F577B0DDD9}"/>
              </a:ext>
            </a:extLst>
          </p:cNvPr>
          <p:cNvPicPr>
            <a:picLocks noGrp="1" noChangeAspect="1"/>
          </p:cNvPicPr>
          <p:nvPr>
            <p:ph idx="1"/>
          </p:nvPr>
        </p:nvPicPr>
        <p:blipFill rotWithShape="1">
          <a:blip r:embed="rId4"/>
          <a:srcRect t="4558" b="10368"/>
          <a:stretch/>
        </p:blipFill>
        <p:spPr>
          <a:xfrm>
            <a:off x="1007200" y="2320412"/>
            <a:ext cx="5088800" cy="3907158"/>
          </a:xfrm>
          <a:prstGeom prst="rect">
            <a:avLst/>
          </a:prstGeom>
        </p:spPr>
      </p:pic>
      <p:sp>
        <p:nvSpPr>
          <p:cNvPr id="7" name="TextBox 6">
            <a:extLst>
              <a:ext uri="{FF2B5EF4-FFF2-40B4-BE49-F238E27FC236}">
                <a16:creationId xmlns:a16="http://schemas.microsoft.com/office/drawing/2014/main" id="{6767C1BF-7762-C33E-8F42-25F4B32702DA}"/>
              </a:ext>
            </a:extLst>
          </p:cNvPr>
          <p:cNvSpPr txBox="1"/>
          <p:nvPr/>
        </p:nvSpPr>
        <p:spPr>
          <a:xfrm>
            <a:off x="6496216" y="2320412"/>
            <a:ext cx="4632031" cy="3851787"/>
          </a:xfrm>
          <a:prstGeom prst="rect">
            <a:avLst/>
          </a:prstGeom>
        </p:spPr>
        <p:txBody>
          <a:bodyPr vert="horz" lIns="91440" tIns="45720" rIns="91440" bIns="45720" rtlCol="0" anchor="ctr">
            <a:normAutofit/>
          </a:bodyPr>
          <a:lstStyle/>
          <a:p>
            <a:pPr marL="285750" indent="-182880">
              <a:lnSpc>
                <a:spcPct val="90000"/>
              </a:lnSpc>
              <a:spcAft>
                <a:spcPts val="600"/>
              </a:spcAft>
              <a:buClr>
                <a:schemeClr val="accent1">
                  <a:lumMod val="75000"/>
                </a:schemeClr>
              </a:buClr>
              <a:buSzPct val="85000"/>
              <a:buFont typeface="Wingdings" pitchFamily="2" charset="2"/>
              <a:buChar char="§"/>
            </a:pPr>
            <a:r>
              <a:rPr lang="en-US" dirty="0"/>
              <a:t>The chart displays billionaires alongside their respective countries of residence or business operations, along with their corresponding ranks.</a:t>
            </a:r>
            <a:endParaRPr lang="en-US"/>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084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92C241-7021-88AD-9935-60928FDBC5E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CONCLUSION </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Content Placeholder 3">
            <a:extLst>
              <a:ext uri="{FF2B5EF4-FFF2-40B4-BE49-F238E27FC236}">
                <a16:creationId xmlns:a16="http://schemas.microsoft.com/office/drawing/2014/main" id="{92402130-0723-7F40-102C-E92C9BA55FE9}"/>
              </a:ext>
            </a:extLst>
          </p:cNvPr>
          <p:cNvSpPr>
            <a:spLocks noGrp="1"/>
          </p:cNvSpPr>
          <p:nvPr>
            <p:ph idx="1"/>
          </p:nvPr>
        </p:nvSpPr>
        <p:spPr>
          <a:xfrm>
            <a:off x="1069848" y="2121407"/>
            <a:ext cx="10058400" cy="4565473"/>
          </a:xfrm>
        </p:spPr>
        <p:txBody>
          <a:bodyPr>
            <a:normAutofit/>
          </a:bodyPr>
          <a:lstStyle/>
          <a:p>
            <a:pPr marL="0" indent="0">
              <a:buNone/>
            </a:pPr>
            <a:r>
              <a:rPr lang="en-US" b="1" dirty="0"/>
              <a:t>Wealth Distribution Disparities: </a:t>
            </a:r>
            <a:r>
              <a:rPr lang="en-US" dirty="0"/>
              <a:t>Analysis of the dataset likely reveals significant disparities in billionaire wealth distribution across countries and industries. This could indicate systemic inequalities in access to wealth creation opportunities</a:t>
            </a:r>
          </a:p>
          <a:p>
            <a:pPr marL="0" indent="0">
              <a:buNone/>
            </a:pPr>
            <a:r>
              <a:rPr lang="en-US" b="1" dirty="0"/>
              <a:t>Industry Trends: </a:t>
            </a:r>
            <a:r>
              <a:rPr lang="en-US" dirty="0"/>
              <a:t>Examining the industries in which billionaires operate can provide insights into sectors that are particularly conducive to wealth accumulation. Identifying such trends can inform policies aimed at promoting equitable economic growth across diverse industries.</a:t>
            </a:r>
          </a:p>
          <a:p>
            <a:pPr marL="0" indent="0">
              <a:buNone/>
            </a:pPr>
            <a:r>
              <a:rPr lang="en-US" b="1" dirty="0"/>
              <a:t>Geographic Patterns</a:t>
            </a:r>
            <a:r>
              <a:rPr lang="en-US" dirty="0"/>
              <a:t>: The dataset may show geographic concentrations of billionaire wealth in certain regions or cities, reflecting regional economic dynamics and opportunities. Mostly, billionaires come from United states.</a:t>
            </a:r>
          </a:p>
          <a:p>
            <a:pPr marL="0" indent="0">
              <a:buNone/>
            </a:pPr>
            <a:r>
              <a:rPr lang="en-US" dirty="0"/>
              <a:t>Overall, your project can contribute to the discourse on wealth inequality and provide actionable recommendations for promoting inclusive economic development and addressing systemic disparities.</a:t>
            </a:r>
          </a:p>
        </p:txBody>
      </p:sp>
    </p:spTree>
    <p:extLst>
      <p:ext uri="{BB962C8B-B14F-4D97-AF65-F5344CB8AC3E}">
        <p14:creationId xmlns:p14="http://schemas.microsoft.com/office/powerpoint/2010/main" val="406014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92C241-7021-88AD-9935-60928FDBC5E8}"/>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STRATEGIC RECOMMENDATION </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Content Placeholder 3">
            <a:extLst>
              <a:ext uri="{FF2B5EF4-FFF2-40B4-BE49-F238E27FC236}">
                <a16:creationId xmlns:a16="http://schemas.microsoft.com/office/drawing/2014/main" id="{92402130-0723-7F40-102C-E92C9BA55FE9}"/>
              </a:ext>
            </a:extLst>
          </p:cNvPr>
          <p:cNvSpPr>
            <a:spLocks noGrp="1"/>
          </p:cNvSpPr>
          <p:nvPr>
            <p:ph idx="1"/>
          </p:nvPr>
        </p:nvSpPr>
        <p:spPr>
          <a:xfrm>
            <a:off x="1069848" y="2121407"/>
            <a:ext cx="10058400" cy="4565473"/>
          </a:xfrm>
        </p:spPr>
        <p:txBody>
          <a:bodyPr>
            <a:normAutofit lnSpcReduction="10000"/>
          </a:bodyPr>
          <a:lstStyle/>
          <a:p>
            <a:pPr marL="0" indent="0">
              <a:buNone/>
            </a:pPr>
            <a:r>
              <a:rPr lang="en-US" sz="2800" dirty="0"/>
              <a:t>Overall, strategic recommendations should be tailored to create fairer and more stable economies, it's crucial for policymakers and stakeholders to understand the factors influencing billionaire wealth distribution globally. By customizing strategies to fit each situation and focusing on reducing inequalities, boosting economic growth, and ensuring opportunities for everyone, we can build a more inclusive and sustainable future.</a:t>
            </a:r>
          </a:p>
          <a:p>
            <a:pPr marL="0" indent="0">
              <a:buNone/>
            </a:pPr>
            <a:r>
              <a:rPr lang="en-US" sz="2800" dirty="0"/>
              <a:t>These insights could be valuable for policymakers, economists, investors, and researchers interested in understanding global wealth distribution and its implications.</a:t>
            </a:r>
          </a:p>
        </p:txBody>
      </p:sp>
    </p:spTree>
    <p:extLst>
      <p:ext uri="{BB962C8B-B14F-4D97-AF65-F5344CB8AC3E}">
        <p14:creationId xmlns:p14="http://schemas.microsoft.com/office/powerpoint/2010/main" val="335474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7" name="Rectangle 16">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8FC3197-9747-629D-ECCE-071712F8F7B3}"/>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Thank you</a:t>
            </a:r>
          </a:p>
        </p:txBody>
      </p:sp>
      <p:sp>
        <p:nvSpPr>
          <p:cNvPr id="19" name="Rectangle 18">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2" name="Oval 21">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7168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7AFC-2FDF-DE53-1BDF-FDE52E265466}"/>
              </a:ext>
            </a:extLst>
          </p:cNvPr>
          <p:cNvSpPr>
            <a:spLocks noGrp="1"/>
          </p:cNvSpPr>
          <p:nvPr>
            <p:ph type="title"/>
          </p:nvPr>
        </p:nvSpPr>
        <p:spPr>
          <a:xfrm>
            <a:off x="1286934" y="1465790"/>
            <a:ext cx="3860798" cy="3941345"/>
          </a:xfrm>
        </p:spPr>
        <p:txBody>
          <a:bodyPr>
            <a:normAutofit/>
          </a:bodyPr>
          <a:lstStyle/>
          <a:p>
            <a:r>
              <a:rPr lang="en-US" sz="6000" dirty="0"/>
              <a:t>Data Summary</a:t>
            </a:r>
          </a:p>
        </p:txBody>
      </p:sp>
      <p:sp>
        <p:nvSpPr>
          <p:cNvPr id="29" name="Rectangle 2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45CB35-FC54-B8E9-0F9E-AA0B43B308C1}"/>
              </a:ext>
            </a:extLst>
          </p:cNvPr>
          <p:cNvSpPr txBox="1"/>
          <p:nvPr/>
        </p:nvSpPr>
        <p:spPr>
          <a:xfrm>
            <a:off x="3981450" y="804982"/>
            <a:ext cx="7402830" cy="4801314"/>
          </a:xfrm>
          <a:prstGeom prst="rect">
            <a:avLst/>
          </a:prstGeom>
          <a:noFill/>
        </p:spPr>
        <p:txBody>
          <a:bodyPr wrap="square" rtlCol="0">
            <a:spAutoFit/>
          </a:bodyPr>
          <a:lstStyle/>
          <a:p>
            <a:endParaRPr lang="en-US" dirty="0"/>
          </a:p>
          <a:p>
            <a:r>
              <a:rPr lang="en-US" dirty="0"/>
              <a:t>This dataset contains statistics on the world's billionaires, including information about their businesses, industries, and personal details. It provides insights into the wealth distribution, business sectors, and demographics of billionaires worldwide.</a:t>
            </a:r>
          </a:p>
          <a:p>
            <a:endParaRPr lang="en-US" dirty="0"/>
          </a:p>
          <a:p>
            <a:pPr marL="285750" indent="-285750">
              <a:buFont typeface="Arial" panose="020B0604020202020204" pitchFamily="34" charset="0"/>
              <a:buChar char="•"/>
            </a:pPr>
            <a:r>
              <a:rPr lang="en-US" dirty="0"/>
              <a:t>Global Billionaire Insights: The dataset includes names, personal details, and business categories of billionaires worldwide, offering a comprehensive view of global wealth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Financial Metrics: Provides data on revenue, tax payments, and origin countries, enabling analysis of economic impact and tax contributions.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Socioeconomic Context: Incorporates education enrollment and GDP figures, facilitating the exploration of wealth dynamics within broader socioeconomic contexts.</a:t>
            </a:r>
          </a:p>
        </p:txBody>
      </p:sp>
    </p:spTree>
    <p:extLst>
      <p:ext uri="{BB962C8B-B14F-4D97-AF65-F5344CB8AC3E}">
        <p14:creationId xmlns:p14="http://schemas.microsoft.com/office/powerpoint/2010/main" val="247568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B667AFC-2FDF-DE53-1BDF-FDE52E265466}"/>
              </a:ext>
            </a:extLst>
          </p:cNvPr>
          <p:cNvSpPr>
            <a:spLocks noGrp="1"/>
          </p:cNvSpPr>
          <p:nvPr>
            <p:ph type="title"/>
          </p:nvPr>
        </p:nvSpPr>
        <p:spPr>
          <a:xfrm>
            <a:off x="1069848" y="484632"/>
            <a:ext cx="10058400" cy="1609344"/>
          </a:xfrm>
        </p:spPr>
        <p:txBody>
          <a:bodyPr>
            <a:normAutofit/>
          </a:bodyPr>
          <a:lstStyle/>
          <a:p>
            <a:r>
              <a:rPr lang="en-US" dirty="0"/>
              <a:t>	OBJECTIVE </a:t>
            </a:r>
          </a:p>
        </p:txBody>
      </p:sp>
      <p:sp>
        <p:nvSpPr>
          <p:cNvPr id="3" name="Content Placeholder 2">
            <a:extLst>
              <a:ext uri="{FF2B5EF4-FFF2-40B4-BE49-F238E27FC236}">
                <a16:creationId xmlns:a16="http://schemas.microsoft.com/office/drawing/2014/main" id="{DF524100-27BD-9160-A961-2DFE81D16DC5}"/>
              </a:ext>
            </a:extLst>
          </p:cNvPr>
          <p:cNvSpPr>
            <a:spLocks noGrp="1"/>
          </p:cNvSpPr>
          <p:nvPr>
            <p:ph idx="1"/>
          </p:nvPr>
        </p:nvSpPr>
        <p:spPr>
          <a:xfrm>
            <a:off x="1069848" y="2320411"/>
            <a:ext cx="10058400" cy="5234145"/>
          </a:xfrm>
        </p:spPr>
        <p:txBody>
          <a:bodyPr>
            <a:normAutofit/>
          </a:bodyPr>
          <a:lstStyle/>
          <a:p>
            <a:pPr marL="0" indent="0">
              <a:buNone/>
            </a:pPr>
            <a:r>
              <a:rPr lang="en-US" sz="2800" b="1" dirty="0"/>
              <a:t>The project aims to analyze how billionaire wealth is distributed globally and offer strategies to create fairer and more sustainable economies. By understanding the factors that influence wealth accumulation among billionaires and addressing disparities, we aim to provide practical recommendations for policymakers and stakeholders to promote inclusive economic development.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0450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B667AFC-2FDF-DE53-1BDF-FDE52E265466}"/>
              </a:ext>
            </a:extLst>
          </p:cNvPr>
          <p:cNvSpPr>
            <a:spLocks noGrp="1"/>
          </p:cNvSpPr>
          <p:nvPr>
            <p:ph type="title"/>
          </p:nvPr>
        </p:nvSpPr>
        <p:spPr>
          <a:xfrm>
            <a:off x="1149096" y="490217"/>
            <a:ext cx="10058400" cy="1609344"/>
          </a:xfrm>
        </p:spPr>
        <p:txBody>
          <a:bodyPr>
            <a:normAutofit/>
          </a:bodyPr>
          <a:lstStyle/>
          <a:p>
            <a:r>
              <a:rPr lang="en-US" dirty="0"/>
              <a:t>Data cleaning using python</a:t>
            </a:r>
          </a:p>
        </p:txBody>
      </p:sp>
      <p:sp>
        <p:nvSpPr>
          <p:cNvPr id="3" name="Content Placeholder 2">
            <a:extLst>
              <a:ext uri="{FF2B5EF4-FFF2-40B4-BE49-F238E27FC236}">
                <a16:creationId xmlns:a16="http://schemas.microsoft.com/office/drawing/2014/main" id="{DF524100-27BD-9160-A961-2DFE81D16DC5}"/>
              </a:ext>
            </a:extLst>
          </p:cNvPr>
          <p:cNvSpPr>
            <a:spLocks noGrp="1"/>
          </p:cNvSpPr>
          <p:nvPr>
            <p:ph idx="1"/>
          </p:nvPr>
        </p:nvSpPr>
        <p:spPr>
          <a:xfrm>
            <a:off x="1069848" y="2320412"/>
            <a:ext cx="10058400" cy="4256594"/>
          </a:xfrm>
        </p:spPr>
        <p:txBody>
          <a:bodyPr>
            <a:normAutofit fontScale="92500" lnSpcReduction="10000"/>
          </a:bodyPr>
          <a:lstStyle/>
          <a:p>
            <a:pPr marL="0" indent="0">
              <a:buNone/>
            </a:pPr>
            <a:endParaRPr lang="en-US" dirty="0"/>
          </a:p>
          <a:p>
            <a:r>
              <a:rPr lang="en-US" dirty="0"/>
              <a:t>We have performed exploratory data analysis on the data to understand its structure, patterns, and relationships to get better insights into the data. </a:t>
            </a:r>
          </a:p>
          <a:p>
            <a:pPr marL="0" indent="0">
              <a:buNone/>
            </a:pPr>
            <a:endParaRPr lang="en-US" dirty="0"/>
          </a:p>
          <a:p>
            <a:r>
              <a:rPr lang="en-US" dirty="0"/>
              <a:t>Then we performed data cleaning to remove unwanted values like null values using the data. </a:t>
            </a:r>
            <a:r>
              <a:rPr lang="en-US" dirty="0" err="1"/>
              <a:t>isnull</a:t>
            </a:r>
            <a:r>
              <a:rPr lang="en-US" dirty="0"/>
              <a:t>().sum() function. </a:t>
            </a:r>
          </a:p>
          <a:p>
            <a:endParaRPr lang="en-US" dirty="0"/>
          </a:p>
          <a:p>
            <a:r>
              <a:rPr lang="en-US" dirty="0"/>
              <a:t>This process eliminated unwanted rows, ensuring the dataset is suitable for data visualization. </a:t>
            </a:r>
          </a:p>
          <a:p>
            <a:endParaRPr lang="en-US" dirty="0"/>
          </a:p>
          <a:p>
            <a:r>
              <a:rPr lang="en-US" dirty="0"/>
              <a:t>Additionally, we utilized boxplots and heatmaps in Python to inspect the data before applying it in Tableau.</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52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B667AFC-2FDF-DE53-1BDF-FDE52E265466}"/>
              </a:ext>
            </a:extLst>
          </p:cNvPr>
          <p:cNvSpPr>
            <a:spLocks noGrp="1"/>
          </p:cNvSpPr>
          <p:nvPr>
            <p:ph type="title"/>
          </p:nvPr>
        </p:nvSpPr>
        <p:spPr>
          <a:xfrm>
            <a:off x="984504" y="500117"/>
            <a:ext cx="10058400" cy="1609344"/>
          </a:xfrm>
        </p:spPr>
        <p:txBody>
          <a:bodyPr>
            <a:normAutofit/>
          </a:bodyPr>
          <a:lstStyle/>
          <a:p>
            <a:r>
              <a:rPr lang="en-US" dirty="0"/>
              <a:t>Visuals on python</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3" name="Picture 22" descr="A screenshot of a graph&#10;&#10;Description automatically generated">
            <a:extLst>
              <a:ext uri="{FF2B5EF4-FFF2-40B4-BE49-F238E27FC236}">
                <a16:creationId xmlns:a16="http://schemas.microsoft.com/office/drawing/2014/main" id="{3F8C71C6-4729-67EC-5D80-1B22577F87F7}"/>
              </a:ext>
            </a:extLst>
          </p:cNvPr>
          <p:cNvPicPr>
            <a:picLocks noChangeAspect="1"/>
          </p:cNvPicPr>
          <p:nvPr/>
        </p:nvPicPr>
        <p:blipFill>
          <a:blip r:embed="rId5"/>
          <a:stretch>
            <a:fillRect/>
          </a:stretch>
        </p:blipFill>
        <p:spPr>
          <a:xfrm>
            <a:off x="984504" y="2195370"/>
            <a:ext cx="4954180" cy="2238258"/>
          </a:xfrm>
          <a:prstGeom prst="rect">
            <a:avLst/>
          </a:prstGeom>
        </p:spPr>
      </p:pic>
      <p:pic>
        <p:nvPicPr>
          <p:cNvPr id="25" name="Picture 24" descr="A graph with blue dots&#10;&#10;Description automatically generated">
            <a:extLst>
              <a:ext uri="{FF2B5EF4-FFF2-40B4-BE49-F238E27FC236}">
                <a16:creationId xmlns:a16="http://schemas.microsoft.com/office/drawing/2014/main" id="{EE4E071B-0ED5-A5C5-B7E4-3A5D5995831F}"/>
              </a:ext>
            </a:extLst>
          </p:cNvPr>
          <p:cNvPicPr>
            <a:picLocks noChangeAspect="1"/>
          </p:cNvPicPr>
          <p:nvPr/>
        </p:nvPicPr>
        <p:blipFill>
          <a:blip r:embed="rId6"/>
          <a:stretch>
            <a:fillRect/>
          </a:stretch>
        </p:blipFill>
        <p:spPr>
          <a:xfrm>
            <a:off x="984504" y="4537620"/>
            <a:ext cx="4954180" cy="2216388"/>
          </a:xfrm>
          <a:prstGeom prst="rect">
            <a:avLst/>
          </a:prstGeom>
        </p:spPr>
      </p:pic>
      <p:pic>
        <p:nvPicPr>
          <p:cNvPr id="27" name="Picture 26" descr="A screenshot of a graph&#10;&#10;Description automatically generated">
            <a:extLst>
              <a:ext uri="{FF2B5EF4-FFF2-40B4-BE49-F238E27FC236}">
                <a16:creationId xmlns:a16="http://schemas.microsoft.com/office/drawing/2014/main" id="{B7EC291B-0262-D512-75E9-C65CA68001CE}"/>
              </a:ext>
            </a:extLst>
          </p:cNvPr>
          <p:cNvPicPr>
            <a:picLocks noChangeAspect="1"/>
          </p:cNvPicPr>
          <p:nvPr/>
        </p:nvPicPr>
        <p:blipFill>
          <a:blip r:embed="rId7"/>
          <a:stretch>
            <a:fillRect/>
          </a:stretch>
        </p:blipFill>
        <p:spPr>
          <a:xfrm>
            <a:off x="6500613" y="2255351"/>
            <a:ext cx="4706883" cy="4607588"/>
          </a:xfrm>
          <a:prstGeom prst="rect">
            <a:avLst/>
          </a:prstGeom>
        </p:spPr>
      </p:pic>
    </p:spTree>
    <p:extLst>
      <p:ext uri="{BB962C8B-B14F-4D97-AF65-F5344CB8AC3E}">
        <p14:creationId xmlns:p14="http://schemas.microsoft.com/office/powerpoint/2010/main" val="104153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B667AFC-2FDF-DE53-1BDF-FDE52E265466}"/>
              </a:ext>
            </a:extLst>
          </p:cNvPr>
          <p:cNvSpPr>
            <a:spLocks noGrp="1"/>
          </p:cNvSpPr>
          <p:nvPr>
            <p:ph type="title"/>
          </p:nvPr>
        </p:nvSpPr>
        <p:spPr>
          <a:xfrm>
            <a:off x="1069848" y="484632"/>
            <a:ext cx="10058400" cy="1609344"/>
          </a:xfrm>
        </p:spPr>
        <p:txBody>
          <a:bodyPr>
            <a:normAutofit/>
          </a:bodyPr>
          <a:lstStyle/>
          <a:p>
            <a:r>
              <a:rPr lang="en-US" dirty="0"/>
              <a:t>Analyzing Data on Tableau</a:t>
            </a:r>
          </a:p>
        </p:txBody>
      </p:sp>
      <p:pic>
        <p:nvPicPr>
          <p:cNvPr id="4" name="Content Placeholder 3">
            <a:extLst>
              <a:ext uri="{FF2B5EF4-FFF2-40B4-BE49-F238E27FC236}">
                <a16:creationId xmlns:a16="http://schemas.microsoft.com/office/drawing/2014/main" id="{CB242743-81CB-D1E4-9298-934A9278C1CB}"/>
              </a:ext>
            </a:extLst>
          </p:cNvPr>
          <p:cNvPicPr>
            <a:picLocks noGrp="1" noChangeAspect="1"/>
          </p:cNvPicPr>
          <p:nvPr>
            <p:ph idx="1"/>
          </p:nvPr>
        </p:nvPicPr>
        <p:blipFill>
          <a:blip r:embed="rId4"/>
          <a:stretch>
            <a:fillRect/>
          </a:stretch>
        </p:blipFill>
        <p:spPr>
          <a:xfrm>
            <a:off x="984504" y="2378406"/>
            <a:ext cx="5610334" cy="3851275"/>
          </a:xfrm>
          <a:prstGeom prst="rect">
            <a:avLst/>
          </a:prstGeo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BE38A68B-B5BF-ECBA-41FA-257997490B43}"/>
              </a:ext>
            </a:extLst>
          </p:cNvPr>
          <p:cNvSpPr txBox="1"/>
          <p:nvPr/>
        </p:nvSpPr>
        <p:spPr>
          <a:xfrm>
            <a:off x="6515591" y="2430339"/>
            <a:ext cx="4612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bar graph illustrates the top 20 billionaires worldwide along with their respective net worth. </a:t>
            </a:r>
          </a:p>
          <a:p>
            <a:pPr marL="285750" indent="-285750">
              <a:buFont typeface="Arial" panose="020B0604020202020204" pitchFamily="34" charset="0"/>
              <a:buChar char="•"/>
            </a:pPr>
            <a:r>
              <a:rPr lang="en-US" dirty="0"/>
              <a:t>Bernard </a:t>
            </a:r>
            <a:r>
              <a:rPr lang="en-US" dirty="0" err="1"/>
              <a:t>Arnault</a:t>
            </a:r>
            <a:r>
              <a:rPr lang="en-US" dirty="0"/>
              <a:t> secures the first position with a worth of 211 billion.</a:t>
            </a:r>
          </a:p>
          <a:p>
            <a:pPr marL="285750" indent="-285750">
              <a:buFont typeface="Arial" panose="020B0604020202020204" pitchFamily="34" charset="0"/>
              <a:buChar char="•"/>
            </a:pPr>
            <a:r>
              <a:rPr lang="en-US" dirty="0"/>
              <a:t>Elon Musk and Jeff Bezos hold the second and third positions, with net worth of 180 billion and 114 billion respectively .</a:t>
            </a:r>
          </a:p>
          <a:p>
            <a:pPr marL="285750" indent="-285750">
              <a:buFont typeface="Arial" panose="020B0604020202020204" pitchFamily="34" charset="0"/>
              <a:buChar char="•"/>
            </a:pPr>
            <a:r>
              <a:rPr lang="en-US" dirty="0"/>
              <a:t>The remaining billionaires can be observed by following positions.	</a:t>
            </a:r>
          </a:p>
        </p:txBody>
      </p:sp>
    </p:spTree>
    <p:extLst>
      <p:ext uri="{BB962C8B-B14F-4D97-AF65-F5344CB8AC3E}">
        <p14:creationId xmlns:p14="http://schemas.microsoft.com/office/powerpoint/2010/main" val="199598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08799A3-AEDF-8D8A-AB73-B5571B042AB5}"/>
              </a:ext>
            </a:extLst>
          </p:cNvPr>
          <p:cNvSpPr>
            <a:spLocks noGrp="1"/>
          </p:cNvSpPr>
          <p:nvPr>
            <p:ph type="title"/>
          </p:nvPr>
        </p:nvSpPr>
        <p:spPr>
          <a:xfrm>
            <a:off x="1069848" y="484632"/>
            <a:ext cx="10058400" cy="1609344"/>
          </a:xfrm>
        </p:spPr>
        <p:txBody>
          <a:bodyPr>
            <a:normAutofit/>
          </a:bodyPr>
          <a:lstStyle/>
          <a:p>
            <a:r>
              <a:rPr lang="en-US" dirty="0"/>
              <a:t>Demographic by city</a:t>
            </a:r>
          </a:p>
        </p:txBody>
      </p:sp>
      <p:pic>
        <p:nvPicPr>
          <p:cNvPr id="6" name="Content Placeholder 5" descr="A map of the world with blue circles&#10;&#10;Description automatically generated">
            <a:extLst>
              <a:ext uri="{FF2B5EF4-FFF2-40B4-BE49-F238E27FC236}">
                <a16:creationId xmlns:a16="http://schemas.microsoft.com/office/drawing/2014/main" id="{AA3EE29B-450D-864F-F1D5-D41A7124F2C3}"/>
              </a:ext>
            </a:extLst>
          </p:cNvPr>
          <p:cNvPicPr>
            <a:picLocks noGrp="1" noChangeAspect="1"/>
          </p:cNvPicPr>
          <p:nvPr>
            <p:ph idx="1"/>
          </p:nvPr>
        </p:nvPicPr>
        <p:blipFill>
          <a:blip r:embed="rId4"/>
          <a:stretch>
            <a:fillRect/>
          </a:stretch>
        </p:blipFill>
        <p:spPr>
          <a:xfrm>
            <a:off x="5792781" y="2378406"/>
            <a:ext cx="5414715" cy="40154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57A8DC85-C96F-FE07-A6F1-AC3FC49F9DF0}"/>
              </a:ext>
            </a:extLst>
          </p:cNvPr>
          <p:cNvSpPr txBox="1"/>
          <p:nvPr/>
        </p:nvSpPr>
        <p:spPr>
          <a:xfrm>
            <a:off x="984504" y="2378406"/>
            <a:ext cx="470261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can analyze billionaires based on their respective countries.</a:t>
            </a:r>
          </a:p>
          <a:p>
            <a:pPr marL="285750" indent="-285750">
              <a:buFont typeface="Arial" panose="020B0604020202020204" pitchFamily="34" charset="0"/>
              <a:buChar char="•"/>
            </a:pPr>
            <a:r>
              <a:rPr lang="en-US" dirty="0"/>
              <a:t>In comparison to the rest of the world, China, Europe, and the USA exhibit a higher concentration of billionaires.</a:t>
            </a:r>
            <a:br>
              <a:rPr lang="en-US" dirty="0"/>
            </a:br>
            <a:endParaRPr lang="en-US" dirty="0"/>
          </a:p>
        </p:txBody>
      </p:sp>
    </p:spTree>
    <p:extLst>
      <p:ext uri="{BB962C8B-B14F-4D97-AF65-F5344CB8AC3E}">
        <p14:creationId xmlns:p14="http://schemas.microsoft.com/office/powerpoint/2010/main" val="16187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0E7F923-9713-564F-0D47-29F319E1A005}"/>
              </a:ext>
            </a:extLst>
          </p:cNvPr>
          <p:cNvSpPr>
            <a:spLocks noGrp="1"/>
          </p:cNvSpPr>
          <p:nvPr>
            <p:ph type="title"/>
          </p:nvPr>
        </p:nvSpPr>
        <p:spPr>
          <a:xfrm>
            <a:off x="1069848" y="484632"/>
            <a:ext cx="10058400" cy="1609344"/>
          </a:xfrm>
        </p:spPr>
        <p:txBody>
          <a:bodyPr>
            <a:normAutofit/>
          </a:bodyPr>
          <a:lstStyle/>
          <a:p>
            <a:r>
              <a:rPr lang="en-US" dirty="0"/>
              <a:t>Industries - gender</a:t>
            </a:r>
          </a:p>
        </p:txBody>
      </p:sp>
      <p:pic>
        <p:nvPicPr>
          <p:cNvPr id="5" name="Content Placeholder 4" descr="A screenshot of a data sheet&#10;&#10;Description automatically generated">
            <a:extLst>
              <a:ext uri="{FF2B5EF4-FFF2-40B4-BE49-F238E27FC236}">
                <a16:creationId xmlns:a16="http://schemas.microsoft.com/office/drawing/2014/main" id="{3FA85969-0E52-2D38-013F-64FC3B301DDE}"/>
              </a:ext>
            </a:extLst>
          </p:cNvPr>
          <p:cNvPicPr>
            <a:picLocks noGrp="1" noChangeAspect="1"/>
          </p:cNvPicPr>
          <p:nvPr>
            <p:ph idx="1"/>
          </p:nvPr>
        </p:nvPicPr>
        <p:blipFill>
          <a:blip r:embed="rId4"/>
          <a:stretch>
            <a:fillRect/>
          </a:stretch>
        </p:blipFill>
        <p:spPr>
          <a:xfrm>
            <a:off x="984504" y="2378406"/>
            <a:ext cx="5548979" cy="38512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883389A0-624A-084A-A559-D0979BCA5932}"/>
              </a:ext>
            </a:extLst>
          </p:cNvPr>
          <p:cNvSpPr txBox="1"/>
          <p:nvPr/>
        </p:nvSpPr>
        <p:spPr>
          <a:xfrm>
            <a:off x="6668429" y="2378406"/>
            <a:ext cx="453906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chart displays various business categories categorized by their respective industries. </a:t>
            </a:r>
          </a:p>
          <a:p>
            <a:pPr marL="285750" indent="-285750">
              <a:buFont typeface="Arial" panose="020B0604020202020204" pitchFamily="34" charset="0"/>
              <a:buChar char="•"/>
            </a:pPr>
            <a:r>
              <a:rPr lang="en-US" dirty="0"/>
              <a:t>Owners of these businesses are represented by both male and female genders. Among the top three industries - technology, fashion, and finance - the fashion industry notably has a higher proportion of female owners compared to the other two.</a:t>
            </a:r>
          </a:p>
        </p:txBody>
      </p:sp>
    </p:spTree>
    <p:extLst>
      <p:ext uri="{BB962C8B-B14F-4D97-AF65-F5344CB8AC3E}">
        <p14:creationId xmlns:p14="http://schemas.microsoft.com/office/powerpoint/2010/main" val="10264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C3B4C45-11B8-B6B1-531E-1B38B7AA6595}"/>
              </a:ext>
            </a:extLst>
          </p:cNvPr>
          <p:cNvSpPr>
            <a:spLocks noGrp="1"/>
          </p:cNvSpPr>
          <p:nvPr>
            <p:ph type="title"/>
          </p:nvPr>
        </p:nvSpPr>
        <p:spPr>
          <a:xfrm>
            <a:off x="1069848" y="484632"/>
            <a:ext cx="10058400" cy="1609344"/>
          </a:xfrm>
        </p:spPr>
        <p:txBody>
          <a:bodyPr>
            <a:normAutofit/>
          </a:bodyPr>
          <a:lstStyle/>
          <a:p>
            <a:r>
              <a:rPr lang="en-US" dirty="0"/>
              <a:t>Tax revenue by countries</a:t>
            </a:r>
          </a:p>
        </p:txBody>
      </p:sp>
      <p:pic>
        <p:nvPicPr>
          <p:cNvPr id="5" name="Content Placeholder 4" descr="A screenshot of a computer screen&#10;&#10;Description automatically generated">
            <a:extLst>
              <a:ext uri="{FF2B5EF4-FFF2-40B4-BE49-F238E27FC236}">
                <a16:creationId xmlns:a16="http://schemas.microsoft.com/office/drawing/2014/main" id="{DCD0C3A6-1656-1AC7-0D4D-4DF4A39560AB}"/>
              </a:ext>
            </a:extLst>
          </p:cNvPr>
          <p:cNvPicPr>
            <a:picLocks noGrp="1" noChangeAspect="1"/>
          </p:cNvPicPr>
          <p:nvPr>
            <p:ph idx="1"/>
          </p:nvPr>
        </p:nvPicPr>
        <p:blipFill>
          <a:blip r:embed="rId4"/>
          <a:stretch>
            <a:fillRect/>
          </a:stretch>
        </p:blipFill>
        <p:spPr>
          <a:xfrm>
            <a:off x="5658517" y="2378406"/>
            <a:ext cx="5548979" cy="385127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9EEB1BD0-7AA1-2FBB-ED02-5093256A58AF}"/>
              </a:ext>
            </a:extLst>
          </p:cNvPr>
          <p:cNvSpPr txBox="1"/>
          <p:nvPr/>
        </p:nvSpPr>
        <p:spPr>
          <a:xfrm>
            <a:off x="984504" y="2378406"/>
            <a:ext cx="456880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bubble chart illustrates government revenue generated by respective countries, with bubble size corresponding to revenue magnitude; larger bubbles indicate higher revenue. </a:t>
            </a:r>
          </a:p>
          <a:p>
            <a:pPr marL="285750" indent="-285750">
              <a:buFont typeface="Arial" panose="020B0604020202020204" pitchFamily="34" charset="0"/>
              <a:buChar char="•"/>
            </a:pPr>
            <a:r>
              <a:rPr lang="en-US" dirty="0"/>
              <a:t>Analysis of the chart reveals that the United States leads in revenue, followed by China, UK, India, Germany, and Italy.</a:t>
            </a:r>
          </a:p>
        </p:txBody>
      </p:sp>
    </p:spTree>
    <p:extLst>
      <p:ext uri="{BB962C8B-B14F-4D97-AF65-F5344CB8AC3E}">
        <p14:creationId xmlns:p14="http://schemas.microsoft.com/office/powerpoint/2010/main" val="3146575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437</TotalTime>
  <Words>866</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Rockwell</vt:lpstr>
      <vt:lpstr>Rockwell Condensed</vt:lpstr>
      <vt:lpstr>Rockwell Extra Bold</vt:lpstr>
      <vt:lpstr>Söhne</vt:lpstr>
      <vt:lpstr>Wingdings</vt:lpstr>
      <vt:lpstr>Wood Type</vt:lpstr>
      <vt:lpstr>Billionaires wealth distribution</vt:lpstr>
      <vt:lpstr>Data Summary</vt:lpstr>
      <vt:lpstr> OBJECTIVE </vt:lpstr>
      <vt:lpstr>Data cleaning using python</vt:lpstr>
      <vt:lpstr>Visuals on python</vt:lpstr>
      <vt:lpstr>Analyzing Data on Tableau</vt:lpstr>
      <vt:lpstr>Demographic by city</vt:lpstr>
      <vt:lpstr>Industries - gender</vt:lpstr>
      <vt:lpstr>Tax revenue by countries</vt:lpstr>
      <vt:lpstr>Organization and worth</vt:lpstr>
      <vt:lpstr>Industry distribution</vt:lpstr>
      <vt:lpstr>Source Distribution</vt:lpstr>
      <vt:lpstr>Billionaires by countries</vt:lpstr>
      <vt:lpstr>CONCLUSION </vt:lpstr>
      <vt:lpstr>STRATEGIC 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Tirmare, Mikhail Prabhakar</dc:creator>
  <cp:lastModifiedBy>Geed, Ujwal Madhukar</cp:lastModifiedBy>
  <cp:revision>12</cp:revision>
  <dcterms:created xsi:type="dcterms:W3CDTF">2024-03-29T21:56:24Z</dcterms:created>
  <dcterms:modified xsi:type="dcterms:W3CDTF">2024-03-30T21:27:50Z</dcterms:modified>
</cp:coreProperties>
</file>