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65" r:id="rId12"/>
    <p:sldId id="278" r:id="rId13"/>
    <p:sldId id="279" r:id="rId14"/>
    <p:sldId id="280" r:id="rId15"/>
    <p:sldId id="281" r:id="rId16"/>
    <p:sldId id="282" r:id="rId17"/>
    <p:sldId id="28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9F0B-BB0C-4EC1-8D76-10BF0BC65AF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7867-F09B-4CB4-900D-0AC58C80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3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9F0B-BB0C-4EC1-8D76-10BF0BC65AF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7867-F09B-4CB4-900D-0AC58C80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0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9F0B-BB0C-4EC1-8D76-10BF0BC65AF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7867-F09B-4CB4-900D-0AC58C80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92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9F0B-BB0C-4EC1-8D76-10BF0BC65AF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7867-F09B-4CB4-900D-0AC58C8074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0344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9F0B-BB0C-4EC1-8D76-10BF0BC65AF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7867-F09B-4CB4-900D-0AC58C80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03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9F0B-BB0C-4EC1-8D76-10BF0BC65AF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7867-F09B-4CB4-900D-0AC58C80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3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9F0B-BB0C-4EC1-8D76-10BF0BC65AF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7867-F09B-4CB4-900D-0AC58C80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2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9F0B-BB0C-4EC1-8D76-10BF0BC65AF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7867-F09B-4CB4-900D-0AC58C80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6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9F0B-BB0C-4EC1-8D76-10BF0BC65AF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7867-F09B-4CB4-900D-0AC58C80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9F0B-BB0C-4EC1-8D76-10BF0BC65AF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7867-F09B-4CB4-900D-0AC58C80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1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9F0B-BB0C-4EC1-8D76-10BF0BC65AF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7867-F09B-4CB4-900D-0AC58C80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8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9F0B-BB0C-4EC1-8D76-10BF0BC65AF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7867-F09B-4CB4-900D-0AC58C80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1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9F0B-BB0C-4EC1-8D76-10BF0BC65AF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7867-F09B-4CB4-900D-0AC58C80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6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9F0B-BB0C-4EC1-8D76-10BF0BC65AF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7867-F09B-4CB4-900D-0AC58C80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9F0B-BB0C-4EC1-8D76-10BF0BC65AF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7867-F09B-4CB4-900D-0AC58C80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8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9F0B-BB0C-4EC1-8D76-10BF0BC65AF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7867-F09B-4CB4-900D-0AC58C80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3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9F0B-BB0C-4EC1-8D76-10BF0BC65AF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7867-F09B-4CB4-900D-0AC58C80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0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719F0B-BB0C-4EC1-8D76-10BF0BC65AF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7867-F09B-4CB4-900D-0AC58C80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69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&#10;&#10;Description generated with very high confidence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3" t="9091" r="20548"/>
          <a:stretch/>
        </p:blipFill>
        <p:spPr>
          <a:xfrm>
            <a:off x="0" y="0"/>
            <a:ext cx="12191980" cy="664464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b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					 </a:t>
            </a:r>
            <a:r>
              <a:rPr lang="en-US" sz="50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NEOLOGIC</a:t>
            </a:r>
            <a:br>
              <a:rPr lang="en-US" sz="50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0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				Google AdWords </a:t>
            </a:r>
            <a:br>
              <a:rPr lang="en-US" sz="50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0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						  and </a:t>
            </a:r>
            <a:br>
              <a:rPr lang="en-US" sz="50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0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		  		  Facebook Ads</a:t>
            </a:r>
            <a:b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/>
              </a:rPr>
            </a:b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7755" y="4375332"/>
            <a:ext cx="3691365" cy="20806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By-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Abhidha Arya</a:t>
            </a:r>
          </a:p>
          <a:p>
            <a:pPr>
              <a:lnSpc>
                <a:spcPct val="80000"/>
              </a:lnSpc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5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Campaign Overview(contd..)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Budget - $250</a:t>
            </a:r>
          </a:p>
          <a:p>
            <a:r>
              <a:rPr lang="en-US" dirty="0"/>
              <a:t>Was able to obtain decent CTR with the max being 7.09 %.</a:t>
            </a:r>
          </a:p>
          <a:p>
            <a:r>
              <a:rPr lang="en-US" dirty="0"/>
              <a:t>And eventually able to meet and at times, exceed the initial goals.</a:t>
            </a:r>
          </a:p>
        </p:txBody>
      </p:sp>
    </p:spTree>
    <p:extLst>
      <p:ext uri="{BB962C8B-B14F-4D97-AF65-F5344CB8AC3E}">
        <p14:creationId xmlns:p14="http://schemas.microsoft.com/office/powerpoint/2010/main" val="30845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facebook a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20" y="773354"/>
            <a:ext cx="8872528" cy="561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97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2449"/>
          </a:xfrm>
        </p:spPr>
        <p:txBody>
          <a:bodyPr/>
          <a:lstStyle/>
          <a:p>
            <a:r>
              <a:rPr lang="en-US" sz="5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dirty="0"/>
              <a:t> </a:t>
            </a:r>
            <a:r>
              <a:rPr lang="en-US" sz="5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608972"/>
              </p:ext>
            </p:extLst>
          </p:nvPr>
        </p:nvGraphicFramePr>
        <p:xfrm>
          <a:off x="627063" y="1569563"/>
          <a:ext cx="5575774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87887">
                  <a:extLst>
                    <a:ext uri="{9D8B030D-6E8A-4147-A177-3AD203B41FA5}">
                      <a16:colId xmlns:a16="http://schemas.microsoft.com/office/drawing/2014/main" val="2222795441"/>
                    </a:ext>
                  </a:extLst>
                </a:gridCol>
                <a:gridCol w="2787887">
                  <a:extLst>
                    <a:ext uri="{9D8B030D-6E8A-4147-A177-3AD203B41FA5}">
                      <a16:colId xmlns:a16="http://schemas.microsoft.com/office/drawing/2014/main" val="20012857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7063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Audience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 – 55+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2481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339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4557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5754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54566" y="1102936"/>
            <a:ext cx="2743200" cy="81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 Account/Advertiser Account</a:t>
            </a:r>
          </a:p>
        </p:txBody>
      </p:sp>
      <p:sp>
        <p:nvSpPr>
          <p:cNvPr id="10" name="Arrow: Down 9"/>
          <p:cNvSpPr/>
          <p:nvPr/>
        </p:nvSpPr>
        <p:spPr>
          <a:xfrm flipH="1">
            <a:off x="9002598" y="2036190"/>
            <a:ext cx="207390" cy="895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5967" y="3553905"/>
            <a:ext cx="2526593" cy="59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Brand Awareness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27563" y="2907397"/>
            <a:ext cx="247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Campaign Objective</a:t>
            </a:r>
          </a:p>
        </p:txBody>
      </p:sp>
      <p:sp>
        <p:nvSpPr>
          <p:cNvPr id="13" name="Arrow: Down 12"/>
          <p:cNvSpPr/>
          <p:nvPr/>
        </p:nvSpPr>
        <p:spPr>
          <a:xfrm>
            <a:off x="9026166" y="4213781"/>
            <a:ext cx="183822" cy="452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40684" y="4732079"/>
            <a:ext cx="205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Texas-22+</a:t>
            </a:r>
          </a:p>
        </p:txBody>
      </p:sp>
      <p:sp>
        <p:nvSpPr>
          <p:cNvPr id="15" name="Arrow: Down 14"/>
          <p:cNvSpPr/>
          <p:nvPr/>
        </p:nvSpPr>
        <p:spPr>
          <a:xfrm>
            <a:off x="9106293" y="5101411"/>
            <a:ext cx="103695" cy="554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897972" y="5669379"/>
            <a:ext cx="134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85975" y="3575559"/>
            <a:ext cx="537625" cy="45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76217" y="3616651"/>
            <a:ext cx="895703" cy="41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187015" y="3632627"/>
            <a:ext cx="765351" cy="42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11768" y="3575559"/>
            <a:ext cx="618398" cy="498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BA2</a:t>
            </a:r>
          </a:p>
        </p:txBody>
      </p:sp>
      <p:cxnSp>
        <p:nvCxnSpPr>
          <p:cNvPr id="25" name="Straight Arrow Connector 24"/>
          <p:cNvCxnSpPr>
            <a:cxnSpLocks/>
            <a:endCxn id="23" idx="0"/>
          </p:cNvCxnSpPr>
          <p:nvPr/>
        </p:nvCxnSpPr>
        <p:spPr>
          <a:xfrm flipH="1">
            <a:off x="6920967" y="1970869"/>
            <a:ext cx="1856272" cy="160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6202837" y="1913641"/>
            <a:ext cx="2087558" cy="170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endCxn id="20" idx="0"/>
          </p:cNvCxnSpPr>
          <p:nvPr/>
        </p:nvCxnSpPr>
        <p:spPr>
          <a:xfrm>
            <a:off x="9347156" y="1935472"/>
            <a:ext cx="1407632" cy="164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22" idx="0"/>
          </p:cNvCxnSpPr>
          <p:nvPr/>
        </p:nvCxnSpPr>
        <p:spPr>
          <a:xfrm>
            <a:off x="10050834" y="1979452"/>
            <a:ext cx="1518857" cy="165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48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Facebook Account Overview and 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460396"/>
            <a:ext cx="10357168" cy="4014246"/>
          </a:xfrm>
        </p:spPr>
        <p:txBody>
          <a:bodyPr/>
          <a:lstStyle/>
          <a:p>
            <a:r>
              <a:rPr lang="en-US" dirty="0"/>
              <a:t>Facebook Objective- Brand awareness                    </a:t>
            </a:r>
          </a:p>
          <a:p>
            <a:r>
              <a:rPr lang="en-US" dirty="0"/>
              <a:t>Ad Set -  Texas - 22+</a:t>
            </a:r>
          </a:p>
          <a:p>
            <a:r>
              <a:rPr lang="en-US" dirty="0"/>
              <a:t>Targeting – In the news feed</a:t>
            </a:r>
          </a:p>
          <a:p>
            <a:r>
              <a:rPr lang="en-US" dirty="0"/>
              <a:t>Locations- Texas</a:t>
            </a:r>
          </a:p>
          <a:p>
            <a:r>
              <a:rPr lang="en-US" dirty="0"/>
              <a:t>Type of Ads – Single Image Ads</a:t>
            </a:r>
          </a:p>
          <a:p>
            <a:r>
              <a:rPr lang="en-US" dirty="0"/>
              <a:t>Optimized According to –Link Clicks, Reach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504" y="2164289"/>
            <a:ext cx="3857625" cy="33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Improvements</a:t>
            </a:r>
            <a:r>
              <a:rPr lang="en-US" dirty="0"/>
              <a:t> </a:t>
            </a:r>
            <a:r>
              <a:rPr lang="en-US" sz="5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and 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suggestions provided by Facebook Ad Manager, chose the Boost Post option</a:t>
            </a:r>
          </a:p>
          <a:p>
            <a:r>
              <a:rPr lang="en-US" dirty="0"/>
              <a:t>Improvements were made with regards to the Ad and the “contact us “ feature was added</a:t>
            </a:r>
          </a:p>
          <a:p>
            <a:r>
              <a:rPr lang="en-US" dirty="0"/>
              <a:t>Because of this the reach increased to 687 people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35" y="4038283"/>
            <a:ext cx="4721225" cy="263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18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8355649" cy="857922"/>
          </a:xfrm>
        </p:spPr>
        <p:txBody>
          <a:bodyPr/>
          <a:lstStyle/>
          <a:p>
            <a:r>
              <a:rPr lang="en-US" sz="5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Reach</a:t>
            </a:r>
            <a:r>
              <a:rPr lang="en-US" dirty="0"/>
              <a:t> </a:t>
            </a:r>
            <a:r>
              <a:rPr lang="en-US" sz="5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Statistics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250" y="1866822"/>
            <a:ext cx="9491663" cy="401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6002"/>
          </a:xfrm>
        </p:spPr>
        <p:txBody>
          <a:bodyPr/>
          <a:lstStyle/>
          <a:p>
            <a:r>
              <a:rPr lang="en-US" sz="5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dirty="0"/>
              <a:t> </a:t>
            </a:r>
            <a:r>
              <a:rPr lang="en-US" sz="5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36569"/>
            <a:ext cx="9287853" cy="4711830"/>
          </a:xfrm>
        </p:spPr>
        <p:txBody>
          <a:bodyPr/>
          <a:lstStyle/>
          <a:p>
            <a:r>
              <a:rPr lang="en-US" dirty="0"/>
              <a:t>Reporting Starts – 04-20-2017</a:t>
            </a:r>
          </a:p>
          <a:p>
            <a:r>
              <a:rPr lang="en-US" dirty="0"/>
              <a:t>Reporting Ends – 05-01-2017</a:t>
            </a:r>
          </a:p>
          <a:p>
            <a:r>
              <a:rPr lang="en-US" dirty="0"/>
              <a:t>Campaign – Brand Awareness</a:t>
            </a:r>
          </a:p>
          <a:p>
            <a:r>
              <a:rPr lang="en-US" dirty="0"/>
              <a:t>Reach – 22,187</a:t>
            </a:r>
          </a:p>
          <a:p>
            <a:r>
              <a:rPr lang="en-US" dirty="0"/>
              <a:t>Link Clicks – 29</a:t>
            </a:r>
          </a:p>
          <a:p>
            <a:r>
              <a:rPr lang="en-US" dirty="0"/>
              <a:t>Impressions – 28,408</a:t>
            </a:r>
          </a:p>
          <a:p>
            <a:r>
              <a:rPr lang="en-US" dirty="0"/>
              <a:t>Frequency – 1.28</a:t>
            </a:r>
          </a:p>
          <a:p>
            <a:r>
              <a:rPr lang="en-US" dirty="0"/>
              <a:t>CTR ( Link)- 0.42%</a:t>
            </a:r>
          </a:p>
          <a:p>
            <a:r>
              <a:rPr lang="en-US" dirty="0"/>
              <a:t>Clicks(all)-118</a:t>
            </a:r>
          </a:p>
        </p:txBody>
      </p:sp>
    </p:spTree>
    <p:extLst>
      <p:ext uri="{BB962C8B-B14F-4D97-AF65-F5344CB8AC3E}">
        <p14:creationId xmlns:p14="http://schemas.microsoft.com/office/powerpoint/2010/main" val="318956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US" sz="5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n-US" dirty="0"/>
              <a:t> </a:t>
            </a:r>
            <a:r>
              <a:rPr lang="en-US" sz="5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&amp; Conclusions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517715"/>
            <a:ext cx="9541853" cy="4730684"/>
          </a:xfrm>
        </p:spPr>
        <p:txBody>
          <a:bodyPr/>
          <a:lstStyle/>
          <a:p>
            <a:r>
              <a:rPr lang="en-US" dirty="0"/>
              <a:t>As the objective was Brand awareness, I focused on the reach &amp; link clicks which was accomplished in the 11 days span. </a:t>
            </a:r>
          </a:p>
          <a:p>
            <a:r>
              <a:rPr lang="en-US" dirty="0"/>
              <a:t>As per the data in the engagement on post and post shares, the client should focus on Engagement.</a:t>
            </a:r>
          </a:p>
          <a:p>
            <a:r>
              <a:rPr lang="en-US" dirty="0"/>
              <a:t>Also, There were 5 Campaigns when it came to Facebook . But the max CTR was 7.60% for campaign BA1 as compared to the overall CTR of 0.42%. </a:t>
            </a:r>
          </a:p>
        </p:txBody>
      </p:sp>
    </p:spTree>
    <p:extLst>
      <p:ext uri="{BB962C8B-B14F-4D97-AF65-F5344CB8AC3E}">
        <p14:creationId xmlns:p14="http://schemas.microsoft.com/office/powerpoint/2010/main" val="423588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pictur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355" y="355600"/>
            <a:ext cx="7857066" cy="58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09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google-adwords-right-hand-side-ad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926" y="584462"/>
            <a:ext cx="7642866" cy="580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0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Company Overview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90774"/>
            <a:ext cx="8946541" cy="4195481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Neologic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an IT Consulting/Staffing Company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Founded in 2015, based in McKinney, Texas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Provides IT services to clients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services includes all domains of SAP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SAP –Portfolio and Project Management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SAP – Project Life Cycle Management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SAP – Document Management System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Training Talent Acquisition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4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Account Structure Google AdWords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9831" y="1537450"/>
            <a:ext cx="3129699" cy="63159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Account Structure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330459" y="2709683"/>
            <a:ext cx="2187019" cy="592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Brand Awareness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06505" y="3870830"/>
            <a:ext cx="1476851" cy="61616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Center of Excellence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965" y="3895389"/>
            <a:ext cx="1234910" cy="5729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Consulting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58101" y="3878654"/>
            <a:ext cx="1944899" cy="64227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Project Management Services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548595" y="3844726"/>
            <a:ext cx="1503864" cy="65825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Neologic</a:t>
            </a:r>
            <a:r>
              <a:rPr lang="en-US" sz="1200" dirty="0"/>
              <a:t> Careers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98289" y="3878568"/>
            <a:ext cx="1342454" cy="64227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 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050835" y="2691088"/>
            <a:ext cx="1789232" cy="6114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Careers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2859" y="2691088"/>
            <a:ext cx="3129699" cy="63159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Onshore Offshore Delivery Model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63112" y="2691088"/>
            <a:ext cx="2155263" cy="63159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 Services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04204" y="3900595"/>
            <a:ext cx="1139527" cy="5787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Outsourcing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865258" y="3878568"/>
            <a:ext cx="1309993" cy="6084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Talent/Training Acquisition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348472" y="2169046"/>
            <a:ext cx="0" cy="52204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29179" y="2347274"/>
            <a:ext cx="9616272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1329701" y="2347274"/>
            <a:ext cx="0" cy="32101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cxnSpLocks/>
            <a:endCxn id="20" idx="0"/>
          </p:cNvCxnSpPr>
          <p:nvPr/>
        </p:nvCxnSpPr>
        <p:spPr>
          <a:xfrm>
            <a:off x="8012784" y="2347274"/>
            <a:ext cx="14925" cy="34381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9" idx="0"/>
          </p:cNvCxnSpPr>
          <p:nvPr/>
        </p:nvCxnSpPr>
        <p:spPr>
          <a:xfrm>
            <a:off x="10945451" y="2347274"/>
            <a:ext cx="0" cy="34381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1852" y="3591612"/>
            <a:ext cx="1376313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2"/>
          </p:cNvCxnSpPr>
          <p:nvPr/>
        </p:nvCxnSpPr>
        <p:spPr>
          <a:xfrm>
            <a:off x="1423969" y="3302516"/>
            <a:ext cx="8906" cy="28909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2168165" y="3591612"/>
            <a:ext cx="0" cy="3037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4540743" y="3322684"/>
            <a:ext cx="0" cy="2749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52586" y="3591612"/>
            <a:ext cx="1376313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5230470" y="3591612"/>
            <a:ext cx="0" cy="3037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3852586" y="3596325"/>
            <a:ext cx="0" cy="3037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10984729" y="3322684"/>
            <a:ext cx="0" cy="52204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9156569" y="3595813"/>
            <a:ext cx="0" cy="3037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7499023" y="3591612"/>
            <a:ext cx="0" cy="3037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327861" y="3307237"/>
            <a:ext cx="8906" cy="28909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7499023" y="3591612"/>
            <a:ext cx="1657546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791852" y="3591612"/>
            <a:ext cx="0" cy="3037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30459" y="5806911"/>
            <a:ext cx="11632155" cy="5373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and Display Network</a:t>
            </a:r>
          </a:p>
        </p:txBody>
      </p:sp>
    </p:spTree>
    <p:extLst>
      <p:ext uri="{BB962C8B-B14F-4D97-AF65-F5344CB8AC3E}">
        <p14:creationId xmlns:p14="http://schemas.microsoft.com/office/powerpoint/2010/main" val="162685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Target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Educational institutions</a:t>
            </a:r>
          </a:p>
          <a:p>
            <a:r>
              <a:rPr lang="en-US" dirty="0"/>
              <a:t>Startups</a:t>
            </a:r>
          </a:p>
          <a:p>
            <a:r>
              <a:rPr lang="en-US" dirty="0"/>
              <a:t>IT industries</a:t>
            </a:r>
          </a:p>
          <a:p>
            <a:r>
              <a:rPr lang="en-US" dirty="0"/>
              <a:t>Medical institutions </a:t>
            </a:r>
          </a:p>
        </p:txBody>
      </p:sp>
    </p:spTree>
    <p:extLst>
      <p:ext uri="{BB962C8B-B14F-4D97-AF65-F5344CB8AC3E}">
        <p14:creationId xmlns:p14="http://schemas.microsoft.com/office/powerpoint/2010/main" val="233574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816" y="501545"/>
            <a:ext cx="9404723" cy="1400530"/>
          </a:xfrm>
        </p:spPr>
        <p:txBody>
          <a:bodyPr/>
          <a:lstStyle/>
          <a:p>
            <a:r>
              <a:rPr lang="en-US" sz="5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Initial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so appropriate keywords</a:t>
            </a:r>
          </a:p>
          <a:p>
            <a:r>
              <a:rPr lang="en-US" dirty="0"/>
              <a:t>Low quality score </a:t>
            </a:r>
          </a:p>
          <a:p>
            <a:r>
              <a:rPr lang="en-US" dirty="0"/>
              <a:t>Failed to reach a wide range of audience.</a:t>
            </a:r>
          </a:p>
        </p:txBody>
      </p:sp>
    </p:spTree>
    <p:extLst>
      <p:ext uri="{BB962C8B-B14F-4D97-AF65-F5344CB8AC3E}">
        <p14:creationId xmlns:p14="http://schemas.microsoft.com/office/powerpoint/2010/main" val="4251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Remedy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more Refined Keywords.</a:t>
            </a:r>
          </a:p>
          <a:p>
            <a:r>
              <a:rPr lang="en-US" dirty="0"/>
              <a:t>Added a wide variety of audience that included local, National and International audience.</a:t>
            </a:r>
          </a:p>
          <a:p>
            <a:r>
              <a:rPr lang="en-US" dirty="0"/>
              <a:t>Using refined Keywords also helped us to increase our impression.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7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Major Impact on our campaign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doing all these modifications I was able to:</a:t>
            </a:r>
          </a:p>
          <a:p>
            <a:r>
              <a:rPr lang="en-US" dirty="0"/>
              <a:t>Obtain a better quality score</a:t>
            </a:r>
          </a:p>
          <a:p>
            <a:r>
              <a:rPr lang="en-US" dirty="0"/>
              <a:t>Made our adds more appealing </a:t>
            </a:r>
          </a:p>
          <a:p>
            <a:r>
              <a:rPr lang="en-US" dirty="0"/>
              <a:t>Relevant adds were displayed more number of times.</a:t>
            </a:r>
          </a:p>
        </p:txBody>
      </p:sp>
    </p:spTree>
    <p:extLst>
      <p:ext uri="{BB962C8B-B14F-4D97-AF65-F5344CB8AC3E}">
        <p14:creationId xmlns:p14="http://schemas.microsoft.com/office/powerpoint/2010/main" val="87314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Campaign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682" y="1647285"/>
            <a:ext cx="8545479" cy="422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5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453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Trebuchet MS</vt:lpstr>
      <vt:lpstr>Wingdings 3</vt:lpstr>
      <vt:lpstr>Ion</vt:lpstr>
      <vt:lpstr>        NEOLOGIC      Google AdWords           and           Facebook Ads </vt:lpstr>
      <vt:lpstr>PowerPoint Presentation</vt:lpstr>
      <vt:lpstr>Company Overview</vt:lpstr>
      <vt:lpstr>Account Structure Google AdWords</vt:lpstr>
      <vt:lpstr>Target Market</vt:lpstr>
      <vt:lpstr>Initial Mistakes</vt:lpstr>
      <vt:lpstr>Remedy</vt:lpstr>
      <vt:lpstr>Major Impact on our campaign </vt:lpstr>
      <vt:lpstr>Campaign Overview</vt:lpstr>
      <vt:lpstr>Campaign Overview(contd..)</vt:lpstr>
      <vt:lpstr>PowerPoint Presentation</vt:lpstr>
      <vt:lpstr>Facebook Structure</vt:lpstr>
      <vt:lpstr>Facebook Account Overview and Ads</vt:lpstr>
      <vt:lpstr>Improvements and Boosting</vt:lpstr>
      <vt:lpstr>Reach Statistics</vt:lpstr>
      <vt:lpstr>Facebook Results</vt:lpstr>
      <vt:lpstr>Results &amp; Conclusions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Arya, Abhidha</dc:creator>
  <cp:lastModifiedBy>Abhidha Arya</cp:lastModifiedBy>
  <cp:revision>32</cp:revision>
  <dcterms:created xsi:type="dcterms:W3CDTF">2017-05-04T23:28:08Z</dcterms:created>
  <dcterms:modified xsi:type="dcterms:W3CDTF">2018-08-24T06:45:50Z</dcterms:modified>
</cp:coreProperties>
</file>