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7" r:id="rId1"/>
  </p:sldMasterIdLst>
  <p:sldIdLst>
    <p:sldId id="268" r:id="rId2"/>
    <p:sldId id="258" r:id="rId3"/>
    <p:sldId id="269" r:id="rId4"/>
    <p:sldId id="27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4175"/>
    <a:srgbClr val="E52754"/>
    <a:srgbClr val="008D8A"/>
    <a:srgbClr val="D41A46"/>
    <a:srgbClr val="A3FFFD"/>
    <a:srgbClr val="F4A2B6"/>
    <a:srgbClr val="C9FFFE"/>
    <a:srgbClr val="00DFDA"/>
    <a:srgbClr val="E73D65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79"/>
    <p:restoredTop sz="95878"/>
  </p:normalViewPr>
  <p:slideViewPr>
    <p:cSldViewPr snapToGrid="0">
      <p:cViewPr varScale="1">
        <p:scale>
          <a:sx n="112" d="100"/>
          <a:sy n="112" d="100"/>
        </p:scale>
        <p:origin x="9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66E48-4730-5489-DF8C-7BF899EAD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02799-C65A-E2A3-42FC-8EDEDC6C1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94586-6E66-E47C-30B0-1B23D1110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94FA9-6D57-8AE9-B135-F8E8D4E3F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CDD6F-4FDF-FCFC-D546-257E72F67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53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C0D86-2966-34B5-7216-5A04680A2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C9301-34B4-8A23-AFA5-5DFA83B723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D6DAC-B794-3271-0FF8-591665D02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166EF-F411-BA74-8C1B-B195FB5A1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EDDCC-7BE0-4481-EE89-24B10C575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870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7D8FF2-9003-E537-D2B7-4AFE31D31C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04431-12A0-F85F-1C45-DD53CD391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E72E7-D7A0-DA9D-E2FC-B8AA7FD5E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D931A-9815-C2B8-6230-1D84535A1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F24BF-615D-5B8D-F721-1F6F3C5C4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316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71161-C01B-9124-9F79-226F298F4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993F2-625B-E26A-085F-85574BF51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7452E-04E9-B0FE-76B4-457A0235A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938E7-BCBC-2007-B48C-18681905E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1385E-BDF5-1D23-EE8A-7E27298E1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257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BBEB4-1E38-0240-C747-051484317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11862-C2B1-5AF3-0E02-8EF769C8D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AC108-C6D0-4232-E4FD-1DB9021DD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266F2-D34C-9618-E181-0CBB2F556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9B6DF-2210-C91D-AE97-F4D73DFAB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49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5161F-F765-D2C3-2702-F24FE876A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6BB5-235B-BD3E-E886-EAFAD5FB3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BDA2B-34C0-EFF1-525D-A4F0B5D4E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7B9E7-64C9-5306-9285-2B3DE5110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12/30/2023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770AB-FF42-00DF-CC81-A5173440F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40863-E5A1-4F5E-F276-31A6F956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48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7633E-AE11-B29C-22D0-D4A29C993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E4542-152B-BF1A-B98D-12798CF24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E4E31-54BB-C9AC-DECB-30356CE23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BF1999-B4BC-DAF2-2041-CDCCA6E9E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4853E5-8682-3D7B-10F2-43DAFDFAB1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91DFDA-863B-3656-3CDE-7A4E806B6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D506F0-3F55-C1A1-35DF-32D7579E5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B7395F-09A8-2FF9-9895-331A3D2DB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8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05A1-1832-39E3-584A-CDFBE73B0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5EF267-36A8-F81E-3A52-0170829AF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DC8325-8333-5CDD-8338-2A045939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D7C145-8A6D-5F76-55ED-28E945DA7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81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4112D7-B806-F57D-94E5-EFC5F76DC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7B8C21-E1A0-7E91-05E4-8A0722A77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195FA-9236-B0CE-B694-FCEBDF2CA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5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EE932-2F5D-06AE-85AB-D65F8A845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E8CF9-AD2C-682D-E359-9C86F66DD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A25CC-8AB9-59DA-BB84-7074006E9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4FEDA-1978-449A-6883-31F9B4FAD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12/30/2023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D1685-93BF-2A80-AFB4-0FCC02F18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D24E0-D8F3-5BF6-4339-5ACF59F75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382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31EDF-2198-194E-FC32-BD7CC3EFF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BA3AE9-B715-4E25-4DD8-9A2B246802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1A0D2-CAA8-8549-B961-A93900FB6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79CF0-F1B9-C54C-9911-ADD918729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8B08E-C895-E599-EE14-775726F11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DB87E-BC14-DAE7-8DED-8743D1229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370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E0C87D-A700-5F28-482A-A29CF11CF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B5778-63FC-D77E-0FFB-DA43E4651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4707B-4945-5571-156C-9B07C9D3CB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B51B6-FD6E-2CAA-25F7-71D976C2EE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8A6F1-CBAB-7AF6-1E53-0995C9086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22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planet with lights in the sky&#10;&#10;Description automatically generated with medium confidence">
            <a:extLst>
              <a:ext uri="{FF2B5EF4-FFF2-40B4-BE49-F238E27FC236}">
                <a16:creationId xmlns:a16="http://schemas.microsoft.com/office/drawing/2014/main" id="{A50B146F-EBB4-AB08-56B6-C96696BFF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6144B0-C25A-F168-AD78-2E3A22CC864A}"/>
              </a:ext>
            </a:extLst>
          </p:cNvPr>
          <p:cNvSpPr txBox="1"/>
          <p:nvPr/>
        </p:nvSpPr>
        <p:spPr>
          <a:xfrm>
            <a:off x="2286000" y="324647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1E483-C0E0-706D-2A49-17F657B71D5A}"/>
              </a:ext>
            </a:extLst>
          </p:cNvPr>
          <p:cNvSpPr txBox="1"/>
          <p:nvPr/>
        </p:nvSpPr>
        <p:spPr>
          <a:xfrm>
            <a:off x="995585" y="198205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A82501-C285-6F90-8B97-ECF05FEC8EC8}"/>
              </a:ext>
            </a:extLst>
          </p:cNvPr>
          <p:cNvSpPr txBox="1"/>
          <p:nvPr/>
        </p:nvSpPr>
        <p:spPr>
          <a:xfrm>
            <a:off x="252101" y="658611"/>
            <a:ext cx="8639797" cy="1323439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AU" sz="4000" dirty="0">
                <a:solidFill>
                  <a:srgbClr val="E73D65"/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Eco</a:t>
            </a:r>
            <a:r>
              <a:rPr lang="en-AU" sz="4000" dirty="0">
                <a:solidFill>
                  <a:srgbClr val="00DFDA"/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nomic </a:t>
            </a:r>
            <a:r>
              <a:rPr lang="en-AU" sz="4000" dirty="0">
                <a:solidFill>
                  <a:srgbClr val="00FFFF"/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&amp;</a:t>
            </a:r>
            <a:r>
              <a:rPr lang="en-AU" sz="4000" dirty="0">
                <a:solidFill>
                  <a:srgbClr val="008D8A"/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 </a:t>
            </a:r>
            <a:r>
              <a:rPr lang="en-AU" sz="4000" dirty="0">
                <a:solidFill>
                  <a:srgbClr val="E52754"/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Pop</a:t>
            </a:r>
            <a:r>
              <a:rPr lang="en-AU" sz="4000" dirty="0">
                <a:solidFill>
                  <a:srgbClr val="00FFFF"/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ulation</a:t>
            </a:r>
            <a:r>
              <a:rPr lang="en-AU" sz="4000" dirty="0">
                <a:solidFill>
                  <a:srgbClr val="008D8A"/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 </a:t>
            </a:r>
            <a:r>
              <a:rPr lang="en-AU" sz="4000" dirty="0">
                <a:solidFill>
                  <a:srgbClr val="00FFFF"/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correlation by countries and sub-regions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279D7E-2A40-4CF3-9A19-57FA50148C1B}"/>
              </a:ext>
            </a:extLst>
          </p:cNvPr>
          <p:cNvSpPr txBox="1"/>
          <p:nvPr/>
        </p:nvSpPr>
        <p:spPr>
          <a:xfrm>
            <a:off x="2130644" y="2735134"/>
            <a:ext cx="4973652" cy="646331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AU" sz="1800" b="1" u="sng" dirty="0">
                <a:solidFill>
                  <a:srgbClr val="FF00FF"/>
                </a:solidFill>
                <a:latin typeface="Canela" pitchFamily="2" charset="77"/>
              </a:rPr>
              <a:t> </a:t>
            </a:r>
            <a:r>
              <a:rPr lang="en-AU" sz="3600" b="1" dirty="0">
                <a:solidFill>
                  <a:srgbClr val="E52754"/>
                </a:solidFill>
                <a:latin typeface="Aptos Black" panose="020B0004020202020204" pitchFamily="34" charset="0"/>
              </a:rPr>
              <a:t>Project 3 – Group 2</a:t>
            </a:r>
            <a:endParaRPr lang="en-AU" sz="3600" dirty="0">
              <a:solidFill>
                <a:srgbClr val="E52754"/>
              </a:solidFill>
              <a:latin typeface="Aptos Black" panose="020B0004020202020204" pitchFamily="34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E776DE24-7E7C-1510-140C-78C9B1A9D84C}"/>
              </a:ext>
            </a:extLst>
          </p:cNvPr>
          <p:cNvSpPr txBox="1">
            <a:spLocks/>
          </p:cNvSpPr>
          <p:nvPr/>
        </p:nvSpPr>
        <p:spPr>
          <a:xfrm>
            <a:off x="3281586" y="4432240"/>
            <a:ext cx="2546646" cy="2212115"/>
          </a:xfrm>
          <a:prstGeom prst="rect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400" b="1" dirty="0">
                <a:solidFill>
                  <a:srgbClr val="00DFDA"/>
                </a:solidFill>
                <a:latin typeface="Proxima Nova" panose="02000506030000020004" pitchFamily="2" charset="0"/>
              </a:rPr>
              <a:t>Team Members</a:t>
            </a:r>
          </a:p>
          <a:p>
            <a:r>
              <a:rPr lang="en-AU" sz="2400" b="1" dirty="0">
                <a:solidFill>
                  <a:srgbClr val="E52754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   Abhidnya  </a:t>
            </a:r>
          </a:p>
          <a:p>
            <a:pPr marL="285750" indent="-285750"/>
            <a:r>
              <a:rPr lang="en-AU" sz="2400" b="1" dirty="0">
                <a:solidFill>
                  <a:srgbClr val="E52754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  Bich</a:t>
            </a:r>
            <a:endParaRPr lang="en-AU" sz="2400" dirty="0">
              <a:solidFill>
                <a:srgbClr val="E52754"/>
              </a:solidFill>
              <a:latin typeface="Apple Chancery" panose="03020702040506060504" pitchFamily="66" charset="-79"/>
              <a:cs typeface="Apple Chancery" panose="03020702040506060504" pitchFamily="66" charset="-79"/>
            </a:endParaRPr>
          </a:p>
          <a:p>
            <a:pPr marL="285750" indent="-285750"/>
            <a:r>
              <a:rPr lang="en-AU" sz="2400" b="1" dirty="0">
                <a:solidFill>
                  <a:srgbClr val="E52754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  Duc </a:t>
            </a:r>
          </a:p>
          <a:p>
            <a:pPr marL="285750" indent="-285750"/>
            <a:r>
              <a:rPr lang="en-AU" sz="2400" b="1" dirty="0">
                <a:solidFill>
                  <a:srgbClr val="E52754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  </a:t>
            </a:r>
            <a:r>
              <a:rPr lang="en-AU" sz="2400" b="1" dirty="0" err="1">
                <a:solidFill>
                  <a:srgbClr val="E52754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Yared</a:t>
            </a:r>
            <a:endParaRPr lang="en-US" sz="2400" dirty="0">
              <a:solidFill>
                <a:srgbClr val="E527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608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100000">
              <a:srgbClr val="A3FFFD"/>
            </a:gs>
            <a:gs pos="0">
              <a:srgbClr val="F4A2B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6D1EF0D-617C-5E32-4E15-578CFBE6E987}"/>
              </a:ext>
            </a:extLst>
          </p:cNvPr>
          <p:cNvSpPr txBox="1"/>
          <p:nvPr/>
        </p:nvSpPr>
        <p:spPr>
          <a:xfrm>
            <a:off x="373878" y="394774"/>
            <a:ext cx="8396243" cy="2208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AU" sz="4000" dirty="0">
                <a:solidFill>
                  <a:srgbClr val="008D8A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Aim : </a:t>
            </a:r>
          </a:p>
          <a:p>
            <a:pPr>
              <a:lnSpc>
                <a:spcPct val="90000"/>
              </a:lnSpc>
            </a:pPr>
            <a:endParaRPr lang="en-AU" sz="2200" dirty="0">
              <a:solidFill>
                <a:srgbClr val="C00000"/>
              </a:solidFill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>
              <a:lnSpc>
                <a:spcPct val="90000"/>
              </a:lnSpc>
            </a:pPr>
            <a:r>
              <a:rPr lang="en-AU" sz="2800" dirty="0">
                <a:solidFill>
                  <a:srgbClr val="D41A46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To analyse and study the correlation between economic indicators and population indicators by countries and sub-regions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8CF66B-E3D7-CE12-9D15-D6FF8393B653}"/>
              </a:ext>
            </a:extLst>
          </p:cNvPr>
          <p:cNvSpPr txBox="1"/>
          <p:nvPr/>
        </p:nvSpPr>
        <p:spPr>
          <a:xfrm>
            <a:off x="373878" y="2883433"/>
            <a:ext cx="4572000" cy="1091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AU" sz="3600" dirty="0">
                <a:solidFill>
                  <a:srgbClr val="008D8A"/>
                </a:solidFill>
                <a:latin typeface="Aptos Black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: </a:t>
            </a:r>
          </a:p>
          <a:p>
            <a:pPr>
              <a:lnSpc>
                <a:spcPct val="90000"/>
              </a:lnSpc>
            </a:pPr>
            <a:endParaRPr lang="en-AU" dirty="0">
              <a:solidFill>
                <a:srgbClr val="C00000"/>
              </a:solidFill>
              <a:latin typeface="Aptos Black" panose="020B00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AU" dirty="0">
              <a:solidFill>
                <a:srgbClr val="C00000"/>
              </a:solidFill>
              <a:latin typeface="Aptos Black" panose="020B00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A64293-2D04-24E2-3FC7-FC52F429F431}"/>
              </a:ext>
            </a:extLst>
          </p:cNvPr>
          <p:cNvSpPr txBox="1"/>
          <p:nvPr/>
        </p:nvSpPr>
        <p:spPr>
          <a:xfrm>
            <a:off x="373878" y="3789488"/>
            <a:ext cx="8716710" cy="2931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AutoNum type="arabicParenR"/>
            </a:pPr>
            <a:r>
              <a:rPr lang="en-AU" sz="2800" dirty="0">
                <a:solidFill>
                  <a:srgbClr val="E52754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Economic Data (Source-UN):</a:t>
            </a:r>
          </a:p>
          <a:p>
            <a:pPr>
              <a:lnSpc>
                <a:spcPct val="90000"/>
              </a:lnSpc>
            </a:pPr>
            <a:r>
              <a:rPr lang="en-AU" sz="2800" dirty="0">
                <a:solidFill>
                  <a:srgbClr val="E52754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     </a:t>
            </a:r>
            <a:r>
              <a:rPr lang="en-AU" sz="2500" dirty="0">
                <a:solidFill>
                  <a:schemeClr val="accent1">
                    <a:lumMod val="75000"/>
                  </a:schemeClr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Indicators – GDP (Nominal)</a:t>
            </a:r>
          </a:p>
          <a:p>
            <a:pPr>
              <a:lnSpc>
                <a:spcPct val="90000"/>
              </a:lnSpc>
            </a:pPr>
            <a:r>
              <a:rPr lang="en-AU" sz="2800" dirty="0">
                <a:solidFill>
                  <a:srgbClr val="E52754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2) Population Data (Source-World bank): </a:t>
            </a:r>
          </a:p>
          <a:p>
            <a:pPr>
              <a:lnSpc>
                <a:spcPct val="90000"/>
              </a:lnSpc>
            </a:pPr>
            <a:r>
              <a:rPr lang="en-AU" sz="2800" dirty="0">
                <a:solidFill>
                  <a:srgbClr val="E52754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     </a:t>
            </a:r>
            <a:r>
              <a:rPr lang="en-AU" sz="2500" dirty="0">
                <a:solidFill>
                  <a:schemeClr val="accent1">
                    <a:lumMod val="75000"/>
                  </a:schemeClr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Indicators – Population, Fertility / Reproduction </a:t>
            </a:r>
          </a:p>
          <a:p>
            <a:pPr>
              <a:lnSpc>
                <a:spcPct val="90000"/>
              </a:lnSpc>
            </a:pPr>
            <a:r>
              <a:rPr lang="en-AU" sz="2500" dirty="0">
                <a:solidFill>
                  <a:schemeClr val="accent1">
                    <a:lumMod val="75000"/>
                  </a:schemeClr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      rate, Mortality rate, Life expectancy etc</a:t>
            </a:r>
            <a:r>
              <a:rPr lang="en-AU" sz="2800" dirty="0">
                <a:solidFill>
                  <a:schemeClr val="accent1">
                    <a:lumMod val="75000"/>
                  </a:schemeClr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AU" sz="2800" dirty="0">
                <a:solidFill>
                  <a:srgbClr val="E52754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3) Latitude &amp; </a:t>
            </a:r>
            <a:r>
              <a:rPr lang="en-AU" sz="2800" dirty="0" err="1">
                <a:solidFill>
                  <a:srgbClr val="E52754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Londitude</a:t>
            </a:r>
            <a:r>
              <a:rPr lang="en-AU" sz="2800" dirty="0">
                <a:solidFill>
                  <a:srgbClr val="E52754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of countries (Open Source)</a:t>
            </a:r>
          </a:p>
          <a:p>
            <a:pPr>
              <a:lnSpc>
                <a:spcPct val="90000"/>
              </a:lnSpc>
            </a:pPr>
            <a:endParaRPr lang="en-AU" sz="3600" dirty="0">
              <a:solidFill>
                <a:srgbClr val="E52754"/>
              </a:solidFill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58528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100000">
              <a:srgbClr val="A3FFFD"/>
            </a:gs>
            <a:gs pos="0">
              <a:srgbClr val="F4A2B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6D1EF0D-617C-5E32-4E15-578CFBE6E987}"/>
              </a:ext>
            </a:extLst>
          </p:cNvPr>
          <p:cNvSpPr txBox="1"/>
          <p:nvPr/>
        </p:nvSpPr>
        <p:spPr>
          <a:xfrm>
            <a:off x="414471" y="411865"/>
            <a:ext cx="8396243" cy="604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AU" sz="3600" dirty="0">
                <a:solidFill>
                  <a:schemeClr val="accent1">
                    <a:lumMod val="75000"/>
                  </a:schemeClr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What all we did ?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A64293-2D04-24E2-3FC7-FC52F429F431}"/>
              </a:ext>
            </a:extLst>
          </p:cNvPr>
          <p:cNvSpPr txBox="1"/>
          <p:nvPr/>
        </p:nvSpPr>
        <p:spPr>
          <a:xfrm>
            <a:off x="162370" y="1140687"/>
            <a:ext cx="8819260" cy="1654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AutoNum type="arabicParenR"/>
            </a:pPr>
            <a:r>
              <a:rPr lang="en-AU" sz="2800" dirty="0">
                <a:solidFill>
                  <a:srgbClr val="008D8A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Created a html page </a:t>
            </a:r>
            <a:r>
              <a:rPr lang="en-AU" sz="2800" dirty="0">
                <a:solidFill>
                  <a:srgbClr val="184175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– ECO-POP</a:t>
            </a:r>
          </a:p>
          <a:p>
            <a:pPr marL="342900" indent="-342900">
              <a:lnSpc>
                <a:spcPct val="90000"/>
              </a:lnSpc>
              <a:buAutoNum type="arabicParenR"/>
            </a:pPr>
            <a:endParaRPr lang="en-AU" sz="2800" dirty="0">
              <a:solidFill>
                <a:srgbClr val="008D8A"/>
              </a:solidFill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>
              <a:lnSpc>
                <a:spcPct val="90000"/>
              </a:lnSpc>
            </a:pPr>
            <a:r>
              <a:rPr lang="en-AU" sz="2800" dirty="0">
                <a:solidFill>
                  <a:srgbClr val="008D8A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2) ECO-POP consist of three parts</a:t>
            </a:r>
          </a:p>
          <a:p>
            <a:pPr>
              <a:lnSpc>
                <a:spcPct val="90000"/>
              </a:lnSpc>
            </a:pPr>
            <a:r>
              <a:rPr lang="en-AU" sz="2800" dirty="0">
                <a:solidFill>
                  <a:srgbClr val="E52754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     </a:t>
            </a:r>
            <a:endParaRPr lang="en-AU" sz="3600" dirty="0">
              <a:solidFill>
                <a:srgbClr val="E52754"/>
              </a:solidFill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08F8B0-8307-1ADD-D7B7-CF4D19175359}"/>
              </a:ext>
            </a:extLst>
          </p:cNvPr>
          <p:cNvSpPr txBox="1"/>
          <p:nvPr/>
        </p:nvSpPr>
        <p:spPr>
          <a:xfrm>
            <a:off x="649479" y="2666403"/>
            <a:ext cx="8161235" cy="370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AutoNum type="arabicParenR"/>
            </a:pPr>
            <a:r>
              <a:rPr lang="en-AU" sz="2800" dirty="0">
                <a:solidFill>
                  <a:srgbClr val="184175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Country Visualisation</a:t>
            </a:r>
          </a:p>
          <a:p>
            <a:pPr>
              <a:lnSpc>
                <a:spcPct val="90000"/>
              </a:lnSpc>
            </a:pPr>
            <a:r>
              <a:rPr lang="en-AU" sz="2800" dirty="0">
                <a:solidFill>
                  <a:srgbClr val="E52754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  </a:t>
            </a:r>
            <a:r>
              <a:rPr lang="en-AU" sz="2400" dirty="0">
                <a:solidFill>
                  <a:srgbClr val="E52754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- To study economic Vs population indicators for two    </a:t>
            </a:r>
          </a:p>
          <a:p>
            <a:pPr>
              <a:lnSpc>
                <a:spcPct val="90000"/>
              </a:lnSpc>
            </a:pPr>
            <a:r>
              <a:rPr lang="en-AU" sz="2400" dirty="0">
                <a:solidFill>
                  <a:srgbClr val="E52754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     countries simultaneously using scatter plots</a:t>
            </a:r>
          </a:p>
          <a:p>
            <a:pPr>
              <a:lnSpc>
                <a:spcPct val="90000"/>
              </a:lnSpc>
            </a:pPr>
            <a:r>
              <a:rPr lang="en-AU" sz="2400" dirty="0">
                <a:solidFill>
                  <a:srgbClr val="E52754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   - Can select timeframe (years)</a:t>
            </a:r>
          </a:p>
          <a:p>
            <a:pPr>
              <a:lnSpc>
                <a:spcPct val="90000"/>
              </a:lnSpc>
            </a:pPr>
            <a:r>
              <a:rPr lang="en-AU" sz="2800" dirty="0">
                <a:solidFill>
                  <a:srgbClr val="184175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2) Sub-region Visualisation</a:t>
            </a:r>
          </a:p>
          <a:p>
            <a:pPr>
              <a:lnSpc>
                <a:spcPct val="90000"/>
              </a:lnSpc>
            </a:pPr>
            <a:r>
              <a:rPr lang="en-AU" sz="2800" dirty="0">
                <a:solidFill>
                  <a:srgbClr val="E52754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  </a:t>
            </a:r>
            <a:r>
              <a:rPr lang="en-AU" sz="2400" dirty="0">
                <a:solidFill>
                  <a:srgbClr val="E52754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- To study economic Vs population indicators for   </a:t>
            </a:r>
          </a:p>
          <a:p>
            <a:pPr>
              <a:lnSpc>
                <a:spcPct val="90000"/>
              </a:lnSpc>
            </a:pPr>
            <a:r>
              <a:rPr lang="en-AU" sz="2400" dirty="0">
                <a:solidFill>
                  <a:srgbClr val="E52754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    continents/subregions</a:t>
            </a:r>
          </a:p>
          <a:p>
            <a:pPr>
              <a:lnSpc>
                <a:spcPct val="90000"/>
              </a:lnSpc>
            </a:pPr>
            <a:r>
              <a:rPr lang="en-AU" sz="2800" dirty="0">
                <a:solidFill>
                  <a:srgbClr val="184175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3) Geographical Visualisation</a:t>
            </a:r>
          </a:p>
          <a:p>
            <a:pPr>
              <a:lnSpc>
                <a:spcPct val="90000"/>
              </a:lnSpc>
            </a:pPr>
            <a:r>
              <a:rPr lang="en-AU" sz="2400" dirty="0">
                <a:solidFill>
                  <a:srgbClr val="184175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   </a:t>
            </a:r>
            <a:r>
              <a:rPr lang="en-AU" sz="2400" dirty="0">
                <a:solidFill>
                  <a:srgbClr val="E52754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- To understand geographic locations of different </a:t>
            </a:r>
          </a:p>
          <a:p>
            <a:pPr>
              <a:lnSpc>
                <a:spcPct val="90000"/>
              </a:lnSpc>
            </a:pPr>
            <a:r>
              <a:rPr lang="en-AU" sz="2400" dirty="0">
                <a:solidFill>
                  <a:srgbClr val="E52754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     countries for </a:t>
            </a:r>
            <a:r>
              <a:rPr lang="en-AU" sz="2400" dirty="0" err="1">
                <a:solidFill>
                  <a:srgbClr val="E52754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comaparative</a:t>
            </a:r>
            <a:r>
              <a:rPr lang="en-AU" sz="2400" dirty="0">
                <a:solidFill>
                  <a:srgbClr val="E52754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3837447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100000">
              <a:srgbClr val="A3FFFD"/>
            </a:gs>
            <a:gs pos="0">
              <a:srgbClr val="F4A2B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6D1EF0D-617C-5E32-4E15-578CFBE6E987}"/>
              </a:ext>
            </a:extLst>
          </p:cNvPr>
          <p:cNvSpPr txBox="1"/>
          <p:nvPr/>
        </p:nvSpPr>
        <p:spPr>
          <a:xfrm>
            <a:off x="414472" y="411865"/>
            <a:ext cx="2448370" cy="604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AU" sz="3600" dirty="0">
                <a:solidFill>
                  <a:srgbClr val="184175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Summary: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B224E5-7263-5A57-0211-41602386DBAE}"/>
              </a:ext>
            </a:extLst>
          </p:cNvPr>
          <p:cNvSpPr txBox="1"/>
          <p:nvPr/>
        </p:nvSpPr>
        <p:spPr>
          <a:xfrm>
            <a:off x="414472" y="3591661"/>
            <a:ext cx="4584818" cy="604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AU" sz="3600" dirty="0">
                <a:solidFill>
                  <a:srgbClr val="184175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Future prospects: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6EA87C-A6E4-48AB-A026-310A623580DE}"/>
              </a:ext>
            </a:extLst>
          </p:cNvPr>
          <p:cNvSpPr txBox="1">
            <a:spLocks/>
          </p:cNvSpPr>
          <p:nvPr/>
        </p:nvSpPr>
        <p:spPr>
          <a:xfrm>
            <a:off x="555476" y="1035934"/>
            <a:ext cx="8050139" cy="23930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8D8A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1) A broad conclusion can be drawn that economic prosperity brings better standards of living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8D8A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2) Exceptions can be observed due to local conditions like government policies, natural calamities, wars, social/cultural/religious/ethnic beliefs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8D8A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3) General trends can be observed for group of countries or subregions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b="1" dirty="0">
              <a:solidFill>
                <a:schemeClr val="accent1">
                  <a:lumMod val="75000"/>
                </a:schemeClr>
              </a:solidFill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40530A9-27A2-ABAA-75B6-7F894CE1E67C}"/>
              </a:ext>
            </a:extLst>
          </p:cNvPr>
          <p:cNvSpPr txBox="1">
            <a:spLocks/>
          </p:cNvSpPr>
          <p:nvPr/>
        </p:nvSpPr>
        <p:spPr>
          <a:xfrm>
            <a:off x="3132032" y="5980758"/>
            <a:ext cx="2897025" cy="6326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184175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Thank You !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634AEE-C1DA-EC95-FCA0-CCDA965AB60C}"/>
              </a:ext>
            </a:extLst>
          </p:cNvPr>
          <p:cNvSpPr txBox="1">
            <a:spLocks/>
          </p:cNvSpPr>
          <p:nvPr/>
        </p:nvSpPr>
        <p:spPr>
          <a:xfrm>
            <a:off x="555476" y="4196442"/>
            <a:ext cx="8050139" cy="16859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E52754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1) A study can be extrapolated using different models to predict future growth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E52754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2) Different plot and indicators can be added to give robust understanding of the subject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72652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686</TotalTime>
  <Words>266</Words>
  <Application>Microsoft Office PowerPoint</Application>
  <PresentationFormat>On-screen Show (4:3)</PresentationFormat>
  <Paragraphs>40</Paragraphs>
  <Slides>4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6" baseType="lpstr">
      <vt:lpstr>APPLE CHANCERY</vt:lpstr>
      <vt:lpstr>APPLE CHANCERY</vt:lpstr>
      <vt:lpstr>Canela</vt:lpstr>
      <vt:lpstr>Proxima Nova</vt:lpstr>
      <vt:lpstr>Aharoni</vt:lpstr>
      <vt:lpstr>Aptos Black</vt:lpstr>
      <vt:lpstr>Arial</vt:lpstr>
      <vt:lpstr>Calibri</vt:lpstr>
      <vt:lpstr>Calibri Light</vt:lpstr>
      <vt:lpstr>Wingdings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Project 1 </dc:title>
  <dc:creator>Yared Haile</dc:creator>
  <cp:lastModifiedBy>Concierge Two</cp:lastModifiedBy>
  <cp:revision>14</cp:revision>
  <dcterms:created xsi:type="dcterms:W3CDTF">2023-10-16T09:43:07Z</dcterms:created>
  <dcterms:modified xsi:type="dcterms:W3CDTF">2023-12-30T02:00:31Z</dcterms:modified>
</cp:coreProperties>
</file>