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9"/>
    <p:restoredTop sz="95878"/>
  </p:normalViewPr>
  <p:slideViewPr>
    <p:cSldViewPr snapToGrid="0">
      <p:cViewPr varScale="1">
        <p:scale>
          <a:sx n="140" d="100"/>
          <a:sy n="140"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A63B027B-0313-A211-CDBB-8DA3AD35B04D}"/>
              </a:ext>
            </a:extLst>
          </p:cNvPr>
          <p:cNvPicPr>
            <a:picLocks noChangeAspect="1"/>
          </p:cNvPicPr>
          <p:nvPr/>
        </p:nvPicPr>
        <p:blipFill rotWithShape="1">
          <a:blip r:embed="rId2"/>
          <a:srcRect l="28091" r="-1"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79E9735-5BB4-3CDA-3009-8E1A05E65652}"/>
              </a:ext>
            </a:extLst>
          </p:cNvPr>
          <p:cNvSpPr>
            <a:spLocks noGrp="1"/>
          </p:cNvSpPr>
          <p:nvPr>
            <p:ph type="ctrTitle"/>
          </p:nvPr>
        </p:nvSpPr>
        <p:spPr>
          <a:xfrm>
            <a:off x="668867" y="1678666"/>
            <a:ext cx="4088190" cy="2369093"/>
          </a:xfrm>
        </p:spPr>
        <p:txBody>
          <a:bodyPr>
            <a:normAutofit/>
          </a:bodyPr>
          <a:lstStyle/>
          <a:p>
            <a:r>
              <a:rPr lang="en-AU" sz="4800" b="1" dirty="0">
                <a:effectLst/>
                <a:latin typeface="Canela" pitchFamily="2" charset="77"/>
              </a:rPr>
              <a:t>Group Project 1</a:t>
            </a:r>
            <a:br>
              <a:rPr lang="en-AU" sz="4800" dirty="0">
                <a:effectLst/>
                <a:latin typeface="Canela" pitchFamily="2" charset="77"/>
              </a:rPr>
            </a:br>
            <a:endParaRPr lang="en-US" sz="4800" dirty="0"/>
          </a:p>
        </p:txBody>
      </p:sp>
      <p:sp>
        <p:nvSpPr>
          <p:cNvPr id="3" name="Subtitle 2">
            <a:extLst>
              <a:ext uri="{FF2B5EF4-FFF2-40B4-BE49-F238E27FC236}">
                <a16:creationId xmlns:a16="http://schemas.microsoft.com/office/drawing/2014/main" id="{42B81825-508D-A77A-DEF7-6EBD3780390B}"/>
              </a:ext>
            </a:extLst>
          </p:cNvPr>
          <p:cNvSpPr>
            <a:spLocks noGrp="1"/>
          </p:cNvSpPr>
          <p:nvPr>
            <p:ph type="subTitle" idx="1"/>
          </p:nvPr>
        </p:nvSpPr>
        <p:spPr>
          <a:xfrm>
            <a:off x="725114" y="4082433"/>
            <a:ext cx="4079721" cy="1096901"/>
          </a:xfrm>
        </p:spPr>
        <p:txBody>
          <a:bodyPr>
            <a:normAutofit fontScale="77500" lnSpcReduction="20000"/>
          </a:bodyPr>
          <a:lstStyle/>
          <a:p>
            <a:pPr>
              <a:lnSpc>
                <a:spcPct val="90000"/>
              </a:lnSpc>
            </a:pPr>
            <a:r>
              <a:rPr lang="en-AU" sz="1200" b="1" dirty="0">
                <a:solidFill>
                  <a:schemeClr val="tx1"/>
                </a:solidFill>
                <a:effectLst/>
                <a:latin typeface="Proxima Nova" panose="02000506030000020004" pitchFamily="2" charset="0"/>
              </a:rPr>
              <a:t>Team Members</a:t>
            </a:r>
          </a:p>
          <a:p>
            <a:pPr>
              <a:lnSpc>
                <a:spcPct val="90000"/>
              </a:lnSpc>
            </a:pPr>
            <a:r>
              <a:rPr lang="en-AU" sz="1200" b="1" dirty="0" err="1">
                <a:solidFill>
                  <a:schemeClr val="tx1"/>
                </a:solidFill>
                <a:effectLst/>
                <a:latin typeface="APPLE CHANCERY" panose="03020702040506060504" pitchFamily="66" charset="-79"/>
                <a:cs typeface="APPLE CHANCERY" panose="03020702040506060504" pitchFamily="66" charset="-79"/>
              </a:rPr>
              <a:t>Abhidnya</a:t>
            </a:r>
            <a:r>
              <a:rPr lang="en-AU" sz="1200" b="1" dirty="0">
                <a:solidFill>
                  <a:schemeClr val="tx1"/>
                </a:solidFill>
                <a:effectLst/>
                <a:latin typeface="APPLE CHANCERY" panose="03020702040506060504" pitchFamily="66" charset="-79"/>
                <a:cs typeface="APPLE CHANCERY" panose="03020702040506060504" pitchFamily="66" charset="-79"/>
              </a:rPr>
              <a:t> - PM </a:t>
            </a:r>
            <a:endParaRPr lang="en-AU" sz="1200" dirty="0">
              <a:solidFill>
                <a:schemeClr val="tx1"/>
              </a:solidFill>
              <a:effectLst/>
              <a:latin typeface="Apple Chancery" panose="03020702040506060504" pitchFamily="66" charset="-79"/>
              <a:cs typeface="Apple Chancery" panose="03020702040506060504" pitchFamily="66" charset="-79"/>
            </a:endParaRPr>
          </a:p>
          <a:p>
            <a:pPr>
              <a:lnSpc>
                <a:spcPct val="90000"/>
              </a:lnSpc>
            </a:pPr>
            <a:r>
              <a:rPr lang="en-AU" sz="1200" b="1" dirty="0" err="1">
                <a:solidFill>
                  <a:schemeClr val="tx1"/>
                </a:solidFill>
                <a:effectLst/>
                <a:latin typeface="APPLE CHANCERY" panose="03020702040506060504" pitchFamily="66" charset="-79"/>
                <a:cs typeface="APPLE CHANCERY" panose="03020702040506060504" pitchFamily="66" charset="-79"/>
              </a:rPr>
              <a:t>Talieh</a:t>
            </a:r>
            <a:endParaRPr lang="en-AU" sz="1200" dirty="0">
              <a:solidFill>
                <a:schemeClr val="tx1"/>
              </a:solidFill>
              <a:effectLst/>
              <a:latin typeface="Apple Chancery" panose="03020702040506060504" pitchFamily="66" charset="-79"/>
              <a:cs typeface="Apple Chancery" panose="03020702040506060504" pitchFamily="66" charset="-79"/>
            </a:endParaRPr>
          </a:p>
          <a:p>
            <a:pPr>
              <a:lnSpc>
                <a:spcPct val="90000"/>
              </a:lnSpc>
            </a:pPr>
            <a:r>
              <a:rPr lang="en-AU" sz="1200" b="1" dirty="0">
                <a:solidFill>
                  <a:schemeClr val="tx1"/>
                </a:solidFill>
                <a:effectLst/>
                <a:latin typeface="APPLE CHANCERY" panose="03020702040506060504" pitchFamily="66" charset="-79"/>
                <a:cs typeface="APPLE CHANCERY" panose="03020702040506060504" pitchFamily="66" charset="-79"/>
              </a:rPr>
              <a:t>Peter Tram</a:t>
            </a:r>
            <a:endParaRPr lang="en-AU" sz="1200" dirty="0">
              <a:solidFill>
                <a:schemeClr val="tx1"/>
              </a:solidFill>
              <a:effectLst/>
              <a:latin typeface="Apple Chancery" panose="03020702040506060504" pitchFamily="66" charset="-79"/>
              <a:cs typeface="Apple Chancery" panose="03020702040506060504" pitchFamily="66" charset="-79"/>
            </a:endParaRPr>
          </a:p>
          <a:p>
            <a:pPr>
              <a:lnSpc>
                <a:spcPct val="90000"/>
              </a:lnSpc>
            </a:pPr>
            <a:r>
              <a:rPr lang="en-AU" sz="1200" b="1" dirty="0" err="1">
                <a:solidFill>
                  <a:schemeClr val="tx1"/>
                </a:solidFill>
                <a:effectLst/>
                <a:latin typeface="APPLE CHANCERY" panose="03020702040506060504" pitchFamily="66" charset="-79"/>
                <a:cs typeface="APPLE CHANCERY" panose="03020702040506060504" pitchFamily="66" charset="-79"/>
              </a:rPr>
              <a:t>Yared</a:t>
            </a:r>
            <a:r>
              <a:rPr lang="en-AU" sz="1200" b="1" dirty="0">
                <a:solidFill>
                  <a:schemeClr val="tx1"/>
                </a:solidFill>
                <a:effectLst/>
                <a:latin typeface="APPLE CHANCERY" panose="03020702040506060504" pitchFamily="66" charset="-79"/>
                <a:cs typeface="APPLE CHANCERY" panose="03020702040506060504" pitchFamily="66" charset="-79"/>
              </a:rPr>
              <a:t> Haile</a:t>
            </a:r>
            <a:endParaRPr lang="en-AU" sz="1200" dirty="0">
              <a:solidFill>
                <a:schemeClr val="tx1"/>
              </a:solidFill>
              <a:effectLst/>
              <a:latin typeface="Apple Chancery" panose="03020702040506060504" pitchFamily="66" charset="-79"/>
              <a:cs typeface="Apple Chancery" panose="03020702040506060504" pitchFamily="66" charset="-79"/>
            </a:endParaRPr>
          </a:p>
          <a:p>
            <a:pPr>
              <a:lnSpc>
                <a:spcPct val="90000"/>
              </a:lnSpc>
            </a:pPr>
            <a:endParaRPr lang="en-US" sz="600" dirty="0"/>
          </a:p>
        </p:txBody>
      </p:sp>
      <p:cxnSp>
        <p:nvCxnSpPr>
          <p:cNvPr id="28" name="Straight Connector 27">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3161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View of motion blurred underground railway">
            <a:extLst>
              <a:ext uri="{FF2B5EF4-FFF2-40B4-BE49-F238E27FC236}">
                <a16:creationId xmlns:a16="http://schemas.microsoft.com/office/drawing/2014/main" id="{CD5104CE-9D07-DE82-D157-FCB0165B43CC}"/>
              </a:ext>
            </a:extLst>
          </p:cNvPr>
          <p:cNvPicPr>
            <a:picLocks noChangeAspect="1"/>
          </p:cNvPicPr>
          <p:nvPr/>
        </p:nvPicPr>
        <p:blipFill rotWithShape="1">
          <a:blip r:embed="rId2"/>
          <a:srcRect l="22893"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30CE8CE-6795-CBC9-A7A2-649C4D0D9636}"/>
              </a:ext>
            </a:extLst>
          </p:cNvPr>
          <p:cNvSpPr>
            <a:spLocks noGrp="1"/>
          </p:cNvSpPr>
          <p:nvPr>
            <p:ph type="title"/>
          </p:nvPr>
        </p:nvSpPr>
        <p:spPr>
          <a:xfrm>
            <a:off x="677333" y="609600"/>
            <a:ext cx="3851123" cy="1320800"/>
          </a:xfrm>
        </p:spPr>
        <p:txBody>
          <a:bodyPr>
            <a:normAutofit/>
          </a:bodyPr>
          <a:lstStyle/>
          <a:p>
            <a:pPr>
              <a:lnSpc>
                <a:spcPct val="90000"/>
              </a:lnSpc>
            </a:pPr>
            <a:r>
              <a:rPr lang="en-AU" sz="1700" b="1">
                <a:effectLst/>
                <a:latin typeface="Canela" pitchFamily="2" charset="77"/>
              </a:rPr>
              <a:t>Project Title </a:t>
            </a:r>
            <a:br>
              <a:rPr lang="en-AU" sz="1700" b="1">
                <a:effectLst/>
                <a:latin typeface="Canela" pitchFamily="2" charset="77"/>
              </a:rPr>
            </a:br>
            <a:r>
              <a:rPr lang="en-AU" sz="1700" b="1">
                <a:effectLst/>
                <a:latin typeface="Canela" pitchFamily="2" charset="77"/>
              </a:rPr>
              <a:t> </a:t>
            </a:r>
            <a:br>
              <a:rPr lang="en-AU" sz="1700">
                <a:effectLst/>
                <a:latin typeface="Canela" pitchFamily="2" charset="77"/>
              </a:rPr>
            </a:br>
            <a:r>
              <a:rPr lang="en-AU" sz="1700" b="1">
                <a:effectLst/>
                <a:latin typeface="Canela" pitchFamily="2" charset="77"/>
              </a:rPr>
              <a:t>Melbourne Metro Transport Trends by passenger footfall</a:t>
            </a:r>
            <a:br>
              <a:rPr lang="en-AU" sz="1700">
                <a:effectLst/>
                <a:latin typeface="Canela" pitchFamily="2" charset="77"/>
              </a:rPr>
            </a:br>
            <a:endParaRPr lang="en-US" sz="1700"/>
          </a:p>
        </p:txBody>
      </p:sp>
      <p:sp>
        <p:nvSpPr>
          <p:cNvPr id="3" name="Content Placeholder 2">
            <a:extLst>
              <a:ext uri="{FF2B5EF4-FFF2-40B4-BE49-F238E27FC236}">
                <a16:creationId xmlns:a16="http://schemas.microsoft.com/office/drawing/2014/main" id="{671AEFF4-4E1C-11FA-5A8D-0905C147E27E}"/>
              </a:ext>
            </a:extLst>
          </p:cNvPr>
          <p:cNvSpPr>
            <a:spLocks noGrp="1"/>
          </p:cNvSpPr>
          <p:nvPr>
            <p:ph idx="1"/>
          </p:nvPr>
        </p:nvSpPr>
        <p:spPr>
          <a:xfrm>
            <a:off x="677334" y="2160589"/>
            <a:ext cx="3851122" cy="3880773"/>
          </a:xfrm>
        </p:spPr>
        <p:txBody>
          <a:bodyPr>
            <a:normAutofit/>
          </a:bodyPr>
          <a:lstStyle/>
          <a:p>
            <a:r>
              <a:rPr lang="en-AU" sz="1700">
                <a:effectLst/>
                <a:latin typeface="Segoe UI" panose="020B0502040204020203" pitchFamily="34" charset="0"/>
                <a:ea typeface="Calibri" panose="020F0502020204030204" pitchFamily="34" charset="0"/>
                <a:cs typeface="Times New Roman" panose="02020603050405020304" pitchFamily="18" charset="0"/>
              </a:rPr>
              <a:t>Proposal</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p>
            <a:r>
              <a:rPr lang="en-AU" sz="1700">
                <a:effectLst/>
                <a:latin typeface="Segoe UI" panose="020B0502040204020203" pitchFamily="34" charset="0"/>
                <a:ea typeface="Calibri" panose="020F0502020204030204" pitchFamily="34" charset="0"/>
                <a:cs typeface="Times New Roman" panose="02020603050405020304" pitchFamily="18" charset="0"/>
              </a:rPr>
              <a:t>The primary objective of this project is to conduct a comprehensive analysis of public transport trends in Melbourne over the period from 2018 to 2023. This analysis will place a specific emphasis on the performance and usage patterns of the metro train system. Additionally, the project seeks to explore potential correlations between public transport trends and real estate trends, particularly property sales.</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a:p>
        </p:txBody>
      </p:sp>
      <p:cxnSp>
        <p:nvCxnSpPr>
          <p:cNvPr id="14"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165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2296-59BC-7AC5-BB3B-ED52F0C10CD2}"/>
              </a:ext>
            </a:extLst>
          </p:cNvPr>
          <p:cNvSpPr>
            <a:spLocks noGrp="1"/>
          </p:cNvSpPr>
          <p:nvPr>
            <p:ph type="title"/>
          </p:nvPr>
        </p:nvSpPr>
        <p:spPr>
          <a:xfrm>
            <a:off x="676746" y="609600"/>
            <a:ext cx="3729076" cy="1320800"/>
          </a:xfrm>
        </p:spPr>
        <p:txBody>
          <a:bodyPr anchor="ctr">
            <a:normAutofit/>
          </a:bodyPr>
          <a:lstStyle/>
          <a:p>
            <a:r>
              <a:rPr lang="en-AU">
                <a:effectLst/>
                <a:latin typeface="Segoe UI" panose="020B0502040204020203" pitchFamily="34" charset="0"/>
                <a:ea typeface="Calibri" panose="020F0502020204030204" pitchFamily="34" charset="0"/>
                <a:cs typeface="Times New Roman" panose="02020603050405020304" pitchFamily="18" charset="0"/>
              </a:rPr>
              <a:t>Data Sources</a:t>
            </a:r>
            <a:br>
              <a:rPr lang="en-AU">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42E4C02-B41F-D630-9FD3-0A70C3893C2E}"/>
              </a:ext>
            </a:extLst>
          </p:cNvPr>
          <p:cNvSpPr>
            <a:spLocks noGrp="1"/>
          </p:cNvSpPr>
          <p:nvPr>
            <p:ph idx="1"/>
          </p:nvPr>
        </p:nvSpPr>
        <p:spPr>
          <a:xfrm>
            <a:off x="685167" y="2160589"/>
            <a:ext cx="3720916" cy="3560733"/>
          </a:xfrm>
        </p:spPr>
        <p:txBody>
          <a:bodyPr>
            <a:normAutofit/>
          </a:bodyPr>
          <a:lstStyle/>
          <a:p>
            <a:r>
              <a:rPr lang="en-AU">
                <a:effectLst/>
                <a:latin typeface="Segoe UI" panose="020B0502040204020203" pitchFamily="34" charset="0"/>
                <a:ea typeface="Calibri" panose="020F0502020204030204" pitchFamily="34" charset="0"/>
                <a:cs typeface="Times New Roman" panose="02020603050405020304" pitchFamily="18" charset="0"/>
              </a:rPr>
              <a:t>The project will draw its main data from the Department of Transport and Planning under the Government of Victoria and </a:t>
            </a:r>
            <a:r>
              <a:rPr lang="en-AU">
                <a:latin typeface="Segoe UI" panose="020B0502040204020203" pitchFamily="34" charset="0"/>
                <a:cs typeface="Times New Roman" panose="02020603050405020304" pitchFamily="18" charset="0"/>
              </a:rPr>
              <a:t>Property sales statistics. </a:t>
            </a:r>
            <a:r>
              <a:rPr lang="en-AU">
                <a:effectLst/>
                <a:latin typeface="Segoe UI" panose="020B0502040204020203" pitchFamily="34" charset="0"/>
                <a:ea typeface="Calibri" panose="020F0502020204030204" pitchFamily="34" charset="0"/>
                <a:cs typeface="Times New Roman" panose="02020603050405020304" pitchFamily="18" charset="0"/>
              </a:rPr>
              <a:t>The team will also utilize insights from the VISTA survey to enrich the analysis.</a:t>
            </a:r>
            <a:endParaRPr lang="en-AU">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E6D6B3E-FAA2-52ED-0AD3-74E3A580115E}"/>
              </a:ext>
            </a:extLst>
          </p:cNvPr>
          <p:cNvPicPr>
            <a:picLocks noChangeAspect="1"/>
          </p:cNvPicPr>
          <p:nvPr/>
        </p:nvPicPr>
        <p:blipFill rotWithShape="1">
          <a:blip r:embed="rId2"/>
          <a:srcRect l="8856" r="14035" b="-2"/>
          <a:stretch/>
        </p:blipFill>
        <p:spPr>
          <a:xfrm>
            <a:off x="4654035" y="1184493"/>
            <a:ext cx="4602747" cy="3984481"/>
          </a:xfrm>
          <a:prstGeom prst="rect">
            <a:avLst/>
          </a:prstGeom>
        </p:spPr>
      </p:pic>
    </p:spTree>
    <p:extLst>
      <p:ext uri="{BB962C8B-B14F-4D97-AF65-F5344CB8AC3E}">
        <p14:creationId xmlns:p14="http://schemas.microsoft.com/office/powerpoint/2010/main" val="415852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0D0A-5E8D-A135-9349-B3A4D5EEDA9C}"/>
              </a:ext>
            </a:extLst>
          </p:cNvPr>
          <p:cNvSpPr>
            <a:spLocks noGrp="1"/>
          </p:cNvSpPr>
          <p:nvPr>
            <p:ph type="title"/>
          </p:nvPr>
        </p:nvSpPr>
        <p:spPr>
          <a:xfrm>
            <a:off x="677334" y="609600"/>
            <a:ext cx="8596668" cy="1320800"/>
          </a:xfrm>
        </p:spPr>
        <p:txBody>
          <a:bodyPr anchor="t">
            <a:normAutofit/>
          </a:bodyPr>
          <a:lstStyle/>
          <a:p>
            <a:r>
              <a:rPr lang="en-US"/>
              <a:t>Public Transport Patronage </a:t>
            </a:r>
            <a:endParaRPr lang="en-US" dirty="0"/>
          </a:p>
        </p:txBody>
      </p:sp>
      <p:sp>
        <p:nvSpPr>
          <p:cNvPr id="8" name="Content Placeholder 7">
            <a:extLst>
              <a:ext uri="{FF2B5EF4-FFF2-40B4-BE49-F238E27FC236}">
                <a16:creationId xmlns:a16="http://schemas.microsoft.com/office/drawing/2014/main" id="{7EE34536-1E27-0D46-871A-D9120D7D749B}"/>
              </a:ext>
            </a:extLst>
          </p:cNvPr>
          <p:cNvSpPr>
            <a:spLocks noGrp="1"/>
          </p:cNvSpPr>
          <p:nvPr>
            <p:ph idx="1"/>
          </p:nvPr>
        </p:nvSpPr>
        <p:spPr>
          <a:xfrm>
            <a:off x="6336287" y="2160589"/>
            <a:ext cx="2934714" cy="3880773"/>
          </a:xfrm>
        </p:spPr>
        <p:txBody>
          <a:bodyPr>
            <a:normAutofit/>
          </a:bodyPr>
          <a:lstStyle/>
          <a:p>
            <a:endParaRPr lang="en-US"/>
          </a:p>
        </p:txBody>
      </p:sp>
      <p:pic>
        <p:nvPicPr>
          <p:cNvPr id="4" name="Content Placeholder 3">
            <a:extLst>
              <a:ext uri="{FF2B5EF4-FFF2-40B4-BE49-F238E27FC236}">
                <a16:creationId xmlns:a16="http://schemas.microsoft.com/office/drawing/2014/main" id="{6030D8EE-8D08-6833-81C6-E3C07758AD5F}"/>
              </a:ext>
            </a:extLst>
          </p:cNvPr>
          <p:cNvPicPr>
            <a:picLocks noChangeAspect="1"/>
          </p:cNvPicPr>
          <p:nvPr/>
        </p:nvPicPr>
        <p:blipFill rotWithShape="1">
          <a:blip r:embed="rId2"/>
          <a:srcRect l="13389" r="2" b="2"/>
          <a:stretch/>
        </p:blipFill>
        <p:spPr>
          <a:xfrm>
            <a:off x="677334" y="2159331"/>
            <a:ext cx="5423429" cy="3882362"/>
          </a:xfrm>
          <a:prstGeom prst="rect">
            <a:avLst/>
          </a:prstGeom>
        </p:spPr>
      </p:pic>
    </p:spTree>
    <p:extLst>
      <p:ext uri="{BB962C8B-B14F-4D97-AF65-F5344CB8AC3E}">
        <p14:creationId xmlns:p14="http://schemas.microsoft.com/office/powerpoint/2010/main" val="170407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F48C-F1C2-6B46-E902-31EA987443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E8378B-0760-DAFC-54D1-0ADAD6EAB9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686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3AE5-9090-8DFA-DA0C-E93200C056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252D77-671F-98F0-A8FE-D3418D2E29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3320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140</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APPLE CHANCERY</vt:lpstr>
      <vt:lpstr>APPLE CHANCERY</vt:lpstr>
      <vt:lpstr>Arial</vt:lpstr>
      <vt:lpstr>Calibri</vt:lpstr>
      <vt:lpstr>Canela</vt:lpstr>
      <vt:lpstr>Proxima Nova</vt:lpstr>
      <vt:lpstr>Segoe UI</vt:lpstr>
      <vt:lpstr>Trebuchet MS</vt:lpstr>
      <vt:lpstr>Wingdings 3</vt:lpstr>
      <vt:lpstr>Facet</vt:lpstr>
      <vt:lpstr>Group Project 1 </vt:lpstr>
      <vt:lpstr>Project Title    Melbourne Metro Transport Trends by passenger footfall </vt:lpstr>
      <vt:lpstr>Data Sources </vt:lpstr>
      <vt:lpstr>Public Transport Patronage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1 </dc:title>
  <dc:creator>Yared Haile</dc:creator>
  <cp:lastModifiedBy>Yared Haile</cp:lastModifiedBy>
  <cp:revision>1</cp:revision>
  <dcterms:created xsi:type="dcterms:W3CDTF">2023-10-16T09:43:07Z</dcterms:created>
  <dcterms:modified xsi:type="dcterms:W3CDTF">2023-10-16T10:22:12Z</dcterms:modified>
</cp:coreProperties>
</file>