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6" r:id="rId8"/>
    <p:sldId id="262" r:id="rId9"/>
    <p:sldId id="265" r:id="rId10"/>
    <p:sldId id="267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79"/>
    <p:restoredTop sz="95878"/>
  </p:normalViewPr>
  <p:slideViewPr>
    <p:cSldViewPr snapToGrid="0">
      <p:cViewPr varScale="1">
        <p:scale>
          <a:sx n="111" d="100"/>
          <a:sy n="111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1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5590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2189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125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35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0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8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7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7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6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2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7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5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3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5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2B81825-508D-A77A-DEF7-6EBD37803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203" y="4292202"/>
            <a:ext cx="3059791" cy="221211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AU" sz="2400" b="1" dirty="0">
                <a:solidFill>
                  <a:srgbClr val="C00000"/>
                </a:solidFill>
                <a:latin typeface="Proxima Nova" panose="02000506030000020004" pitchFamily="2" charset="0"/>
              </a:rPr>
              <a:t>Team Members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sz="2400" b="1" dirty="0">
                <a:solidFill>
                  <a:schemeClr val="accent1">
                    <a:lumMod val="7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Abhidnya 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sz="2400" b="1" dirty="0" err="1">
                <a:solidFill>
                  <a:schemeClr val="accent1">
                    <a:lumMod val="7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Talieh</a:t>
            </a:r>
            <a:endParaRPr lang="en-AU" sz="2400" dirty="0">
              <a:solidFill>
                <a:schemeClr val="accent1">
                  <a:lumMod val="75000"/>
                </a:schemeClr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sz="2400" b="1" dirty="0">
                <a:solidFill>
                  <a:schemeClr val="accent1">
                    <a:lumMod val="7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Peter 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sz="2400" b="1" dirty="0" err="1">
                <a:solidFill>
                  <a:schemeClr val="accent1">
                    <a:lumMod val="7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Yared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EDD9B-43A2-3EC9-F22C-69FF70FF041A}"/>
              </a:ext>
            </a:extLst>
          </p:cNvPr>
          <p:cNvSpPr txBox="1"/>
          <p:nvPr/>
        </p:nvSpPr>
        <p:spPr>
          <a:xfrm>
            <a:off x="1242203" y="188846"/>
            <a:ext cx="54260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000" b="0" i="0" dirty="0">
                <a:solidFill>
                  <a:schemeClr val="accent1">
                    <a:lumMod val="75000"/>
                  </a:schemeClr>
                </a:solidFill>
                <a:effectLst/>
                <a:latin typeface="Aptos Black" panose="020F0502020204030204" pitchFamily="34" charset="0"/>
              </a:rPr>
              <a:t>Public Transport  &amp; Housing Sale Trends</a:t>
            </a:r>
          </a:p>
          <a:p>
            <a:r>
              <a:rPr lang="en-AU" sz="4000" b="0" i="0" dirty="0">
                <a:solidFill>
                  <a:srgbClr val="C00000"/>
                </a:solidFill>
                <a:effectLst/>
                <a:latin typeface="Aptos Black" panose="020F0502020204030204" pitchFamily="34" charset="0"/>
              </a:rPr>
              <a:t>in Metropolitan </a:t>
            </a:r>
            <a:r>
              <a:rPr lang="en-AU" sz="4000" dirty="0">
                <a:solidFill>
                  <a:srgbClr val="C00000"/>
                </a:solidFill>
                <a:latin typeface="Aptos Black" panose="020F0502020204030204" pitchFamily="34" charset="0"/>
              </a:rPr>
              <a:t>Melbourne </a:t>
            </a:r>
            <a:endParaRPr lang="en-AU" sz="4000" dirty="0">
              <a:solidFill>
                <a:schemeClr val="accent1"/>
              </a:solidFill>
              <a:latin typeface="Aptos Black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74EBB-7008-5129-C927-ACB9A96AA7AC}"/>
              </a:ext>
            </a:extLst>
          </p:cNvPr>
          <p:cNvSpPr txBox="1"/>
          <p:nvPr/>
        </p:nvSpPr>
        <p:spPr>
          <a:xfrm>
            <a:off x="1173192" y="3136612"/>
            <a:ext cx="4589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latin typeface="Canela" pitchFamily="2" charset="77"/>
              </a:rPr>
              <a:t> </a:t>
            </a:r>
            <a:r>
              <a:rPr lang="en-AU" sz="3200" b="1" dirty="0">
                <a:solidFill>
                  <a:schemeClr val="accent1">
                    <a:lumMod val="75000"/>
                  </a:schemeClr>
                </a:solidFill>
                <a:latin typeface="Aptos Black" panose="020B0004020202020204" pitchFamily="34" charset="0"/>
              </a:rPr>
              <a:t>Project 1 – Group 1</a:t>
            </a:r>
            <a:endParaRPr lang="en-AU" sz="3200" dirty="0">
              <a:solidFill>
                <a:schemeClr val="accent1">
                  <a:lumMod val="75000"/>
                </a:schemeClr>
              </a:solidFill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619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1ABA56-54C9-72A5-AF39-206D71278F87}"/>
              </a:ext>
            </a:extLst>
          </p:cNvPr>
          <p:cNvSpPr txBox="1"/>
          <p:nvPr/>
        </p:nvSpPr>
        <p:spPr>
          <a:xfrm>
            <a:off x="284670" y="284996"/>
            <a:ext cx="65388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>
                <a:solidFill>
                  <a:srgbClr val="C00000"/>
                </a:solidFill>
                <a:latin typeface="Aptos Black" panose="020B0004020202020204" pitchFamily="34" charset="0"/>
              </a:rPr>
              <a:t>Housing sell </a:t>
            </a:r>
            <a:r>
              <a:rPr lang="en-AU" sz="3200" dirty="0">
                <a:solidFill>
                  <a:schemeClr val="accent1">
                    <a:lumMod val="75000"/>
                  </a:schemeClr>
                </a:solidFill>
                <a:latin typeface="Aptos Black" panose="020B0004020202020204" pitchFamily="34" charset="0"/>
              </a:rPr>
              <a:t>– Total</a:t>
            </a:r>
          </a:p>
          <a:p>
            <a:r>
              <a:rPr lang="en-AU" sz="3200" dirty="0">
                <a:solidFill>
                  <a:srgbClr val="C00000"/>
                </a:solidFill>
                <a:latin typeface="Aptos Black" panose="020B0004020202020204" pitchFamily="34" charset="0"/>
              </a:rPr>
              <a:t>by City Councils</a:t>
            </a:r>
          </a:p>
        </p:txBody>
      </p:sp>
    </p:spTree>
    <p:extLst>
      <p:ext uri="{BB962C8B-B14F-4D97-AF65-F5344CB8AC3E}">
        <p14:creationId xmlns:p14="http://schemas.microsoft.com/office/powerpoint/2010/main" val="332308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3AE5-9090-8DFA-DA0C-E93200C0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5" y="300818"/>
            <a:ext cx="2202613" cy="49281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Aptos Black" panose="020B0004020202020204" pitchFamily="34" charset="0"/>
              </a:rPr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2D77-671F-98F0-A8FE-D3418D2E2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94" y="4214006"/>
            <a:ext cx="7191557" cy="16347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similar research can be conducted for each suburb with/without census data for more detailed understanding the city growth.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passenger footfall data along with PTV timetable can be studied to analyze trend for each metro line which can be helpful to improve timetable in future.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42E250-F98B-1C19-F97B-B25ABA2F47EE}"/>
              </a:ext>
            </a:extLst>
          </p:cNvPr>
          <p:cNvSpPr txBox="1">
            <a:spLocks/>
          </p:cNvSpPr>
          <p:nvPr/>
        </p:nvSpPr>
        <p:spPr>
          <a:xfrm>
            <a:off x="3251439" y="5848709"/>
            <a:ext cx="2641121" cy="6326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ptos Black" panose="020B0004020202020204" pitchFamily="34" charset="0"/>
              </a:rPr>
              <a:t>Thank You 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FF6807-F237-3F97-C23E-99567E1CF57F}"/>
              </a:ext>
            </a:extLst>
          </p:cNvPr>
          <p:cNvSpPr txBox="1">
            <a:spLocks/>
          </p:cNvSpPr>
          <p:nvPr/>
        </p:nvSpPr>
        <p:spPr>
          <a:xfrm>
            <a:off x="307675" y="3590355"/>
            <a:ext cx="4609382" cy="6584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Aptos Black" panose="020B0004020202020204" pitchFamily="34" charset="0"/>
              </a:rPr>
              <a:t>Future prospects 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700E1C-6AD2-C598-D011-81C859157E62}"/>
              </a:ext>
            </a:extLst>
          </p:cNvPr>
          <p:cNvSpPr txBox="1">
            <a:spLocks/>
          </p:cNvSpPr>
          <p:nvPr/>
        </p:nvSpPr>
        <p:spPr>
          <a:xfrm>
            <a:off x="379562" y="4363857"/>
            <a:ext cx="7065033" cy="1947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2CB577-4148-A3BD-085D-29F0D6B848C9}"/>
              </a:ext>
            </a:extLst>
          </p:cNvPr>
          <p:cNvSpPr txBox="1">
            <a:spLocks/>
          </p:cNvSpPr>
          <p:nvPr/>
        </p:nvSpPr>
        <p:spPr>
          <a:xfrm>
            <a:off x="307675" y="908651"/>
            <a:ext cx="7136920" cy="2681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passenger footfall is significantly higher for CBD and surrounding councils due to presence of offices.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transit/tourist hubs and last stations of the metro lines generally witness higher footfall.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apartments/units sell is higher for councils closer to CBD while plot sell is higher for councils away from CBD and vice versa.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Above analysis is in line with VISTA survey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councted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332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CEFFB4-C89D-5D77-CDBD-C9107560B853}"/>
              </a:ext>
            </a:extLst>
          </p:cNvPr>
          <p:cNvSpPr txBox="1"/>
          <p:nvPr/>
        </p:nvSpPr>
        <p:spPr>
          <a:xfrm>
            <a:off x="404483" y="542122"/>
            <a:ext cx="6807200" cy="1922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AU" sz="3200" dirty="0">
                <a:solidFill>
                  <a:srgbClr val="C00000"/>
                </a:solidFill>
                <a:latin typeface="Aptos Black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Aim : </a:t>
            </a:r>
          </a:p>
          <a:p>
            <a:pPr>
              <a:lnSpc>
                <a:spcPct val="90000"/>
              </a:lnSpc>
            </a:pPr>
            <a:endParaRPr lang="en-AU" sz="2000" dirty="0">
              <a:solidFill>
                <a:srgbClr val="C00000"/>
              </a:solidFill>
              <a:latin typeface="Aptos Black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AU" sz="2000" dirty="0">
                <a:solidFill>
                  <a:schemeClr val="accent1">
                    <a:lumMod val="75000"/>
                  </a:schemeClr>
                </a:solidFill>
                <a:latin typeface="Aptos Black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analyse the share of the different public transport modes and study the correlation between the passenger footfall for the metro &amp; the housing sale data for the year 2018-23 in Melbourne Metropolitan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E276F-D595-1A09-32B8-C1A72BFAAA86}"/>
              </a:ext>
            </a:extLst>
          </p:cNvPr>
          <p:cNvSpPr txBox="1"/>
          <p:nvPr/>
        </p:nvSpPr>
        <p:spPr>
          <a:xfrm>
            <a:off x="404482" y="2713985"/>
            <a:ext cx="7454181" cy="2780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AU" sz="3200" dirty="0">
                <a:solidFill>
                  <a:srgbClr val="C00000"/>
                </a:solidFill>
                <a:latin typeface="Aptos Black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: </a:t>
            </a:r>
          </a:p>
          <a:p>
            <a:pPr>
              <a:lnSpc>
                <a:spcPct val="90000"/>
              </a:lnSpc>
            </a:pPr>
            <a:endParaRPr lang="en-AU" dirty="0">
              <a:solidFill>
                <a:srgbClr val="C00000"/>
              </a:solidFill>
              <a:latin typeface="Aptos Black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AU" sz="1800" dirty="0">
                <a:solidFill>
                  <a:schemeClr val="accent1">
                    <a:lumMod val="75000"/>
                  </a:schemeClr>
                </a:solidFill>
                <a:latin typeface="Aptos Black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Passenger footfall data -</a:t>
            </a:r>
          </a:p>
          <a:p>
            <a:pPr>
              <a:lnSpc>
                <a:spcPct val="90000"/>
              </a:lnSpc>
            </a:pPr>
            <a:r>
              <a:rPr lang="en-AU" sz="1800" dirty="0">
                <a:solidFill>
                  <a:schemeClr val="accent1">
                    <a:lumMod val="75000"/>
                  </a:schemeClr>
                </a:solidFill>
                <a:latin typeface="Aptos Black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Public Transport Victoria (PTV)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AU" dirty="0">
              <a:solidFill>
                <a:schemeClr val="accent1">
                  <a:lumMod val="75000"/>
                </a:schemeClr>
              </a:solidFill>
              <a:latin typeface="Aptos Black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AU" sz="1800" dirty="0">
                <a:solidFill>
                  <a:schemeClr val="accent1">
                    <a:lumMod val="75000"/>
                  </a:schemeClr>
                </a:solidFill>
                <a:latin typeface="Aptos Black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Housing sale data –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AU" dirty="0">
              <a:solidFill>
                <a:schemeClr val="accent1">
                  <a:lumMod val="75000"/>
                </a:schemeClr>
              </a:solidFill>
              <a:latin typeface="Aptos Black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Aptos Black" panose="020B0004020202020204" pitchFamily="34" charset="0"/>
              </a:rPr>
              <a:t>Victorian Integrated Survey of Travel and Activity (VISTA) – </a:t>
            </a:r>
          </a:p>
          <a:p>
            <a:pPr>
              <a:lnSpc>
                <a:spcPct val="90000"/>
              </a:lnSpc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Aptos Black" panose="020B0004020202020204" pitchFamily="34" charset="0"/>
              </a:rPr>
              <a:t>by department of Transport &amp; Planning</a:t>
            </a:r>
          </a:p>
          <a:p>
            <a:pPr marL="342900" indent="-342900">
              <a:lnSpc>
                <a:spcPct val="90000"/>
              </a:lnSpc>
              <a:buAutoNum type="arabicParenR"/>
            </a:pPr>
            <a:endParaRPr lang="en-AU" sz="1800" dirty="0">
              <a:solidFill>
                <a:schemeClr val="accent1">
                  <a:lumMod val="75000"/>
                </a:schemeClr>
              </a:solidFill>
              <a:latin typeface="Aptos Black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5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2296-59BC-7AC5-BB3B-ED52F0C1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60" y="1314450"/>
            <a:ext cx="2796807" cy="990600"/>
          </a:xfrm>
        </p:spPr>
        <p:txBody>
          <a:bodyPr anchor="ctr">
            <a:normAutofit fontScale="90000"/>
          </a:bodyPr>
          <a:lstStyle/>
          <a:p>
            <a:r>
              <a:rPr lang="en-AU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Sources</a:t>
            </a:r>
            <a:br>
              <a:rPr lang="en-A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E4C02-B41F-D630-9FD3-0A70C3893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75" y="2477692"/>
            <a:ext cx="2790687" cy="2670550"/>
          </a:xfrm>
        </p:spPr>
        <p:txBody>
          <a:bodyPr>
            <a:normAutofit fontScale="92500" lnSpcReduction="10000"/>
          </a:bodyPr>
          <a:lstStyle/>
          <a:p>
            <a:r>
              <a:rPr lang="en-AU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will draw its main data from the Department of Transport and Planning under the Government of Victoria and </a:t>
            </a:r>
            <a:r>
              <a:rPr lang="en-AU">
                <a:latin typeface="Segoe UI" panose="020B0502040204020203" pitchFamily="34" charset="0"/>
                <a:cs typeface="Times New Roman" panose="02020603050405020304" pitchFamily="18" charset="0"/>
              </a:rPr>
              <a:t>Property sales statistics. </a:t>
            </a:r>
            <a:r>
              <a:rPr lang="en-AU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team will also utilize insights from the VISTA survey to enrich the analysis.</a:t>
            </a:r>
            <a:endParaRPr lang="en-AU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D6B3E-FAA2-52ED-0AD3-74E3A5801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6" r="14035" b="-2"/>
          <a:stretch/>
        </p:blipFill>
        <p:spPr>
          <a:xfrm>
            <a:off x="3395636" y="3194858"/>
            <a:ext cx="3452060" cy="298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2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0D0A-5E8D-A135-9349-B3A4D5EED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67" y="287906"/>
            <a:ext cx="7255773" cy="116724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Aptos Black" panose="020B0004020202020204" pitchFamily="34" charset="0"/>
              </a:rPr>
              <a:t>Share of different modes of </a:t>
            </a:r>
            <a:br>
              <a:rPr lang="en-US" dirty="0">
                <a:solidFill>
                  <a:srgbClr val="C00000"/>
                </a:solidFill>
                <a:latin typeface="Aptos Black" panose="020B0004020202020204" pitchFamily="34" charset="0"/>
              </a:rPr>
            </a:br>
            <a:r>
              <a:rPr lang="en-US" dirty="0">
                <a:solidFill>
                  <a:srgbClr val="C00000"/>
                </a:solidFill>
                <a:latin typeface="Aptos Black" panose="020B0004020202020204" pitchFamily="34" charset="0"/>
              </a:rPr>
              <a:t>Public Transport in Melbourne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30D8EE-8D08-6833-81C6-E3C07758A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9" r="2" b="2"/>
          <a:stretch/>
        </p:blipFill>
        <p:spPr>
          <a:xfrm>
            <a:off x="323359" y="1455151"/>
            <a:ext cx="5332083" cy="381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7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0D0A-5E8D-A135-9349-B3A4D5EED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67" y="287906"/>
            <a:ext cx="6858958" cy="1230344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Aptos Black" panose="020B0004020202020204" pitchFamily="34" charset="0"/>
              </a:rPr>
              <a:t>Melbourne Metro Station Map</a:t>
            </a:r>
            <a:br>
              <a:rPr lang="en-US" dirty="0">
                <a:solidFill>
                  <a:srgbClr val="C00000"/>
                </a:solidFill>
                <a:latin typeface="Aptos Black" panose="020B0004020202020204" pitchFamily="34" charset="0"/>
              </a:rPr>
            </a:br>
            <a:r>
              <a:rPr lang="en-US" dirty="0">
                <a:solidFill>
                  <a:srgbClr val="C00000"/>
                </a:solidFill>
                <a:latin typeface="Aptos Black" panose="020B0004020202020204" pitchFamily="34" charset="0"/>
              </a:rPr>
              <a:t>by total footfall 18-23</a:t>
            </a:r>
          </a:p>
        </p:txBody>
      </p:sp>
    </p:spTree>
    <p:extLst>
      <p:ext uri="{BB962C8B-B14F-4D97-AF65-F5344CB8AC3E}">
        <p14:creationId xmlns:p14="http://schemas.microsoft.com/office/powerpoint/2010/main" val="311897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1ABA56-54C9-72A5-AF39-206D71278F87}"/>
              </a:ext>
            </a:extLst>
          </p:cNvPr>
          <p:cNvSpPr txBox="1"/>
          <p:nvPr/>
        </p:nvSpPr>
        <p:spPr>
          <a:xfrm>
            <a:off x="301920" y="284997"/>
            <a:ext cx="65388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>
                <a:solidFill>
                  <a:srgbClr val="C00000"/>
                </a:solidFill>
                <a:latin typeface="Aptos Black" panose="020B0004020202020204" pitchFamily="34" charset="0"/>
              </a:rPr>
              <a:t>Metro footfall distribution by City Councils</a:t>
            </a:r>
          </a:p>
        </p:txBody>
      </p:sp>
    </p:spTree>
    <p:extLst>
      <p:ext uri="{BB962C8B-B14F-4D97-AF65-F5344CB8AC3E}">
        <p14:creationId xmlns:p14="http://schemas.microsoft.com/office/powerpoint/2010/main" val="191686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1ABA56-54C9-72A5-AF39-206D71278F87}"/>
              </a:ext>
            </a:extLst>
          </p:cNvPr>
          <p:cNvSpPr txBox="1"/>
          <p:nvPr/>
        </p:nvSpPr>
        <p:spPr>
          <a:xfrm>
            <a:off x="284670" y="284996"/>
            <a:ext cx="65388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>
                <a:solidFill>
                  <a:srgbClr val="C00000"/>
                </a:solidFill>
                <a:latin typeface="Aptos Black" panose="020B0004020202020204" pitchFamily="34" charset="0"/>
              </a:rPr>
              <a:t>Housing sell </a:t>
            </a:r>
            <a:r>
              <a:rPr lang="en-AU" sz="3200" dirty="0">
                <a:solidFill>
                  <a:schemeClr val="accent1">
                    <a:lumMod val="75000"/>
                  </a:schemeClr>
                </a:solidFill>
                <a:latin typeface="Aptos Black" panose="020B0004020202020204" pitchFamily="34" charset="0"/>
              </a:rPr>
              <a:t>– Apartments/Units </a:t>
            </a:r>
            <a:r>
              <a:rPr lang="en-AU" sz="3200" dirty="0">
                <a:solidFill>
                  <a:srgbClr val="C00000"/>
                </a:solidFill>
                <a:latin typeface="Aptos Black" panose="020B0004020202020204" pitchFamily="34" charset="0"/>
              </a:rPr>
              <a:t>by City Councils</a:t>
            </a:r>
          </a:p>
        </p:txBody>
      </p:sp>
    </p:spTree>
    <p:extLst>
      <p:ext uri="{BB962C8B-B14F-4D97-AF65-F5344CB8AC3E}">
        <p14:creationId xmlns:p14="http://schemas.microsoft.com/office/powerpoint/2010/main" val="427228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1ABA56-54C9-72A5-AF39-206D71278F87}"/>
              </a:ext>
            </a:extLst>
          </p:cNvPr>
          <p:cNvSpPr txBox="1"/>
          <p:nvPr/>
        </p:nvSpPr>
        <p:spPr>
          <a:xfrm>
            <a:off x="284670" y="284996"/>
            <a:ext cx="65388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>
                <a:solidFill>
                  <a:srgbClr val="C00000"/>
                </a:solidFill>
                <a:latin typeface="Aptos Black" panose="020B0004020202020204" pitchFamily="34" charset="0"/>
              </a:rPr>
              <a:t>Housing sell </a:t>
            </a:r>
            <a:r>
              <a:rPr lang="en-AU" sz="3200" dirty="0">
                <a:solidFill>
                  <a:schemeClr val="accent1">
                    <a:lumMod val="75000"/>
                  </a:schemeClr>
                </a:solidFill>
                <a:latin typeface="Aptos Black" panose="020B0004020202020204" pitchFamily="34" charset="0"/>
              </a:rPr>
              <a:t>– House</a:t>
            </a:r>
          </a:p>
          <a:p>
            <a:r>
              <a:rPr lang="en-AU" sz="3200" dirty="0">
                <a:solidFill>
                  <a:srgbClr val="C00000"/>
                </a:solidFill>
                <a:latin typeface="Aptos Black" panose="020B0004020202020204" pitchFamily="34" charset="0"/>
              </a:rPr>
              <a:t>by City Councils</a:t>
            </a:r>
          </a:p>
        </p:txBody>
      </p:sp>
    </p:spTree>
    <p:extLst>
      <p:ext uri="{BB962C8B-B14F-4D97-AF65-F5344CB8AC3E}">
        <p14:creationId xmlns:p14="http://schemas.microsoft.com/office/powerpoint/2010/main" val="59950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1ABA56-54C9-72A5-AF39-206D71278F87}"/>
              </a:ext>
            </a:extLst>
          </p:cNvPr>
          <p:cNvSpPr txBox="1"/>
          <p:nvPr/>
        </p:nvSpPr>
        <p:spPr>
          <a:xfrm>
            <a:off x="284670" y="284996"/>
            <a:ext cx="65388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>
                <a:solidFill>
                  <a:srgbClr val="C00000"/>
                </a:solidFill>
                <a:latin typeface="Aptos Black" panose="020B0004020202020204" pitchFamily="34" charset="0"/>
              </a:rPr>
              <a:t>Housing sell </a:t>
            </a:r>
            <a:r>
              <a:rPr lang="en-AU" sz="3200" dirty="0">
                <a:solidFill>
                  <a:schemeClr val="accent1">
                    <a:lumMod val="75000"/>
                  </a:schemeClr>
                </a:solidFill>
                <a:latin typeface="Aptos Black" panose="020B0004020202020204" pitchFamily="34" charset="0"/>
              </a:rPr>
              <a:t>– Plots</a:t>
            </a:r>
          </a:p>
          <a:p>
            <a:r>
              <a:rPr lang="en-AU" sz="3200" dirty="0">
                <a:solidFill>
                  <a:srgbClr val="C00000"/>
                </a:solidFill>
                <a:latin typeface="Aptos Black" panose="020B0004020202020204" pitchFamily="34" charset="0"/>
              </a:rPr>
              <a:t>by City Councils</a:t>
            </a:r>
          </a:p>
        </p:txBody>
      </p:sp>
    </p:spTree>
    <p:extLst>
      <p:ext uri="{BB962C8B-B14F-4D97-AF65-F5344CB8AC3E}">
        <p14:creationId xmlns:p14="http://schemas.microsoft.com/office/powerpoint/2010/main" val="17731346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9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769D1F"/>
      </a:accent1>
      <a:accent2>
        <a:srgbClr val="C42F1A"/>
      </a:accent2>
      <a:accent3>
        <a:srgbClr val="769D1F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C0000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313</Words>
  <Application>Microsoft Office PowerPoint</Application>
  <PresentationFormat>On-screen Show (4:3)</PresentationFormat>
  <Paragraphs>41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Apple Chancery</vt:lpstr>
      <vt:lpstr>Apple Chancery</vt:lpstr>
      <vt:lpstr>Canela</vt:lpstr>
      <vt:lpstr>Proxima Nova</vt:lpstr>
      <vt:lpstr>Aptos Black</vt:lpstr>
      <vt:lpstr>Arial</vt:lpstr>
      <vt:lpstr>Calibri</vt:lpstr>
      <vt:lpstr>Segoe UI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Data Sources </vt:lpstr>
      <vt:lpstr>Share of different modes of  Public Transport in Melbourne </vt:lpstr>
      <vt:lpstr>Melbourne Metro Station Map by total footfall 18-23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1 </dc:title>
  <dc:creator>Yared Haile</dc:creator>
  <cp:lastModifiedBy>Concierge Two</cp:lastModifiedBy>
  <cp:revision>11</cp:revision>
  <dcterms:created xsi:type="dcterms:W3CDTF">2023-10-16T09:43:07Z</dcterms:created>
  <dcterms:modified xsi:type="dcterms:W3CDTF">2023-10-17T03:58:43Z</dcterms:modified>
</cp:coreProperties>
</file>