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41"/>
    <a:srgbClr val="00603B"/>
    <a:srgbClr val="00DA87"/>
    <a:srgbClr val="157FFF"/>
    <a:srgbClr val="F7E28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080" y="5108755"/>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1425" y="5872280"/>
            <a:ext cx="6400800" cy="610820"/>
          </a:xfrm>
        </p:spPr>
        <p:txBody>
          <a:bodyPr>
            <a:normAutofit/>
          </a:bodyPr>
          <a:lstStyle>
            <a:lvl1pPr marL="0" indent="0" algn="r">
              <a:buNone/>
              <a:defRPr sz="2800">
                <a:solidFill>
                  <a:srgbClr val="0048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91130"/>
            <a:ext cx="82296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2054655"/>
            <a:ext cx="7635250" cy="3970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680310"/>
            <a:ext cx="7016195" cy="68488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596540"/>
            <a:ext cx="7016195" cy="4275740"/>
          </a:xfrm>
        </p:spPr>
        <p:txBody>
          <a:bodyPr/>
          <a:lstStyle>
            <a:lvl1pPr>
              <a:defRPr sz="2800">
                <a:solidFill>
                  <a:srgbClr val="004841"/>
                </a:solidFill>
              </a:defRPr>
            </a:lvl1pPr>
            <a:lvl2pPr>
              <a:defRPr>
                <a:solidFill>
                  <a:srgbClr val="004841"/>
                </a:solidFill>
              </a:defRPr>
            </a:lvl2pPr>
            <a:lvl3pPr>
              <a:defRPr>
                <a:solidFill>
                  <a:srgbClr val="004841"/>
                </a:solidFill>
              </a:defRPr>
            </a:lvl3pPr>
            <a:lvl4pPr>
              <a:defRPr>
                <a:solidFill>
                  <a:srgbClr val="004841"/>
                </a:solidFill>
              </a:defRPr>
            </a:lvl4pPr>
            <a:lvl5pPr>
              <a:defRPr>
                <a:solidFill>
                  <a:srgbClr val="00484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369770"/>
            <a:ext cx="8229600" cy="53218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2035612"/>
            <a:ext cx="351221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665475"/>
            <a:ext cx="351221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705" y="2035612"/>
            <a:ext cx="351221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705" y="2665475"/>
            <a:ext cx="351221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PANEL ARC- SEARCH ENGINE</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Abhishek Dubey</a:t>
            </a:r>
            <a:endParaRPr lang="en-US" dirty="0">
              <a:solidFill>
                <a:schemeClr val="tx1"/>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Objective</a:t>
            </a:r>
            <a:endParaRPr lang="en-US" u="sng" dirty="0"/>
          </a:p>
        </p:txBody>
      </p:sp>
      <p:sp>
        <p:nvSpPr>
          <p:cNvPr id="3" name="Content Placeholder 2"/>
          <p:cNvSpPr>
            <a:spLocks noGrp="1"/>
          </p:cNvSpPr>
          <p:nvPr>
            <p:ph idx="1"/>
          </p:nvPr>
        </p:nvSpPr>
        <p:spPr>
          <a:xfrm>
            <a:off x="601670" y="2054655"/>
            <a:ext cx="8229600" cy="4733855"/>
          </a:xfrm>
        </p:spPr>
        <p:txBody>
          <a:bodyPr>
            <a:normAutofit/>
          </a:bodyPr>
          <a:lstStyle/>
          <a:p>
            <a:pPr marL="457200" indent="-457200" algn="just">
              <a:buFont typeface="+mj-lt"/>
              <a:buAutoNum type="arabicPeriod"/>
            </a:pPr>
            <a:r>
              <a:rPr lang="en-US" sz="2400" dirty="0">
                <a:solidFill>
                  <a:schemeClr val="tx1"/>
                </a:solidFill>
                <a:latin typeface="Adobe Arabic" panose="02040503050201020203" pitchFamily="18" charset="-78"/>
                <a:cs typeface="Adobe Arabic" panose="02040503050201020203" pitchFamily="18" charset="-78"/>
              </a:rPr>
              <a:t>In internet, a wide range of web information increases rapidly, user wants to retrieve the information based upon his preference of using search engines. </a:t>
            </a:r>
            <a:endParaRPr lang="en-US" sz="2400" dirty="0" smtClean="0">
              <a:solidFill>
                <a:schemeClr val="tx1"/>
              </a:solidFill>
              <a:latin typeface="Adobe Arabic" panose="02040503050201020203" pitchFamily="18" charset="-78"/>
              <a:cs typeface="Adobe Arabic" panose="02040503050201020203" pitchFamily="18" charset="-78"/>
            </a:endParaRPr>
          </a:p>
          <a:p>
            <a:pPr marL="457200" indent="-457200" algn="just">
              <a:buFont typeface="+mj-lt"/>
              <a:buAutoNum type="arabicPeriod"/>
            </a:pPr>
            <a:r>
              <a:rPr lang="en-US" sz="2400" dirty="0" smtClean="0">
                <a:solidFill>
                  <a:schemeClr val="tx1"/>
                </a:solidFill>
                <a:latin typeface="Adobe Arabic" panose="02040503050201020203" pitchFamily="18" charset="-78"/>
                <a:cs typeface="Adobe Arabic" panose="02040503050201020203" pitchFamily="18" charset="-78"/>
              </a:rPr>
              <a:t>Our </a:t>
            </a:r>
            <a:r>
              <a:rPr lang="en-US" sz="2400" dirty="0">
                <a:solidFill>
                  <a:schemeClr val="tx1"/>
                </a:solidFill>
                <a:latin typeface="Adobe Arabic" panose="02040503050201020203" pitchFamily="18" charset="-78"/>
                <a:cs typeface="Adobe Arabic" panose="02040503050201020203" pitchFamily="18" charset="-78"/>
              </a:rPr>
              <a:t>paper is going to propose a new type of search engine for web personalization approach. </a:t>
            </a:r>
            <a:endParaRPr lang="en-US" sz="2400" dirty="0" smtClean="0">
              <a:solidFill>
                <a:schemeClr val="tx1"/>
              </a:solidFill>
              <a:latin typeface="Adobe Arabic" panose="02040503050201020203" pitchFamily="18" charset="-78"/>
              <a:cs typeface="Adobe Arabic" panose="02040503050201020203" pitchFamily="18" charset="-78"/>
            </a:endParaRPr>
          </a:p>
          <a:p>
            <a:pPr marL="457200" indent="-457200" algn="just">
              <a:buFont typeface="+mj-lt"/>
              <a:buAutoNum type="arabicPeriod"/>
            </a:pPr>
            <a:r>
              <a:rPr lang="en-US" sz="2400" dirty="0" smtClean="0">
                <a:solidFill>
                  <a:schemeClr val="tx1"/>
                </a:solidFill>
                <a:latin typeface="Adobe Arabic" panose="02040503050201020203" pitchFamily="18" charset="-78"/>
                <a:cs typeface="Adobe Arabic" panose="02040503050201020203" pitchFamily="18" charset="-78"/>
              </a:rPr>
              <a:t>Our </a:t>
            </a:r>
            <a:r>
              <a:rPr lang="en-US" sz="2400" dirty="0">
                <a:solidFill>
                  <a:schemeClr val="tx1"/>
                </a:solidFill>
                <a:latin typeface="Adobe Arabic" panose="02040503050201020203" pitchFamily="18" charset="-78"/>
                <a:cs typeface="Adobe Arabic" panose="02040503050201020203" pitchFamily="18" charset="-78"/>
              </a:rPr>
              <a:t>approach is to improve the search accuracy by means of separating the concepts into content based concepts and location based which plays an important role in global search. </a:t>
            </a:r>
            <a:endParaRPr lang="en-US" sz="2400" dirty="0" smtClean="0">
              <a:solidFill>
                <a:schemeClr val="tx1"/>
              </a:solidFill>
              <a:latin typeface="Adobe Arabic" panose="02040503050201020203" pitchFamily="18" charset="-78"/>
              <a:cs typeface="Adobe Arabic" panose="02040503050201020203" pitchFamily="18" charset="-78"/>
            </a:endParaRPr>
          </a:p>
          <a:p>
            <a:pPr marL="457200" indent="-457200" algn="just">
              <a:buFont typeface="+mj-lt"/>
              <a:buAutoNum type="arabicPeriod"/>
            </a:pPr>
            <a:r>
              <a:rPr lang="en-US" sz="2400" dirty="0" smtClean="0">
                <a:solidFill>
                  <a:schemeClr val="tx1"/>
                </a:solidFill>
                <a:latin typeface="Adobe Arabic" panose="02040503050201020203" pitchFamily="18" charset="-78"/>
                <a:cs typeface="Adobe Arabic" panose="02040503050201020203" pitchFamily="18" charset="-78"/>
              </a:rPr>
              <a:t>Moreover</a:t>
            </a:r>
            <a:r>
              <a:rPr lang="en-US" sz="2400" dirty="0">
                <a:solidFill>
                  <a:schemeClr val="tx1"/>
                </a:solidFill>
                <a:latin typeface="Adobe Arabic" panose="02040503050201020203" pitchFamily="18" charset="-78"/>
                <a:cs typeface="Adobe Arabic" panose="02040503050201020203" pitchFamily="18" charset="-78"/>
              </a:rPr>
              <a:t>, recognizing the fact that different users and queries may have different emphasis on content and location information, we introduce the content and location based concepts and achieves their respective results. </a:t>
            </a:r>
            <a:endParaRPr lang="en-US" sz="2400" dirty="0" smtClean="0">
              <a:solidFill>
                <a:schemeClr val="tx1"/>
              </a:solidFill>
              <a:latin typeface="Adobe Arabic" panose="02040503050201020203" pitchFamily="18" charset="-78"/>
              <a:cs typeface="Adobe Arabic" panose="02040503050201020203" pitchFamily="18" charset="-78"/>
            </a:endParaRPr>
          </a:p>
          <a:p>
            <a:pPr marL="0" indent="0" algn="just">
              <a:buNone/>
            </a:pPr>
            <a:endParaRPr lang="en-US" sz="2400" dirty="0">
              <a:solidFill>
                <a:schemeClr val="tx1"/>
              </a:solidFill>
              <a:latin typeface="Adobe Arabic" panose="02040503050201020203" pitchFamily="18" charset="-78"/>
              <a:cs typeface="Adobe Arabic" panose="02040503050201020203" pitchFamily="18" charset="-78"/>
            </a:endParaRPr>
          </a:p>
          <a:p>
            <a:pPr marL="0" indent="0">
              <a:buNone/>
            </a:pPr>
            <a:endParaRPr lang="en-US" dirty="0" smtClean="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Objective</a:t>
            </a:r>
            <a:endParaRPr lang="en-US" u="sng" dirty="0"/>
          </a:p>
        </p:txBody>
      </p:sp>
      <p:sp>
        <p:nvSpPr>
          <p:cNvPr id="3" name="Content Placeholder 2"/>
          <p:cNvSpPr>
            <a:spLocks noGrp="1"/>
          </p:cNvSpPr>
          <p:nvPr>
            <p:ph idx="1"/>
          </p:nvPr>
        </p:nvSpPr>
        <p:spPr>
          <a:xfrm>
            <a:off x="601670" y="2054655"/>
            <a:ext cx="8229600" cy="4733855"/>
          </a:xfrm>
        </p:spPr>
        <p:txBody>
          <a:bodyPr>
            <a:normAutofit/>
          </a:bodyPr>
          <a:lstStyle/>
          <a:p>
            <a:pPr marL="0" indent="0" algn="just">
              <a:buNone/>
            </a:pPr>
            <a:endParaRPr lang="en-US" sz="2400" dirty="0" smtClean="0">
              <a:solidFill>
                <a:schemeClr val="tx1"/>
              </a:solidFill>
              <a:latin typeface="Adobe Arabic" panose="02040503050201020203" pitchFamily="18" charset="-78"/>
              <a:cs typeface="Adobe Arabic" panose="02040503050201020203" pitchFamily="18" charset="-78"/>
            </a:endParaRPr>
          </a:p>
          <a:p>
            <a:pPr marL="0" indent="0" algn="just">
              <a:buNone/>
            </a:pPr>
            <a:r>
              <a:rPr lang="en-US" sz="2400" dirty="0" smtClean="0">
                <a:solidFill>
                  <a:schemeClr val="tx1"/>
                </a:solidFill>
                <a:latin typeface="Adobe Arabic" panose="02040503050201020203" pitchFamily="18" charset="-78"/>
                <a:cs typeface="Adobe Arabic" panose="02040503050201020203" pitchFamily="18" charset="-78"/>
              </a:rPr>
              <a:t>All </a:t>
            </a:r>
            <a:r>
              <a:rPr lang="en-US" sz="2400" dirty="0">
                <a:solidFill>
                  <a:schemeClr val="tx1"/>
                </a:solidFill>
                <a:latin typeface="Adobe Arabic" panose="02040503050201020203" pitchFamily="18" charset="-78"/>
                <a:cs typeface="Adobe Arabic" panose="02040503050201020203" pitchFamily="18" charset="-78"/>
              </a:rPr>
              <a:t>other search engine are taking into account "sort &amp; look" rule, while</a:t>
            </a:r>
            <a:r>
              <a:rPr lang="en-US" sz="2400" dirty="0">
                <a:latin typeface="Adobe Arabic" panose="02040503050201020203" pitchFamily="18" charset="-78"/>
                <a:cs typeface="Adobe Arabic" panose="02040503050201020203" pitchFamily="18" charset="-78"/>
              </a:rPr>
              <a:t> </a:t>
            </a:r>
            <a:r>
              <a:rPr lang="en-US" sz="2400" b="1" dirty="0">
                <a:latin typeface="Adobe Arabic" panose="02040503050201020203" pitchFamily="18" charset="-78"/>
                <a:cs typeface="Adobe Arabic" panose="02040503050201020203" pitchFamily="18" charset="-78"/>
              </a:rPr>
              <a:t>PANEL ARC</a:t>
            </a:r>
            <a:r>
              <a:rPr lang="en-US" sz="2400" dirty="0">
                <a:solidFill>
                  <a:schemeClr val="tx1"/>
                </a:solidFill>
                <a:latin typeface="Adobe Arabic" panose="02040503050201020203" pitchFamily="18" charset="-78"/>
                <a:cs typeface="Adobe Arabic" panose="02040503050201020203" pitchFamily="18" charset="-78"/>
              </a:rPr>
              <a:t> presents to you an all the more simple &amp; intuitive "snap &amp; discover" </a:t>
            </a:r>
            <a:r>
              <a:rPr lang="en-US" sz="2400" dirty="0" smtClean="0">
                <a:solidFill>
                  <a:schemeClr val="tx1"/>
                </a:solidFill>
                <a:latin typeface="Adobe Arabic" panose="02040503050201020203" pitchFamily="18" charset="-78"/>
                <a:cs typeface="Adobe Arabic" panose="02040503050201020203" pitchFamily="18" charset="-78"/>
              </a:rPr>
              <a:t>interface </a:t>
            </a:r>
            <a:r>
              <a:rPr lang="en-US" sz="2400" dirty="0">
                <a:solidFill>
                  <a:schemeClr val="tx1"/>
                </a:solidFill>
                <a:latin typeface="Adobe Arabic" panose="02040503050201020203" pitchFamily="18" charset="-78"/>
                <a:cs typeface="Adobe Arabic" panose="02040503050201020203" pitchFamily="18" charset="-78"/>
              </a:rPr>
              <a:t>Additionally, you'll observe the site to be a considerable measure more pictorial in interface than some other web crawlers in this way</a:t>
            </a:r>
            <a:r>
              <a:rPr lang="en-US" sz="2400" dirty="0" smtClean="0">
                <a:solidFill>
                  <a:schemeClr val="tx1"/>
                </a:solidFill>
                <a:latin typeface="Adobe Arabic" panose="02040503050201020203" pitchFamily="18" charset="-78"/>
                <a:cs typeface="Adobe Arabic" panose="02040503050201020203" pitchFamily="18" charset="-78"/>
              </a:rPr>
              <a:t>.</a:t>
            </a:r>
          </a:p>
          <a:p>
            <a:pPr marL="0" indent="0" algn="just">
              <a:buNone/>
            </a:pPr>
            <a:endParaRPr lang="en-US" sz="2400" dirty="0">
              <a:solidFill>
                <a:schemeClr val="tx1"/>
              </a:solidFill>
              <a:latin typeface="Adobe Arabic" panose="02040503050201020203" pitchFamily="18" charset="-78"/>
              <a:cs typeface="Adobe Arabic" panose="02040503050201020203" pitchFamily="18" charset="-78"/>
            </a:endParaRPr>
          </a:p>
          <a:p>
            <a:pPr marL="0" indent="0">
              <a:buNone/>
            </a:pPr>
            <a:endParaRPr lang="en-US" dirty="0" smtClean="0"/>
          </a:p>
          <a:p>
            <a:endParaRPr lang="en-US" dirty="0"/>
          </a:p>
        </p:txBody>
      </p:sp>
    </p:spTree>
    <p:extLst>
      <p:ext uri="{BB962C8B-B14F-4D97-AF65-F5344CB8AC3E}">
        <p14:creationId xmlns:p14="http://schemas.microsoft.com/office/powerpoint/2010/main" val="308375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Importance</a:t>
            </a:r>
            <a:endParaRPr lang="en-US" u="sng" dirty="0"/>
          </a:p>
        </p:txBody>
      </p:sp>
      <p:sp>
        <p:nvSpPr>
          <p:cNvPr id="5" name="Content Placeholder 4"/>
          <p:cNvSpPr>
            <a:spLocks noGrp="1"/>
          </p:cNvSpPr>
          <p:nvPr>
            <p:ph idx="1"/>
          </p:nvPr>
        </p:nvSpPr>
        <p:spPr/>
        <p:txBody>
          <a:bodyPr>
            <a:normAutofit lnSpcReduction="10000"/>
          </a:bodyPr>
          <a:lstStyle/>
          <a:p>
            <a:pPr marL="0" indent="0" algn="just">
              <a:buNone/>
            </a:pPr>
            <a:r>
              <a:rPr lang="en-US" sz="2400" dirty="0">
                <a:solidFill>
                  <a:schemeClr val="tx1"/>
                </a:solidFill>
                <a:latin typeface="Adobe Arabic" panose="02040503050201020203" pitchFamily="18" charset="-78"/>
                <a:cs typeface="Adobe Arabic" panose="02040503050201020203" pitchFamily="18" charset="-78"/>
              </a:rPr>
              <a:t>Search engine traffic is one of the most valuable sources of traffic, if not the most valuable. An internet user conducting a search has a specific intent. They are looking for something in particular. The website brings the near future today by taking a step ahead of present day search engines</a:t>
            </a:r>
            <a:r>
              <a:rPr lang="en-US" sz="2400" dirty="0" smtClean="0">
                <a:solidFill>
                  <a:schemeClr val="tx1"/>
                </a:solidFill>
                <a:latin typeface="Adobe Arabic" panose="02040503050201020203" pitchFamily="18" charset="-78"/>
                <a:cs typeface="Adobe Arabic" panose="02040503050201020203" pitchFamily="18" charset="-78"/>
              </a:rPr>
              <a:t>.</a:t>
            </a:r>
          </a:p>
          <a:p>
            <a:pPr marL="0" indent="0" algn="just">
              <a:buNone/>
            </a:pPr>
            <a:r>
              <a:rPr lang="en-US" sz="2400" dirty="0" smtClean="0">
                <a:solidFill>
                  <a:schemeClr val="bg1"/>
                </a:solidFill>
                <a:latin typeface="Adobe Arabic" panose="02040503050201020203" pitchFamily="18" charset="-78"/>
                <a:cs typeface="Adobe Arabic" panose="02040503050201020203" pitchFamily="18" charset="-78"/>
              </a:rPr>
              <a:t>Panel Arc </a:t>
            </a:r>
            <a:r>
              <a:rPr lang="en-US" sz="2400" dirty="0" smtClean="0">
                <a:solidFill>
                  <a:schemeClr val="tx1"/>
                </a:solidFill>
                <a:latin typeface="Adobe Arabic" panose="02040503050201020203" pitchFamily="18" charset="-78"/>
                <a:cs typeface="Adobe Arabic" panose="02040503050201020203" pitchFamily="18" charset="-78"/>
              </a:rPr>
              <a:t>provides you:-</a:t>
            </a:r>
          </a:p>
          <a:p>
            <a:pPr marL="0" indent="0" algn="just">
              <a:buNone/>
            </a:pPr>
            <a:endParaRPr lang="en-US" sz="2400" dirty="0" smtClean="0">
              <a:solidFill>
                <a:schemeClr val="tx1"/>
              </a:solidFill>
              <a:latin typeface="Adobe Arabic" panose="02040503050201020203" pitchFamily="18" charset="-78"/>
              <a:cs typeface="Adobe Arabic" panose="02040503050201020203" pitchFamily="18" charset="-78"/>
            </a:endParaRPr>
          </a:p>
          <a:p>
            <a:pPr algn="just"/>
            <a:r>
              <a:rPr lang="en-US" sz="2400" b="1" dirty="0" smtClean="0">
                <a:solidFill>
                  <a:schemeClr val="tx1"/>
                </a:solidFill>
                <a:latin typeface="Adobe Arabic" panose="02040503050201020203" pitchFamily="18" charset="-78"/>
                <a:cs typeface="Adobe Arabic" panose="02040503050201020203" pitchFamily="18" charset="-78"/>
              </a:rPr>
              <a:t>Better Interface </a:t>
            </a:r>
            <a:r>
              <a:rPr lang="en-US" sz="2400" dirty="0" smtClean="0">
                <a:solidFill>
                  <a:schemeClr val="tx1"/>
                </a:solidFill>
                <a:latin typeface="Adobe Arabic" panose="02040503050201020203" pitchFamily="18" charset="-78"/>
                <a:cs typeface="Adobe Arabic" panose="02040503050201020203" pitchFamily="18" charset="-78"/>
              </a:rPr>
              <a:t>- In </a:t>
            </a:r>
            <a:r>
              <a:rPr lang="en-US" sz="2400" dirty="0">
                <a:solidFill>
                  <a:schemeClr val="tx1"/>
                </a:solidFill>
                <a:latin typeface="Adobe Arabic" panose="02040503050201020203" pitchFamily="18" charset="-78"/>
                <a:cs typeface="Adobe Arabic" panose="02040503050201020203" pitchFamily="18" charset="-78"/>
              </a:rPr>
              <a:t>other search engine you have to </a:t>
            </a:r>
            <a:r>
              <a:rPr lang="en-US" sz="2400" dirty="0" smtClean="0">
                <a:solidFill>
                  <a:schemeClr val="tx1"/>
                </a:solidFill>
                <a:latin typeface="Adobe Arabic" panose="02040503050201020203" pitchFamily="18" charset="-78"/>
                <a:cs typeface="Adobe Arabic" panose="02040503050201020203" pitchFamily="18" charset="-78"/>
              </a:rPr>
              <a:t>Type</a:t>
            </a:r>
            <a:r>
              <a:rPr lang="en-US" sz="2400" dirty="0">
                <a:solidFill>
                  <a:schemeClr val="tx1"/>
                </a:solidFill>
                <a:latin typeface="Adobe Arabic" panose="02040503050201020203" pitchFamily="18" charset="-78"/>
                <a:cs typeface="Adobe Arabic" panose="02040503050201020203" pitchFamily="18" charset="-78"/>
              </a:rPr>
              <a:t> </a:t>
            </a:r>
            <a:r>
              <a:rPr lang="en-US" sz="2400" dirty="0" smtClean="0">
                <a:solidFill>
                  <a:schemeClr val="tx1"/>
                </a:solidFill>
                <a:latin typeface="Adobe Arabic" panose="02040503050201020203" pitchFamily="18" charset="-78"/>
                <a:cs typeface="Adobe Arabic" panose="02040503050201020203" pitchFamily="18" charset="-78"/>
              </a:rPr>
              <a:t>then</a:t>
            </a:r>
            <a:r>
              <a:rPr lang="en-US" sz="2400" b="1" dirty="0" smtClean="0">
                <a:solidFill>
                  <a:schemeClr val="tx1"/>
                </a:solidFill>
                <a:latin typeface="Adobe Arabic" panose="02040503050201020203" pitchFamily="18" charset="-78"/>
                <a:cs typeface="Adobe Arabic" panose="02040503050201020203" pitchFamily="18" charset="-78"/>
              </a:rPr>
              <a:t> </a:t>
            </a:r>
            <a:r>
              <a:rPr lang="en-US" sz="2400" dirty="0" smtClean="0">
                <a:solidFill>
                  <a:schemeClr val="tx1"/>
                </a:solidFill>
                <a:latin typeface="Adobe Arabic" panose="02040503050201020203" pitchFamily="18" charset="-78"/>
                <a:cs typeface="Adobe Arabic" panose="02040503050201020203" pitchFamily="18" charset="-78"/>
              </a:rPr>
              <a:t>Search</a:t>
            </a:r>
            <a:r>
              <a:rPr lang="en-US" sz="2400" b="1" dirty="0" smtClean="0">
                <a:solidFill>
                  <a:schemeClr val="tx1"/>
                </a:solidFill>
                <a:latin typeface="Adobe Arabic" panose="02040503050201020203" pitchFamily="18" charset="-78"/>
                <a:cs typeface="Adobe Arabic" panose="02040503050201020203" pitchFamily="18" charset="-78"/>
              </a:rPr>
              <a:t>.</a:t>
            </a:r>
            <a:r>
              <a:rPr lang="en-US" sz="2400" dirty="0" smtClean="0">
                <a:solidFill>
                  <a:schemeClr val="tx1"/>
                </a:solidFill>
                <a:latin typeface="Adobe Arabic" panose="02040503050201020203" pitchFamily="18" charset="-78"/>
                <a:cs typeface="Adobe Arabic" panose="02040503050201020203" pitchFamily="18" charset="-78"/>
              </a:rPr>
              <a:t> But </a:t>
            </a:r>
            <a:r>
              <a:rPr lang="en-US" sz="2400" dirty="0">
                <a:solidFill>
                  <a:schemeClr val="tx1"/>
                </a:solidFill>
                <a:latin typeface="Adobe Arabic" panose="02040503050201020203" pitchFamily="18" charset="-78"/>
                <a:cs typeface="Adobe Arabic" panose="02040503050201020203" pitchFamily="18" charset="-78"/>
              </a:rPr>
              <a:t>in </a:t>
            </a:r>
            <a:r>
              <a:rPr lang="en-US" sz="2400" dirty="0">
                <a:solidFill>
                  <a:schemeClr val="bg1"/>
                </a:solidFill>
                <a:latin typeface="Adobe Arabic" panose="02040503050201020203" pitchFamily="18" charset="-78"/>
                <a:cs typeface="Adobe Arabic" panose="02040503050201020203" pitchFamily="18" charset="-78"/>
              </a:rPr>
              <a:t>PANEL ARC</a:t>
            </a:r>
            <a:r>
              <a:rPr lang="en-US" sz="2400" dirty="0">
                <a:solidFill>
                  <a:schemeClr val="tx1"/>
                </a:solidFill>
                <a:latin typeface="Adobe Arabic" panose="02040503050201020203" pitchFamily="18" charset="-78"/>
                <a:cs typeface="Adobe Arabic" panose="02040503050201020203" pitchFamily="18" charset="-78"/>
              </a:rPr>
              <a:t> you have to C</a:t>
            </a:r>
            <a:r>
              <a:rPr lang="en-US" sz="2400" dirty="0" smtClean="0">
                <a:solidFill>
                  <a:schemeClr val="tx1"/>
                </a:solidFill>
                <a:latin typeface="Adobe Arabic" panose="02040503050201020203" pitchFamily="18" charset="-78"/>
                <a:cs typeface="Adobe Arabic" panose="02040503050201020203" pitchFamily="18" charset="-78"/>
              </a:rPr>
              <a:t>lick </a:t>
            </a:r>
            <a:r>
              <a:rPr lang="en-US" sz="2400" dirty="0">
                <a:solidFill>
                  <a:schemeClr val="tx1"/>
                </a:solidFill>
                <a:latin typeface="Adobe Arabic" panose="02040503050201020203" pitchFamily="18" charset="-78"/>
                <a:cs typeface="Adobe Arabic" panose="02040503050201020203" pitchFamily="18" charset="-78"/>
              </a:rPr>
              <a:t>then S</a:t>
            </a:r>
            <a:r>
              <a:rPr lang="en-US" sz="2400" dirty="0" smtClean="0">
                <a:solidFill>
                  <a:schemeClr val="tx1"/>
                </a:solidFill>
                <a:latin typeface="Adobe Arabic" panose="02040503050201020203" pitchFamily="18" charset="-78"/>
                <a:cs typeface="Adobe Arabic" panose="02040503050201020203" pitchFamily="18" charset="-78"/>
              </a:rPr>
              <a:t>earch. </a:t>
            </a:r>
            <a:r>
              <a:rPr lang="en-US" sz="2400" dirty="0">
                <a:solidFill>
                  <a:schemeClr val="tx1"/>
                </a:solidFill>
                <a:latin typeface="Adobe Arabic" panose="02040503050201020203" pitchFamily="18" charset="-78"/>
                <a:cs typeface="Adobe Arabic" panose="02040503050201020203" pitchFamily="18" charset="-78"/>
              </a:rPr>
              <a:t>In </a:t>
            </a:r>
            <a:r>
              <a:rPr lang="en-US" sz="2400" dirty="0">
                <a:solidFill>
                  <a:schemeClr val="bg1"/>
                </a:solidFill>
                <a:latin typeface="Adobe Arabic" panose="02040503050201020203" pitchFamily="18" charset="-78"/>
                <a:cs typeface="Adobe Arabic" panose="02040503050201020203" pitchFamily="18" charset="-78"/>
              </a:rPr>
              <a:t>PANEL ARC</a:t>
            </a:r>
            <a:r>
              <a:rPr lang="en-US" sz="2400" dirty="0">
                <a:solidFill>
                  <a:schemeClr val="tx1"/>
                </a:solidFill>
                <a:latin typeface="Adobe Arabic" panose="02040503050201020203" pitchFamily="18" charset="-78"/>
                <a:cs typeface="Adobe Arabic" panose="02040503050201020203" pitchFamily="18" charset="-78"/>
              </a:rPr>
              <a:t> all the things are pre-defined. All the things are given. We have a panel of all the data separately. Each data has his own section. You can find the things easily.</a:t>
            </a:r>
          </a:p>
          <a:p>
            <a:pPr marL="0" indent="0" algn="just">
              <a:buNone/>
            </a:pPr>
            <a:endParaRPr lang="en-US" sz="2400" dirty="0">
              <a:solidFill>
                <a:schemeClr val="tx1"/>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823310" y="527605"/>
            <a:ext cx="7016195" cy="5650085"/>
          </a:xfrm>
        </p:spPr>
        <p:txBody>
          <a:bodyPr>
            <a:normAutofit fontScale="92500"/>
          </a:bodyPr>
          <a:lstStyle/>
          <a:p>
            <a:pPr marL="0" indent="0" algn="just">
              <a:buNone/>
            </a:pPr>
            <a:endParaRPr lang="en-US" sz="2400" dirty="0" smtClean="0">
              <a:solidFill>
                <a:schemeClr val="tx1"/>
              </a:solidFill>
              <a:latin typeface="Adobe Arabic" panose="02040503050201020203" pitchFamily="18" charset="-78"/>
              <a:cs typeface="Adobe Arabic" panose="02040503050201020203" pitchFamily="18" charset="-78"/>
            </a:endParaRPr>
          </a:p>
          <a:p>
            <a:pPr algn="just"/>
            <a:r>
              <a:rPr lang="en-US" sz="2400" b="1" dirty="0">
                <a:solidFill>
                  <a:schemeClr val="tx1"/>
                </a:solidFill>
                <a:latin typeface="Adobe Arabic" panose="02040503050201020203" pitchFamily="18" charset="-78"/>
                <a:cs typeface="Adobe Arabic" panose="02040503050201020203" pitchFamily="18" charset="-78"/>
              </a:rPr>
              <a:t>Easily Accessible - </a:t>
            </a:r>
            <a:r>
              <a:rPr lang="en-US" sz="2400" dirty="0">
                <a:solidFill>
                  <a:schemeClr val="tx1"/>
                </a:solidFill>
                <a:latin typeface="Adobe Arabic" panose="02040503050201020203" pitchFamily="18" charset="-78"/>
                <a:cs typeface="Adobe Arabic" panose="02040503050201020203" pitchFamily="18" charset="-78"/>
              </a:rPr>
              <a:t>Each day almost 5-6 billion people join the internet, they are new to the internet. They don’t </a:t>
            </a:r>
            <a:r>
              <a:rPr lang="en-US" sz="2400" dirty="0" smtClean="0">
                <a:solidFill>
                  <a:schemeClr val="tx1"/>
                </a:solidFill>
                <a:latin typeface="Adobe Arabic" panose="02040503050201020203" pitchFamily="18" charset="-78"/>
                <a:cs typeface="Adobe Arabic" panose="02040503050201020203" pitchFamily="18" charset="-78"/>
              </a:rPr>
              <a:t>know</a:t>
            </a:r>
            <a:r>
              <a:rPr lang="en-US" sz="2400" dirty="0">
                <a:solidFill>
                  <a:schemeClr val="tx1"/>
                </a:solidFill>
                <a:latin typeface="Adobe Arabic" panose="02040503050201020203" pitchFamily="18" charset="-78"/>
                <a:cs typeface="Adobe Arabic" panose="02040503050201020203" pitchFamily="18" charset="-78"/>
              </a:rPr>
              <a:t> </a:t>
            </a:r>
            <a:r>
              <a:rPr lang="en-US" sz="2400" dirty="0" smtClean="0">
                <a:solidFill>
                  <a:schemeClr val="tx1"/>
                </a:solidFill>
                <a:latin typeface="Adobe Arabic" panose="02040503050201020203" pitchFamily="18" charset="-78"/>
                <a:cs typeface="Adobe Arabic" panose="02040503050201020203" pitchFamily="18" charset="-78"/>
              </a:rPr>
              <a:t>How </a:t>
            </a:r>
            <a:r>
              <a:rPr lang="en-US" sz="2400" dirty="0">
                <a:solidFill>
                  <a:schemeClr val="tx1"/>
                </a:solidFill>
                <a:latin typeface="Adobe Arabic" panose="02040503050201020203" pitchFamily="18" charset="-78"/>
                <a:cs typeface="Adobe Arabic" panose="02040503050201020203" pitchFamily="18" charset="-78"/>
              </a:rPr>
              <a:t>to use </a:t>
            </a:r>
            <a:r>
              <a:rPr lang="en-US" sz="2400" dirty="0" smtClean="0">
                <a:solidFill>
                  <a:schemeClr val="tx1"/>
                </a:solidFill>
                <a:latin typeface="Adobe Arabic" panose="02040503050201020203" pitchFamily="18" charset="-78"/>
                <a:cs typeface="Adobe Arabic" panose="02040503050201020203" pitchFamily="18" charset="-78"/>
              </a:rPr>
              <a:t>it. Which </a:t>
            </a:r>
            <a:r>
              <a:rPr lang="en-US" sz="2400" dirty="0">
                <a:solidFill>
                  <a:schemeClr val="tx1"/>
                </a:solidFill>
                <a:latin typeface="Adobe Arabic" panose="02040503050201020203" pitchFamily="18" charset="-78"/>
                <a:cs typeface="Adobe Arabic" panose="02040503050201020203" pitchFamily="18" charset="-78"/>
              </a:rPr>
              <a:t>sites are useful for </a:t>
            </a:r>
            <a:r>
              <a:rPr lang="en-US" sz="2400" dirty="0" smtClean="0">
                <a:solidFill>
                  <a:schemeClr val="tx1"/>
                </a:solidFill>
                <a:latin typeface="Adobe Arabic" panose="02040503050201020203" pitchFamily="18" charset="-78"/>
                <a:cs typeface="Adobe Arabic" panose="02040503050201020203" pitchFamily="18" charset="-78"/>
              </a:rPr>
              <a:t>them? Which </a:t>
            </a:r>
            <a:r>
              <a:rPr lang="en-US" sz="2400" dirty="0">
                <a:solidFill>
                  <a:schemeClr val="tx1"/>
                </a:solidFill>
                <a:latin typeface="Adobe Arabic" panose="02040503050201020203" pitchFamily="18" charset="-78"/>
                <a:cs typeface="Adobe Arabic" panose="02040503050201020203" pitchFamily="18" charset="-78"/>
              </a:rPr>
              <a:t>sites provide </a:t>
            </a:r>
            <a:r>
              <a:rPr lang="en-US" sz="2400" dirty="0" smtClean="0">
                <a:solidFill>
                  <a:schemeClr val="tx1"/>
                </a:solidFill>
                <a:latin typeface="Adobe Arabic" panose="02040503050201020203" pitchFamily="18" charset="-78"/>
                <a:cs typeface="Adobe Arabic" panose="02040503050201020203" pitchFamily="18" charset="-78"/>
              </a:rPr>
              <a:t>education? From </a:t>
            </a:r>
            <a:r>
              <a:rPr lang="en-US" sz="2400" dirty="0">
                <a:solidFill>
                  <a:schemeClr val="tx1"/>
                </a:solidFill>
                <a:latin typeface="Adobe Arabic" panose="02040503050201020203" pitchFamily="18" charset="-78"/>
                <a:cs typeface="Adobe Arabic" panose="02040503050201020203" pitchFamily="18" charset="-78"/>
              </a:rPr>
              <a:t>which site they have download the </a:t>
            </a:r>
            <a:r>
              <a:rPr lang="en-US" sz="2400" dirty="0" smtClean="0">
                <a:solidFill>
                  <a:schemeClr val="tx1"/>
                </a:solidFill>
                <a:latin typeface="Adobe Arabic" panose="02040503050201020203" pitchFamily="18" charset="-78"/>
                <a:cs typeface="Adobe Arabic" panose="02040503050201020203" pitchFamily="18" charset="-78"/>
              </a:rPr>
              <a:t>data. And </a:t>
            </a:r>
            <a:r>
              <a:rPr lang="en-US" sz="2400" dirty="0">
                <a:solidFill>
                  <a:schemeClr val="tx1"/>
                </a:solidFill>
                <a:latin typeface="Adobe Arabic" panose="02040503050201020203" pitchFamily="18" charset="-78"/>
                <a:cs typeface="Adobe Arabic" panose="02040503050201020203" pitchFamily="18" charset="-78"/>
              </a:rPr>
              <a:t>many more</a:t>
            </a:r>
            <a:r>
              <a:rPr lang="en-US" sz="2400" dirty="0" smtClean="0">
                <a:solidFill>
                  <a:schemeClr val="tx1"/>
                </a:solidFill>
                <a:latin typeface="Adobe Arabic" panose="02040503050201020203" pitchFamily="18" charset="-78"/>
                <a:cs typeface="Adobe Arabic" panose="02040503050201020203" pitchFamily="18" charset="-78"/>
              </a:rPr>
              <a:t>.... </a:t>
            </a:r>
            <a:r>
              <a:rPr lang="en-US" sz="2400" dirty="0" smtClean="0">
                <a:solidFill>
                  <a:schemeClr val="bg1"/>
                </a:solidFill>
                <a:latin typeface="Adobe Arabic" panose="02040503050201020203" pitchFamily="18" charset="-78"/>
                <a:cs typeface="Adobe Arabic" panose="02040503050201020203" pitchFamily="18" charset="-78"/>
              </a:rPr>
              <a:t>Google</a:t>
            </a:r>
            <a:r>
              <a:rPr lang="en-US" sz="2400" dirty="0" smtClean="0">
                <a:solidFill>
                  <a:schemeClr val="tx1"/>
                </a:solidFill>
                <a:latin typeface="Adobe Arabic" panose="02040503050201020203" pitchFamily="18" charset="-78"/>
                <a:cs typeface="Adobe Arabic" panose="02040503050201020203" pitchFamily="18" charset="-78"/>
              </a:rPr>
              <a:t> </a:t>
            </a:r>
            <a:r>
              <a:rPr lang="en-US" sz="2400" dirty="0">
                <a:solidFill>
                  <a:schemeClr val="tx1"/>
                </a:solidFill>
                <a:latin typeface="Adobe Arabic" panose="02040503050201020203" pitchFamily="18" charset="-78"/>
                <a:cs typeface="Adobe Arabic" panose="02040503050201020203" pitchFamily="18" charset="-78"/>
              </a:rPr>
              <a:t>is too vast. It is difficult to find these information by new </a:t>
            </a:r>
            <a:r>
              <a:rPr lang="en-US" sz="2400" dirty="0" smtClean="0">
                <a:solidFill>
                  <a:schemeClr val="tx1"/>
                </a:solidFill>
                <a:latin typeface="Adobe Arabic" panose="02040503050201020203" pitchFamily="18" charset="-78"/>
                <a:cs typeface="Adobe Arabic" panose="02040503050201020203" pitchFamily="18" charset="-78"/>
              </a:rPr>
              <a:t>comer. </a:t>
            </a:r>
            <a:r>
              <a:rPr lang="en-US" sz="2400" dirty="0" smtClean="0">
                <a:solidFill>
                  <a:schemeClr val="bg1"/>
                </a:solidFill>
                <a:latin typeface="Adobe Arabic" panose="02040503050201020203" pitchFamily="18" charset="-78"/>
                <a:cs typeface="Adobe Arabic" panose="02040503050201020203" pitchFamily="18" charset="-78"/>
              </a:rPr>
              <a:t>PANEL </a:t>
            </a:r>
            <a:r>
              <a:rPr lang="en-US" sz="2400" dirty="0">
                <a:solidFill>
                  <a:schemeClr val="bg1"/>
                </a:solidFill>
                <a:latin typeface="Adobe Arabic" panose="02040503050201020203" pitchFamily="18" charset="-78"/>
                <a:cs typeface="Adobe Arabic" panose="02040503050201020203" pitchFamily="18" charset="-78"/>
              </a:rPr>
              <a:t>ARC </a:t>
            </a:r>
            <a:r>
              <a:rPr lang="en-US" sz="2400" dirty="0">
                <a:solidFill>
                  <a:schemeClr val="tx1"/>
                </a:solidFill>
                <a:latin typeface="Adobe Arabic" panose="02040503050201020203" pitchFamily="18" charset="-78"/>
                <a:cs typeface="Adobe Arabic" panose="02040503050201020203" pitchFamily="18" charset="-78"/>
              </a:rPr>
              <a:t>is the </a:t>
            </a:r>
            <a:r>
              <a:rPr lang="en-US" sz="2400" dirty="0" smtClean="0">
                <a:solidFill>
                  <a:schemeClr val="tx1"/>
                </a:solidFill>
                <a:latin typeface="Adobe Arabic" panose="02040503050201020203" pitchFamily="18" charset="-78"/>
                <a:cs typeface="Adobe Arabic" panose="02040503050201020203" pitchFamily="18" charset="-78"/>
              </a:rPr>
              <a:t>compress form of all other search engines. This  is a type of </a:t>
            </a:r>
            <a:r>
              <a:rPr lang="en-US" sz="2400" b="1" dirty="0" smtClean="0">
                <a:solidFill>
                  <a:schemeClr val="bg1"/>
                </a:solidFill>
                <a:latin typeface="Adobe Arabic" panose="02040503050201020203" pitchFamily="18" charset="-78"/>
                <a:cs typeface="Adobe Arabic" panose="02040503050201020203" pitchFamily="18" charset="-78"/>
              </a:rPr>
              <a:t>META SEARCH ENGINE</a:t>
            </a:r>
            <a:r>
              <a:rPr lang="en-US" sz="2400" b="1" dirty="0" smtClean="0">
                <a:solidFill>
                  <a:schemeClr val="tx1"/>
                </a:solidFill>
                <a:latin typeface="Adobe Arabic" panose="02040503050201020203" pitchFamily="18" charset="-78"/>
                <a:cs typeface="Adobe Arabic" panose="02040503050201020203" pitchFamily="18" charset="-78"/>
              </a:rPr>
              <a:t>. </a:t>
            </a:r>
          </a:p>
          <a:p>
            <a:pPr marL="0" indent="0" algn="just">
              <a:buNone/>
            </a:pPr>
            <a:endParaRPr lang="en-US" sz="2400" b="1" dirty="0" smtClean="0">
              <a:solidFill>
                <a:schemeClr val="tx1"/>
              </a:solidFill>
              <a:latin typeface="Adobe Arabic" panose="02040503050201020203" pitchFamily="18" charset="-78"/>
              <a:cs typeface="Adobe Arabic" panose="02040503050201020203" pitchFamily="18" charset="-78"/>
            </a:endParaRPr>
          </a:p>
          <a:p>
            <a:pPr algn="just"/>
            <a:r>
              <a:rPr lang="en-US" sz="2400" b="1" dirty="0">
                <a:solidFill>
                  <a:schemeClr val="tx1"/>
                </a:solidFill>
                <a:latin typeface="Adobe Arabic" panose="02040503050201020203" pitchFamily="18" charset="-78"/>
                <a:cs typeface="Adobe Arabic" panose="02040503050201020203" pitchFamily="18" charset="-78"/>
              </a:rPr>
              <a:t>Panels for online and offline </a:t>
            </a:r>
            <a:r>
              <a:rPr lang="en-US" sz="2400" b="1" dirty="0" smtClean="0">
                <a:solidFill>
                  <a:schemeClr val="tx1"/>
                </a:solidFill>
                <a:latin typeface="Adobe Arabic" panose="02040503050201020203" pitchFamily="18" charset="-78"/>
                <a:cs typeface="Adobe Arabic" panose="02040503050201020203" pitchFamily="18" charset="-78"/>
              </a:rPr>
              <a:t>streaming - </a:t>
            </a:r>
            <a:r>
              <a:rPr lang="en-US" sz="2600" dirty="0">
                <a:solidFill>
                  <a:schemeClr val="tx1"/>
                </a:solidFill>
                <a:latin typeface="Adobe Arabic" panose="02040503050201020203" pitchFamily="18" charset="-78"/>
                <a:cs typeface="Adobe Arabic" panose="02040503050201020203" pitchFamily="18" charset="-78"/>
              </a:rPr>
              <a:t>Now a day there is problem of online </a:t>
            </a:r>
            <a:r>
              <a:rPr lang="en-US" sz="2600" dirty="0" smtClean="0">
                <a:solidFill>
                  <a:schemeClr val="tx1"/>
                </a:solidFill>
                <a:latin typeface="Adobe Arabic" panose="02040503050201020203" pitchFamily="18" charset="-78"/>
                <a:cs typeface="Adobe Arabic" panose="02040503050201020203" pitchFamily="18" charset="-78"/>
              </a:rPr>
              <a:t>TV. </a:t>
            </a:r>
            <a:r>
              <a:rPr lang="en-US" sz="2600" dirty="0">
                <a:solidFill>
                  <a:schemeClr val="tx1"/>
                </a:solidFill>
                <a:latin typeface="Adobe Arabic" panose="02040503050201020203" pitchFamily="18" charset="-78"/>
                <a:cs typeface="Adobe Arabic" panose="02040503050201020203" pitchFamily="18" charset="-78"/>
              </a:rPr>
              <a:t>You have to go to different TV for different program which is difficult to </a:t>
            </a:r>
            <a:r>
              <a:rPr lang="en-US" sz="2600" dirty="0" smtClean="0">
                <a:solidFill>
                  <a:schemeClr val="tx1"/>
                </a:solidFill>
                <a:latin typeface="Adobe Arabic" panose="02040503050201020203" pitchFamily="18" charset="-78"/>
                <a:cs typeface="Adobe Arabic" panose="02040503050201020203" pitchFamily="18" charset="-78"/>
              </a:rPr>
              <a:t>remember.</a:t>
            </a:r>
            <a:r>
              <a:rPr lang="en-US" sz="2600" dirty="0">
                <a:solidFill>
                  <a:schemeClr val="tx1"/>
                </a:solidFill>
                <a:latin typeface="Adobe Arabic" panose="02040503050201020203" pitchFamily="18" charset="-78"/>
                <a:cs typeface="Adobe Arabic" panose="02040503050201020203" pitchFamily="18" charset="-78"/>
              </a:rPr>
              <a:t> </a:t>
            </a:r>
            <a:r>
              <a:rPr lang="en-US" sz="2600" dirty="0" smtClean="0">
                <a:solidFill>
                  <a:schemeClr val="tx1"/>
                </a:solidFill>
                <a:latin typeface="Adobe Arabic" panose="02040503050201020203" pitchFamily="18" charset="-78"/>
                <a:cs typeface="Adobe Arabic" panose="02040503050201020203" pitchFamily="18" charset="-78"/>
              </a:rPr>
              <a:t>It </a:t>
            </a:r>
            <a:r>
              <a:rPr lang="en-US" sz="2600" dirty="0">
                <a:solidFill>
                  <a:schemeClr val="tx1"/>
                </a:solidFill>
                <a:latin typeface="Adobe Arabic" panose="02040503050201020203" pitchFamily="18" charset="-78"/>
                <a:cs typeface="Adobe Arabic" panose="02040503050201020203" pitchFamily="18" charset="-78"/>
              </a:rPr>
              <a:t>has its own movie panel. From where you can download movies free without visiting other sites. All kinds of movie are there in one </a:t>
            </a:r>
            <a:r>
              <a:rPr lang="en-US" sz="2600" dirty="0" smtClean="0">
                <a:solidFill>
                  <a:schemeClr val="tx1"/>
                </a:solidFill>
                <a:latin typeface="Adobe Arabic" panose="02040503050201020203" pitchFamily="18" charset="-78"/>
                <a:cs typeface="Adobe Arabic" panose="02040503050201020203" pitchFamily="18" charset="-78"/>
              </a:rPr>
              <a:t>panel.</a:t>
            </a:r>
            <a:r>
              <a:rPr lang="en-US" sz="2600" dirty="0">
                <a:solidFill>
                  <a:schemeClr val="tx1"/>
                </a:solidFill>
                <a:latin typeface="Adobe Arabic" panose="02040503050201020203" pitchFamily="18" charset="-78"/>
                <a:cs typeface="Adobe Arabic" panose="02040503050201020203" pitchFamily="18" charset="-78"/>
              </a:rPr>
              <a:t> </a:t>
            </a:r>
            <a:r>
              <a:rPr lang="en-US" sz="2600" dirty="0" smtClean="0">
                <a:solidFill>
                  <a:schemeClr val="tx1"/>
                </a:solidFill>
                <a:latin typeface="Adobe Arabic" panose="02040503050201020203" pitchFamily="18" charset="-78"/>
                <a:cs typeface="Adobe Arabic" panose="02040503050201020203" pitchFamily="18" charset="-78"/>
              </a:rPr>
              <a:t>In  </a:t>
            </a:r>
            <a:r>
              <a:rPr lang="en-US" sz="2600" dirty="0">
                <a:solidFill>
                  <a:schemeClr val="bg1"/>
                </a:solidFill>
                <a:latin typeface="Adobe Arabic" panose="02040503050201020203" pitchFamily="18" charset="-78"/>
                <a:cs typeface="Adobe Arabic" panose="02040503050201020203" pitchFamily="18" charset="-78"/>
              </a:rPr>
              <a:t>PANEL ARC </a:t>
            </a:r>
            <a:r>
              <a:rPr lang="en-US" sz="2600" dirty="0">
                <a:solidFill>
                  <a:schemeClr val="tx1"/>
                </a:solidFill>
                <a:latin typeface="Adobe Arabic" panose="02040503050201020203" pitchFamily="18" charset="-78"/>
                <a:cs typeface="Adobe Arabic" panose="02040503050201020203" pitchFamily="18" charset="-78"/>
              </a:rPr>
              <a:t>there is a separate panel for online TV, Movies, Game, and music. All the channels are here. No need to roam on other search engine. Just go through </a:t>
            </a:r>
            <a:r>
              <a:rPr lang="en-US" sz="2600" dirty="0">
                <a:solidFill>
                  <a:schemeClr val="bg1"/>
                </a:solidFill>
                <a:latin typeface="Adobe Arabic" panose="02040503050201020203" pitchFamily="18" charset="-78"/>
                <a:cs typeface="Adobe Arabic" panose="02040503050201020203" pitchFamily="18" charset="-78"/>
              </a:rPr>
              <a:t>PANEL ARC</a:t>
            </a:r>
            <a:r>
              <a:rPr lang="en-US" sz="2600" dirty="0">
                <a:solidFill>
                  <a:schemeClr val="tx1"/>
                </a:solidFill>
                <a:latin typeface="Adobe Arabic" panose="02040503050201020203" pitchFamily="18" charset="-78"/>
                <a:cs typeface="Adobe Arabic" panose="02040503050201020203" pitchFamily="18" charset="-78"/>
              </a:rPr>
              <a:t>.</a:t>
            </a:r>
            <a:endParaRPr lang="en-US" sz="2600" b="1" dirty="0">
              <a:solidFill>
                <a:schemeClr val="tx1"/>
              </a:solidFill>
              <a:latin typeface="Adobe Arabic" panose="02040503050201020203" pitchFamily="18" charset="-78"/>
              <a:cs typeface="Adobe Arabic" panose="02040503050201020203" pitchFamily="18" charset="-78"/>
            </a:endParaRPr>
          </a:p>
          <a:p>
            <a:pPr algn="just"/>
            <a:endParaRPr lang="en-US" sz="2400" dirty="0">
              <a:solidFill>
                <a:schemeClr val="tx1"/>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70698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Methodology</a:t>
            </a:r>
            <a:endParaRPr lang="en-US" u="sng" dirty="0"/>
          </a:p>
        </p:txBody>
      </p:sp>
      <p:sp>
        <p:nvSpPr>
          <p:cNvPr id="3" name="Content Placeholder 2"/>
          <p:cNvSpPr>
            <a:spLocks noGrp="1"/>
          </p:cNvSpPr>
          <p:nvPr>
            <p:ph idx="1"/>
          </p:nvPr>
        </p:nvSpPr>
        <p:spPr>
          <a:xfrm>
            <a:off x="601670" y="2054654"/>
            <a:ext cx="8093365" cy="4733856"/>
          </a:xfrm>
        </p:spPr>
        <p:txBody>
          <a:bodyPr>
            <a:normAutofit fontScale="92500" lnSpcReduction="10000"/>
          </a:bodyPr>
          <a:lstStyle/>
          <a:p>
            <a:pPr marL="0" indent="0" algn="just">
              <a:buNone/>
            </a:pPr>
            <a:r>
              <a:rPr lang="en-US" sz="2600" dirty="0">
                <a:latin typeface="Adobe Arabic" panose="02040503050201020203" pitchFamily="18" charset="-78"/>
                <a:cs typeface="Adobe Arabic" panose="02040503050201020203" pitchFamily="18" charset="-78"/>
              </a:rPr>
              <a:t>PANEL ARC </a:t>
            </a:r>
            <a:r>
              <a:rPr lang="en-US" sz="2600" dirty="0">
                <a:solidFill>
                  <a:schemeClr val="tx1"/>
                </a:solidFill>
                <a:latin typeface="Adobe Arabic" panose="02040503050201020203" pitchFamily="18" charset="-78"/>
                <a:cs typeface="Adobe Arabic" panose="02040503050201020203" pitchFamily="18" charset="-78"/>
              </a:rPr>
              <a:t>is a website cum search engine pivoting to take a step forward of big brand search engines. Here, you find everything that you need from watching movies lounging in your room to travelling round the globe, shopping, socializing, entertainment, food, music, news, videos, software’s, education, jobs, live streaming, English &amp; Hindi TV shows, sports, comedy, PC games and also a custom search box is just a few clicks away from you. Also you can effectuate your conventional </a:t>
            </a:r>
            <a:r>
              <a:rPr lang="en-US" sz="2600" dirty="0" smtClean="0">
                <a:latin typeface="Adobe Arabic" panose="02040503050201020203" pitchFamily="18" charset="-78"/>
                <a:cs typeface="Adobe Arabic" panose="02040503050201020203" pitchFamily="18" charset="-78"/>
              </a:rPr>
              <a:t>Google </a:t>
            </a:r>
            <a:r>
              <a:rPr lang="en-US" sz="2600" dirty="0">
                <a:solidFill>
                  <a:schemeClr val="tx1"/>
                </a:solidFill>
                <a:latin typeface="Adobe Arabic" panose="02040503050201020203" pitchFamily="18" charset="-78"/>
                <a:cs typeface="Adobe Arabic" panose="02040503050201020203" pitchFamily="18" charset="-78"/>
              </a:rPr>
              <a:t>search on the website</a:t>
            </a:r>
            <a:r>
              <a:rPr lang="en-US" sz="2600" dirty="0" smtClean="0">
                <a:solidFill>
                  <a:schemeClr val="tx1"/>
                </a:solidFill>
                <a:latin typeface="Adobe Arabic" panose="02040503050201020203" pitchFamily="18" charset="-78"/>
                <a:cs typeface="Adobe Arabic" panose="02040503050201020203" pitchFamily="18" charset="-78"/>
              </a:rPr>
              <a:t>. </a:t>
            </a:r>
          </a:p>
          <a:p>
            <a:pPr marL="0" indent="0" algn="just">
              <a:buNone/>
            </a:pPr>
            <a:r>
              <a:rPr lang="en-US" sz="2600" dirty="0" smtClean="0">
                <a:solidFill>
                  <a:schemeClr val="tx1"/>
                </a:solidFill>
                <a:latin typeface="Adobe Arabic" panose="02040503050201020203" pitchFamily="18" charset="-78"/>
                <a:cs typeface="Adobe Arabic" panose="02040503050201020203" pitchFamily="18" charset="-78"/>
              </a:rPr>
              <a:t>The </a:t>
            </a:r>
            <a:r>
              <a:rPr lang="en-US" sz="2600" dirty="0">
                <a:solidFill>
                  <a:schemeClr val="tx1"/>
                </a:solidFill>
                <a:latin typeface="Adobe Arabic" panose="02040503050201020203" pitchFamily="18" charset="-78"/>
                <a:cs typeface="Adobe Arabic" panose="02040503050201020203" pitchFamily="18" charset="-78"/>
              </a:rPr>
              <a:t>basic requirement to build a search engine is knowledge and skill. A search engine fundamentally needs to accept some sort of search query (for instance, a series of words) and then return web resources that it thinks are appropriate to the query. The way it decides what is appropriate to the query can be very important. One can use a simple algorithm like counting how many times any of the search words appears on a page.</a:t>
            </a:r>
            <a:endParaRPr lang="en-US" sz="2600" dirty="0" smtClean="0">
              <a:solidFill>
                <a:schemeClr val="tx1"/>
              </a:solidFill>
              <a:latin typeface="Adobe Arabic" panose="02040503050201020203" pitchFamily="18" charset="-78"/>
              <a:cs typeface="Adobe Arabic" panose="02040503050201020203" pitchFamily="18" charset="-78"/>
            </a:endParaRPr>
          </a:p>
          <a:p>
            <a:pPr marL="0" indent="0" algn="just">
              <a:buNone/>
            </a:pPr>
            <a:endParaRPr lang="en-US" sz="2400" dirty="0">
              <a:solidFill>
                <a:schemeClr val="tx1"/>
              </a:solidFill>
              <a:latin typeface="Adobe Arabic" panose="02040503050201020203" pitchFamily="18" charset="-78"/>
              <a:cs typeface="Adobe Arabic" panose="02040503050201020203" pitchFamily="18" charset="-78"/>
            </a:endParaRPr>
          </a:p>
          <a:p>
            <a:pPr marL="0" indent="0">
              <a:buNone/>
            </a:pPr>
            <a:endParaRPr lang="en-US" dirty="0" smtClean="0"/>
          </a:p>
          <a:p>
            <a:endParaRPr lang="en-US" dirty="0"/>
          </a:p>
        </p:txBody>
      </p:sp>
    </p:spTree>
    <p:extLst>
      <p:ext uri="{BB962C8B-B14F-4D97-AF65-F5344CB8AC3E}">
        <p14:creationId xmlns:p14="http://schemas.microsoft.com/office/powerpoint/2010/main" val="1218671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Architecture</a:t>
            </a:r>
            <a:endParaRPr lang="en-US" u="sng" dirty="0"/>
          </a:p>
        </p:txBody>
      </p:sp>
      <p:sp>
        <p:nvSpPr>
          <p:cNvPr id="3" name="Content Placeholder 2"/>
          <p:cNvSpPr>
            <a:spLocks noGrp="1"/>
          </p:cNvSpPr>
          <p:nvPr>
            <p:ph idx="1"/>
          </p:nvPr>
        </p:nvSpPr>
        <p:spPr>
          <a:xfrm>
            <a:off x="601670" y="2054654"/>
            <a:ext cx="8093365" cy="4733856"/>
          </a:xfrm>
        </p:spPr>
        <p:txBody>
          <a:bodyPr>
            <a:normAutofit/>
          </a:bodyPr>
          <a:lstStyle/>
          <a:p>
            <a:pPr marL="0" indent="0" algn="just">
              <a:buNone/>
            </a:pPr>
            <a:endParaRPr lang="en-US" sz="2400" dirty="0">
              <a:solidFill>
                <a:schemeClr val="tx1"/>
              </a:solidFill>
              <a:latin typeface="Adobe Arabic" panose="02040503050201020203" pitchFamily="18" charset="-78"/>
              <a:cs typeface="Adobe Arabic" panose="02040503050201020203" pitchFamily="18" charset="-78"/>
            </a:endParaRPr>
          </a:p>
          <a:p>
            <a:pPr marL="0" indent="0">
              <a:buNone/>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5" y="2207360"/>
            <a:ext cx="7635250" cy="3990975"/>
          </a:xfrm>
          <a:prstGeom prst="rect">
            <a:avLst/>
          </a:prstGeom>
        </p:spPr>
      </p:pic>
    </p:spTree>
    <p:extLst>
      <p:ext uri="{BB962C8B-B14F-4D97-AF65-F5344CB8AC3E}">
        <p14:creationId xmlns:p14="http://schemas.microsoft.com/office/powerpoint/2010/main" val="46564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Future Scope</a:t>
            </a:r>
            <a:endParaRPr lang="en-US" u="sng" dirty="0"/>
          </a:p>
        </p:txBody>
      </p:sp>
      <p:sp>
        <p:nvSpPr>
          <p:cNvPr id="3" name="Content Placeholder 2"/>
          <p:cNvSpPr>
            <a:spLocks noGrp="1"/>
          </p:cNvSpPr>
          <p:nvPr>
            <p:ph idx="1"/>
          </p:nvPr>
        </p:nvSpPr>
        <p:spPr>
          <a:xfrm>
            <a:off x="601670" y="2054655"/>
            <a:ext cx="8229600" cy="3970329"/>
          </a:xfrm>
        </p:spPr>
        <p:txBody>
          <a:bodyPr>
            <a:normAutofit lnSpcReduction="10000"/>
          </a:bodyPr>
          <a:lstStyle/>
          <a:p>
            <a:pPr marL="0" indent="0" algn="just">
              <a:buNone/>
            </a:pPr>
            <a:r>
              <a:rPr lang="en-US" sz="2600" dirty="0">
                <a:solidFill>
                  <a:schemeClr val="tx1"/>
                </a:solidFill>
                <a:latin typeface="Adobe Arabic" panose="02040503050201020203" pitchFamily="18" charset="-78"/>
                <a:cs typeface="Adobe Arabic" panose="02040503050201020203" pitchFamily="18" charset="-78"/>
              </a:rPr>
              <a:t>Search engines have slowly evolved from performing merely keyword based searches to intelligent knowledge engines. The future of search engine is still uncertain, but it is surely going to impact many aspects of our daily life. The website provides a new way to search and find the desired content. </a:t>
            </a:r>
            <a:r>
              <a:rPr lang="en-US" sz="2600" dirty="0">
                <a:latin typeface="Adobe Arabic" panose="02040503050201020203" pitchFamily="18" charset="-78"/>
                <a:cs typeface="Adobe Arabic" panose="02040503050201020203" pitchFamily="18" charset="-78"/>
              </a:rPr>
              <a:t>PANEL ARC </a:t>
            </a:r>
            <a:r>
              <a:rPr lang="en-US" sz="2600" dirty="0">
                <a:solidFill>
                  <a:schemeClr val="tx1"/>
                </a:solidFill>
                <a:latin typeface="Adobe Arabic" panose="02040503050201020203" pitchFamily="18" charset="-78"/>
                <a:cs typeface="Adobe Arabic" panose="02040503050201020203" pitchFamily="18" charset="-78"/>
              </a:rPr>
              <a:t>is a website cum search engine pivoting to take a step forward of big brand search engines. Here, you find everything that you need from watching movies lounging in your room to travelling round the globe, shopping, socializing, entertainment, food, music, news, videos, software’s, education, jobs, live streaming, English &amp; Hindi TV shows, sports, comedy, PC games and also a custom search box is just a few clicks away from you. </a:t>
            </a:r>
          </a:p>
          <a:p>
            <a:pPr marL="0" indent="0">
              <a:buNone/>
            </a:pPr>
            <a:endParaRPr lang="en-US" dirty="0" smtClean="0"/>
          </a:p>
          <a:p>
            <a:endParaRPr lang="en-US" dirty="0"/>
          </a:p>
        </p:txBody>
      </p:sp>
    </p:spTree>
    <p:extLst>
      <p:ext uri="{BB962C8B-B14F-4D97-AF65-F5344CB8AC3E}">
        <p14:creationId xmlns:p14="http://schemas.microsoft.com/office/powerpoint/2010/main" val="81746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827</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Adobe Arabic</vt:lpstr>
      <vt:lpstr>Arial</vt:lpstr>
      <vt:lpstr>Calibri</vt:lpstr>
      <vt:lpstr>Office Theme</vt:lpstr>
      <vt:lpstr>PANEL ARC- SEARCH ENGINE</vt:lpstr>
      <vt:lpstr>Objective</vt:lpstr>
      <vt:lpstr>Objective</vt:lpstr>
      <vt:lpstr>Importance</vt:lpstr>
      <vt:lpstr>PowerPoint Presentation</vt:lpstr>
      <vt:lpstr>Methodology</vt:lpstr>
      <vt:lpstr>Architecture</vt:lpstr>
      <vt:lpstr>Future Scope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abhishek dubey</cp:lastModifiedBy>
  <cp:revision>43</cp:revision>
  <dcterms:created xsi:type="dcterms:W3CDTF">2013-08-21T19:17:07Z</dcterms:created>
  <dcterms:modified xsi:type="dcterms:W3CDTF">2016-04-07T19:02:00Z</dcterms:modified>
</cp:coreProperties>
</file>