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8"/>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 y="0"/>
            <a:ext cx="12192019" cy="685800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Micro Credit Defaulter Prediction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ABHISHEK PANDEY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0758D26-B596-430D-B227-C4BFC086BB4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6254" y="229128"/>
            <a:ext cx="3271973" cy="2382711"/>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F3C87-CD08-4323-B6C3-9A9037C2B91E}"/>
              </a:ext>
            </a:extLst>
          </p:cNvPr>
          <p:cNvSpPr>
            <a:spLocks noGrp="1"/>
          </p:cNvSpPr>
          <p:nvPr>
            <p:ph idx="4294967295"/>
          </p:nvPr>
        </p:nvSpPr>
        <p:spPr>
          <a:xfrm>
            <a:off x="555812" y="1389529"/>
            <a:ext cx="10605247" cy="4401671"/>
          </a:xfrm>
        </p:spPr>
        <p:txBody>
          <a:bodyPr>
            <a:normAutofit fontScale="92500" lnSpcReduction="10000"/>
          </a:bodyPr>
          <a:lstStyle/>
          <a:p>
            <a:r>
              <a:rPr lang="en-US" sz="1600" dirty="0">
                <a:solidFill>
                  <a:schemeClr val="tx1"/>
                </a:solidFill>
                <a:latin typeface="Arial" panose="020B0604020202020204" pitchFamily="34" charset="0"/>
                <a:cs typeface="Arial" panose="020B0604020202020204" pitchFamily="34" charset="0"/>
              </a:rPr>
              <a:t>cnt_ma_rech30: Number of times main account got recharged in last 30 days</a:t>
            </a:r>
          </a:p>
          <a:p>
            <a:r>
              <a:rPr lang="en-US" sz="1600" dirty="0">
                <a:solidFill>
                  <a:schemeClr val="tx1"/>
                </a:solidFill>
                <a:latin typeface="Arial" panose="020B0604020202020204" pitchFamily="34" charset="0"/>
                <a:cs typeface="Arial" panose="020B0604020202020204" pitchFamily="34" charset="0"/>
              </a:rPr>
              <a:t>fr_ma_rech30: Frequency of main account recharged in last 30 days</a:t>
            </a:r>
          </a:p>
          <a:p>
            <a:r>
              <a:rPr lang="en-US" sz="1600" dirty="0">
                <a:solidFill>
                  <a:schemeClr val="tx1"/>
                </a:solidFill>
                <a:latin typeface="Arial" panose="020B0604020202020204" pitchFamily="34" charset="0"/>
                <a:cs typeface="Arial" panose="020B0604020202020204" pitchFamily="34" charset="0"/>
              </a:rPr>
              <a:t>sumamnt_ma_rech30: Total amount of recharge in main account over last 30 days (in Indonesian Rupiah)</a:t>
            </a:r>
          </a:p>
          <a:p>
            <a:r>
              <a:rPr lang="en-US" sz="1600" dirty="0">
                <a:solidFill>
                  <a:schemeClr val="tx1"/>
                </a:solidFill>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r>
              <a:rPr lang="en-US" sz="1600" dirty="0">
                <a:solidFill>
                  <a:schemeClr val="tx1"/>
                </a:solidFill>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spcAft>
                <a:spcPts val="80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407633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39B01-A221-4BE1-B9A3-0E856C9DED0D}"/>
              </a:ext>
            </a:extLst>
          </p:cNvPr>
          <p:cNvSpPr>
            <a:spLocks noGrp="1"/>
          </p:cNvSpPr>
          <p:nvPr>
            <p:ph idx="4294967295"/>
          </p:nvPr>
        </p:nvSpPr>
        <p:spPr>
          <a:xfrm>
            <a:off x="358588" y="1571625"/>
            <a:ext cx="11178988" cy="3714750"/>
          </a:xfrm>
        </p:spPr>
        <p:txBody>
          <a:bodyPr>
            <a:noAutofit/>
          </a:bodyPr>
          <a:lstStyle/>
          <a:p>
            <a:r>
              <a:rPr lang="en-US" sz="1400" dirty="0">
                <a:solidFill>
                  <a:schemeClr val="tx1"/>
                </a:solidFill>
                <a:latin typeface="Arial" panose="020B0604020202020204" pitchFamily="34" charset="0"/>
                <a:cs typeface="Arial" panose="020B0604020202020204" pitchFamily="34" charset="0"/>
              </a:rPr>
              <a:t>medianmarechprebal90: Median of main account balance just before recharge in last 90 days at user level (in </a:t>
            </a:r>
            <a:r>
              <a:rPr lang="en-US" sz="1400" dirty="0" err="1">
                <a:solidFill>
                  <a:schemeClr val="tx1"/>
                </a:solidFill>
                <a:latin typeface="Arial" panose="020B0604020202020204" pitchFamily="34" charset="0"/>
                <a:cs typeface="Arial" panose="020B0604020202020204" pitchFamily="34" charset="0"/>
              </a:rPr>
              <a:t>Indonasian</a:t>
            </a:r>
            <a:r>
              <a:rPr lang="en-US" sz="1400" dirty="0">
                <a:solidFill>
                  <a:schemeClr val="tx1"/>
                </a:solidFill>
                <a:latin typeface="Arial" panose="020B0604020202020204" pitchFamily="34" charset="0"/>
                <a:cs typeface="Arial" panose="020B0604020202020204" pitchFamily="34" charset="0"/>
              </a:rPr>
              <a:t> Rupiah)</a:t>
            </a:r>
          </a:p>
          <a:p>
            <a:r>
              <a:rPr lang="en-US" sz="1400" dirty="0">
                <a:solidFill>
                  <a:schemeClr val="tx1"/>
                </a:solidFill>
                <a:latin typeface="Arial" panose="020B0604020202020204" pitchFamily="34" charset="0"/>
                <a:cs typeface="Arial" panose="020B0604020202020204" pitchFamily="34" charset="0"/>
              </a:rPr>
              <a:t>cnt_da_rech30: Number of times data account got recharged in last 30 days</a:t>
            </a:r>
          </a:p>
          <a:p>
            <a:r>
              <a:rPr lang="en-US" sz="1400" dirty="0">
                <a:solidFill>
                  <a:schemeClr val="tx1"/>
                </a:solidFill>
                <a:latin typeface="Arial" panose="020B0604020202020204" pitchFamily="34" charset="0"/>
                <a:cs typeface="Arial" panose="020B0604020202020204" pitchFamily="34" charset="0"/>
              </a:rPr>
              <a:t>fr_da_rech30: Frequency of data account recharged in last 30 days</a:t>
            </a:r>
          </a:p>
          <a:p>
            <a:r>
              <a:rPr lang="en-US" sz="1400" dirty="0">
                <a:solidFill>
                  <a:schemeClr val="tx1"/>
                </a:solidFill>
                <a:latin typeface="Arial" panose="020B0604020202020204" pitchFamily="34" charset="0"/>
                <a:cs typeface="Arial" panose="020B0604020202020204" pitchFamily="34" charset="0"/>
              </a:rPr>
              <a:t>cnt_da_rech90: Number of times data account got recharged in last 90 days</a:t>
            </a:r>
          </a:p>
          <a:p>
            <a:r>
              <a:rPr lang="en-US" sz="1400" dirty="0">
                <a:solidFill>
                  <a:schemeClr val="tx1"/>
                </a:solidFill>
                <a:latin typeface="Arial" panose="020B0604020202020204" pitchFamily="34" charset="0"/>
                <a:cs typeface="Arial" panose="020B0604020202020204" pitchFamily="34" charset="0"/>
              </a:rPr>
              <a:t>fr_da_rech90: Frequency of data account recharged in last 90 days</a:t>
            </a: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a:p>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5C08F-522F-4AFE-99D7-8A684D2F43D7}"/>
              </a:ext>
            </a:extLst>
          </p:cNvPr>
          <p:cNvSpPr>
            <a:spLocks noGrp="1"/>
          </p:cNvSpPr>
          <p:nvPr>
            <p:ph idx="4294967295"/>
          </p:nvPr>
        </p:nvSpPr>
        <p:spPr>
          <a:xfrm>
            <a:off x="753035" y="1807509"/>
            <a:ext cx="10353675" cy="3714750"/>
          </a:xfrm>
        </p:spPr>
        <p:txBody>
          <a:bodyPr>
            <a:normAutofit/>
          </a:bodyPr>
          <a:lstStyle/>
          <a:p>
            <a:r>
              <a:rPr lang="en-US" sz="1400" dirty="0">
                <a:latin typeface="Arial" panose="020B0604020202020204" pitchFamily="34" charset="0"/>
                <a:cs typeface="Arial" panose="020B0604020202020204" pitchFamily="34" charset="0"/>
              </a:rPr>
              <a:t>medianamnt_loans30: Median of amounts of loan taken by the user in last 30 days</a:t>
            </a:r>
          </a:p>
          <a:p>
            <a:r>
              <a:rPr lang="en-US" sz="1400" dirty="0">
                <a:latin typeface="Arial" panose="020B0604020202020204" pitchFamily="34" charset="0"/>
                <a:cs typeface="Arial" panose="020B0604020202020204" pitchFamily="34" charset="0"/>
              </a:rPr>
              <a:t>cnt_loans90: Number of loans taken by user in last 90 days</a:t>
            </a:r>
          </a:p>
          <a:p>
            <a:r>
              <a:rPr lang="en-US" sz="1400" dirty="0">
                <a:latin typeface="Arial" panose="020B0604020202020204" pitchFamily="34" charset="0"/>
                <a:cs typeface="Arial" panose="020B0604020202020204" pitchFamily="34" charset="0"/>
              </a:rPr>
              <a:t>amnt_loans90: Total amount of loans taken by user in last 90 days</a:t>
            </a:r>
          </a:p>
          <a:p>
            <a:r>
              <a:rPr lang="en-US" sz="1400" dirty="0">
                <a:latin typeface="Arial" panose="020B0604020202020204" pitchFamily="34" charset="0"/>
                <a:cs typeface="Arial" panose="020B0604020202020204" pitchFamily="34" charset="0"/>
              </a:rPr>
              <a:t>maxamnt_loans90: maximum amount of loan taken by the user in last 90 days</a:t>
            </a:r>
          </a:p>
          <a:p>
            <a:r>
              <a:rPr lang="en-US" sz="1400" dirty="0">
                <a:latin typeface="Arial" panose="020B0604020202020204" pitchFamily="34" charset="0"/>
                <a:cs typeface="Arial" panose="020B0604020202020204" pitchFamily="34" charset="0"/>
              </a:rPr>
              <a:t>medianamnt_loans90: Median of amounts of loan taken by the user in last 90 days</a:t>
            </a:r>
          </a:p>
          <a:p>
            <a:r>
              <a:rPr lang="en-US" sz="1400" dirty="0">
                <a:latin typeface="Arial" panose="020B0604020202020204" pitchFamily="34" charset="0"/>
                <a:cs typeface="Arial" panose="020B0604020202020204" pitchFamily="34" charset="0"/>
              </a:rPr>
              <a:t>payback30: Average payback time in days over last 30 days</a:t>
            </a:r>
          </a:p>
          <a:p>
            <a:r>
              <a:rPr lang="en-US" sz="1400" dirty="0">
                <a:latin typeface="Arial" panose="020B0604020202020204" pitchFamily="34" charset="0"/>
                <a:cs typeface="Arial" panose="020B0604020202020204" pitchFamily="34" charset="0"/>
              </a:rPr>
              <a:t>payback90: Average payback time in days over last 90 days</a:t>
            </a:r>
          </a:p>
          <a:p>
            <a:r>
              <a:rPr lang="en-US" sz="1400" dirty="0" err="1">
                <a:latin typeface="Arial" panose="020B0604020202020204" pitchFamily="34" charset="0"/>
                <a:cs typeface="Arial" panose="020B0604020202020204" pitchFamily="34" charset="0"/>
              </a:rPr>
              <a:t>pcircle</a:t>
            </a:r>
            <a:r>
              <a:rPr lang="en-US" sz="1400" dirty="0">
                <a:latin typeface="Arial" panose="020B0604020202020204" pitchFamily="34" charset="0"/>
                <a:cs typeface="Arial" panose="020B0604020202020204" pitchFamily="34" charset="0"/>
              </a:rPr>
              <a:t>: telecom circle</a:t>
            </a:r>
          </a:p>
          <a:p>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date:</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A852-D8CE-4CCF-8AFE-95B5D199B673}"/>
              </a:ext>
            </a:extLst>
          </p:cNvPr>
          <p:cNvSpPr>
            <a:spLocks noGrp="1"/>
          </p:cNvSpPr>
          <p:nvPr>
            <p:ph idx="4294967295"/>
          </p:nvPr>
        </p:nvSpPr>
        <p:spPr>
          <a:xfrm>
            <a:off x="627529" y="2076450"/>
            <a:ext cx="9726146" cy="3714750"/>
          </a:xfrm>
        </p:spPr>
        <p:txBody>
          <a:bodyPr/>
          <a:lstStyle/>
          <a:p>
            <a:r>
              <a:rPr lang="en-IN" dirty="0">
                <a:latin typeface="Arial" panose="020B0604020202020204" pitchFamily="34" charset="0"/>
                <a:cs typeface="Arial" panose="020B0604020202020204" pitchFamily="34" charset="0"/>
              </a:rPr>
              <a:t>Target Column:</a:t>
            </a:r>
          </a:p>
          <a:p>
            <a:pPr lvl="1"/>
            <a:r>
              <a:rPr lang="en-US" sz="1400" dirty="0">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BBB-452F-4D6A-B7EC-D607B5D39ECD}"/>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pic>
        <p:nvPicPr>
          <p:cNvPr id="4" name="Picture 3">
            <a:extLst>
              <a:ext uri="{FF2B5EF4-FFF2-40B4-BE49-F238E27FC236}">
                <a16:creationId xmlns:a16="http://schemas.microsoft.com/office/drawing/2014/main" id="{6E3BBE0D-5E8C-4F37-85E8-0DC5B985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637" y="1866900"/>
            <a:ext cx="3862705" cy="4217035"/>
          </a:xfrm>
          <a:prstGeom prst="rect">
            <a:avLst/>
          </a:prstGeom>
        </p:spPr>
      </p:pic>
    </p:spTree>
    <p:extLst>
      <p:ext uri="{BB962C8B-B14F-4D97-AF65-F5344CB8AC3E}">
        <p14:creationId xmlns:p14="http://schemas.microsoft.com/office/powerpoint/2010/main" val="96212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74-332B-4BB3-A37D-C7C9542FFB89}"/>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sp>
        <p:nvSpPr>
          <p:cNvPr id="3" name="Content Placeholder 2">
            <a:extLst>
              <a:ext uri="{FF2B5EF4-FFF2-40B4-BE49-F238E27FC236}">
                <a16:creationId xmlns:a16="http://schemas.microsoft.com/office/drawing/2014/main" id="{C2198532-F872-47CD-8A98-98D81F79C5C2}"/>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Based on the statistical information above, the following observations were made:</a:t>
            </a:r>
          </a:p>
          <a:p>
            <a:r>
              <a:rPr lang="en-US" sz="1400" dirty="0">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(age on cellular network),</a:t>
            </a:r>
            <a:r>
              <a:rPr lang="en-US" sz="1400" dirty="0" err="1">
                <a:latin typeface="Arial" panose="020B0604020202020204" pitchFamily="34" charset="0"/>
                <a:cs typeface="Arial" panose="020B0604020202020204" pitchFamily="34" charset="0"/>
              </a:rPr>
              <a:t>last_rech_date_ma,last_rech_date_da</a:t>
            </a:r>
            <a:r>
              <a:rPr lang="en-US" sz="1400" dirty="0">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0610-E07D-4DF0-A3AE-B8EA1028A1F8}"/>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FEE21CB2-C799-470D-B9D1-5E901FDE21CE}"/>
              </a:ext>
            </a:extLst>
          </p:cNvPr>
          <p:cNvSpPr>
            <a:spLocks noGrp="1"/>
          </p:cNvSpPr>
          <p:nvPr>
            <p:ph idx="1"/>
          </p:nvPr>
        </p:nvSpPr>
        <p:spPr/>
        <p:txBody>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Class</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3687D39-D046-424A-83CC-808C21530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92" y="2656024"/>
            <a:ext cx="3201696" cy="2255452"/>
          </a:xfrm>
          <a:prstGeom prst="rect">
            <a:avLst/>
          </a:prstGeom>
        </p:spPr>
      </p:pic>
      <p:pic>
        <p:nvPicPr>
          <p:cNvPr id="5" name="Picture 4">
            <a:extLst>
              <a:ext uri="{FF2B5EF4-FFF2-40B4-BE49-F238E27FC236}">
                <a16:creationId xmlns:a16="http://schemas.microsoft.com/office/drawing/2014/main" id="{D0C09B27-98CA-4291-8461-7B3DC74D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063" y="2737724"/>
            <a:ext cx="3405801" cy="2174836"/>
          </a:xfrm>
          <a:prstGeom prst="rect">
            <a:avLst/>
          </a:prstGeom>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4D9C-D150-48D6-8A92-DBC49FF68FAF}"/>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A77B118C-23D5-4E0E-BE38-6808859C96ED}"/>
              </a:ext>
            </a:extLst>
          </p:cNvPr>
          <p:cNvSpPr>
            <a:spLocks noGrp="1"/>
          </p:cNvSpPr>
          <p:nvPr>
            <p:ph idx="1"/>
          </p:nvPr>
        </p:nvSpPr>
        <p:spPr>
          <a:xfrm>
            <a:off x="913795" y="2076450"/>
            <a:ext cx="10353762" cy="4315019"/>
          </a:xfrm>
        </p:spPr>
        <p:txBody>
          <a:bodyPr>
            <a:normAutofit/>
          </a:bodyPr>
          <a:lstStyle/>
          <a:p>
            <a:r>
              <a:rPr lang="en-IN" sz="1800" b="1" dirty="0" err="1">
                <a:latin typeface="Arial" panose="020B0604020202020204" pitchFamily="34" charset="0"/>
                <a:cs typeface="Arial" panose="020B0604020202020204" pitchFamily="34" charset="0"/>
              </a:rPr>
              <a:t>Analyzing</a:t>
            </a:r>
            <a:r>
              <a:rPr lang="en-IN" sz="1800" b="1" dirty="0">
                <a:latin typeface="Arial" panose="020B0604020202020204" pitchFamily="34" charset="0"/>
                <a:cs typeface="Arial" panose="020B0604020202020204" pitchFamily="34" charset="0"/>
              </a:rPr>
              <a:t> the Feature Columns</a:t>
            </a: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Considerable skewness exists in columns</a:t>
            </a:r>
            <a:endParaRPr lang="en-IN" sz="14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94" y="2499476"/>
            <a:ext cx="5731510" cy="3240405"/>
          </a:xfrm>
          <a:prstGeom prst="rect">
            <a:avLst/>
          </a:prstGeom>
        </p:spPr>
      </p:pic>
    </p:spTree>
    <p:extLst>
      <p:ext uri="{BB962C8B-B14F-4D97-AF65-F5344CB8AC3E}">
        <p14:creationId xmlns:p14="http://schemas.microsoft.com/office/powerpoint/2010/main" val="63130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79A-4C63-4D38-B589-93B27EEFB598}"/>
              </a:ext>
            </a:extLst>
          </p:cNvPr>
          <p:cNvSpPr>
            <a:spLocks noGrp="1"/>
          </p:cNvSpPr>
          <p:nvPr>
            <p:ph type="title"/>
          </p:nvPr>
        </p:nvSpPr>
        <p:spPr/>
        <p:txBody>
          <a:bodyPr/>
          <a:lstStyle/>
          <a:p>
            <a:r>
              <a:rPr lang="en-IN" dirty="0"/>
              <a:t>Exploratory Data Analysis Visualizations </a:t>
            </a:r>
          </a:p>
        </p:txBody>
      </p:sp>
      <p:pic>
        <p:nvPicPr>
          <p:cNvPr id="4" name="Picture 3">
            <a:extLst>
              <a:ext uri="{FF2B5EF4-FFF2-40B4-BE49-F238E27FC236}">
                <a16:creationId xmlns:a16="http://schemas.microsoft.com/office/drawing/2014/main" id="{E1892848-8DEA-4FE6-A380-7FAE3E2A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296794"/>
            <a:ext cx="5731510" cy="3274060"/>
          </a:xfrm>
          <a:prstGeom prst="rect">
            <a:avLst/>
          </a:prstGeom>
        </p:spPr>
      </p:pic>
    </p:spTree>
    <p:extLst>
      <p:ext uri="{BB962C8B-B14F-4D97-AF65-F5344CB8AC3E}">
        <p14:creationId xmlns:p14="http://schemas.microsoft.com/office/powerpoint/2010/main" val="274112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EE766-A18E-4DBE-9C44-DFCA36693896}"/>
              </a:ext>
            </a:extLst>
          </p:cNvPr>
          <p:cNvSpPr>
            <a:spLocks noGrp="1"/>
          </p:cNvSpPr>
          <p:nvPr>
            <p:ph idx="4294967295"/>
          </p:nvPr>
        </p:nvSpPr>
        <p:spPr>
          <a:xfrm>
            <a:off x="968188" y="2076450"/>
            <a:ext cx="9385487" cy="3714750"/>
          </a:xfrm>
        </p:spPr>
        <p:txBody>
          <a:bodyPr/>
          <a:lstStyle/>
          <a:p>
            <a:pPr marL="36900" indent="0">
              <a:buNone/>
            </a:pPr>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a16="http://schemas.microsoft.com/office/drawing/2014/main" id="{C0DB405E-F8E7-4DBF-8A07-0425FE25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33" y="2486024"/>
            <a:ext cx="5731510" cy="3514725"/>
          </a:xfrm>
          <a:prstGeom prst="rect">
            <a:avLst/>
          </a:prstGeom>
        </p:spPr>
      </p:pic>
      <p:pic>
        <p:nvPicPr>
          <p:cNvPr id="5" name="Picture 4">
            <a:extLst>
              <a:ext uri="{FF2B5EF4-FFF2-40B4-BE49-F238E27FC236}">
                <a16:creationId xmlns:a16="http://schemas.microsoft.com/office/drawing/2014/main"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343" y="2486024"/>
            <a:ext cx="5155461" cy="1337130"/>
          </a:xfrm>
          <a:prstGeom prst="rect">
            <a:avLst/>
          </a:prstGeom>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B33-11F1-4280-8266-CD52B8776591}"/>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C564002-6D44-44A9-8495-77173FB191EB}"/>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kendari</a:t>
            </a:r>
            <a:r>
              <a:rPr lang="en-IN" sz="1800" dirty="0">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61092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4825F-F5C0-4C3D-8786-F1E8F8778EC8}"/>
              </a:ext>
            </a:extLst>
          </p:cNvPr>
          <p:cNvSpPr>
            <a:spLocks noGrp="1"/>
          </p:cNvSpPr>
          <p:nvPr>
            <p:ph idx="4294967295"/>
          </p:nvPr>
        </p:nvSpPr>
        <p:spPr>
          <a:xfrm>
            <a:off x="582706" y="2004733"/>
            <a:ext cx="10353675" cy="3714750"/>
          </a:xfrm>
        </p:spPr>
        <p:txBody>
          <a:bodyPr/>
          <a:lstStyle/>
          <a:p>
            <a:r>
              <a:rPr lang="en-US" sz="1400" dirty="0">
                <a:solidFill>
                  <a:schemeClr val="tx1"/>
                </a:solidFill>
                <a:latin typeface="Arial" panose="020B0604020202020204" pitchFamily="34" charset="0"/>
                <a:cs typeface="Arial" panose="020B0604020202020204" pitchFamily="34" charset="0"/>
              </a:rPr>
              <a:t>There are considerable outliers in the columns</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Arial" panose="020B0604020202020204" pitchFamily="34" charset="0"/>
                <a:cs typeface="Arial" panose="020B0604020202020204" pitchFamily="34" charset="0"/>
              </a:rPr>
              <a:t>Month and Day Columns were created and populated with data on Month and Date from </a:t>
            </a:r>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column in order to better understand the relationships between Feature and Label Columns.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EDF8-DB0F-4834-AD13-CE013488E9CD}"/>
              </a:ext>
            </a:extLst>
          </p:cNvPr>
          <p:cNvSpPr>
            <a:spLocks noGrp="1"/>
          </p:cNvSpPr>
          <p:nvPr>
            <p:ph type="title"/>
          </p:nvPr>
        </p:nvSpPr>
        <p:spPr>
          <a:xfrm>
            <a:off x="1137730" y="3082212"/>
            <a:ext cx="10353762" cy="1257300"/>
          </a:xfrm>
        </p:spPr>
        <p:txBody>
          <a:bodyPr>
            <a:normAutofit fontScale="90000"/>
          </a:bodyPr>
          <a:lstStyle/>
          <a:p>
            <a:r>
              <a:rPr lang="en-IN" sz="4800" b="1" dirty="0">
                <a:effectLst/>
                <a:latin typeface="Arial" panose="020B0604020202020204" pitchFamily="34" charset="0"/>
                <a:ea typeface="Times New Roman" panose="02020603050405020304" pitchFamily="18" charset="0"/>
              </a:rPr>
              <a:t>Interpreting Relationship between Dependent Variable and Independent Variable Columns</a:t>
            </a:r>
            <a:br>
              <a:rPr lang="en-IN" sz="4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701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1D5C4A-4BD9-46F6-9EDB-3862AC6C3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539" y="66278"/>
            <a:ext cx="6867330" cy="6656605"/>
          </a:xfrm>
          <a:prstGeom prst="rect">
            <a:avLst/>
          </a:prstGeom>
        </p:spPr>
      </p:pic>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06964-CAF5-4A41-827C-646606EDCFB2}"/>
              </a:ext>
            </a:extLst>
          </p:cNvPr>
          <p:cNvSpPr>
            <a:spLocks noGrp="1"/>
          </p:cNvSpPr>
          <p:nvPr>
            <p:ph idx="1"/>
          </p:nvPr>
        </p:nvSpPr>
        <p:spPr/>
        <p:txBody>
          <a:bodyPr>
            <a:normAutofit/>
          </a:bodyPr>
          <a:lstStyle/>
          <a:p>
            <a:r>
              <a:rPr lang="en-US" dirty="0"/>
              <a:t>From above graphs it can be observed that:</a:t>
            </a:r>
          </a:p>
          <a:p>
            <a:pPr lvl="1"/>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p>
          <a:p>
            <a:pPr lvl="1"/>
            <a:r>
              <a:rPr lang="en-US" sz="1400" dirty="0">
                <a:latin typeface="Arial" panose="020B0604020202020204" pitchFamily="34" charset="0"/>
                <a:cs typeface="Arial" panose="020B0604020202020204" pitchFamily="34" charset="0"/>
              </a:rPr>
              <a:t>Clients who have been on cellular for 550 days and below are more likely to be defaulters</a:t>
            </a:r>
          </a:p>
          <a:p>
            <a:pPr lvl="1"/>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p>
          <a:p>
            <a:pPr lvl="1"/>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p>
          <a:p>
            <a:pPr lvl="1"/>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p>
          <a:p>
            <a:pPr lvl="1"/>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p>
          <a:p>
            <a:pPr lvl="1"/>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p>
          <a:p>
            <a:pPr lvl="1"/>
            <a:endParaRPr lang="en-IN" dirty="0"/>
          </a:p>
        </p:txBody>
      </p:sp>
    </p:spTree>
    <p:extLst>
      <p:ext uri="{BB962C8B-B14F-4D97-AF65-F5344CB8AC3E}">
        <p14:creationId xmlns:p14="http://schemas.microsoft.com/office/powerpoint/2010/main" val="2342416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0B6E-4AF2-4AF6-9BAE-8340D5ABD074}"/>
              </a:ext>
            </a:extLst>
          </p:cNvPr>
          <p:cNvSpPr>
            <a:spLocks noGrp="1"/>
          </p:cNvSpPr>
          <p:nvPr>
            <p:ph idx="1"/>
          </p:nvPr>
        </p:nvSpPr>
        <p:spPr/>
        <p:txBody>
          <a:bodyPr>
            <a:normAutofit lnSpcReduction="10000"/>
          </a:bodyPr>
          <a:lstStyle/>
          <a:p>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p>
          <a:p>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p>
          <a:p>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p>
          <a:p>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p>
          <a:p>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p>
          <a:p>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43498-3D98-4885-91C2-296E5DA5DDC8}"/>
              </a:ext>
            </a:extLst>
          </p:cNvPr>
          <p:cNvSpPr>
            <a:spLocks noGrp="1"/>
          </p:cNvSpPr>
          <p:nvPr>
            <p:ph idx="1"/>
          </p:nvPr>
        </p:nvSpPr>
        <p:spPr/>
        <p:txBody>
          <a:bodyPr>
            <a:normAutofit/>
          </a:bodyPr>
          <a:lstStyle/>
          <a:p>
            <a:r>
              <a:rPr lang="en-US" sz="1500" dirty="0"/>
              <a:t>Clients whose Median of main account balance just before recharge in last 90 days at user level was under 40 Indonesian Rupiah are more likely to be defaulters</a:t>
            </a:r>
          </a:p>
          <a:p>
            <a:r>
              <a:rPr lang="en-US" sz="1500" dirty="0"/>
              <a:t>Clients whose Median of main account balance just before recharge in last 90 days at user level was under 40 Indonesian Rupiah are more likely to be defaulters</a:t>
            </a:r>
          </a:p>
          <a:p>
            <a:r>
              <a:rPr lang="en-US" sz="1500" dirty="0"/>
              <a:t>Clients who recharged their data account got recharged in last 30 days and 90 days, very few times are more likely to be defaulters</a:t>
            </a:r>
          </a:p>
          <a:p>
            <a:r>
              <a:rPr lang="en-US" sz="1500" dirty="0"/>
              <a:t>Clients who took more loans in total in last 30 days and 90 days, had a higher median and maximum amount of loans paid them off successfully.</a:t>
            </a:r>
          </a:p>
          <a:p>
            <a:r>
              <a:rPr lang="en-US" sz="1500" dirty="0"/>
              <a:t>Clients with average payback time lower than 2 days in last 30 days and under 3 days are more likely to be defaulters</a:t>
            </a:r>
          </a:p>
          <a:p>
            <a:endParaRPr lang="en-IN" dirty="0"/>
          </a:p>
        </p:txBody>
      </p:sp>
    </p:spTree>
    <p:extLst>
      <p:ext uri="{BB962C8B-B14F-4D97-AF65-F5344CB8AC3E}">
        <p14:creationId xmlns:p14="http://schemas.microsoft.com/office/powerpoint/2010/main" val="344859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1B34-2E04-41F7-8D2A-43F3F1CAEAF6}"/>
              </a:ext>
            </a:extLst>
          </p:cNvPr>
          <p:cNvSpPr>
            <a:spLocks noGrp="1"/>
          </p:cNvSpPr>
          <p:nvPr>
            <p:ph type="title"/>
          </p:nvPr>
        </p:nvSpPr>
        <p:spPr>
          <a:xfrm>
            <a:off x="919119" y="2671665"/>
            <a:ext cx="10353762" cy="1257300"/>
          </a:xfrm>
        </p:spPr>
        <p:txBody>
          <a:bodyPr>
            <a:normAutofit fontScale="90000"/>
          </a:bodyPr>
          <a:lstStyle/>
          <a:p>
            <a:r>
              <a:rPr lang="en-IN" dirty="0"/>
              <a:t>Finding Correlation</a:t>
            </a:r>
            <a:br>
              <a:rPr lang="en-IN" dirty="0"/>
            </a:br>
            <a:endParaRPr lang="en-IN" dirty="0"/>
          </a:p>
        </p:txBody>
      </p:sp>
    </p:spTree>
    <p:extLst>
      <p:ext uri="{BB962C8B-B14F-4D97-AF65-F5344CB8AC3E}">
        <p14:creationId xmlns:p14="http://schemas.microsoft.com/office/powerpoint/2010/main" val="341646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94" y="20399"/>
            <a:ext cx="6242180" cy="6837601"/>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BFC99-C091-4261-BA48-4ECCEC462B73}"/>
              </a:ext>
            </a:extLst>
          </p:cNvPr>
          <p:cNvSpPr>
            <a:spLocks noGrp="1"/>
          </p:cNvSpPr>
          <p:nvPr>
            <p:ph idx="4294967295"/>
          </p:nvPr>
        </p:nvSpPr>
        <p:spPr>
          <a:xfrm>
            <a:off x="466164" y="2013697"/>
            <a:ext cx="10353675" cy="3714750"/>
          </a:xfrm>
        </p:spPr>
        <p:txBody>
          <a:bodyPr/>
          <a:lstStyle/>
          <a:p>
            <a:r>
              <a:rPr lang="en-IN" dirty="0">
                <a:latin typeface="Arial" panose="020B0604020202020204" pitchFamily="34" charset="0"/>
                <a:cs typeface="Arial" panose="020B0604020202020204" pitchFamily="34" charset="0"/>
              </a:rPr>
              <a:t>Columns:</a:t>
            </a:r>
          </a:p>
          <a:p>
            <a:r>
              <a:rPr lang="en-IN" sz="1400" dirty="0">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7ED89-5286-44A1-9306-8BB320A43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13" y="685799"/>
            <a:ext cx="10308573" cy="5486401"/>
          </a:xfrm>
          <a:prstGeom prst="rect">
            <a:avLst/>
          </a:prstGeom>
        </p:spPr>
      </p:pic>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4857-BB3C-48BF-A927-F644F0E30F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414ECA-C2BA-4A00-A849-229D890D2628}"/>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Business Problem Framing</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Today, microfinance is widely accepted as a poverty-reduction tool, representing $70 billion in outstanding loans and a global outreach of 200 million clients.</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285750" indent="-285750">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28B25-28D6-45C0-807A-F2620AE79896}"/>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D76F-EF10-4AF3-95B6-73AB73C98C5D}"/>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5DFDA692-2140-4144-BB86-E4817590035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Feature Selection</a:t>
            </a:r>
          </a:p>
          <a:p>
            <a:pPr lvl="1"/>
            <a:r>
              <a:rPr lang="en-IN" sz="1400" dirty="0">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Using </a:t>
            </a:r>
            <a:r>
              <a:rPr lang="en-US" sz="1400" dirty="0" err="1">
                <a:effectLst/>
                <a:latin typeface="Arial" panose="020B0604020202020204" pitchFamily="34" charset="0"/>
                <a:ea typeface="Calibri" panose="020F0502020204030204" pitchFamily="34" charset="0"/>
                <a:cs typeface="Arial" panose="020B0604020202020204" pitchFamily="34" charset="0"/>
              </a:rPr>
              <a:t>SelectKBest</a:t>
            </a:r>
            <a:r>
              <a:rPr lang="en-US" sz="1400" dirty="0">
                <a:effectLst/>
                <a:latin typeface="Arial" panose="020B0604020202020204" pitchFamily="34" charset="0"/>
                <a:ea typeface="Calibri" panose="020F0502020204030204" pitchFamily="34" charset="0"/>
                <a:cs typeface="Arial" panose="020B0604020202020204" pitchFamily="34" charset="0"/>
              </a:rPr>
              <a:t> and </a:t>
            </a:r>
            <a:r>
              <a:rPr lang="en-US" sz="1400" dirty="0" err="1">
                <a:effectLst/>
                <a:latin typeface="Arial" panose="020B0604020202020204" pitchFamily="34" charset="0"/>
                <a:ea typeface="Calibri" panose="020F0502020204030204" pitchFamily="34" charset="0"/>
                <a:cs typeface="Arial" panose="020B0604020202020204" pitchFamily="34" charset="0"/>
              </a:rPr>
              <a:t>f_classif</a:t>
            </a:r>
            <a:r>
              <a:rPr lang="en-US" sz="1400" dirty="0">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sz="1400" dirty="0" err="1">
                <a:effectLst/>
                <a:latin typeface="Arial" panose="020B0604020202020204" pitchFamily="34" charset="0"/>
                <a:ea typeface="Calibri" panose="020F0502020204030204" pitchFamily="34" charset="0"/>
                <a:cs typeface="Arial" panose="020B0604020202020204" pitchFamily="34" charset="0"/>
              </a:rPr>
              <a:t>StandardScaler</a:t>
            </a:r>
            <a:r>
              <a:rPr lang="en-US" sz="1400" dirty="0">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E351F-C43F-48ED-AA78-F0D1A3AD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42" y="562641"/>
            <a:ext cx="3634758" cy="5886998"/>
          </a:xfrm>
          <a:prstGeom prst="rect">
            <a:avLst/>
          </a:prstGeom>
        </p:spPr>
      </p:pic>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1320D-92BE-478C-82B8-5FF5AF30F8F7}"/>
              </a:ext>
            </a:extLst>
          </p:cNvPr>
          <p:cNvSpPr>
            <a:spLocks noGrp="1"/>
          </p:cNvSpPr>
          <p:nvPr>
            <p:ph idx="4294967295"/>
          </p:nvPr>
        </p:nvSpPr>
        <p:spPr>
          <a:xfrm>
            <a:off x="1174376" y="2076450"/>
            <a:ext cx="9179299" cy="3714750"/>
          </a:xfrm>
        </p:spPr>
        <p:txBody>
          <a:bodyPr/>
          <a:lstStyle/>
          <a:p>
            <a:endParaRPr lang="en-US" dirty="0"/>
          </a:p>
          <a:p>
            <a:endParaRPr lang="en-IN" dirty="0"/>
          </a:p>
          <a:p>
            <a:endParaRPr lang="en-IN" dirty="0"/>
          </a:p>
          <a:p>
            <a:endParaRPr lang="en-IN" dirty="0"/>
          </a:p>
          <a:p>
            <a:r>
              <a:rPr lang="en-IN" sz="1400" dirty="0">
                <a:effectLst/>
                <a:latin typeface="Arial" panose="020B0604020202020204" pitchFamily="34" charset="0"/>
                <a:ea typeface="Calibri" panose="020F0502020204030204" pitchFamily="34" charset="0"/>
                <a:cs typeface="Arial" panose="020B0604020202020204" pitchFamily="34" charset="0"/>
              </a:rPr>
              <a:t>Classes of the target column were then balanced using the SMOTE technique.</a:t>
            </a:r>
          </a:p>
          <a:p>
            <a:pPr marL="36900" indent="0">
              <a:buNone/>
            </a:pPr>
            <a:endParaRPr lang="en-IN" dirty="0"/>
          </a:p>
        </p:txBody>
      </p:sp>
      <p:pic>
        <p:nvPicPr>
          <p:cNvPr id="4" name="Picture 3">
            <a:extLst>
              <a:ext uri="{FF2B5EF4-FFF2-40B4-BE49-F238E27FC236}">
                <a16:creationId xmlns:a16="http://schemas.microsoft.com/office/drawing/2014/main"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306" y="2154198"/>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F57-09E1-4908-9172-909D46772021}"/>
              </a:ext>
            </a:extLst>
          </p:cNvPr>
          <p:cNvSpPr>
            <a:spLocks noGrp="1"/>
          </p:cNvSpPr>
          <p:nvPr>
            <p:ph type="title"/>
          </p:nvPr>
        </p:nvSpPr>
        <p:spPr/>
        <p:txBody>
          <a:bodyPr/>
          <a:lstStyle/>
          <a:p>
            <a:r>
              <a:rPr lang="en-US" dirty="0"/>
              <a:t>Train-Test Split and Best Random State</a:t>
            </a:r>
            <a:endParaRPr lang="en-IN" dirty="0"/>
          </a:p>
        </p:txBody>
      </p:sp>
      <p:sp>
        <p:nvSpPr>
          <p:cNvPr id="3" name="Content Placeholder 2">
            <a:extLst>
              <a:ext uri="{FF2B5EF4-FFF2-40B4-BE49-F238E27FC236}">
                <a16:creationId xmlns:a16="http://schemas.microsoft.com/office/drawing/2014/main" id="{564C4833-9CFC-4CC8-A5C1-46A6D83605A8}"/>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rPr>
              <a:t>From </a:t>
            </a:r>
            <a:r>
              <a:rPr lang="en-IN" sz="1800" dirty="0" err="1">
                <a:effectLst/>
                <a:latin typeface="Arial" panose="020B0604020202020204" pitchFamily="34" charset="0"/>
                <a:ea typeface="Calibri" panose="020F0502020204030204" pitchFamily="34" charset="0"/>
              </a:rPr>
              <a:t>sklearn.model_selection’s</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train_test_split</a:t>
            </a:r>
            <a:r>
              <a:rPr lang="en-IN" sz="1800" dirty="0">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70B7-8BB3-4367-AD5E-9CE4B71286EE}"/>
              </a:ext>
            </a:extLst>
          </p:cNvPr>
          <p:cNvSpPr>
            <a:spLocks noGrp="1"/>
          </p:cNvSpPr>
          <p:nvPr>
            <p:ph idx="4294967295"/>
          </p:nvPr>
        </p:nvSpPr>
        <p:spPr>
          <a:xfrm>
            <a:off x="609600" y="2076450"/>
            <a:ext cx="11008659" cy="3714750"/>
          </a:xfrm>
        </p:spPr>
        <p:txBody>
          <a:bodyPr/>
          <a:lstStyle/>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r>
              <a:rPr lang="en-IN" sz="1400" dirty="0" err="1">
                <a:effectLst/>
                <a:latin typeface="Arial" panose="020B0604020202020204" pitchFamily="34" charset="0"/>
                <a:ea typeface="Calibri" panose="020F0502020204030204" pitchFamily="34" charset="0"/>
                <a:cs typeface="Arial" panose="020B0604020202020204" pitchFamily="34" charset="0"/>
              </a:rPr>
              <a:t>DecisionTree</a:t>
            </a:r>
            <a:r>
              <a:rPr lang="en-IN" sz="1400" dirty="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2772444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F8F54-9269-49A4-8B62-A0B3997544CD}"/>
              </a:ext>
            </a:extLst>
          </p:cNvPr>
          <p:cNvSpPr>
            <a:spLocks noGrp="1"/>
          </p:cNvSpPr>
          <p:nvPr>
            <p:ph idx="4294967295"/>
          </p:nvPr>
        </p:nvSpPr>
        <p:spPr>
          <a:xfrm>
            <a:off x="493058" y="1613647"/>
            <a:ext cx="10963835" cy="4724400"/>
          </a:xfrm>
        </p:spPr>
        <p:txBody>
          <a:bodyPr>
            <a:normAutofit/>
          </a:bodyPr>
          <a:lstStyle/>
          <a:p>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p>
          <a:p>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p>
          <a:p>
            <a:pPr marL="36900" indent="0">
              <a:buNone/>
            </a:pPr>
            <a:endParaRPr lang="en-US" sz="1400" dirty="0">
              <a:latin typeface="Arial" panose="020B0604020202020204" pitchFamily="34" charset="0"/>
              <a:cs typeface="Arial" panose="020B0604020202020204" pitchFamily="34" charset="0"/>
            </a:endParaRPr>
          </a:p>
          <a:p>
            <a:endParaRPr lang="en-IN" sz="1400" dirty="0"/>
          </a:p>
        </p:txBody>
      </p:sp>
    </p:spTree>
    <p:extLst>
      <p:ext uri="{BB962C8B-B14F-4D97-AF65-F5344CB8AC3E}">
        <p14:creationId xmlns:p14="http://schemas.microsoft.com/office/powerpoint/2010/main" val="89869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5C855-C62E-4A0D-9CFD-3965F7B645EA}"/>
              </a:ext>
            </a:extLst>
          </p:cNvPr>
          <p:cNvSpPr>
            <a:spLocks noGrp="1"/>
          </p:cNvSpPr>
          <p:nvPr>
            <p:ph idx="4294967295"/>
          </p:nvPr>
        </p:nvSpPr>
        <p:spPr>
          <a:xfrm>
            <a:off x="3137647" y="2076450"/>
            <a:ext cx="7216028" cy="3714750"/>
          </a:xfrm>
        </p:spPr>
        <p:txBody>
          <a:bodyPr>
            <a:normAutofit/>
          </a:bodyPr>
          <a:lstStyle/>
          <a:p>
            <a:r>
              <a:rPr lang="en-US" sz="2000" dirty="0">
                <a:latin typeface="Arial" panose="020B0604020202020204" pitchFamily="34" charset="0"/>
                <a:cs typeface="Arial" panose="020B0604020202020204" pitchFamily="34" charset="0"/>
              </a:rPr>
              <a:t>Training the Models</a:t>
            </a: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2618596"/>
            <a:ext cx="5141167" cy="3448534"/>
          </a:xfrm>
          <a:prstGeom prst="rect">
            <a:avLst/>
          </a:prstGeom>
        </p:spPr>
      </p:pic>
    </p:spTree>
    <p:extLst>
      <p:ext uri="{BB962C8B-B14F-4D97-AF65-F5344CB8AC3E}">
        <p14:creationId xmlns:p14="http://schemas.microsoft.com/office/powerpoint/2010/main" val="382511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135BE-DE5B-453A-B955-63C4EEA997D2}"/>
              </a:ext>
            </a:extLst>
          </p:cNvPr>
          <p:cNvSpPr>
            <a:spLocks noGrp="1"/>
          </p:cNvSpPr>
          <p:nvPr>
            <p:ph idx="4294967295"/>
          </p:nvPr>
        </p:nvSpPr>
        <p:spPr>
          <a:xfrm>
            <a:off x="466164" y="2076450"/>
            <a:ext cx="10739717" cy="3714750"/>
          </a:xfrm>
        </p:spPr>
        <p:txBody>
          <a:bodyPr/>
          <a:lstStyle/>
          <a:p>
            <a:pPr marL="36900" indent="0">
              <a:buNone/>
            </a:pPr>
            <a:r>
              <a:rPr lang="en-US" dirty="0">
                <a:latin typeface="Arial" panose="020B0604020202020204" pitchFamily="34" charset="0"/>
                <a:cs typeface="Arial" panose="020B0604020202020204" pitchFamily="34" charset="0"/>
              </a:rPr>
              <a:t>Analyzing Accuracy of The Models</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Classification Report consisting of </a:t>
            </a:r>
            <a:r>
              <a:rPr lang="en-IN" sz="14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400" dirty="0">
                <a:effectLst/>
                <a:latin typeface="Arial" panose="020B0604020202020204" pitchFamily="34" charset="0"/>
                <a:ea typeface="Calibri" panose="020F0502020204030204" pitchFamily="34" charset="0"/>
                <a:cs typeface="Arial" panose="020B0604020202020204" pitchFamily="34" charset="0"/>
              </a:rPr>
              <a:t>, Support and F1-score were the metrics used to evaluate the Model Performance.</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positives.Recall</a:t>
            </a:r>
            <a:r>
              <a:rPr lang="en-IN" sz="1400" dirty="0">
                <a:effectLst/>
                <a:latin typeface="Arial" panose="020B0604020202020204" pitchFamily="34" charset="0"/>
                <a:ea typeface="Calibri" panose="020F0502020204030204" pitchFamily="34" charset="0"/>
                <a:cs typeface="Arial" panose="020B0604020202020204" pitchFamily="34" charset="0"/>
              </a:rPr>
              <a:t> is defined as the ratio of true positives to the sum of true positives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negatives.The</a:t>
            </a:r>
            <a:r>
              <a:rPr lang="en-IN" sz="1400" dirty="0">
                <a:effectLst/>
                <a:latin typeface="Arial" panose="020B0604020202020204" pitchFamily="34" charset="0"/>
                <a:ea typeface="Calibri" panose="020F0502020204030204" pitchFamily="34" charset="0"/>
                <a:cs typeface="Arial" panose="020B0604020202020204" pitchFamily="34"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84E9B6-CE89-42FA-B987-435B80DA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38" y="2143150"/>
            <a:ext cx="3541618" cy="3117453"/>
          </a:xfrm>
          <a:prstGeom prst="rect">
            <a:avLst/>
          </a:prstGeom>
        </p:spPr>
      </p:pic>
      <p:pic>
        <p:nvPicPr>
          <p:cNvPr id="5" name="Picture 4">
            <a:extLst>
              <a:ext uri="{FF2B5EF4-FFF2-40B4-BE49-F238E27FC236}">
                <a16:creationId xmlns:a16="http://schemas.microsoft.com/office/drawing/2014/main" id="{5D40D9AB-5519-44D9-A729-F1E39C6A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56" y="2143151"/>
            <a:ext cx="3465858" cy="3117452"/>
          </a:xfrm>
          <a:prstGeom prst="rect">
            <a:avLst/>
          </a:prstGeom>
        </p:spPr>
      </p:pic>
      <p:pic>
        <p:nvPicPr>
          <p:cNvPr id="6" name="Picture 5">
            <a:extLst>
              <a:ext uri="{FF2B5EF4-FFF2-40B4-BE49-F238E27FC236}">
                <a16:creationId xmlns:a16="http://schemas.microsoft.com/office/drawing/2014/main" id="{452713F3-6C07-4A99-9B62-EEF1A111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214" y="2140461"/>
            <a:ext cx="3398529" cy="3120143"/>
          </a:xfrm>
          <a:prstGeom prst="rect">
            <a:avLst/>
          </a:prstGeom>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855-D090-470C-88DC-C2F4837CA86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014DDC-CDBC-4EDF-A48E-03F93BA203AC}"/>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107000"/>
              </a:lnSpc>
              <a:spcAft>
                <a:spcPts val="8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41643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AE3A0-C95F-49A5-8DBC-2844884C2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49" y="2139630"/>
            <a:ext cx="3729355" cy="3588385"/>
          </a:xfrm>
          <a:prstGeom prst="rect">
            <a:avLst/>
          </a:prstGeom>
        </p:spPr>
      </p:pic>
      <p:pic>
        <p:nvPicPr>
          <p:cNvPr id="5" name="Picture 4">
            <a:extLst>
              <a:ext uri="{FF2B5EF4-FFF2-40B4-BE49-F238E27FC236}">
                <a16:creationId xmlns:a16="http://schemas.microsoft.com/office/drawing/2014/main" id="{777454F1-CDE0-42CF-B914-8636815F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404" y="2139630"/>
            <a:ext cx="4000496" cy="3588385"/>
          </a:xfrm>
          <a:prstGeom prst="rect">
            <a:avLst/>
          </a:prstGeom>
        </p:spPr>
      </p:pic>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F5A7-A9C1-41ED-AD14-DCB452B97613}"/>
              </a:ext>
            </a:extLst>
          </p:cNvPr>
          <p:cNvSpPr>
            <a:spLocks noGrp="1"/>
          </p:cNvSpPr>
          <p:nvPr>
            <p:ph idx="4294967295"/>
          </p:nvPr>
        </p:nvSpPr>
        <p:spPr>
          <a:xfrm>
            <a:off x="672352" y="2076450"/>
            <a:ext cx="9897035" cy="3714750"/>
          </a:xfrm>
        </p:spPr>
        <p:txBody>
          <a:bodyPr/>
          <a:lstStyle/>
          <a:p>
            <a:pPr marL="36900" indent="0">
              <a:buNone/>
            </a:pPr>
            <a:r>
              <a:rPr lang="en-IN" sz="2000" b="1" dirty="0">
                <a:effectLst/>
                <a:latin typeface="Arial" panose="020B0604020202020204" pitchFamily="34" charset="0"/>
                <a:ea typeface="Calibri" panose="020F0502020204030204" pitchFamily="34" charset="0"/>
                <a:cs typeface="Arial" panose="020B0604020202020204" pitchFamily="34" charset="0"/>
              </a:rPr>
              <a:t>Model Cross Validation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a:t>
            </a:r>
            <a:r>
              <a:rPr lang="en-IN" sz="1400" dirty="0" err="1">
                <a:effectLst/>
                <a:latin typeface="Arial" panose="020B0604020202020204" pitchFamily="34" charset="0"/>
                <a:ea typeface="Calibri" panose="020F0502020204030204" pitchFamily="34" charset="0"/>
                <a:cs typeface="Arial" panose="020B0604020202020204" pitchFamily="34" charset="0"/>
              </a:rPr>
              <a:t>set.It</a:t>
            </a:r>
            <a:r>
              <a:rPr lang="en-IN" sz="1400" dirty="0">
                <a:effectLst/>
                <a:latin typeface="Arial" panose="020B0604020202020204" pitchFamily="34" charset="0"/>
                <a:ea typeface="Calibri" panose="020F0502020204030204" pitchFamily="34" charset="0"/>
                <a:cs typeface="Arial" panose="020B060402020202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r>
              <a:rPr lang="en-US" sz="1400" dirty="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95517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FC4D6-4348-4F28-9459-196F4DFD1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50" y="410547"/>
            <a:ext cx="4294685" cy="4013822"/>
          </a:xfrm>
          <a:prstGeom prst="rect">
            <a:avLst/>
          </a:prstGeom>
        </p:spPr>
      </p:pic>
      <p:pic>
        <p:nvPicPr>
          <p:cNvPr id="5" name="Picture 4">
            <a:extLst>
              <a:ext uri="{FF2B5EF4-FFF2-40B4-BE49-F238E27FC236}">
                <a16:creationId xmlns:a16="http://schemas.microsoft.com/office/drawing/2014/main" id="{28970B9B-7232-4844-B9D5-7A810795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249" y="4424368"/>
            <a:ext cx="4294685" cy="1614981"/>
          </a:xfrm>
          <a:prstGeom prst="rect">
            <a:avLst/>
          </a:prstGeom>
        </p:spPr>
      </p:pic>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AF803-9246-4186-80E7-098BFAF4748C}"/>
              </a:ext>
            </a:extLst>
          </p:cNvPr>
          <p:cNvSpPr>
            <a:spLocks noGrp="1"/>
          </p:cNvSpPr>
          <p:nvPr>
            <p:ph idx="4294967295"/>
          </p:nvPr>
        </p:nvSpPr>
        <p:spPr>
          <a:xfrm>
            <a:off x="919162" y="2040592"/>
            <a:ext cx="10353675" cy="3714750"/>
          </a:xfrm>
        </p:spPr>
        <p:txBody>
          <a:bodyPr/>
          <a:lstStyle/>
          <a:p>
            <a:pPr marL="36900" indent="0">
              <a:buNone/>
            </a:pPr>
            <a:r>
              <a:rPr lang="en-IN" dirty="0"/>
              <a:t>ROC AUC Scores</a:t>
            </a:r>
          </a:p>
          <a:p>
            <a:r>
              <a:rPr lang="en-US" sz="1600" dirty="0"/>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sz="1600" dirty="0"/>
          </a:p>
          <a:p>
            <a:pPr marL="36900" indent="0">
              <a:buNone/>
            </a:pPr>
            <a:endParaRPr lang="en-IN" sz="1400" dirty="0"/>
          </a:p>
        </p:txBody>
      </p:sp>
    </p:spTree>
    <p:extLst>
      <p:ext uri="{BB962C8B-B14F-4D97-AF65-F5344CB8AC3E}">
        <p14:creationId xmlns:p14="http://schemas.microsoft.com/office/powerpoint/2010/main" val="208450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3D759-4AA8-4A67-A81B-0E48E550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638684"/>
            <a:ext cx="3387070" cy="5715463"/>
          </a:xfrm>
          <a:prstGeom prst="rect">
            <a:avLst/>
          </a:prstGeom>
        </p:spPr>
      </p:pic>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E44FD-00CE-4976-B14D-442867B3839C}"/>
              </a:ext>
            </a:extLst>
          </p:cNvPr>
          <p:cNvSpPr>
            <a:spLocks noGrp="1"/>
          </p:cNvSpPr>
          <p:nvPr>
            <p:ph idx="4294967295"/>
          </p:nvPr>
        </p:nvSpPr>
        <p:spPr>
          <a:xfrm>
            <a:off x="842682" y="2076450"/>
            <a:ext cx="9510993" cy="3714750"/>
          </a:xfrm>
        </p:spPr>
        <p:txBody>
          <a:bodyPr/>
          <a:lstStyle/>
          <a:p>
            <a:pPr marL="36900" indent="0">
              <a:buNone/>
            </a:pPr>
            <a:r>
              <a:rPr lang="en-IN" sz="2000" dirty="0">
                <a:latin typeface="Arial" panose="020B0604020202020204" pitchFamily="34" charset="0"/>
                <a:cs typeface="Arial" panose="020B0604020202020204" pitchFamily="34" charset="0"/>
              </a:rPr>
              <a:t>ROC AUC curves</a:t>
            </a:r>
          </a:p>
          <a:p>
            <a:r>
              <a:rPr lang="en-US" sz="1400" dirty="0">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C0050A-679D-48D2-A3B7-DADD3A523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520" y="3213650"/>
            <a:ext cx="4440960" cy="3034750"/>
          </a:xfrm>
          <a:prstGeom prst="rect">
            <a:avLst/>
          </a:prstGeom>
        </p:spPr>
      </p:pic>
    </p:spTree>
    <p:extLst>
      <p:ext uri="{BB962C8B-B14F-4D97-AF65-F5344CB8AC3E}">
        <p14:creationId xmlns:p14="http://schemas.microsoft.com/office/powerpoint/2010/main" val="189860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C5204-0401-4567-8583-57DFED5DF09E}"/>
              </a:ext>
            </a:extLst>
          </p:cNvPr>
          <p:cNvSpPr>
            <a:spLocks noGrp="1"/>
          </p:cNvSpPr>
          <p:nvPr>
            <p:ph idx="4294967295"/>
          </p:nvPr>
        </p:nvSpPr>
        <p:spPr>
          <a:xfrm>
            <a:off x="770964" y="2076450"/>
            <a:ext cx="10883153" cy="3714750"/>
          </a:xfrm>
        </p:spPr>
        <p:txBody>
          <a:bodyPr>
            <a:normAutofit/>
          </a:bodyPr>
          <a:lstStyle/>
          <a:p>
            <a:pPr marL="36900" indent="0">
              <a:buNone/>
            </a:pPr>
            <a:r>
              <a:rPr lang="en-IN" sz="2000" dirty="0">
                <a:latin typeface="Arial" panose="020B0604020202020204" pitchFamily="34" charset="0"/>
                <a:cs typeface="Arial" panose="020B0604020202020204" pitchFamily="34" charset="0"/>
              </a:rPr>
              <a:t>Interpretation of the Results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a:t>
            </a:r>
            <a:r>
              <a:rPr lang="en-IN" sz="1800" dirty="0">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a:t>
            </a:r>
            <a:r>
              <a:rPr lang="en-IN" sz="1800" dirty="0">
                <a:effectLst/>
                <a:latin typeface="Arial" panose="020B0604020202020204" pitchFamily="34" charset="0"/>
                <a:ea typeface="Calibri" panose="020F0502020204030204" pitchFamily="34" charset="0"/>
                <a:cs typeface="Times New Roman" panose="02020603050405020304" pitchFamily="18" charset="0"/>
              </a:rPr>
              <a:t> = 0.9471, cross validation score of 0.9471 and f1 score of 0.95 with precision of 0.95 and recall of 0.95 for both classes 0 and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5D816-03CE-4B37-868D-AA3082FE299F}"/>
              </a:ext>
            </a:extLst>
          </p:cNvPr>
          <p:cNvSpPr>
            <a:spLocks noGrp="1"/>
          </p:cNvSpPr>
          <p:nvPr>
            <p:ph idx="4294967295"/>
          </p:nvPr>
        </p:nvSpPr>
        <p:spPr>
          <a:xfrm>
            <a:off x="1219200" y="2076450"/>
            <a:ext cx="10273553" cy="3714750"/>
          </a:xfrm>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Hyper Parameter Tuning</a:t>
            </a:r>
          </a:p>
          <a:p>
            <a:r>
              <a:rPr lang="en-IN" sz="1400" dirty="0" err="1">
                <a:effectLst/>
                <a:latin typeface="Arial" panose="020B0604020202020204" pitchFamily="34" charset="0"/>
                <a:ea typeface="Calibri" panose="020F0502020204030204" pitchFamily="34" charset="0"/>
                <a:cs typeface="Arial" panose="020B0604020202020204" pitchFamily="34" charset="0"/>
              </a:rPr>
              <a:t>GridSearchCV</a:t>
            </a:r>
            <a:r>
              <a:rPr lang="en-IN" sz="1400" dirty="0">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a16="http://schemas.microsoft.com/office/drawing/2014/main"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85" y="2917052"/>
            <a:ext cx="6973457" cy="3175837"/>
          </a:xfrm>
          <a:prstGeom prst="rect">
            <a:avLst/>
          </a:prstGeom>
        </p:spPr>
      </p:pic>
    </p:spTree>
    <p:extLst>
      <p:ext uri="{BB962C8B-B14F-4D97-AF65-F5344CB8AC3E}">
        <p14:creationId xmlns:p14="http://schemas.microsoft.com/office/powerpoint/2010/main" val="1756746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10850-8109-40F9-928B-FC71B0DFC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33" y="959472"/>
            <a:ext cx="8752382" cy="2940724"/>
          </a:xfrm>
          <a:prstGeom prst="rect">
            <a:avLst/>
          </a:prstGeom>
        </p:spPr>
      </p:pic>
      <p:pic>
        <p:nvPicPr>
          <p:cNvPr id="5" name="Picture 4">
            <a:extLst>
              <a:ext uri="{FF2B5EF4-FFF2-40B4-BE49-F238E27FC236}">
                <a16:creationId xmlns:a16="http://schemas.microsoft.com/office/drawing/2014/main" id="{2EE3EBEF-B666-44E6-93B3-0D365999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215" y="4208106"/>
            <a:ext cx="4524218" cy="1175657"/>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E58F4-3659-4A97-B373-196BD661F335}"/>
              </a:ext>
            </a:extLst>
          </p:cNvPr>
          <p:cNvSpPr>
            <a:spLocks noGrp="1"/>
          </p:cNvSpPr>
          <p:nvPr>
            <p:ph idx="4294967295"/>
          </p:nvPr>
        </p:nvSpPr>
        <p:spPr>
          <a:xfrm>
            <a:off x="0" y="2076450"/>
            <a:ext cx="10353675" cy="3714750"/>
          </a:xfrm>
        </p:spPr>
        <p:txBody>
          <a:bodyPr/>
          <a:lstStyle/>
          <a:p>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r>
              <a:rPr lang="en-US" dirty="0"/>
              <a:t>Random Forest Classifier has an accuracy of 94.52%</a:t>
            </a:r>
          </a:p>
          <a:p>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F2AF-572D-4B53-917E-2ACB46DE33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2E88F7-9127-456C-B9E9-523A65B0FD52}"/>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Conceptual Background of the Domain Problem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4D0D0-8FE1-4418-8912-A7ED89CDA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7" y="285997"/>
            <a:ext cx="6046237" cy="6146879"/>
          </a:xfrm>
          <a:prstGeom prst="rect">
            <a:avLst/>
          </a:prstGeom>
        </p:spPr>
      </p:pic>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5B06A-0DAB-4B39-A83F-BF073B8882B1}"/>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sz="18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800" dirty="0">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F006-98FF-4F49-947E-B3F0CBB0A54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B36E7A0-FD05-4CB4-977D-A8A13ABBA4F9}"/>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Key Findings and Conclusions of the Study</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buNone/>
            </a:pPr>
            <a:endParaRPr lang="en-US" dirty="0">
              <a:latin typeface="Arial" panose="020B0604020202020204" pitchFamily="34" charset="0"/>
              <a:cs typeface="Arial" panose="020B0604020202020204" pitchFamily="34" charset="0"/>
            </a:endParaRP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10-DBA3-43DC-87A1-98F03C2EE89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3286ED4-BDEB-4225-8056-AE9BE3849048}"/>
              </a:ext>
            </a:extLst>
          </p:cNvPr>
          <p:cNvSpPr>
            <a:spLocks noGrp="1"/>
          </p:cNvSpPr>
          <p:nvPr>
            <p:ph idx="1"/>
          </p:nvPr>
        </p:nvSpPr>
        <p:spPr/>
        <p:txBody>
          <a:bodyPr>
            <a:normAutofit/>
          </a:bodyPr>
          <a:lstStyle/>
          <a:p>
            <a:pPr marL="36900" indent="0">
              <a:buNone/>
            </a:pPr>
            <a:r>
              <a:rPr lang="en-US" dirty="0">
                <a:latin typeface="Arial" panose="020B0604020202020204" pitchFamily="34" charset="0"/>
                <a:cs typeface="Arial" panose="020B0604020202020204" pitchFamily="34" charset="0"/>
              </a:rPr>
              <a:t>Learning Outcomes of the Study in respect of Data Science</a:t>
            </a:r>
          </a:p>
          <a:p>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a:t>
            </a:r>
            <a:r>
              <a:rPr lang="en-US" sz="1400" dirty="0" err="1">
                <a:latin typeface="Arial" panose="020B0604020202020204" pitchFamily="34" charset="0"/>
                <a:cs typeface="Arial" panose="020B0604020202020204" pitchFamily="34" charset="0"/>
              </a:rPr>
              <a:t>Visualising</a:t>
            </a:r>
            <a:r>
              <a:rPr lang="en-US" sz="1400" dirty="0">
                <a:latin typeface="Arial" panose="020B0604020202020204" pitchFamily="34" charset="0"/>
                <a:cs typeface="Arial" panose="020B0604020202020204" pitchFamily="34" charset="0"/>
              </a:rPr>
              <a:t> data helped identify outliers and the relationships between target and feature columns as well as </a:t>
            </a:r>
            <a:r>
              <a:rPr lang="en-US" sz="1400" dirty="0" err="1">
                <a:latin typeface="Arial" panose="020B0604020202020204" pitchFamily="34" charset="0"/>
                <a:cs typeface="Arial" panose="020B0604020202020204" pitchFamily="34" charset="0"/>
              </a:rPr>
              <a:t>analysing</a:t>
            </a:r>
            <a:r>
              <a:rPr lang="en-US" sz="1400" dirty="0">
                <a:latin typeface="Arial" panose="020B0604020202020204" pitchFamily="34" charset="0"/>
                <a:cs typeface="Arial" panose="020B0604020202020204" pitchFamily="34" charset="0"/>
              </a:rPr>
              <a:t>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p>
          <a:p>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8860-F1DA-4510-A327-4F719457DB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C5B525-E409-4949-B4CA-CFAF6D78F79B}"/>
              </a:ext>
            </a:extLst>
          </p:cNvPr>
          <p:cNvSpPr>
            <a:spLocks noGrp="1"/>
          </p:cNvSpPr>
          <p:nvPr>
            <p:ph idx="1"/>
          </p:nvPr>
        </p:nvSpPr>
        <p:spPr/>
        <p:txBody>
          <a:bodyPr>
            <a:normAutofit fontScale="92500" lnSpcReduction="10000"/>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107000"/>
              </a:lnSpc>
              <a:spcAft>
                <a:spcPts val="800"/>
              </a:spcAft>
            </a:pPr>
            <a:r>
              <a:rPr lang="en-IN" sz="1500" dirty="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500" dirty="0" err="1">
                <a:effectLst/>
                <a:latin typeface="Arial" panose="020B0604020202020204" pitchFamily="34" charset="0"/>
                <a:ea typeface="Calibri" panose="020F0502020204030204" pitchFamily="34" charset="0"/>
                <a:cs typeface="Arial" panose="020B0604020202020204" pitchFamily="34" charset="0"/>
              </a:rPr>
              <a:t>can</a:t>
            </a:r>
            <a:r>
              <a:rPr lang="en-IN" sz="1500" dirty="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F7F4-57DE-45DC-962E-8FC81055B65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AAFC53-258E-47CF-9FA6-453D5892E289}"/>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Motivation for the Problem Undertaken</a:t>
            </a:r>
          </a:p>
          <a:p>
            <a:r>
              <a:rPr lang="en-IN" sz="1400" dirty="0">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EA29-D54C-48DF-925F-3EB76E109B6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DFF8002A-7591-4BC4-9D00-298BE1B121AB}"/>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2400" dirty="0">
                <a:effectLst/>
                <a:latin typeface="Arial" panose="020B0604020202020204" pitchFamily="34" charset="0"/>
                <a:ea typeface="Calibri" panose="020F0502020204030204" pitchFamily="34" charset="0"/>
                <a:cs typeface="Times New Roman" panose="02020603050405020304" pitchFamily="18" charset="0"/>
              </a:rPr>
              <a:t> of the Problem</a:t>
            </a:r>
          </a:p>
          <a:p>
            <a:pPr marL="285750" indent="-28575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buNone/>
            </a:pPr>
            <a:r>
              <a:rPr lang="en-IN" sz="2400" dirty="0">
                <a:effectLst/>
                <a:latin typeface="Arial" panose="020B0604020202020204" pitchFamily="34" charset="0"/>
                <a:ea typeface="Calibri" panose="020F0502020204030204" pitchFamily="34" charset="0"/>
              </a:rPr>
              <a:t>Data Sources and their formats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buNone/>
            </a:pPr>
            <a:endParaRPr lang="en-IN" dirty="0"/>
          </a:p>
        </p:txBody>
      </p:sp>
    </p:spTree>
    <p:extLst>
      <p:ext uri="{BB962C8B-B14F-4D97-AF65-F5344CB8AC3E}">
        <p14:creationId xmlns:p14="http://schemas.microsoft.com/office/powerpoint/2010/main" val="280346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646C0-2567-48A2-9957-30F016171BED}"/>
              </a:ext>
            </a:extLst>
          </p:cNvPr>
          <p:cNvSpPr>
            <a:spLocks noGrp="1"/>
          </p:cNvSpPr>
          <p:nvPr>
            <p:ph idx="4294967295"/>
          </p:nvPr>
        </p:nvSpPr>
        <p:spPr>
          <a:xfrm>
            <a:off x="636494" y="1264023"/>
            <a:ext cx="11412071" cy="4186518"/>
          </a:xfrm>
        </p:spPr>
        <p:txBody>
          <a:bodyPr>
            <a:normAutofit/>
          </a:bodyPr>
          <a:lstStyle/>
          <a:p>
            <a:pPr marL="36900" indent="0">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Dataset Description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IN" sz="1800" b="1" dirty="0">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lvl="1"/>
            <a:r>
              <a:rPr lang="en-US" sz="1400" dirty="0" err="1">
                <a:latin typeface="Arial" panose="020B0604020202020204" pitchFamily="34" charset="0"/>
                <a:cs typeface="Arial" panose="020B0604020202020204" pitchFamily="34" charset="0"/>
              </a:rPr>
              <a:t>msisdn</a:t>
            </a:r>
            <a:r>
              <a:rPr lang="en-US" sz="1400" dirty="0">
                <a:latin typeface="Arial" panose="020B0604020202020204" pitchFamily="34" charset="0"/>
                <a:cs typeface="Arial" panose="020B0604020202020204" pitchFamily="34" charset="0"/>
              </a:rPr>
              <a:t>: mobile number of user</a:t>
            </a:r>
          </a:p>
          <a:p>
            <a:pPr lvl="1"/>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 age on cellular network in days</a:t>
            </a:r>
          </a:p>
          <a:p>
            <a:pPr lvl="1"/>
            <a:r>
              <a:rPr lang="en-US" sz="1400" dirty="0">
                <a:latin typeface="Arial" panose="020B0604020202020204" pitchFamily="34" charset="0"/>
                <a:cs typeface="Arial" panose="020B0604020202020204" pitchFamily="34" charset="0"/>
              </a:rPr>
              <a:t>daily_decr30: Daily amount spent from main account, averaged over last 30 days (in Indonesian Rupiah)</a:t>
            </a:r>
          </a:p>
          <a:p>
            <a:pPr lvl="1"/>
            <a:r>
              <a:rPr lang="en-US" sz="1400" dirty="0">
                <a:latin typeface="Arial" panose="020B0604020202020204" pitchFamily="34" charset="0"/>
                <a:cs typeface="Arial" panose="020B0604020202020204" pitchFamily="34" charset="0"/>
              </a:rPr>
              <a:t>daily_decr90: Daily amount spent from main account, averaged over last 90 days (in Indonesian Rupiah)</a:t>
            </a:r>
          </a:p>
          <a:p>
            <a:pPr lvl="1"/>
            <a:r>
              <a:rPr lang="en-US" sz="1200" dirty="0">
                <a:latin typeface="Arial" panose="020B0604020202020204" pitchFamily="34" charset="0"/>
                <a:cs typeface="Arial" panose="020B0604020202020204" pitchFamily="34" charset="0"/>
              </a:rPr>
              <a:t>rental30: Average main account balance over last 30 days</a:t>
            </a:r>
          </a:p>
          <a:p>
            <a:pPr lvl="1"/>
            <a:r>
              <a:rPr lang="en-US" sz="1200" dirty="0">
                <a:latin typeface="Arial" panose="020B0604020202020204" pitchFamily="34" charset="0"/>
                <a:cs typeface="Arial" panose="020B0604020202020204" pitchFamily="34" charset="0"/>
              </a:rPr>
              <a:t>rental90: Average main account balance over last 90 days</a:t>
            </a:r>
          </a:p>
          <a:p>
            <a:pPr lvl="1"/>
            <a:r>
              <a:rPr lang="en-US" sz="1200" dirty="0" err="1">
                <a:latin typeface="Arial" panose="020B0604020202020204" pitchFamily="34" charset="0"/>
                <a:cs typeface="Arial" panose="020B0604020202020204" pitchFamily="34" charset="0"/>
              </a:rPr>
              <a:t>last_rech_date_ma</a:t>
            </a:r>
            <a:r>
              <a:rPr lang="en-US" sz="1200" dirty="0">
                <a:latin typeface="Arial" panose="020B0604020202020204" pitchFamily="34" charset="0"/>
                <a:cs typeface="Arial" panose="020B0604020202020204" pitchFamily="34" charset="0"/>
              </a:rPr>
              <a:t>: Number of days till last recharge of main account</a:t>
            </a:r>
          </a:p>
          <a:p>
            <a:pPr lvl="1"/>
            <a:r>
              <a:rPr lang="en-US" sz="1200" dirty="0" err="1">
                <a:latin typeface="Arial" panose="020B0604020202020204" pitchFamily="34" charset="0"/>
                <a:cs typeface="Arial" panose="020B0604020202020204" pitchFamily="34" charset="0"/>
              </a:rPr>
              <a:t>last_rech_date_da</a:t>
            </a:r>
            <a:r>
              <a:rPr lang="en-US" sz="1200" dirty="0">
                <a:latin typeface="Arial" panose="020B0604020202020204" pitchFamily="34" charset="0"/>
                <a:cs typeface="Arial" panose="020B0604020202020204" pitchFamily="34" charset="0"/>
              </a:rPr>
              <a:t>: Number of days till last recharge of data account</a:t>
            </a:r>
          </a:p>
          <a:p>
            <a:pPr lvl="1"/>
            <a:r>
              <a:rPr lang="en-US" sz="1200" dirty="0" err="1">
                <a:latin typeface="Arial" panose="020B0604020202020204" pitchFamily="34" charset="0"/>
                <a:cs typeface="Arial" panose="020B0604020202020204" pitchFamily="34" charset="0"/>
              </a:rPr>
              <a:t>last_rech_amt_ma</a:t>
            </a:r>
            <a:r>
              <a:rPr lang="en-US" sz="1200" dirty="0">
                <a:latin typeface="Arial" panose="020B0604020202020204" pitchFamily="34" charset="0"/>
                <a:cs typeface="Arial" panose="020B0604020202020204" pitchFamily="34" charset="0"/>
              </a:rPr>
              <a:t>: Amount of last recharge of main account (in Indonesian Rupiah)</a:t>
            </a: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{CA484FAC-C05A-49C1-B475-0EBA2FDCABA3}tf55705232_win32</Template>
  <TotalTime>299</TotalTime>
  <Words>3870</Words>
  <Application>Microsoft Office PowerPoint</Application>
  <PresentationFormat>Widescreen</PresentationFormat>
  <Paragraphs>181</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Goudy Old Style</vt:lpstr>
      <vt:lpstr>Symbol</vt:lpstr>
      <vt:lpstr>Times New Roman</vt:lpstr>
      <vt:lpstr>Wingdings 2</vt:lpstr>
      <vt:lpstr>SlateVTI</vt:lpstr>
      <vt:lpstr>Micro Credit Defaulter Prediction Project</vt:lpstr>
      <vt:lpstr>ACKNOWLEDGMENT</vt:lpstr>
      <vt:lpstr>INTRODUCTION</vt:lpstr>
      <vt:lpstr>INTRODUCTION</vt:lpstr>
      <vt:lpstr>INTRODUCTION</vt:lpstr>
      <vt:lpstr>INTRODUCTION</vt:lpstr>
      <vt:lpstr>INTRODUCTION</vt:lpstr>
      <vt:lpstr>Analytical Problem Framing</vt:lpstr>
      <vt:lpstr>PowerPoint Presentation</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SIDXTER N</dc:creator>
  <cp:lastModifiedBy>ABHISHEK PANDEY</cp:lastModifiedBy>
  <cp:revision>4</cp:revision>
  <dcterms:created xsi:type="dcterms:W3CDTF">2021-10-25T11:04:06Z</dcterms:created>
  <dcterms:modified xsi:type="dcterms:W3CDTF">2021-11-20T14:57:17Z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