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sldIdLst>
    <p:sldId id="256" r:id="rId5"/>
    <p:sldId id="2146847054" r:id="rId6"/>
    <p:sldId id="262" r:id="rId7"/>
    <p:sldId id="2146847073" r:id="rId8"/>
    <p:sldId id="263" r:id="rId9"/>
    <p:sldId id="2146847058" r:id="rId10"/>
    <p:sldId id="265" r:id="rId11"/>
    <p:sldId id="2146847057" r:id="rId12"/>
    <p:sldId id="2146847066" r:id="rId13"/>
    <p:sldId id="2146847060" r:id="rId14"/>
    <p:sldId id="2146847067" r:id="rId15"/>
    <p:sldId id="2146847069" r:id="rId16"/>
    <p:sldId id="2146847068" r:id="rId17"/>
    <p:sldId id="2146847062" r:id="rId18"/>
    <p:sldId id="2146847061" r:id="rId19"/>
    <p:sldId id="2146847055" r:id="rId20"/>
    <p:sldId id="2146847072" r:id="rId21"/>
    <p:sldId id="2146847059" r:id="rId22"/>
    <p:sldId id="2146847070" r:id="rId23"/>
    <p:sldId id="2146847071"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gna Vedururu" userId="e96faea5b9dd53a4" providerId="LiveId" clId="{DF31AC25-024D-4D12-90D1-CA1E7E99E036}"/>
    <pc:docChg chg="modSld">
      <pc:chgData name="Abhigna Vedururu" userId="e96faea5b9dd53a4" providerId="LiveId" clId="{DF31AC25-024D-4D12-90D1-CA1E7E99E036}" dt="2025-08-01T10:15:33.328" v="32" actId="14100"/>
      <pc:docMkLst>
        <pc:docMk/>
      </pc:docMkLst>
      <pc:sldChg chg="modSp mod">
        <pc:chgData name="Abhigna Vedururu" userId="e96faea5b9dd53a4" providerId="LiveId" clId="{DF31AC25-024D-4D12-90D1-CA1E7E99E036}" dt="2025-08-01T10:15:33.328" v="32" actId="14100"/>
        <pc:sldMkLst>
          <pc:docMk/>
          <pc:sldMk cId="2900153716" sldId="2146847054"/>
        </pc:sldMkLst>
        <pc:spChg chg="mod">
          <ac:chgData name="Abhigna Vedururu" userId="e96faea5b9dd53a4" providerId="LiveId" clId="{DF31AC25-024D-4D12-90D1-CA1E7E99E036}" dt="2025-08-01T10:15:06.894" v="29" actId="1076"/>
          <ac:spMkLst>
            <pc:docMk/>
            <pc:sldMk cId="2900153716" sldId="2146847054"/>
            <ac:spMk id="2" creationId="{49FFEB4C-F209-4AE7-AA2B-B3C26CE2C51D}"/>
          </ac:spMkLst>
        </pc:spChg>
        <pc:spChg chg="mod">
          <ac:chgData name="Abhigna Vedururu" userId="e96faea5b9dd53a4" providerId="LiveId" clId="{DF31AC25-024D-4D12-90D1-CA1E7E99E036}" dt="2025-08-01T10:15:33.328" v="32" actId="14100"/>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ibm.com/products/watsonx" TargetMode="External"/><Relationship Id="rId2" Type="http://schemas.openxmlformats.org/officeDocument/2006/relationships/hyperlink" Target="https://cloud.ibm.com/" TargetMode="External"/><Relationship Id="rId1" Type="http://schemas.openxmlformats.org/officeDocument/2006/relationships/slideLayout" Target="../slideLayouts/slideLayout2.xml"/><Relationship Id="rId6" Type="http://schemas.openxmlformats.org/officeDocument/2006/relationships/hyperlink" Target="https://msme.gov.in/sites/default/files/Scheme-booklet-Eng.pdf" TargetMode="External"/><Relationship Id="rId5" Type="http://schemas.openxmlformats.org/officeDocument/2006/relationships/hyperlink" Target="https://razorpay.com/learn/msme-india-registration/" TargetMode="External"/><Relationship Id="rId4" Type="http://schemas.openxmlformats.org/officeDocument/2006/relationships/hyperlink" Target="https://en.wikipedia.org/wiki/Unified_Payments_Interface"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dirty="0">
                <a:solidFill>
                  <a:srgbClr val="00B0F0"/>
                </a:solidFill>
              </a:rPr>
              <a:t>Street Vendor Digitalization Agent</a:t>
            </a:r>
            <a:endParaRPr lang="en-US" b="1" dirty="0">
              <a:solidFill>
                <a:srgbClr val="00B0F0"/>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08385" y="3884687"/>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 Abhigna Vedururu</a:t>
            </a:r>
          </a:p>
          <a:p>
            <a:r>
              <a:rPr lang="en-US" sz="2000" b="1" dirty="0">
                <a:solidFill>
                  <a:schemeClr val="accent1">
                    <a:lumMod val="75000"/>
                  </a:schemeClr>
                </a:solidFill>
                <a:latin typeface="Arial"/>
                <a:cs typeface="Arial"/>
              </a:rPr>
              <a:t>College Name : Vishwa Vishwani Institute of Systems and Management</a:t>
            </a:r>
          </a:p>
          <a:p>
            <a:r>
              <a:rPr lang="en-US" sz="2000" b="1" dirty="0">
                <a:solidFill>
                  <a:schemeClr val="accent1">
                    <a:lumMod val="75000"/>
                  </a:schemeClr>
                </a:solidFill>
                <a:latin typeface="Arial"/>
                <a:cs typeface="Arial"/>
              </a:rPr>
              <a:t>Department : Computer Science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E3DB93AA-A3CB-9DA8-C75C-AB5404256A80}"/>
              </a:ext>
            </a:extLst>
          </p:cNvPr>
          <p:cNvPicPr>
            <a:picLocks noGrp="1" noChangeAspect="1"/>
          </p:cNvPicPr>
          <p:nvPr>
            <p:ph idx="1"/>
          </p:nvPr>
        </p:nvPicPr>
        <p:blipFill>
          <a:blip r:embed="rId2"/>
          <a:stretch>
            <a:fillRect/>
          </a:stretch>
        </p:blipFill>
        <p:spPr>
          <a:xfrm>
            <a:off x="2259754" y="1301750"/>
            <a:ext cx="7672492" cy="4673600"/>
          </a:xfrm>
        </p:spPr>
      </p:pic>
    </p:spTree>
    <p:extLst>
      <p:ext uri="{BB962C8B-B14F-4D97-AF65-F5344CB8AC3E}">
        <p14:creationId xmlns:p14="http://schemas.microsoft.com/office/powerpoint/2010/main" val="2083715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DC7CA38E-BB5D-0FAE-B70A-95617BC97447}"/>
              </a:ext>
            </a:extLst>
          </p:cNvPr>
          <p:cNvPicPr>
            <a:picLocks noChangeAspect="1"/>
          </p:cNvPicPr>
          <p:nvPr/>
        </p:nvPicPr>
        <p:blipFill>
          <a:blip r:embed="rId2"/>
          <a:stretch>
            <a:fillRect/>
          </a:stretch>
        </p:blipFill>
        <p:spPr>
          <a:xfrm>
            <a:off x="1463040" y="1232452"/>
            <a:ext cx="8496294" cy="5053312"/>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A5C876-D5D0-720A-3F9D-186CC6AC64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CEF3E2-BCFA-7CA0-81A1-49DB7CC97EF4}"/>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60A7941B-885B-DA58-8FA1-049AA67C9011}"/>
              </a:ext>
            </a:extLst>
          </p:cNvPr>
          <p:cNvPicPr>
            <a:picLocks noChangeAspect="1"/>
          </p:cNvPicPr>
          <p:nvPr/>
        </p:nvPicPr>
        <p:blipFill>
          <a:blip r:embed="rId2"/>
          <a:stretch>
            <a:fillRect/>
          </a:stretch>
        </p:blipFill>
        <p:spPr>
          <a:xfrm>
            <a:off x="1682496" y="1439343"/>
            <a:ext cx="8119872" cy="4542335"/>
          </a:xfrm>
          <a:prstGeom prst="rect">
            <a:avLst/>
          </a:prstGeom>
        </p:spPr>
      </p:pic>
    </p:spTree>
    <p:extLst>
      <p:ext uri="{BB962C8B-B14F-4D97-AF65-F5344CB8AC3E}">
        <p14:creationId xmlns:p14="http://schemas.microsoft.com/office/powerpoint/2010/main" val="3131268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07E825E0-A660-E0BC-59FB-EE98DE23F372}"/>
              </a:ext>
            </a:extLst>
          </p:cNvPr>
          <p:cNvPicPr>
            <a:picLocks noChangeAspect="1"/>
          </p:cNvPicPr>
          <p:nvPr/>
        </p:nvPicPr>
        <p:blipFill>
          <a:blip r:embed="rId2"/>
          <a:stretch>
            <a:fillRect/>
          </a:stretch>
        </p:blipFill>
        <p:spPr>
          <a:xfrm>
            <a:off x="2712275" y="2262585"/>
            <a:ext cx="7601712" cy="3765186"/>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fontScale="92500"/>
          </a:bodyPr>
          <a:lstStyle/>
          <a:p>
            <a:pPr marL="305435" indent="-305435"/>
            <a:r>
              <a:rPr lang="en-IN" sz="2800" dirty="0">
                <a:solidFill>
                  <a:srgbClr val="404040"/>
                </a:solidFill>
                <a:latin typeface="Calibri"/>
                <a:ea typeface="Calibri"/>
                <a:cs typeface="Calibri"/>
              </a:rPr>
              <a:t>T</a:t>
            </a:r>
            <a:r>
              <a:rPr lang="en-US" sz="2800" dirty="0"/>
              <a:t>he combination of simplicity and tailored guidance is key to making digital entrepreneurship accessible and sustainable for informal businesses.</a:t>
            </a:r>
            <a:endParaRPr lang="en-US" sz="2800" dirty="0">
              <a:solidFill>
                <a:srgbClr val="404040"/>
              </a:solidFill>
              <a:latin typeface="Calibri"/>
              <a:ea typeface="Calibri"/>
              <a:cs typeface="Calibri"/>
            </a:endParaRPr>
          </a:p>
          <a:p>
            <a:pPr marL="305435" indent="-305435"/>
            <a:r>
              <a:rPr lang="en-US" sz="2800" dirty="0"/>
              <a:t>This solution not only empowers vendors but also contributes to the growth of the hyperlocal economy, helping small businesses thrive in the digital era.</a:t>
            </a:r>
            <a:endParaRPr lang="en-US" sz="2800" dirty="0">
              <a:solidFill>
                <a:srgbClr val="404040"/>
              </a:solidFill>
              <a:latin typeface="Calibri"/>
              <a:ea typeface="Calibri"/>
              <a:cs typeface="Calibri"/>
            </a:endParaRPr>
          </a:p>
          <a:p>
            <a:pPr marL="305435" indent="-305435"/>
            <a:r>
              <a:rPr lang="en-IN" sz="2800" dirty="0">
                <a:solidFill>
                  <a:srgbClr val="404040"/>
                </a:solidFill>
                <a:latin typeface="Calibri"/>
                <a:ea typeface="Calibri"/>
                <a:cs typeface="Calibri"/>
              </a:rPr>
              <a:t> </a:t>
            </a:r>
            <a:r>
              <a:rPr lang="en-US" sz="2800" dirty="0"/>
              <a:t>By leveraging advanced AI technologies like Retrieval-Augmented Generation (RAG) and Natural Language Processing (NLP), the agent provides localized, actionable insights for business growth, digital payments, government scheme access, and marketing strategies.</a:t>
            </a:r>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https://github.com/Abhigna-Vedururu/DigiVyaapari</a:t>
            </a:r>
          </a:p>
        </p:txBody>
      </p:sp>
    </p:spTree>
    <p:extLst>
      <p:ext uri="{BB962C8B-B14F-4D97-AF65-F5344CB8AC3E}">
        <p14:creationId xmlns:p14="http://schemas.microsoft.com/office/powerpoint/2010/main" val="2230664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800" dirty="0">
                <a:latin typeface="Calibri"/>
                <a:ea typeface="+mn-lt"/>
                <a:cs typeface="+mn-lt"/>
              </a:rPr>
              <a:t>WhatsApp or Mobile App Integration for easier access.</a:t>
            </a:r>
          </a:p>
          <a:p>
            <a:pPr marL="305435" indent="-305435"/>
            <a:r>
              <a:rPr lang="en-US" sz="2800" dirty="0">
                <a:latin typeface="Calibri"/>
                <a:ea typeface="+mn-lt"/>
                <a:cs typeface="+mn-lt"/>
              </a:rPr>
              <a:t>Voice-Activated Interaction (Speech-to-Text) for hands-free use.</a:t>
            </a:r>
          </a:p>
          <a:p>
            <a:pPr marL="305435" indent="-305435"/>
            <a:r>
              <a:rPr lang="en-US" sz="2800" dirty="0">
                <a:latin typeface="Calibri"/>
                <a:ea typeface="+mn-lt"/>
                <a:cs typeface="+mn-lt"/>
              </a:rPr>
              <a:t>Automated Monthly Reports on vendor performance and sales.</a:t>
            </a:r>
          </a:p>
          <a:p>
            <a:pPr marL="305435" indent="-305435"/>
            <a:r>
              <a:rPr lang="en-US" sz="2800" dirty="0">
                <a:latin typeface="Calibri"/>
                <a:ea typeface="+mn-lt"/>
                <a:cs typeface="+mn-lt"/>
              </a:rPr>
              <a:t>Integration with local payment systems and digital wallets.</a:t>
            </a:r>
          </a:p>
          <a:p>
            <a:pPr marL="305435" indent="-305435"/>
            <a:r>
              <a:rPr lang="en-US" sz="2800" dirty="0">
                <a:latin typeface="Calibri"/>
                <a:ea typeface="+mn-lt"/>
                <a:cs typeface="+mn-lt"/>
              </a:rPr>
              <a:t>Real-time updates on region-specific financial policies.</a:t>
            </a:r>
          </a:p>
          <a:p>
            <a:pPr marL="305435" indent="-305435"/>
            <a:r>
              <a:rPr lang="en-US" sz="2800" dirty="0">
                <a:latin typeface="Calibri"/>
                <a:ea typeface="+mn-lt"/>
                <a:cs typeface="+mn-lt"/>
              </a:rPr>
              <a:t>Expanded multilingual support to include more regional languages.</a:t>
            </a:r>
          </a:p>
          <a:p>
            <a:pPr marL="305435" indent="-305435"/>
            <a:r>
              <a:rPr lang="en-US" sz="2800" dirty="0">
                <a:latin typeface="Calibri"/>
                <a:ea typeface="+mn-lt"/>
                <a:cs typeface="+mn-lt"/>
              </a:rPr>
              <a:t>AI-Powered Marketing Campaigns for personalized promotions.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52C02-47F1-BC03-8E66-5B65EBD76AD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8D8FE-BD22-314A-79C8-996587500F25}"/>
              </a:ext>
            </a:extLst>
          </p:cNvPr>
          <p:cNvSpPr>
            <a:spLocks noGrp="1"/>
          </p:cNvSpPr>
          <p:nvPr>
            <p:ph idx="1"/>
          </p:nvPr>
        </p:nvSpPr>
        <p:spPr/>
        <p:txBody>
          <a:bodyPr>
            <a:normAutofit/>
          </a:bodyPr>
          <a:lstStyle/>
          <a:p>
            <a:pPr marL="514350" indent="-514350">
              <a:buAutoNum type="arabicPeriod"/>
            </a:pPr>
            <a:r>
              <a:rPr lang="en-US" sz="2800" dirty="0">
                <a:latin typeface="Calibri"/>
                <a:ea typeface="+mn-lt"/>
                <a:cs typeface="+mn-lt"/>
                <a:hlinkClick r:id="rId2"/>
              </a:rPr>
              <a:t>IBM Cloud Lite</a:t>
            </a:r>
            <a:endParaRPr lang="en-US" sz="2800" dirty="0">
              <a:latin typeface="Calibri"/>
              <a:ea typeface="+mn-lt"/>
              <a:cs typeface="+mn-lt"/>
            </a:endParaRPr>
          </a:p>
          <a:p>
            <a:pPr marL="514350" indent="-514350">
              <a:buAutoNum type="arabicPeriod"/>
            </a:pPr>
            <a:r>
              <a:rPr lang="en-US" sz="2800" dirty="0">
                <a:latin typeface="Calibri"/>
                <a:ea typeface="+mn-lt"/>
                <a:cs typeface="+mn-lt"/>
                <a:hlinkClick r:id="rId3"/>
              </a:rPr>
              <a:t>IBM Watsonx.ai</a:t>
            </a:r>
            <a:endParaRPr lang="en-US" sz="2800" dirty="0">
              <a:latin typeface="Calibri"/>
              <a:ea typeface="+mn-lt"/>
              <a:cs typeface="+mn-lt"/>
            </a:endParaRPr>
          </a:p>
          <a:p>
            <a:pPr marL="514350" indent="-514350">
              <a:buAutoNum type="arabicPeriod"/>
            </a:pPr>
            <a:r>
              <a:rPr lang="en-US" sz="2800" dirty="0">
                <a:latin typeface="Calibri"/>
                <a:ea typeface="+mn-lt"/>
                <a:cs typeface="+mn-lt"/>
                <a:hlinkClick r:id="rId4"/>
              </a:rPr>
              <a:t>UPI Information</a:t>
            </a:r>
            <a:endParaRPr lang="en-US" sz="2800" dirty="0">
              <a:latin typeface="Calibri"/>
              <a:ea typeface="+mn-lt"/>
              <a:cs typeface="+mn-lt"/>
            </a:endParaRPr>
          </a:p>
          <a:p>
            <a:pPr marL="514350" indent="-514350">
              <a:buAutoNum type="arabicPeriod"/>
            </a:pPr>
            <a:r>
              <a:rPr lang="en-US" sz="2800" dirty="0">
                <a:latin typeface="Calibri"/>
                <a:ea typeface="+mn-lt"/>
                <a:cs typeface="+mn-lt"/>
                <a:hlinkClick r:id="rId5"/>
              </a:rPr>
              <a:t>MSME Registration process</a:t>
            </a:r>
            <a:endParaRPr lang="en-US" sz="2800" dirty="0">
              <a:latin typeface="Calibri"/>
              <a:ea typeface="+mn-lt"/>
              <a:cs typeface="+mn-lt"/>
            </a:endParaRPr>
          </a:p>
          <a:p>
            <a:pPr marL="514350" indent="-514350">
              <a:buAutoNum type="arabicPeriod"/>
            </a:pPr>
            <a:r>
              <a:rPr lang="en-US" sz="2800" dirty="0">
                <a:latin typeface="Calibri"/>
                <a:ea typeface="+mn-lt"/>
                <a:cs typeface="+mn-lt"/>
                <a:hlinkClick r:id="rId6"/>
              </a:rPr>
              <a:t>MSME Schemes</a:t>
            </a:r>
            <a:endParaRPr lang="en-US" sz="2800" dirty="0">
              <a:latin typeface="Calibri"/>
              <a:ea typeface="+mn-lt"/>
              <a:cs typeface="+mn-lt"/>
            </a:endParaRPr>
          </a:p>
        </p:txBody>
      </p:sp>
      <p:sp>
        <p:nvSpPr>
          <p:cNvPr id="5" name="Title 4">
            <a:extLst>
              <a:ext uri="{FF2B5EF4-FFF2-40B4-BE49-F238E27FC236}">
                <a16:creationId xmlns:a16="http://schemas.microsoft.com/office/drawing/2014/main" id="{2635829D-2F04-2573-E37B-2CFCDAB57062}"/>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References</a:t>
            </a:r>
          </a:p>
        </p:txBody>
      </p:sp>
    </p:spTree>
    <p:extLst>
      <p:ext uri="{BB962C8B-B14F-4D97-AF65-F5344CB8AC3E}">
        <p14:creationId xmlns:p14="http://schemas.microsoft.com/office/powerpoint/2010/main" val="2725450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pPr marL="0" indent="0">
              <a:buNone/>
            </a:pPr>
            <a:endParaRPr lang="en-IN" dirty="0"/>
          </a:p>
        </p:txBody>
      </p:sp>
      <p:pic>
        <p:nvPicPr>
          <p:cNvPr id="6" name="Content Placeholder 4">
            <a:extLst>
              <a:ext uri="{FF2B5EF4-FFF2-40B4-BE49-F238E27FC236}">
                <a16:creationId xmlns:a16="http://schemas.microsoft.com/office/drawing/2014/main" id="{F2CC9C53-AE6C-6C6D-332E-A9623E7BAC24}"/>
              </a:ext>
            </a:extLst>
          </p:cNvPr>
          <p:cNvPicPr>
            <a:picLocks noChangeAspect="1"/>
          </p:cNvPicPr>
          <p:nvPr/>
        </p:nvPicPr>
        <p:blipFill>
          <a:blip r:embed="rId2"/>
          <a:stretch>
            <a:fillRect/>
          </a:stretch>
        </p:blipFill>
        <p:spPr>
          <a:xfrm>
            <a:off x="2957260" y="1301750"/>
            <a:ext cx="6277480" cy="4673600"/>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A312CC-B928-D40B-923B-E436C19783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1A3E1A-BCF1-18B6-4247-A51C68655F51}"/>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88694A2B-027A-E7E7-BBB1-6F3F9ED6982D}"/>
              </a:ext>
            </a:extLst>
          </p:cNvPr>
          <p:cNvSpPr>
            <a:spLocks noGrp="1"/>
          </p:cNvSpPr>
          <p:nvPr>
            <p:ph idx="1"/>
          </p:nvPr>
        </p:nvSpPr>
        <p:spPr/>
        <p:txBody>
          <a:bodyPr/>
          <a:lstStyle/>
          <a:p>
            <a:pPr marL="0" indent="0">
              <a:buNone/>
            </a:pPr>
            <a:endParaRPr lang="en-IN" dirty="0"/>
          </a:p>
        </p:txBody>
      </p:sp>
      <p:pic>
        <p:nvPicPr>
          <p:cNvPr id="5" name="Picture 4">
            <a:extLst>
              <a:ext uri="{FF2B5EF4-FFF2-40B4-BE49-F238E27FC236}">
                <a16:creationId xmlns:a16="http://schemas.microsoft.com/office/drawing/2014/main" id="{9CA59157-AF79-A46F-355B-40AEBD59A26C}"/>
              </a:ext>
            </a:extLst>
          </p:cNvPr>
          <p:cNvPicPr>
            <a:picLocks noChangeAspect="1"/>
          </p:cNvPicPr>
          <p:nvPr/>
        </p:nvPicPr>
        <p:blipFill>
          <a:blip r:embed="rId2"/>
          <a:stretch>
            <a:fillRect/>
          </a:stretch>
        </p:blipFill>
        <p:spPr>
          <a:xfrm>
            <a:off x="2936747" y="1269518"/>
            <a:ext cx="6318504" cy="4705832"/>
          </a:xfrm>
          <a:prstGeom prst="rect">
            <a:avLst/>
          </a:prstGeom>
        </p:spPr>
      </p:pic>
    </p:spTree>
    <p:extLst>
      <p:ext uri="{BB962C8B-B14F-4D97-AF65-F5344CB8AC3E}">
        <p14:creationId xmlns:p14="http://schemas.microsoft.com/office/powerpoint/2010/main" val="3207590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0"/>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923994"/>
            <a:ext cx="11019020" cy="5998014"/>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Solution</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References</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EAAF2A-B8F4-41BB-C852-877B0A78C2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7C9D38-56B5-22CD-60DD-8F68553C40DC}"/>
              </a:ext>
            </a:extLst>
          </p:cNvPr>
          <p:cNvSpPr>
            <a:spLocks noGrp="1"/>
          </p:cNvSpPr>
          <p:nvPr>
            <p:ph type="title"/>
          </p:nvPr>
        </p:nvSpPr>
        <p:spPr/>
        <p:txBody>
          <a:bodyPr/>
          <a:lstStyle/>
          <a:p>
            <a:r>
              <a:rPr lang="en-IN" dirty="0">
                <a:solidFill>
                  <a:schemeClr val="accent1"/>
                </a:solidFill>
              </a:rPr>
              <a:t>IBM Certifications</a:t>
            </a:r>
          </a:p>
        </p:txBody>
      </p:sp>
      <p:sp>
        <p:nvSpPr>
          <p:cNvPr id="6" name="Content Placeholder 5">
            <a:extLst>
              <a:ext uri="{FF2B5EF4-FFF2-40B4-BE49-F238E27FC236}">
                <a16:creationId xmlns:a16="http://schemas.microsoft.com/office/drawing/2014/main" id="{5FE66F4B-612B-76B9-DEBC-F02EA6AD4A3F}"/>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435FBFF1-46E8-F3C3-621C-A76367B87A87}"/>
              </a:ext>
            </a:extLst>
          </p:cNvPr>
          <p:cNvPicPr>
            <a:picLocks noChangeAspect="1"/>
          </p:cNvPicPr>
          <p:nvPr/>
        </p:nvPicPr>
        <p:blipFill>
          <a:blip r:embed="rId2"/>
          <a:stretch>
            <a:fillRect/>
          </a:stretch>
        </p:blipFill>
        <p:spPr>
          <a:xfrm>
            <a:off x="2368296" y="1281621"/>
            <a:ext cx="7588400" cy="4714134"/>
          </a:xfrm>
          <a:prstGeom prst="rect">
            <a:avLst/>
          </a:prstGeom>
        </p:spPr>
      </p:pic>
    </p:spTree>
    <p:extLst>
      <p:ext uri="{BB962C8B-B14F-4D97-AF65-F5344CB8AC3E}">
        <p14:creationId xmlns:p14="http://schemas.microsoft.com/office/powerpoint/2010/main" val="1796992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latin typeface="Calibri"/>
                <a:ea typeface="+mn-lt"/>
                <a:cs typeface="+mn-lt"/>
              </a:rPr>
              <a:t>Local Hawkers, Street Vendors and Micro Entrepreneurs often remain  digitally invisible while struggling with new technologies like UPI. They are also unaware of government’s MSME schemes and guidance to apply for these advantages. Many struggle with understanding the guidelines due to language barriers.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1CE87-8C1E-27A5-5BAF-A55D70B3F03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224C2C0-6B27-3B9E-8D68-094A0F330E1D}"/>
              </a:ext>
            </a:extLst>
          </p:cNvPr>
          <p:cNvSpPr>
            <a:spLocks noGrp="1"/>
          </p:cNvSpPr>
          <p:nvPr>
            <p:ph type="title"/>
          </p:nvPr>
        </p:nvSpPr>
        <p:spPr/>
        <p:txBody>
          <a:bodyPr>
            <a:noAutofit/>
          </a:bodyPr>
          <a:lstStyle/>
          <a:p>
            <a:r>
              <a:rPr lang="en-US" sz="3800" b="1" dirty="0">
                <a:solidFill>
                  <a:schemeClr val="accent1">
                    <a:lumMod val="60000"/>
                    <a:lumOff val="40000"/>
                  </a:schemeClr>
                </a:solidFill>
                <a:latin typeface="Arial" panose="020B0604020202020204" pitchFamily="34" charset="0"/>
                <a:ea typeface="Calibri" panose="020F0502020204030204" pitchFamily="34" charset="0"/>
                <a:cs typeface="Arial" panose="020B0604020202020204" pitchFamily="34" charset="0"/>
              </a:rPr>
              <a:t>Proposed Solution</a:t>
            </a:r>
            <a:endParaRPr lang="en-US" sz="3800" dirty="0">
              <a:solidFill>
                <a:schemeClr val="accent1">
                  <a:lumMod val="60000"/>
                  <a:lumOff val="40000"/>
                </a:schemeClr>
              </a:solidFill>
              <a:latin typeface="Arial" panose="020B0604020202020204" pitchFamily="34" charset="0"/>
              <a:ea typeface="Calibri" panose="020F0502020204030204" pitchFamily="34" charset="0"/>
              <a:cs typeface="Arial" panose="020B0604020202020204" pitchFamily="34" charset="0"/>
            </a:endParaRPr>
          </a:p>
        </p:txBody>
      </p:sp>
      <p:sp>
        <p:nvSpPr>
          <p:cNvPr id="2" name="Content Placeholder 1">
            <a:extLst>
              <a:ext uri="{FF2B5EF4-FFF2-40B4-BE49-F238E27FC236}">
                <a16:creationId xmlns:a16="http://schemas.microsoft.com/office/drawing/2014/main" id="{59C0D9EF-F8CA-655E-0B65-0B4B4B357F90}"/>
              </a:ext>
            </a:extLst>
          </p:cNvPr>
          <p:cNvSpPr>
            <a:spLocks noGrp="1"/>
          </p:cNvSpPr>
          <p:nvPr>
            <p:ph idx="1"/>
          </p:nvPr>
        </p:nvSpPr>
        <p:spPr>
          <a:xfrm>
            <a:off x="452403" y="1237632"/>
            <a:ext cx="11029615" cy="4673324"/>
          </a:xfrm>
        </p:spPr>
        <p:txBody>
          <a:bodyPr>
            <a:normAutofit/>
          </a:bodyPr>
          <a:lstStyle/>
          <a:p>
            <a:pPr marL="0" indent="0">
              <a:buNone/>
            </a:pPr>
            <a:r>
              <a:rPr lang="en-US" sz="2800" dirty="0">
                <a:latin typeface="Calibri"/>
                <a:ea typeface="+mn-lt"/>
                <a:cs typeface="+mn-lt"/>
              </a:rPr>
              <a:t> A street vendor digitalization Agent that uses Natural Language Processing (NLP), Retrieval-Augmented Generation (RAG), to assist users in generating user profiles, guiding UPI and QR setup, recommending market strategies, explaining MSME and Udyam registration steps with document checklists in local languages by seamless switching between requested languages.</a:t>
            </a: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695711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rPr>
              <a:t>RAG pipeline with internal vector index for direct queries (MSME guides, UPI PDFs) </a:t>
            </a:r>
          </a:p>
          <a:p>
            <a:pPr marL="0" indent="0">
              <a:buNone/>
            </a:pPr>
            <a:r>
              <a:rPr lang="en-US" sz="2800" dirty="0">
                <a:solidFill>
                  <a:srgbClr val="000000"/>
                </a:solidFill>
                <a:latin typeface="Calibri"/>
                <a:ea typeface="Calibri"/>
                <a:cs typeface="Calibri"/>
              </a:rPr>
              <a:t>IBM Granite model with local language support</a:t>
            </a:r>
          </a:p>
        </p:txBody>
      </p:sp>
    </p:spTree>
    <p:extLst>
      <p:ext uri="{BB962C8B-B14F-4D97-AF65-F5344CB8AC3E}">
        <p14:creationId xmlns:p14="http://schemas.microsoft.com/office/powerpoint/2010/main" val="321035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pPr marL="514350" indent="-514350">
              <a:buAutoNum type="arabicPeriod"/>
            </a:pPr>
            <a:r>
              <a:rPr lang="en-US" sz="2800" dirty="0">
                <a:latin typeface="Calibri"/>
                <a:ea typeface="Calibri"/>
                <a:cs typeface="Calibri"/>
              </a:rPr>
              <a:t>Hyperlocal Intelligence: Utilizes geolocation to offer government programs, location-specific advice, and pricing benchmarks specific to the vendor's region.</a:t>
            </a:r>
          </a:p>
          <a:p>
            <a:pPr marL="514350" indent="-514350">
              <a:buAutoNum type="arabicPeriod"/>
            </a:pPr>
            <a:r>
              <a:rPr lang="en-US" sz="2800" dirty="0">
                <a:latin typeface="Calibri"/>
                <a:ea typeface="Calibri"/>
                <a:cs typeface="Calibri"/>
              </a:rPr>
              <a:t>Multilingual Support: Allows non-English speakers to access digital onboarding by supporting regional languages like Telugu, Hindi, and Marathi.</a:t>
            </a:r>
          </a:p>
          <a:p>
            <a:pPr marL="514350" indent="-514350">
              <a:buAutoNum type="arabicPeriod"/>
            </a:pPr>
            <a:r>
              <a:rPr lang="en-US" sz="2800" dirty="0">
                <a:latin typeface="Calibri"/>
                <a:ea typeface="Calibri"/>
                <a:cs typeface="Calibri"/>
              </a:rPr>
              <a:t>RAG-Powered Personalization: For precise, current answers, Retrieval-Augmented Generation is used with grounded documents such as MSME registration checklists and UPI guidelines.</a:t>
            </a:r>
          </a:p>
          <a:p>
            <a:pPr marL="514350" indent="-514350">
              <a:buAutoNum type="arabicPeriod"/>
            </a:pPr>
            <a:r>
              <a:rPr lang="en-US" sz="2800" dirty="0">
                <a:latin typeface="Calibri"/>
                <a:ea typeface="Calibri"/>
                <a:cs typeface="Calibri"/>
              </a:rPr>
              <a:t>NDC &amp; Fintech Ready: Provides vendors with guidance on how to list their goods on </a:t>
            </a:r>
            <a:r>
              <a:rPr lang="en-US" sz="2800" dirty="0" err="1">
                <a:latin typeface="Calibri"/>
                <a:ea typeface="Calibri"/>
                <a:cs typeface="Calibri"/>
              </a:rPr>
              <a:t>Meesho</a:t>
            </a:r>
            <a:r>
              <a:rPr lang="en-US" sz="2800" dirty="0">
                <a:latin typeface="Calibri"/>
                <a:ea typeface="Calibri"/>
                <a:cs typeface="Calibri"/>
              </a:rPr>
              <a:t>, WhatsApp Business, and ONDC, allowing them to fully participate in digital commerce platforms.</a:t>
            </a:r>
          </a:p>
          <a:p>
            <a:pPr marL="514350" indent="-514350">
              <a:buAutoNum type="arabicPeriod"/>
            </a:pPr>
            <a:r>
              <a:rPr lang="en-US" sz="2800" dirty="0">
                <a:latin typeface="Calibri"/>
                <a:ea typeface="Calibri"/>
                <a:cs typeface="Calibri"/>
              </a:rPr>
              <a:t>Language understanding: Responds to queries based on user’s input and can switch between languages in the same chat window based on requirements.</a:t>
            </a:r>
            <a:endParaRPr lang="en-IN" sz="28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a:latin typeface="Calibri"/>
                <a:ea typeface="+mn-lt"/>
                <a:cs typeface="+mn-lt"/>
              </a:rPr>
              <a:t>Street Vendors</a:t>
            </a:r>
          </a:p>
          <a:p>
            <a:pPr marL="305435" indent="-305435"/>
            <a:r>
              <a:rPr lang="en-IN" sz="2800" dirty="0">
                <a:latin typeface="Calibri"/>
                <a:ea typeface="+mn-lt"/>
                <a:cs typeface="+mn-lt"/>
              </a:rPr>
              <a:t>Local Hawkers</a:t>
            </a:r>
          </a:p>
          <a:p>
            <a:pPr marL="305435" indent="-305435"/>
            <a:r>
              <a:rPr lang="en-IN" sz="2800" dirty="0">
                <a:latin typeface="Calibri"/>
                <a:ea typeface="+mn-lt"/>
                <a:cs typeface="+mn-lt"/>
              </a:rPr>
              <a:t>Small business owners</a:t>
            </a:r>
          </a:p>
          <a:p>
            <a:pPr marL="305435" indent="-305435"/>
            <a:r>
              <a:rPr lang="en-IN" sz="2800" dirty="0">
                <a:latin typeface="Calibri"/>
                <a:ea typeface="+mn-lt"/>
                <a:cs typeface="+mn-lt"/>
              </a:rPr>
              <a:t>Micro-entrepreneurs</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C5C42B1B-71D7-8CFA-F089-571E7A37FE40}"/>
              </a:ext>
            </a:extLst>
          </p:cNvPr>
          <p:cNvPicPr>
            <a:picLocks noChangeAspect="1"/>
          </p:cNvPicPr>
          <p:nvPr/>
        </p:nvPicPr>
        <p:blipFill>
          <a:blip r:embed="rId2"/>
          <a:stretch>
            <a:fillRect/>
          </a:stretch>
        </p:blipFill>
        <p:spPr>
          <a:xfrm>
            <a:off x="2044648" y="1232453"/>
            <a:ext cx="8419481" cy="4564844"/>
          </a:xfrm>
          <a:prstGeom prst="rect">
            <a:avLst/>
          </a:prstGeom>
        </p:spPr>
      </p:pic>
    </p:spTree>
    <p:extLst>
      <p:ext uri="{BB962C8B-B14F-4D97-AF65-F5344CB8AC3E}">
        <p14:creationId xmlns:p14="http://schemas.microsoft.com/office/powerpoint/2010/main" val="406866858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168</TotalTime>
  <Words>544</Words>
  <Application>Microsoft Office PowerPoint</Application>
  <PresentationFormat>Widescreen</PresentationFormat>
  <Paragraphs>74</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Franklin Gothic Book</vt:lpstr>
      <vt:lpstr>Franklin Gothic Demi</vt:lpstr>
      <vt:lpstr>Wingdings 2</vt:lpstr>
      <vt:lpstr>DividendVTI</vt:lpstr>
      <vt:lpstr>Street Vendor Digitalization Agent</vt:lpstr>
      <vt:lpstr>OUTLINE</vt:lpstr>
      <vt:lpstr>Problem Statement</vt:lpstr>
      <vt:lpstr>Proposed Solution</vt:lpstr>
      <vt:lpstr>Technology  used</vt:lpstr>
      <vt:lpstr>IBM cloud services used</vt:lpstr>
      <vt:lpstr>Wow factors</vt:lpstr>
      <vt:lpstr>End users</vt:lpstr>
      <vt:lpstr>Results</vt:lpstr>
      <vt:lpstr>Results</vt:lpstr>
      <vt:lpstr>Results</vt:lpstr>
      <vt:lpstr>Results</vt:lpstr>
      <vt:lpstr>Results</vt:lpstr>
      <vt:lpstr>Conclusion</vt:lpstr>
      <vt:lpstr>GitHub Link</vt:lpstr>
      <vt:lpstr>PowerPoint Presentation</vt:lpstr>
      <vt:lpstr>PowerPoint Presentation</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Abhigna Vedururu</cp:lastModifiedBy>
  <cp:revision>142</cp:revision>
  <dcterms:created xsi:type="dcterms:W3CDTF">2021-05-26T16:50:10Z</dcterms:created>
  <dcterms:modified xsi:type="dcterms:W3CDTF">2025-08-01T10:15:36Z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