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Default Extension="xlsm" ContentType="application/vnd.ms-excel.sheet.macroEnabled.12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Macro-Enabled_Worksheet1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Stock Price Prediction using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/>
              <a:t>A. </a:t>
            </a:r>
            <a:r>
              <a:rPr lang="en-US" dirty="0" err="1" smtClean="0"/>
              <a:t>Meher</a:t>
            </a:r>
            <a:r>
              <a:rPr lang="en-US" dirty="0" smtClean="0"/>
              <a:t> </a:t>
            </a:r>
            <a:r>
              <a:rPr lang="en-US" dirty="0" err="1"/>
              <a:t>Anusha</a:t>
            </a:r>
            <a:r>
              <a:rPr lang="en-US" dirty="0"/>
              <a:t> (121823901002)</a:t>
            </a:r>
            <a:endParaRPr lang="en-IN" dirty="0"/>
          </a:p>
          <a:p>
            <a:pPr lvl="0"/>
            <a:r>
              <a:rPr lang="en-US" dirty="0" smtClean="0"/>
              <a:t>B. </a:t>
            </a:r>
            <a:r>
              <a:rPr lang="en-US" dirty="0" err="1" smtClean="0"/>
              <a:t>Abhigna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/>
              <a:t>(121923901001)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6085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LR vs. SVM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ChangeAspect="1"/>
          </p:cNvGraphicFramePr>
          <p:nvPr>
            <p:ph idx="1"/>
          </p:nvPr>
        </p:nvGraphicFramePr>
        <p:xfrm>
          <a:off x="1285852" y="5143512"/>
          <a:ext cx="914400" cy="771525"/>
        </p:xfrm>
        <a:graphic>
          <a:graphicData uri="http://schemas.openxmlformats.org/presentationml/2006/ole">
            <p:oleObj spid="_x0000_s1030" name="Macro-Enabled Worksheet" showAsIcon="1" r:id="rId3" imgW="914400" imgH="771480" progId="Excel.SheetMacroEnabled.12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2976" y="1857364"/>
            <a:ext cx="6072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050" b="1" u="sng" dirty="0" smtClean="0"/>
              <a:t>SAIL</a:t>
            </a:r>
            <a:r>
              <a:rPr lang="en-IN" sz="1050" b="1" dirty="0" smtClean="0"/>
              <a:t> </a:t>
            </a:r>
            <a:endParaRPr lang="en-US" sz="1050" dirty="0" smtClean="0"/>
          </a:p>
          <a:p>
            <a:r>
              <a:rPr lang="en-IN" sz="1050" b="1" dirty="0" smtClean="0"/>
              <a:t> </a:t>
            </a:r>
            <a:endParaRPr lang="en-US" sz="1050" dirty="0" smtClean="0"/>
          </a:p>
          <a:p>
            <a:r>
              <a:rPr lang="en-IN" sz="1050" b="1" dirty="0" smtClean="0"/>
              <a:t>SVM</a:t>
            </a:r>
            <a:endParaRPr lang="en-US" sz="1050" dirty="0" smtClean="0"/>
          </a:p>
          <a:p>
            <a:r>
              <a:rPr lang="en-IN" sz="1050" dirty="0" smtClean="0"/>
              <a:t>[82.60307231 82.71285286 83.0421945  83.20172484 83.52078552 83.68031585</a:t>
            </a:r>
            <a:endParaRPr lang="en-US" sz="1050" dirty="0" smtClean="0"/>
          </a:p>
          <a:p>
            <a:r>
              <a:rPr lang="en-IN" sz="1050" dirty="0" smtClean="0"/>
              <a:t> 84.15890687 84.47796754 84.63749788 84.79702822 85.27561923 85.43514957</a:t>
            </a:r>
            <a:endParaRPr lang="en-US" sz="1050" dirty="0" smtClean="0"/>
          </a:p>
          <a:p>
            <a:r>
              <a:rPr lang="en-IN" sz="1050" dirty="0" smtClean="0"/>
              <a:t> 85.59467991 85.75421024 85.91374058 86.55186193 86.71139227 86.87092261</a:t>
            </a:r>
            <a:endParaRPr lang="en-US" sz="1050" dirty="0" smtClean="0"/>
          </a:p>
          <a:p>
            <a:r>
              <a:rPr lang="en-IN" sz="1050" dirty="0" smtClean="0"/>
              <a:t> 87.03045295 87.34951362 87.6685743  87.82810464 87.98763497 87.98763497</a:t>
            </a:r>
            <a:endParaRPr lang="en-US" sz="1050" dirty="0" smtClean="0"/>
          </a:p>
          <a:p>
            <a:r>
              <a:rPr lang="en-IN" sz="1050" dirty="0" smtClean="0"/>
              <a:t> 87.98763497 87.98763497 87.98763497 87.98763497 87.98763497 87.98763497]</a:t>
            </a:r>
            <a:endParaRPr lang="en-US" sz="1050" dirty="0" smtClean="0"/>
          </a:p>
          <a:p>
            <a:r>
              <a:rPr lang="en-IN" sz="1050" dirty="0" smtClean="0"/>
              <a:t> </a:t>
            </a:r>
            <a:endParaRPr lang="en-US" sz="1050" dirty="0" smtClean="0"/>
          </a:p>
          <a:p>
            <a:r>
              <a:rPr lang="en-US" sz="1050" b="1" dirty="0" smtClean="0"/>
              <a:t>LR</a:t>
            </a:r>
            <a:endParaRPr lang="en-US" sz="1050" dirty="0" smtClean="0"/>
          </a:p>
          <a:p>
            <a:r>
              <a:rPr lang="en-IN" sz="1050" dirty="0" smtClean="0"/>
              <a:t> [55.44575932 55.64657966 56.270144   56.58348932 57.23202778 57.5670957</a:t>
            </a:r>
            <a:endParaRPr lang="en-US" sz="1050" dirty="0" smtClean="0"/>
          </a:p>
          <a:p>
            <a:r>
              <a:rPr lang="en-IN" sz="1050" dirty="0" smtClean="0"/>
              <a:t> 58.61461197 59.34735831 59.72376277 60.10671217 61.29365831 61.7015871</a:t>
            </a:r>
            <a:endParaRPr lang="en-US" sz="1050" dirty="0" smtClean="0"/>
          </a:p>
          <a:p>
            <a:r>
              <a:rPr lang="en-IN" sz="1050" dirty="0" smtClean="0"/>
              <a:t> 62.11543226 62.53505137 62.96029664 64.71440231 65.16538188 65.6209947</a:t>
            </a:r>
            <a:endParaRPr lang="en-US" sz="1050" dirty="0" smtClean="0"/>
          </a:p>
          <a:p>
            <a:r>
              <a:rPr lang="en-IN" sz="1050" dirty="0" smtClean="0"/>
              <a:t> 66.08105872 67.01379039 67.96203549 68.44147654 68.92418966 68.92418966</a:t>
            </a:r>
            <a:endParaRPr lang="en-US" sz="1050" dirty="0" smtClean="0"/>
          </a:p>
          <a:p>
            <a:r>
              <a:rPr lang="en-IN" sz="1050" dirty="0" smtClean="0"/>
              <a:t> 68.92418966 68.92418966 68.92418966 68.92418966 68.92418966 68.92418966]</a:t>
            </a:r>
            <a:endParaRPr lang="en-US" sz="1050" dirty="0" smtClean="0"/>
          </a:p>
          <a:p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took the Stock price of the respective companies and using the economic indicators we predicted the future stock prices of the companies. </a:t>
            </a:r>
          </a:p>
          <a:p>
            <a:r>
              <a:rPr lang="en-US" dirty="0" smtClean="0"/>
              <a:t>As we can see the trend of values across the years SAIL has a drastically decreasing trend whereas JSW has a dramatic increase in the trend. Other two companies namely Tata and </a:t>
            </a:r>
            <a:r>
              <a:rPr lang="en-US" dirty="0" err="1" smtClean="0"/>
              <a:t>Jindal</a:t>
            </a:r>
            <a:r>
              <a:rPr lang="en-US" dirty="0" smtClean="0"/>
              <a:t> have a consistent flow of ups and downs.</a:t>
            </a:r>
          </a:p>
          <a:p>
            <a:r>
              <a:rPr lang="en-US" dirty="0" smtClean="0"/>
              <a:t>We used the linear regression and SVM model for predicting the future prices of the stock of the companies. </a:t>
            </a:r>
          </a:p>
          <a:p>
            <a:r>
              <a:rPr lang="en-US" dirty="0" smtClean="0"/>
              <a:t>Based on the confidence levels the LR model is a better fit than SVM in prediction.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282" y="214311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Steel Authority of India Limited (</a:t>
            </a:r>
            <a:r>
              <a:rPr lang="en-US" dirty="0" smtClean="0"/>
              <a:t>SAIL)</a:t>
            </a:r>
            <a:endParaRPr lang="en-US" dirty="0"/>
          </a:p>
          <a:p>
            <a:r>
              <a:rPr lang="en-US" dirty="0" smtClean="0"/>
              <a:t>Tata </a:t>
            </a:r>
            <a:r>
              <a:rPr lang="en-US" dirty="0"/>
              <a:t>Iron and Steel Company Limited (</a:t>
            </a:r>
            <a:r>
              <a:rPr lang="en-US" dirty="0" smtClean="0"/>
              <a:t>TISCO)</a:t>
            </a:r>
            <a:endParaRPr lang="en-US" dirty="0"/>
          </a:p>
          <a:p>
            <a:r>
              <a:rPr lang="en-US" dirty="0" smtClean="0"/>
              <a:t>Jindal </a:t>
            </a:r>
            <a:r>
              <a:rPr lang="en-US" dirty="0"/>
              <a:t>Steel and Power Limited (</a:t>
            </a:r>
            <a:r>
              <a:rPr lang="en-US" dirty="0" smtClean="0"/>
              <a:t>JNSP)</a:t>
            </a:r>
            <a:endParaRPr lang="en-US" dirty="0"/>
          </a:p>
          <a:p>
            <a:r>
              <a:rPr lang="en-US" dirty="0" smtClean="0"/>
              <a:t>JSW </a:t>
            </a:r>
            <a:r>
              <a:rPr lang="en-US" dirty="0"/>
              <a:t>Steel Limited (JSTL)	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Companies Taken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5690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IN" dirty="0"/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 smtClean="0"/>
              <a:t>LinearRegression</a:t>
            </a:r>
            <a:r>
              <a:rPr lang="en-US" dirty="0" smtClean="0"/>
              <a:t>, </a:t>
            </a:r>
            <a:r>
              <a:rPr lang="en-US" dirty="0" err="1" smtClean="0"/>
              <a:t>train_test_split</a:t>
            </a:r>
            <a:endParaRPr lang="en-IN" dirty="0"/>
          </a:p>
          <a:p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 import SVR</a:t>
            </a:r>
            <a:endParaRPr lang="en-IN" dirty="0"/>
          </a:p>
          <a:p>
            <a:r>
              <a:rPr lang="en-US" dirty="0" smtClean="0"/>
              <a:t>import </a:t>
            </a:r>
            <a:r>
              <a:rPr lang="en-US" dirty="0" err="1"/>
              <a:t>eikon</a:t>
            </a:r>
            <a:r>
              <a:rPr lang="en-US" dirty="0"/>
              <a:t> as </a:t>
            </a:r>
            <a:r>
              <a:rPr lang="en-US" dirty="0" err="1"/>
              <a:t>ek</a:t>
            </a:r>
            <a:endParaRPr lang="en-IN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IN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IN" dirty="0"/>
          </a:p>
          <a:p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 smtClean="0"/>
              <a:t>sns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Packages used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7083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 key Generation</a:t>
            </a:r>
          </a:p>
          <a:p>
            <a:r>
              <a:rPr lang="en-IN" dirty="0" smtClean="0"/>
              <a:t>Getting the Time-series data from Thomson Reuters.</a:t>
            </a:r>
          </a:p>
          <a:p>
            <a:r>
              <a:rPr lang="en-IN" dirty="0" smtClean="0"/>
              <a:t>Slicing the data frame for CLOSE value only.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Process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291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GDP</a:t>
            </a:r>
          </a:p>
          <a:p>
            <a:r>
              <a:rPr lang="en-IN" dirty="0" smtClean="0"/>
              <a:t>Inflation</a:t>
            </a:r>
          </a:p>
          <a:p>
            <a:r>
              <a:rPr lang="en-IN" dirty="0" smtClean="0"/>
              <a:t>CPI</a:t>
            </a:r>
          </a:p>
          <a:p>
            <a:r>
              <a:rPr lang="en-IN" dirty="0" smtClean="0"/>
              <a:t>Unemployment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Macro-factors Considered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5489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6096000" cy="4876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7749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SVM (Support Vector Machine)</a:t>
            </a:r>
          </a:p>
          <a:p>
            <a:endParaRPr lang="en-US" dirty="0" smtClean="0"/>
          </a:p>
          <a:p>
            <a:r>
              <a:rPr lang="en-US" dirty="0" smtClean="0"/>
              <a:t>LR (Linear Regression)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JNSP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LR confidence:  0.8072730614540317</a:t>
            </a:r>
          </a:p>
          <a:p>
            <a:pPr>
              <a:buNone/>
            </a:pPr>
            <a:r>
              <a:rPr lang="en-US" dirty="0" smtClean="0"/>
              <a:t>	SVM confidence:  0.9669716347237945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TISC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LR confidence:  0.5829837825552947</a:t>
            </a:r>
          </a:p>
          <a:p>
            <a:pPr>
              <a:buNone/>
            </a:pPr>
            <a:r>
              <a:rPr lang="en-US" dirty="0" smtClean="0"/>
              <a:t>	SVM confidence:  0.9144648376223352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2968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LR confidence:  0.7669926748672791</a:t>
            </a:r>
          </a:p>
          <a:p>
            <a:pPr>
              <a:buNone/>
            </a:pPr>
            <a:r>
              <a:rPr lang="en-US" dirty="0" smtClean="0"/>
              <a:t>	SVM confidence:  0.9778287217540984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JSTL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LR confidence:  0.4564187390330948</a:t>
            </a:r>
          </a:p>
          <a:p>
            <a:pPr>
              <a:buNone/>
            </a:pPr>
            <a:r>
              <a:rPr lang="en-US" dirty="0" smtClean="0"/>
              <a:t>	SVM confidence:  0.971188155619912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</TotalTime>
  <Words>212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Concourse</vt:lpstr>
      <vt:lpstr>Macro-Enabled Worksheet</vt:lpstr>
      <vt:lpstr>Stock Price Prediction using Python</vt:lpstr>
      <vt:lpstr>Companies Taken</vt:lpstr>
      <vt:lpstr>Packages used</vt:lpstr>
      <vt:lpstr>Process</vt:lpstr>
      <vt:lpstr>Macro-factors Considered</vt:lpstr>
      <vt:lpstr>Correlation</vt:lpstr>
      <vt:lpstr>Algorithms </vt:lpstr>
      <vt:lpstr>Slide 8</vt:lpstr>
      <vt:lpstr>Slide 9</vt:lpstr>
      <vt:lpstr>LR vs. SVM</vt:lpstr>
      <vt:lpstr>Conclusion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Python</dc:title>
  <dc:creator>Admin</dc:creator>
  <cp:lastModifiedBy>Admin</cp:lastModifiedBy>
  <cp:revision>6</cp:revision>
  <dcterms:created xsi:type="dcterms:W3CDTF">2006-08-16T00:00:00Z</dcterms:created>
  <dcterms:modified xsi:type="dcterms:W3CDTF">2019-12-14T06:36:13Z</dcterms:modified>
</cp:coreProperties>
</file>