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2B2D5E-F357-4EA2-9B52-0CA038EC84F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175933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2B2D5E-F357-4EA2-9B52-0CA038EC84F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63746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2B2D5E-F357-4EA2-9B52-0CA038EC84F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390068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2B2D5E-F357-4EA2-9B52-0CA038EC84F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7137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2B2D5E-F357-4EA2-9B52-0CA038EC84F3}"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384242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2B2D5E-F357-4EA2-9B52-0CA038EC84F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1969217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2B2D5E-F357-4EA2-9B52-0CA038EC84F3}"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68493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2B2D5E-F357-4EA2-9B52-0CA038EC84F3}"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1606784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2B2D5E-F357-4EA2-9B52-0CA038EC84F3}"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379486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2B2D5E-F357-4EA2-9B52-0CA038EC84F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152181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2B2D5E-F357-4EA2-9B52-0CA038EC84F3}"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874778-5015-4041-8DCD-D8357E0EFD22}" type="slidenum">
              <a:rPr lang="en-IN" smtClean="0"/>
              <a:t>‹#›</a:t>
            </a:fld>
            <a:endParaRPr lang="en-IN"/>
          </a:p>
        </p:txBody>
      </p:sp>
    </p:spTree>
    <p:extLst>
      <p:ext uri="{BB962C8B-B14F-4D97-AF65-F5344CB8AC3E}">
        <p14:creationId xmlns:p14="http://schemas.microsoft.com/office/powerpoint/2010/main" val="3221479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B2D5E-F357-4EA2-9B52-0CA038EC84F3}" type="datetimeFigureOut">
              <a:rPr lang="en-IN" smtClean="0"/>
              <a:t>22-04-2024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74778-5015-4041-8DCD-D8357E0EFD22}" type="slidenum">
              <a:rPr lang="en-IN" smtClean="0"/>
              <a:t>‹#›</a:t>
            </a:fld>
            <a:endParaRPr lang="en-IN"/>
          </a:p>
        </p:txBody>
      </p:sp>
    </p:spTree>
    <p:extLst>
      <p:ext uri="{BB962C8B-B14F-4D97-AF65-F5344CB8AC3E}">
        <p14:creationId xmlns:p14="http://schemas.microsoft.com/office/powerpoint/2010/main" val="232688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CREDIT CARD FRAUD DETECTION</a:t>
            </a:r>
            <a:endParaRPr lang="en-IN" dirty="0"/>
          </a:p>
        </p:txBody>
      </p:sp>
      <p:sp>
        <p:nvSpPr>
          <p:cNvPr id="3" name="Subtitle 2"/>
          <p:cNvSpPr>
            <a:spLocks noGrp="1"/>
          </p:cNvSpPr>
          <p:nvPr>
            <p:ph type="subTitle" idx="1"/>
          </p:nvPr>
        </p:nvSpPr>
        <p:spPr/>
        <p:txBody>
          <a:bodyPr>
            <a:normAutofit/>
          </a:bodyPr>
          <a:lstStyle/>
          <a:p>
            <a:r>
              <a:rPr lang="en-US" sz="200" dirty="0" smtClean="0"/>
              <a:t>.</a:t>
            </a:r>
            <a:endParaRPr lang="en-IN" sz="200" dirty="0"/>
          </a:p>
        </p:txBody>
      </p:sp>
    </p:spTree>
    <p:extLst>
      <p:ext uri="{BB962C8B-B14F-4D97-AF65-F5344CB8AC3E}">
        <p14:creationId xmlns:p14="http://schemas.microsoft.com/office/powerpoint/2010/main" val="149527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Introduce the </a:t>
            </a:r>
            <a:r>
              <a:rPr lang="en-IN" sz="2400" dirty="0" smtClean="0">
                <a:latin typeface="Times New Roman" panose="02020603050405020304" pitchFamily="18" charset="0"/>
                <a:cs typeface="Times New Roman" panose="02020603050405020304" pitchFamily="18" charset="0"/>
              </a:rPr>
              <a:t>project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IN" sz="2400" dirty="0">
                <a:latin typeface="Times New Roman" panose="02020603050405020304" pitchFamily="18" charset="0"/>
                <a:cs typeface="Times New Roman" panose="02020603050405020304" pitchFamily="18" charset="0"/>
              </a:rPr>
              <a:t>Introduction to Credit Card Fraud Detection:</a:t>
            </a:r>
          </a:p>
          <a:p>
            <a:pPr marL="0" indent="0">
              <a:buNone/>
            </a:pPr>
            <a:r>
              <a:rPr lang="en-IN" sz="2000" dirty="0">
                <a:latin typeface="Times New Roman" panose="02020603050405020304" pitchFamily="18" charset="0"/>
                <a:cs typeface="Times New Roman" panose="02020603050405020304" pitchFamily="18" charset="0"/>
              </a:rPr>
              <a:t>Credit card fraud poses a significant threat to both cardholders and financial institutions worldwide. With the increasing prevalence of online transactions and the sophistication of fraudsters, effective fraud detection mechanisms are crucial to mitigate risks and protect consumers' financial assets. This introduction provides an overview of credit card fraud detection, its importance, and common techniques employed in the field</a:t>
            </a:r>
            <a:r>
              <a:rPr lang="en-IN" sz="20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What is credit card fraud detection?</a:t>
            </a:r>
          </a:p>
          <a:p>
            <a:pPr marL="0" indent="0">
              <a:buNone/>
            </a:pPr>
            <a:r>
              <a:rPr lang="en-IN" sz="2400" dirty="0">
                <a:latin typeface="Times New Roman" panose="02020603050405020304" pitchFamily="18" charset="0"/>
                <a:cs typeface="Times New Roman" panose="02020603050405020304" pitchFamily="18" charset="0"/>
              </a:rPr>
              <a:t>Credit card fraud is a form of identity theft that involves an unauthorized taking of another's credit card information for the purpose of charging purchases to the account or removing funds from it</a:t>
            </a:r>
            <a:r>
              <a:rPr lang="en-IN" sz="2400"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Why did you choose this project?</a:t>
            </a:r>
          </a:p>
          <a:p>
            <a:pPr marL="0" indent="0">
              <a:buNone/>
            </a:pPr>
            <a:r>
              <a:rPr lang="en-IN" sz="2200" dirty="0">
                <a:latin typeface="Times New Roman" panose="02020603050405020304" pitchFamily="18" charset="0"/>
                <a:cs typeface="Times New Roman" panose="02020603050405020304" pitchFamily="18" charset="0"/>
              </a:rPr>
              <a:t>Credit card fraud detection plays a pivotal role in safeguarding the integrity of electronic payment systems and protecting the interests of both consumers and financial institutions. Here's a deeper dive into its importance</a:t>
            </a:r>
            <a:r>
              <a:rPr lang="en-IN" sz="2200" dirty="0" smtClean="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85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00" dirty="0" smtClean="0"/>
              <a:t>.</a:t>
            </a:r>
            <a:endParaRPr lang="en-IN" sz="100" dirty="0"/>
          </a:p>
        </p:txBody>
      </p:sp>
      <p:sp>
        <p:nvSpPr>
          <p:cNvPr id="3" name="Content Placeholder 2"/>
          <p:cNvSpPr>
            <a:spLocks noGrp="1"/>
          </p:cNvSpPr>
          <p:nvPr>
            <p:ph idx="1"/>
          </p:nvPr>
        </p:nvSpPr>
        <p:spPr/>
        <p:txBody>
          <a:bodyPr>
            <a:normAutofit/>
          </a:bodyPr>
          <a:lstStyle/>
          <a:p>
            <a:pPr lvl="0"/>
            <a:r>
              <a:rPr lang="en-IN" sz="2400" b="1" dirty="0">
                <a:latin typeface="Times New Roman" panose="02020603050405020304" pitchFamily="18" charset="0"/>
                <a:cs typeface="Times New Roman" panose="02020603050405020304" pitchFamily="18" charset="0"/>
              </a:rPr>
              <a:t>Financial Loss Prevention</a:t>
            </a:r>
            <a:r>
              <a:rPr lang="en-IN" dirty="0"/>
              <a:t>: </a:t>
            </a:r>
            <a:r>
              <a:rPr lang="en-IN" sz="2200" dirty="0">
                <a:latin typeface="Times New Roman" panose="02020603050405020304" pitchFamily="18" charset="0"/>
                <a:cs typeface="Times New Roman" panose="02020603050405020304" pitchFamily="18" charset="0"/>
              </a:rPr>
              <a:t>Detecting and preventing fraudulent transactions helps mitigate financial losses for both cardholders and financial institutions. By identifying suspicious activities early, potential losses can be minimized, and fraudulent transactions can be stopped before they escalate.</a:t>
            </a:r>
          </a:p>
          <a:p>
            <a:pPr lvl="0"/>
            <a:r>
              <a:rPr lang="en-IN" sz="2400" b="1" dirty="0">
                <a:latin typeface="Times New Roman" panose="02020603050405020304" pitchFamily="18" charset="0"/>
                <a:cs typeface="Times New Roman" panose="02020603050405020304" pitchFamily="18" charset="0"/>
              </a:rPr>
              <a:t>Consumer Confidence and Trust</a:t>
            </a:r>
            <a:r>
              <a:rPr lang="en-IN" sz="24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Maintaining consumer confidence is essential for the widespread adoption of electronic payment systems. Effective fraud detection measures reassure consumers that their financial information is secure and that they can trust the integrity of the payment process, thereby fostering continued usage and adoption.</a:t>
            </a:r>
          </a:p>
          <a:p>
            <a:pPr lvl="0"/>
            <a:r>
              <a:rPr lang="en-IN" sz="2400" b="1" dirty="0">
                <a:latin typeface="Times New Roman" panose="02020603050405020304" pitchFamily="18" charset="0"/>
                <a:cs typeface="Times New Roman" panose="02020603050405020304" pitchFamily="18" charset="0"/>
              </a:rPr>
              <a:t>Regulatory Compliance</a:t>
            </a:r>
            <a:r>
              <a:rPr lang="en-IN" sz="24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Financial institutions are subject to strict regulations and standards concerning the security and integrity of payment systems. Implementing robust fraud detection mechanisms is essential for compliance with these regulations, protecting institutions from legal consequences and reputational damage.</a:t>
            </a:r>
          </a:p>
        </p:txBody>
      </p:sp>
    </p:spTree>
    <p:extLst>
      <p:ext uri="{BB962C8B-B14F-4D97-AF65-F5344CB8AC3E}">
        <p14:creationId xmlns:p14="http://schemas.microsoft.com/office/powerpoint/2010/main" val="3349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00" dirty="0" smtClean="0"/>
              <a:t>.</a:t>
            </a:r>
            <a:endParaRPr lang="en-IN" sz="100" dirty="0"/>
          </a:p>
        </p:txBody>
      </p:sp>
      <p:sp>
        <p:nvSpPr>
          <p:cNvPr id="3" name="Content Placeholder 2"/>
          <p:cNvSpPr>
            <a:spLocks noGrp="1"/>
          </p:cNvSpPr>
          <p:nvPr>
            <p:ph idx="1"/>
          </p:nvPr>
        </p:nvSpPr>
        <p:spPr/>
        <p:txBody>
          <a:bodyPr>
            <a:noAutofit/>
          </a:bodyPr>
          <a:lstStyle/>
          <a:p>
            <a:pPr lvl="0"/>
            <a:r>
              <a:rPr lang="en-IN" sz="2200" b="1" dirty="0">
                <a:latin typeface="Times New Roman" panose="02020603050405020304" pitchFamily="18" charset="0"/>
                <a:cs typeface="Times New Roman" panose="02020603050405020304" pitchFamily="18" charset="0"/>
              </a:rPr>
              <a:t>Risk Management</a:t>
            </a:r>
            <a:r>
              <a:rPr lang="en-IN" sz="2000" dirty="0">
                <a:latin typeface="Times New Roman" panose="02020603050405020304" pitchFamily="18" charset="0"/>
                <a:cs typeface="Times New Roman" panose="02020603050405020304" pitchFamily="18" charset="0"/>
              </a:rPr>
              <a:t>: Fraud detection is a critical component of risk management for financial institutions. By identifying and mitigating fraud risks, institutions can protect their assets, maintain operational stability, and minimize potential disruptions to their business operations.</a:t>
            </a:r>
          </a:p>
          <a:p>
            <a:pPr lvl="0"/>
            <a:r>
              <a:rPr lang="en-IN" sz="2200" b="1" dirty="0">
                <a:latin typeface="Times New Roman" panose="02020603050405020304" pitchFamily="18" charset="0"/>
                <a:cs typeface="Times New Roman" panose="02020603050405020304" pitchFamily="18" charset="0"/>
              </a:rPr>
              <a:t>Prevention of Identity Theft and Account Takeover</a:t>
            </a:r>
            <a:r>
              <a:rPr lang="en-IN" sz="2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Credit card fraud often involves identity theft and account takeover, posing significant risks to individuals' financial security and privacy. Detecting and preventing such activities not only protects consumers from financial losses but also safeguards their personal information and privacy.</a:t>
            </a:r>
          </a:p>
          <a:p>
            <a:pPr lvl="0"/>
            <a:r>
              <a:rPr lang="en-IN" sz="2200" b="1" dirty="0">
                <a:latin typeface="Times New Roman" panose="02020603050405020304" pitchFamily="18" charset="0"/>
                <a:cs typeface="Times New Roman" panose="02020603050405020304" pitchFamily="18" charset="0"/>
              </a:rPr>
              <a:t>Operational Efficiency and Cost Reduction</a:t>
            </a:r>
            <a:r>
              <a:rPr lang="en-IN" sz="22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Dealing with the aftermath of credit card fraud, including investigating fraudulent transactions, reimbursing affected customers, and implementing remedial measures, can incur substantial operational costs for financial institutions. Effective fraud detection helps minimize these costs by preventing fraud before it occurs or escalates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27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00" dirty="0" smtClean="0"/>
              <a:t>.</a:t>
            </a:r>
            <a:endParaRPr lang="en-IN" sz="100" dirty="0"/>
          </a:p>
        </p:txBody>
      </p:sp>
      <p:sp>
        <p:nvSpPr>
          <p:cNvPr id="3" name="Content Placeholder 2"/>
          <p:cNvSpPr>
            <a:spLocks noGrp="1"/>
          </p:cNvSpPr>
          <p:nvPr>
            <p:ph idx="1"/>
          </p:nvPr>
        </p:nvSpPr>
        <p:spPr/>
        <p:txBody>
          <a:bodyPr>
            <a:normAutofit/>
          </a:bodyPr>
          <a:lstStyle/>
          <a:p>
            <a:pPr lvl="0"/>
            <a:r>
              <a:rPr lang="en-IN" sz="2200" b="1" dirty="0" smtClean="0">
                <a:latin typeface="Times New Roman" panose="02020603050405020304" pitchFamily="18" charset="0"/>
                <a:cs typeface="Times New Roman" panose="02020603050405020304" pitchFamily="18" charset="0"/>
              </a:rPr>
              <a:t>Maintenance of Trust in Electronic Payment Systems</a:t>
            </a:r>
            <a:r>
              <a:rPr lang="en-IN" sz="22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Electronic payment systems are fundamental to modern commerce and financial transactions. Maintaining trust in these systems is essential for their continued growth and adoption. By effectively detecting and preventing fraud, financial institutions can bolster confidence in electronic payment systems and ensure their continued viability and success.</a:t>
            </a:r>
          </a:p>
          <a:p>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summary, credit card fraud detection is essential for protecting financial assets, maintaining consumer trust, complying with regulations, managing risks, preventing identity theft, reducing operational costs, and upholding the integrity of electronic payment systems. It represents a critical function within the broader ecosystem of financial services, ensuring the security and reliability of electronic transactions in an increasingly digital world.</a:t>
            </a:r>
          </a:p>
        </p:txBody>
      </p:sp>
    </p:spTree>
    <p:extLst>
      <p:ext uri="{BB962C8B-B14F-4D97-AF65-F5344CB8AC3E}">
        <p14:creationId xmlns:p14="http://schemas.microsoft.com/office/powerpoint/2010/main" val="77647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Is it solving a problem or will it just be something nice for people to use?</a:t>
            </a: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Credit card fraud detection addresses a significant problem in the financial industry: the risk of fraudulent transactions and the associated financial losses for both consumers and financial institutions. By developing effective fraud detection systems and techniques, this project aims to mitigate the impact of fraud, protect consumers' financial assets, maintain trust in electronic payment systems, and ensure compliance with regulatory requirements.</a:t>
            </a:r>
          </a:p>
          <a:p>
            <a:r>
              <a:rPr lang="en-IN" sz="2000" dirty="0">
                <a:latin typeface="Times New Roman" panose="02020603050405020304" pitchFamily="18" charset="0"/>
                <a:cs typeface="Times New Roman" panose="02020603050405020304" pitchFamily="18" charset="0"/>
              </a:rPr>
              <a:t>While fraud detection may indeed be beneficial and "nice" for people to use in the sense that it enhances the security of their financial transactions, its primary purpose is to solve a real-world problem. By identifying and preventing fraudulent activities, the project contributes to the stability and integrity of the financial ecosystem, which is essential for economic growth, consumer confidence, and the overall functioning of society.</a:t>
            </a:r>
          </a:p>
        </p:txBody>
      </p:sp>
    </p:spTree>
    <p:extLst>
      <p:ext uri="{BB962C8B-B14F-4D97-AF65-F5344CB8AC3E}">
        <p14:creationId xmlns:p14="http://schemas.microsoft.com/office/powerpoint/2010/main" val="1151966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List the benefits / value proposition of the project</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Here are some key benefits and value propositions of a credit card fraud detection project:</a:t>
            </a:r>
          </a:p>
          <a:p>
            <a:r>
              <a:rPr lang="en-US" sz="22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 The primary benefit is the bolstering of security measures against fraudulent activities, which protects both the cardholders and the financial institutions.</a:t>
            </a:r>
          </a:p>
          <a:p>
            <a:r>
              <a:rPr lang="en-US" sz="2200" b="1" dirty="0">
                <a:latin typeface="Times New Roman" panose="02020603050405020304" pitchFamily="18" charset="0"/>
                <a:cs typeface="Times New Roman" panose="02020603050405020304" pitchFamily="18" charset="0"/>
              </a:rPr>
              <a:t>Cost Reduction</a:t>
            </a:r>
            <a:r>
              <a:rPr lang="en-US" sz="2000" dirty="0">
                <a:latin typeface="Times New Roman" panose="02020603050405020304" pitchFamily="18" charset="0"/>
                <a:cs typeface="Times New Roman" panose="02020603050405020304" pitchFamily="18" charset="0"/>
              </a:rPr>
              <a:t>: By detecting and preventing fraud in real-time or early stages, the project can save financial institutions substantial amounts of money that would otherwise be lost to fraud.</a:t>
            </a:r>
          </a:p>
          <a:p>
            <a:r>
              <a:rPr lang="en-US" sz="2200" b="1" dirty="0">
                <a:latin typeface="Times New Roman" panose="02020603050405020304" pitchFamily="18" charset="0"/>
                <a:cs typeface="Times New Roman" panose="02020603050405020304" pitchFamily="18" charset="0"/>
              </a:rPr>
              <a:t>Customer Trust and Satisfaction</a:t>
            </a:r>
            <a:r>
              <a:rPr lang="en-US" sz="2000" dirty="0">
                <a:latin typeface="Times New Roman" panose="02020603050405020304" pitchFamily="18" charset="0"/>
                <a:cs typeface="Times New Roman" panose="02020603050405020304" pitchFamily="18" charset="0"/>
              </a:rPr>
              <a:t>: Implementing robust fraud detection mechanisms instills confidence in customers, knowing that their transactions are being closely monitored for any suspicious activity. This can lead to increased customer satisfaction and loyalty.</a:t>
            </a:r>
          </a:p>
          <a:p>
            <a:r>
              <a:rPr lang="en-US" sz="2200" b="1" dirty="0">
                <a:latin typeface="Times New Roman" panose="02020603050405020304" pitchFamily="18" charset="0"/>
                <a:cs typeface="Times New Roman" panose="02020603050405020304" pitchFamily="18" charset="0"/>
              </a:rPr>
              <a:t>Regulatory Compliance</a:t>
            </a:r>
            <a:r>
              <a:rPr lang="en-US" sz="2000" dirty="0">
                <a:latin typeface="Times New Roman" panose="02020603050405020304" pitchFamily="18" charset="0"/>
                <a:cs typeface="Times New Roman" panose="02020603050405020304" pitchFamily="18" charset="0"/>
              </a:rPr>
              <a:t>: Many regulatory bodies require financial institutions to have robust fraud detection systems in place to protect consumers' interests. Implementing such systems ensures compliance with these regulations, mitigating the risk of penalties or legal actions.</a:t>
            </a:r>
          </a:p>
          <a:p>
            <a:r>
              <a:rPr lang="en-US" sz="2200" b="1" dirty="0">
                <a:latin typeface="Times New Roman" panose="02020603050405020304" pitchFamily="18" charset="0"/>
                <a:cs typeface="Times New Roman" panose="02020603050405020304" pitchFamily="18" charset="0"/>
              </a:rPr>
              <a:t>Operational Efficiency</a:t>
            </a:r>
            <a:r>
              <a:rPr lang="en-US" sz="2000" dirty="0">
                <a:latin typeface="Times New Roman" panose="02020603050405020304" pitchFamily="18" charset="0"/>
                <a:cs typeface="Times New Roman" panose="02020603050405020304" pitchFamily="18" charset="0"/>
              </a:rPr>
              <a:t>: Automation of fraud detection processes can streamline operations by reducing manual effort and accelerating the identification and response to fraudulent transactions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96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00" dirty="0" smtClean="0"/>
              <a:t>,</a:t>
            </a:r>
            <a:endParaRPr lang="en-IN" sz="100" dirty="0"/>
          </a:p>
        </p:txBody>
      </p:sp>
      <p:sp>
        <p:nvSpPr>
          <p:cNvPr id="3" name="Content Placeholder 2"/>
          <p:cNvSpPr>
            <a:spLocks noGrp="1"/>
          </p:cNvSpPr>
          <p:nvPr>
            <p:ph idx="1"/>
          </p:nvPr>
        </p:nvSpPr>
        <p:spPr/>
        <p:txBody>
          <a:bodyPr>
            <a:noAutofit/>
          </a:bodyPr>
          <a:lstStyle/>
          <a:p>
            <a:r>
              <a:rPr lang="en-US" sz="2200" b="1" dirty="0">
                <a:latin typeface="Times New Roman" panose="02020603050405020304" pitchFamily="18" charset="0"/>
                <a:cs typeface="Times New Roman" panose="02020603050405020304" pitchFamily="18" charset="0"/>
              </a:rPr>
              <a:t>Reduced False Positives</a:t>
            </a:r>
            <a:r>
              <a:rPr lang="en-US" sz="2000" dirty="0">
                <a:latin typeface="Times New Roman" panose="02020603050405020304" pitchFamily="18" charset="0"/>
                <a:cs typeface="Times New Roman" panose="02020603050405020304" pitchFamily="18" charset="0"/>
              </a:rPr>
              <a:t>: Advanced fraud detection algorithms can minimize false positives, meaning legitimate transactions are less likely to be flagged incorrectly as fraudulent, reducing inconvenience for customers and minimizing operational costs associated with investigating false alarms.</a:t>
            </a:r>
          </a:p>
          <a:p>
            <a:r>
              <a:rPr lang="en-US" sz="2200" b="1" dirty="0">
                <a:latin typeface="Times New Roman" panose="02020603050405020304" pitchFamily="18" charset="0"/>
                <a:cs typeface="Times New Roman" panose="02020603050405020304" pitchFamily="18" charset="0"/>
              </a:rPr>
              <a:t>Data Insights and Analytics</a:t>
            </a:r>
            <a:r>
              <a:rPr lang="en-US" sz="2000" dirty="0">
                <a:latin typeface="Times New Roman" panose="02020603050405020304" pitchFamily="18" charset="0"/>
                <a:cs typeface="Times New Roman" panose="02020603050405020304" pitchFamily="18" charset="0"/>
              </a:rPr>
              <a:t>: By analyzing patterns of fraudulent behavior, financial institutions can gain valuable insights into emerging trends and tactics used by fraudsters, allowing them to continually refine and improve their detection methods.</a:t>
            </a:r>
          </a:p>
          <a:p>
            <a:r>
              <a:rPr lang="en-US" sz="2200" b="1" dirty="0">
                <a:latin typeface="Times New Roman" panose="02020603050405020304" pitchFamily="18" charset="0"/>
                <a:cs typeface="Times New Roman" panose="02020603050405020304" pitchFamily="18" charset="0"/>
              </a:rPr>
              <a:t>Proactive Risk Management</a:t>
            </a:r>
            <a:r>
              <a:rPr lang="en-US" sz="2000" dirty="0">
                <a:latin typeface="Times New Roman" panose="02020603050405020304" pitchFamily="18" charset="0"/>
                <a:cs typeface="Times New Roman" panose="02020603050405020304" pitchFamily="18" charset="0"/>
              </a:rPr>
              <a:t>: Early detection of potential fraudulent activity allows financial institutions to take proactive measures to mitigate risk, such as blocking compromised cards or contacting customers to verify transactions.</a:t>
            </a:r>
          </a:p>
          <a:p>
            <a:r>
              <a:rPr lang="en-US" sz="2200" b="1" dirty="0">
                <a:latin typeface="Times New Roman" panose="02020603050405020304" pitchFamily="18" charset="0"/>
                <a:cs typeface="Times New Roman" panose="02020603050405020304" pitchFamily="18" charset="0"/>
              </a:rPr>
              <a:t>Brand Protection</a:t>
            </a:r>
            <a:r>
              <a:rPr lang="en-US" sz="2000" dirty="0">
                <a:latin typeface="Times New Roman" panose="02020603050405020304" pitchFamily="18" charset="0"/>
                <a:cs typeface="Times New Roman" panose="02020603050405020304" pitchFamily="18" charset="0"/>
              </a:rPr>
              <a:t>: Effective fraud detection not only protects individual customers but also safeguards the reputation and integrity of the financial institution's brand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0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000" dirty="0" smtClean="0"/>
              <a:t>,</a:t>
            </a:r>
            <a:endParaRPr lang="en-IN" sz="1000" dirty="0"/>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Scalability and Adaptability</a:t>
            </a:r>
            <a:r>
              <a:rPr lang="en-US" sz="2000" dirty="0">
                <a:latin typeface="Times New Roman" panose="02020603050405020304" pitchFamily="18" charset="0"/>
                <a:cs typeface="Times New Roman" panose="02020603050405020304" pitchFamily="18" charset="0"/>
              </a:rPr>
              <a:t>: A well-designed fraud detection system should be scalable to accommodate growth in transaction volume and adaptable to evolving fraud schemes and techniques.</a:t>
            </a:r>
          </a:p>
          <a:p>
            <a:r>
              <a:rPr lang="en-US" sz="2000" dirty="0">
                <a:latin typeface="Times New Roman" panose="02020603050405020304" pitchFamily="18" charset="0"/>
                <a:cs typeface="Times New Roman" panose="02020603050405020304" pitchFamily="18" charset="0"/>
              </a:rPr>
              <a:t>Overall, the project's value proposition lies in its ability to provide a robust, reliable, and efficient defense against credit card fraud, ultimately safeguarding the interests of both consumers and financial institutions.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272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1052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CREDIT CARD FRAUD DETECTION</vt:lpstr>
      <vt:lpstr>Introduce the project</vt:lpstr>
      <vt:lpstr>.</vt:lpstr>
      <vt:lpstr>.</vt:lpstr>
      <vt:lpstr>.</vt:lpstr>
      <vt:lpstr>Is it solving a problem or will it just be something nice for people to use?</vt:lpstr>
      <vt:lpstr>List the benefits / value proposition of the project</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HP</dc:creator>
  <cp:lastModifiedBy>HP</cp:lastModifiedBy>
  <cp:revision>5</cp:revision>
  <dcterms:created xsi:type="dcterms:W3CDTF">2024-04-22T23:15:49Z</dcterms:created>
  <dcterms:modified xsi:type="dcterms:W3CDTF">2024-04-22T23:33:29Z</dcterms:modified>
</cp:coreProperties>
</file>