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833" r:id="rId20"/>
    <p:sldId id="836" r:id="rId21"/>
    <p:sldId id="837" r:id="rId22"/>
    <p:sldId id="838" r:id="rId23"/>
    <p:sldId id="834" r:id="rId24"/>
    <p:sldId id="835" r:id="rId25"/>
    <p:sldId id="839" r:id="rId26"/>
    <p:sldId id="84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F708-F462-E2EE-5568-C1846D67F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B55BC-BE2B-1353-3146-F5E4CDAF2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F582-8864-8DCF-5B7E-5AD601BF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A3C-CE65-A14C-A5E9-D60EECEEEA4E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AB09-B290-AA84-AB06-A8F44E84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56A5-7F2F-31E4-1888-AA3FAD7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EEC-9C11-3343-A462-E914FA6C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9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AD6F-1995-5DEA-2175-6E7422C4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73153-5F08-6A39-1320-696542992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EA3C9-D31E-586D-310F-4F1EC10E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A3C-CE65-A14C-A5E9-D60EECEEEA4E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99CD-0B1C-E9CF-466D-D0251B5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DC302-AF76-6015-B5E1-AE8056CB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EEC-9C11-3343-A462-E914FA6C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68389-3E82-7FE8-73BE-4228FBB9B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7669F-FDB6-282D-8D70-6CA3C5F6A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7CCA-D9A6-EA9E-A9C2-B5D5D20C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A3C-CE65-A14C-A5E9-D60EECEEEA4E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EA0C-1241-144D-0093-6CAD526E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0924-A1E1-9E34-6BD8-E6C4B64D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EEC-9C11-3343-A462-E914FA6C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57B5-63DB-D44B-BD68-0BEB484D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AD4F-B563-E75C-6175-C7AD89F2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82000-BE1C-397C-22AA-3005B7D4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A3C-CE65-A14C-A5E9-D60EECEEEA4E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9DF6-1509-951F-DDD4-5E18F065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2223-7297-9360-C0C9-3F455FA9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EEC-9C11-3343-A462-E914FA6C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03B1-6CF9-ABD3-1A4D-0502C55D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C2AC-4AB7-7E5F-13F6-5B15ED86F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685F-3D06-7FC7-64BC-17A957A9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A3C-CE65-A14C-A5E9-D60EECEEEA4E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C97F-DC07-A4F0-B371-E4D508D9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D2B04-AE30-3B29-C83D-FACDE605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EEC-9C11-3343-A462-E914FA6C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60F3-2A17-A664-E377-654F10E4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9B4C-BD70-785D-E16B-4A2AEE8E3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C4D6-A107-65C9-29A8-D490145AD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05C67-C238-EBA9-9320-84B9C809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A3C-CE65-A14C-A5E9-D60EECEEEA4E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A2A44-C4B9-27DE-92FE-C6D8CC5D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2848B-7EC8-F2AB-1434-7AB6BA99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EEC-9C11-3343-A462-E914FA6C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135D-AB26-AD6A-C423-9C61D7D4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D1168-DB66-9A79-C583-1897B561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1619-8104-A26A-32F2-9670A314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DC21D-CA49-C245-9C6C-36FB159E3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F3835-C329-5C88-2BC7-3820694EA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00A66-AC4A-2926-779F-B8C3AEFA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A3C-CE65-A14C-A5E9-D60EECEEEA4E}" type="datetimeFigureOut">
              <a:rPr lang="en-US" smtClean="0"/>
              <a:t>7/31/24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4B1B4-A109-17A7-DEDC-DD6D633D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3AA59-FA16-FAC0-5464-D1A300F5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EEC-9C11-3343-A462-E914FA6C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4772-DD56-8DBF-107D-E955F066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21D60-A06D-C585-7B37-DB73AF9B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A3C-CE65-A14C-A5E9-D60EECEEEA4E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C2CA5-568C-5B92-E661-E12382CC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322EA-D329-D37F-8936-4F28861D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EEC-9C11-3343-A462-E914FA6C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8320A-A533-920E-264D-2CC7695A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A3C-CE65-A14C-A5E9-D60EECEEEA4E}" type="datetimeFigureOut">
              <a:rPr lang="en-US" smtClean="0"/>
              <a:t>7/31/24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29273-7770-28E1-4B0D-3C5A2823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C1FEC-F3E2-2F31-A9D7-9EB2C0F6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EEC-9C11-3343-A462-E914FA6C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4A64-E964-DB2D-CB1E-8CCF59B3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7523-A22A-A6AC-68F8-DECEFD9F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4CA9A-1343-710E-F44E-4A542B1B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F6244-305D-2578-330D-C1340096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A3C-CE65-A14C-A5E9-D60EECEEEA4E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323C8-C1E7-519C-F10B-841E161E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1570F-310B-938D-128C-F4A03E4A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EEC-9C11-3343-A462-E914FA6C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DB57-DA91-2221-F5E0-3B3643FD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8DB79-87E7-C9F3-594B-D77576B91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F60DB-3ED5-F7D7-8BA7-9BFA3D6D6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FB65B-045B-37E8-3AFB-80AD856D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A3C-CE65-A14C-A5E9-D60EECEEEA4E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ACE5E-6DB8-4968-70AA-0665E580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ABBE7-3CFE-E2CE-E9B0-ED51DE69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EEC-9C11-3343-A462-E914FA6C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42DC2-6579-E05C-F927-A9CD4C13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1474D-B719-59F3-E094-BC874632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D847-79C6-540C-8B80-1262D712B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E5A3C-CE65-A14C-A5E9-D60EECEEEA4E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7F3F9-B808-353D-A775-EC3ED49B8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880F8-D2BC-DD1F-8250-56E73789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F0EEC-9C11-3343-A462-E914FA6C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03AE-621B-EBEB-0710-FB6442117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Fraud Transaction Detection</a:t>
            </a:r>
            <a:r>
              <a:rPr lang="en-IN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 Using Machine Learning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7308A-BAE6-38CC-A3E6-1928AE72B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600"/>
          </a:xfrm>
        </p:spPr>
        <p:txBody>
          <a:bodyPr>
            <a:norm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ABHIGNA RAGALA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ABHIJEETH RAGALA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NIHITHA VADLAMURI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8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5758-51D3-6209-06BC-4E83F390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972"/>
            <a:ext cx="10515600" cy="51889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- 2</a:t>
            </a: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in capital markets: A novel machine learning approach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Ziwei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Xinwei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Xujin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Yiding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Zuyan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Ameer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Tamoor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Khan, Adam Francis, Shuai Li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Publish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2023</a:t>
            </a: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detection, Listed corporates, Machine learning, ESOA, Egret Swarm Optimization Algorithm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 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With Applications </a:t>
            </a: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/10.1016/j.eswa.2023.120760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3375-668E-1297-FD7F-A6F633D0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903"/>
            <a:ext cx="10515600" cy="5767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in capital markets: A novel machine learning approach</a:t>
            </a:r>
          </a:p>
          <a:p>
            <a:pPr>
              <a:lnSpc>
                <a:spcPct val="100000"/>
              </a:lnSpc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AAER(Accounting and Auditing Enforcement Releases) benchmark dataset collected by the UCB’s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(University of Berkeley)</a:t>
            </a: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Different Variables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SMOTE(Synthetic Minority Oversampling Technique)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ESOA(Egret Swarm Optimization Algorithm)</a:t>
            </a:r>
          </a:p>
          <a:p>
            <a:pPr>
              <a:lnSpc>
                <a:spcPct val="100000"/>
              </a:lnSpc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96.27%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F15E1-5B4A-D35A-4067-55F6E6C3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44" y="2358013"/>
            <a:ext cx="7015517" cy="14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8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6710-2AAF-9F88-0E9A-E66A3E3A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110"/>
            <a:ext cx="10515600" cy="55568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- 3</a:t>
            </a: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Feature-wise attention based boosting ensemble method for fraud detection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Ruihao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Mao,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Guanjun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Changjun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Jiang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Publish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July 2023</a:t>
            </a: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detection, Attention mechanism, Ensemble learning Boosting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 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Applications of Artificial Intelligence</a:t>
            </a: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/10.1016/j.engappai.2023.106975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02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3B9D8-6042-215F-B586-0E8C0C199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4194"/>
                <a:ext cx="10515600" cy="547277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Title :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Feature-wise attention based boosting ensemble method for fraud detection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 :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Private Datasets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Wise Attention Mechanism </a:t>
                </a:r>
              </a:p>
              <a:p>
                <a:pPr marL="342900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Takes multiple features as input</a:t>
                </a:r>
              </a:p>
              <a:p>
                <a:pPr marL="342900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feature, the attention mechanism calculates a weight or importance score. </a:t>
                </a:r>
              </a:p>
              <a:p>
                <a:pPr marL="342900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IN" sz="2200" dirty="0">
                    <a:effectLst/>
                    <a:latin typeface="Times New Roman" panose="02020603050405020304" pitchFamily="18" charset="0"/>
                    <a:ea typeface="Calibri" panose="020F0502020204030204" charset="0"/>
                  </a:rPr>
                  <a:t>The features are multiplied by their corresponding attention weights, and the results are summed to create a weighted     representation of the input features. 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Models 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1. AdaBoost   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Accuracy = 92.05%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2. AM Boost  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Accuracy = 93.08%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Advantages of Boosting Algorithms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Boosting is an adaptive algorithm, adjusting its approach based on the errors made by previous  models.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3B9D8-6042-215F-B586-0E8C0C199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4194"/>
                <a:ext cx="10515600" cy="5472770"/>
              </a:xfrm>
              <a:blipFill>
                <a:blip r:embed="rId2"/>
                <a:stretch>
                  <a:fillRect l="-724" t="-694" b="-6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75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1062-B4F8-B51E-6836-9868727F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2BB6-6FA7-01A7-14E0-5B5B0D16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03" y="1384191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is highly unbalanced , so we have done under sampling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Fraud Transactions = 492.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done Random Under Sampling.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reduced Target Column from 284315 rows to 492*2 = 984 rows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: Testing  = 80 : 20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6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53AA-0346-9EBD-548D-A3ED9CAF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/>
          </a:p>
        </p:txBody>
      </p:sp>
      <p:pic>
        <p:nvPicPr>
          <p:cNvPr id="4" name="Content Placeholder 1">
            <a:extLst>
              <a:ext uri="{FF2B5EF4-FFF2-40B4-BE49-F238E27FC236}">
                <a16:creationId xmlns:a16="http://schemas.microsoft.com/office/drawing/2014/main" id="{BCA65627-165A-577D-E8A7-9E2D20B88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307" y="1825625"/>
            <a:ext cx="7149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4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6FE8-08D8-7141-FAF6-78757191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276"/>
            <a:ext cx="10515600" cy="5388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 we used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SVM(Support Vector Machine)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(Bernoulli NB)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Boost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E668-AE31-325A-7A9A-80C2A737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9CB-9AD4-5794-1EAE-8715C67C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F1 scores Random Forest, XG Boost, Naïve Bayes performs better than other models.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52F81D-C92C-ABF7-7A8B-5850969BFA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77536"/>
              </p:ext>
            </p:extLst>
          </p:nvPr>
        </p:nvGraphicFramePr>
        <p:xfrm>
          <a:off x="1512230" y="2979872"/>
          <a:ext cx="8821480" cy="230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66235" imgH="1094740" progId="Excel.Sheet.12">
                  <p:embed/>
                </p:oleObj>
              </mc:Choice>
              <mc:Fallback>
                <p:oleObj name="Worksheet" r:id="rId2" imgW="4166235" imgH="1094740" progId="Excel.Sheet.12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12230" y="2979872"/>
                        <a:ext cx="8821480" cy="2307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92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76E6-362E-8879-C4B4-AF17391B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232"/>
            <a:ext cx="10515600" cy="4351338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F1 scores we performed Base estimators = [Random Forest, XG Boost, Naïve Bayes]. So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Classifiers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very well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CED3422-45E8-DB64-CBBC-CEAB0C2CE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658452"/>
              </p:ext>
            </p:extLst>
          </p:nvPr>
        </p:nvGraphicFramePr>
        <p:xfrm>
          <a:off x="1438051" y="2770073"/>
          <a:ext cx="8594909" cy="256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922449" imgH="1470723" progId="Excel.Sheet.12">
                  <p:embed/>
                </p:oleObj>
              </mc:Choice>
              <mc:Fallback>
                <p:oleObj name="Worksheet" r:id="rId2" imgW="4922449" imgH="1470723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9875C92-D830-E695-6EC1-64BA7476D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8051" y="2770073"/>
                        <a:ext cx="8594909" cy="256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02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1693" y="355212"/>
            <a:ext cx="11436823" cy="421441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93" y="1222288"/>
            <a:ext cx="4641852" cy="367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22" y="1051657"/>
            <a:ext cx="4857401" cy="384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991693" y="5171247"/>
            <a:ext cx="10208614" cy="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D0CF-C662-271D-3349-44BB0C9D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CC6C-EEB5-342E-620F-898662FE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6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991693" y="5652323"/>
            <a:ext cx="10208614" cy="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8" y="1690688"/>
            <a:ext cx="4917476" cy="38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49" y="1643698"/>
            <a:ext cx="5036193" cy="398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8189" y="113872"/>
            <a:ext cx="10515600" cy="1325563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991693" y="5602171"/>
            <a:ext cx="10208614" cy="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5" y="1439435"/>
            <a:ext cx="4964364" cy="392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445" y="1441549"/>
            <a:ext cx="5021311" cy="397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991693" y="5171247"/>
            <a:ext cx="4966195" cy="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1" y="1634084"/>
            <a:ext cx="5270623" cy="417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202649"/>
              </p:ext>
            </p:extLst>
          </p:nvPr>
        </p:nvGraphicFramePr>
        <p:xfrm>
          <a:off x="7186840" y="1920824"/>
          <a:ext cx="4023978" cy="2853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757680" imgH="1249045" progId="Excel.Sheet.12">
                  <p:embed/>
                </p:oleObj>
              </mc:Choice>
              <mc:Fallback>
                <p:oleObj name="Worksheet" r:id="rId3" imgW="1757680" imgH="1249045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86840" y="1920824"/>
                        <a:ext cx="4023978" cy="2853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0264-9F95-6530-F819-C8963416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1634-887A-6B0D-1D46-DE85E277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for fraud detection has proven highly effective in improving the security of financial transactions.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smart algorithms not only identify and prevent fraudulent activities more accurately but also adapt to new tactics, staying ahead of potential threats.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challenges, ongoing advancements make machine learning a crucial tool in safeguarding financial systems and enhancing overall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50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B51E-1787-A218-D1B9-88A24320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0"/>
            <a:ext cx="10515600" cy="1325563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EC3D-1D6D-AEA5-E90A-AFDB98FA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 Hajek, P., Abedin, M.Z. and Sivarajah, U., 2023. Fraud detection in mobile payment systems using an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framework. Information Systems Frontiers, 25(5), pp.1985-2003.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Yi, Z., Cao, X., Pu, X., Wu, Y., Chen, Z., Khan, A.T., Francis, A. and           Li, S., 2023. Fraud detection in capital markets: A novel machine learning    approach. Expert Systems with Applications, p.120760.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Cao, R., Wang, J., Mao, M., Liu, G. and Jiang, C., 2023. Feature-wise    attention based boosting ensemble method for fraud detection. Engineering Applications of Artificial Intelligence, 126, p.106975.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AbdulSattar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Hammad, M., 2020, December. Fraudulent transaction detection in FinTech using machine learning algorithms. In 2020 International Conference on Innovation and Intelligence for Informatics, Computing and Technologies (3ICT) (pp. 1-6). IEEE.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6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2BFC-E851-AAD3-4CEE-E7AE996A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 Chung, J. and Lee, K., 2023. Credit Card Fraud Detection: An Improved Strategy for High Recall Using KNN, LDA, and Linear Regression. Sensors, 23(18), p.7788.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  Roseline, J.F., Naidu, G.B.S.R.,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V.S., alias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Rajasree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S.A.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Mageswari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2022. Autonomous credit card fraud detection using machine learning approach. Computers and Electrical Engineering, 102, p.108132.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 Baker, M.R., Mahmood, Z.N. and Shaker, E.H., 2022. Ensemble Learning with Supervised Machine Learning Models to Predict Credit Card Fraud Transactions. Revue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d'Intelligence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Artificielle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36(4).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8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7198-48F2-2FA9-2CFE-CEBA12BA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613" y="1912884"/>
            <a:ext cx="7662041" cy="25329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759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C17D-33FF-B81D-63DC-02C9FB7F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ABF7-C2D1-B48F-F088-82EDD494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smart system with machine learning to better catch fake transactions in finance. 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make a model that checks lots of transaction data, finds weird patterns suggesting fraud, and quickly tells apart real and suspicious transactions. 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should learn about new fraud tricks, reduce mistakes in spotting fake and real transactions, and easily fit into existing financial systems for strong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fraud.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3418-F6F8-E717-149D-C45A1076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5706-CB0D-6035-7A58-EA0068FE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8761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world, online transactions are everywhere, but so are sneaky attempts to cheat the system.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Fraud transaction detection is a critical aspect of financial security, involving the use of advanced technologies and analytical techniques to identify and prevent fraudulent activities within financial transactions.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Crooks are always finding new tricks, making it hard for old-fashioned security measures to keep up.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That's where machine learning comes in – it's like a super-smart detective that can learn from patterns and spot shady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2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FBAF-9D67-8082-310D-A2C2C99F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DBF3-0A21-5CAA-E3CE-F8410C4F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of Fraud: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use of credit card information.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Stealing personal information to impersonate someone else.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Takeover: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Illegally gaining access to someone's account.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Tricking individuals into revealing sensitive information.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9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34A6-F963-72C9-4D93-0374976C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608E-234F-272E-66B7-50582131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31 Columns , Total 2,84,808 Rows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 – V28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(0 or 1)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is the Target Column where if Class = 0 then the Transaction is Legal else Class = 1 then Transaction is Fraud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is applied on the Dataset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761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8EF1-61EA-1776-0A93-FD5CDDE1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76A8-725B-F455-E852-D45A6A725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Transactions = 2,84,807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Fraud Transactions = 492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Legal Transactions = 2,84,315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very highly unbalanced data so we have to follow under sampling or over sampling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1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E78C-6DE0-2747-3447-DA704493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C516-F2CF-C622-F42F-6E69B3D9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- 1</a:t>
            </a: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in Mobile Payment Systems using an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‑based Framework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 Hajek, Mohammad 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Zoynul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Abedin,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Uthayasankar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Sivarajah</a:t>
            </a: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Publish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October 2022</a:t>
            </a: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payment, Fraud detection, Machine learning , Imbalanced data, 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 Frontiers (2023) </a:t>
            </a:r>
          </a:p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/10.1007/s10796-022-10346-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331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30ACD-0BE8-56D1-A363-C119B77F4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117" y="798786"/>
                <a:ext cx="10515600" cy="508388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Title :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Fraud Detection in Mobile Payment Systems using an 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XGBoost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‑based Framework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Dataset: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Legal Transactions = 6.36M , Fraud Transactions = 8.2k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3:1 Ratio (75% Training and 25% Testing)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RUS (Random Under Sampling)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Models 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1.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XGBoost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eXtreme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Gradient Boosting)  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Time taken = 207.0 secs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2. RUS +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XGBoost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Time taken = 2.4 secs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Highest cost savings can be achieved by combining random under-sampling and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XGBoost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30ACD-0BE8-56D1-A363-C119B77F4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117" y="798786"/>
                <a:ext cx="10515600" cy="5083887"/>
              </a:xfrm>
              <a:blipFill>
                <a:blip r:embed="rId2"/>
                <a:stretch>
                  <a:fillRect l="-844" t="-746" b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74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1348</Words>
  <Application>Microsoft Macintosh PowerPoint</Application>
  <PresentationFormat>Widescreen</PresentationFormat>
  <Paragraphs>142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Times New Roman</vt:lpstr>
      <vt:lpstr>Office Theme</vt:lpstr>
      <vt:lpstr>Worksheet</vt:lpstr>
      <vt:lpstr>Fraud Transaction Detection Using Machine Learning  </vt:lpstr>
      <vt:lpstr>Contents</vt:lpstr>
      <vt:lpstr>Problem Statement</vt:lpstr>
      <vt:lpstr>INTRODUCTION</vt:lpstr>
      <vt:lpstr>Introduction</vt:lpstr>
      <vt:lpstr>Dataset Description </vt:lpstr>
      <vt:lpstr>Dataset Description 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Implementation</vt:lpstr>
      <vt:lpstr>PowerPoint Presentation</vt:lpstr>
      <vt:lpstr>Implementation</vt:lpstr>
      <vt:lpstr>PowerPoint Presentation</vt:lpstr>
      <vt:lpstr>Implementation</vt:lpstr>
      <vt:lpstr>Implementation</vt:lpstr>
      <vt:lpstr>Implementation</vt:lpstr>
      <vt:lpstr>Implementation</vt:lpstr>
      <vt:lpstr>Conclusion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Transaction Detection Using Machine Learning  </dc:title>
  <dc:creator>Abhigna Ragala (B.Tech_2025)</dc:creator>
  <cp:lastModifiedBy>Abhigna Ragala (B.Tech_2025)</cp:lastModifiedBy>
  <cp:revision>1</cp:revision>
  <dcterms:created xsi:type="dcterms:W3CDTF">2024-07-31T03:47:34Z</dcterms:created>
  <dcterms:modified xsi:type="dcterms:W3CDTF">2024-07-31T04:18:01Z</dcterms:modified>
</cp:coreProperties>
</file>