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6d7b9b1e3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6d7b9b1e3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c6d7b9b1e3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c6d7b9b1e3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c6d7b9b1e3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c6d7b9b1e3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c6d7b9b1e3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c6d7b9b1e3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c6d7b9b1e3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c6d7b9b1e3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6ca359ea7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6ca359ea7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ca359ea7c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ca359ea7c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ca359ea7c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ca359ea7c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c6d7b9b1e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c6d7b9b1e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ca359ea7c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ca359ea7c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ca359ea7c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6ca359ea7c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ca359ea7c_3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ca359ea7c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6d7b9b1e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c6d7b9b1e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kaggle.com/code/abhignasowgandhika02/eda-ml/ed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311688" y="1919250"/>
            <a:ext cx="8520600" cy="130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3500"/>
              <a:t>Outcome Prediction for </a:t>
            </a:r>
            <a:endParaRPr b="1" sz="3500"/>
          </a:p>
          <a:p>
            <a:pPr indent="0" lvl="0" marL="0" rtl="0" algn="ctr">
              <a:spcBef>
                <a:spcPts val="0"/>
              </a:spcBef>
              <a:spcAft>
                <a:spcPts val="0"/>
              </a:spcAft>
              <a:buNone/>
            </a:pPr>
            <a:r>
              <a:rPr b="1" lang="en-GB" sz="3500"/>
              <a:t>Shelter Dogs and Cats</a:t>
            </a:r>
            <a:r>
              <a:rPr b="1" lang="en-GB" sz="3500">
                <a:solidFill>
                  <a:srgbClr val="000000"/>
                </a:solidFill>
              </a:rPr>
              <a:t> </a:t>
            </a:r>
            <a:endParaRPr sz="3500">
              <a:solidFill>
                <a:srgbClr val="000000"/>
              </a:solidFill>
            </a:endParaRPr>
          </a:p>
        </p:txBody>
      </p:sp>
      <p:sp>
        <p:nvSpPr>
          <p:cNvPr id="55" name="Google Shape;55;p13"/>
          <p:cNvSpPr txBox="1"/>
          <p:nvPr/>
        </p:nvSpPr>
        <p:spPr>
          <a:xfrm>
            <a:off x="2045100" y="3723425"/>
            <a:ext cx="5053800" cy="3975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lang="en-GB">
                <a:solidFill>
                  <a:srgbClr val="888888"/>
                </a:solidFill>
              </a:rPr>
              <a:t>Abhigna Sowgandhika Vadlamudi		Ahmed Hussain Syed</a:t>
            </a:r>
            <a:endParaRPr sz="2800">
              <a:solidFill>
                <a:srgbClr val="595959"/>
              </a:solidFill>
            </a:endParaRPr>
          </a:p>
        </p:txBody>
      </p:sp>
      <p:sp>
        <p:nvSpPr>
          <p:cNvPr id="56" name="Google Shape;56;p13"/>
          <p:cNvSpPr/>
          <p:nvPr/>
        </p:nvSpPr>
        <p:spPr>
          <a:xfrm>
            <a:off x="0" y="0"/>
            <a:ext cx="9144000" cy="1221000"/>
          </a:xfrm>
          <a:prstGeom prst="rect">
            <a:avLst/>
          </a:prstGeom>
          <a:solidFill>
            <a:srgbClr val="D5273B"/>
          </a:solidFill>
          <a:ln cap="flat" cmpd="sng" w="9525">
            <a:solidFill>
              <a:srgbClr val="D527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57" name="Google Shape;57;p13"/>
          <p:cNvPicPr preferRelativeResize="0"/>
          <p:nvPr/>
        </p:nvPicPr>
        <p:blipFill>
          <a:blip r:embed="rId3">
            <a:alphaModFix/>
          </a:blip>
          <a:stretch>
            <a:fillRect/>
          </a:stretch>
        </p:blipFill>
        <p:spPr>
          <a:xfrm>
            <a:off x="2118862" y="282988"/>
            <a:ext cx="4700175" cy="655025"/>
          </a:xfrm>
          <a:prstGeom prst="rect">
            <a:avLst/>
          </a:prstGeom>
          <a:noFill/>
          <a:ln>
            <a:noFill/>
          </a:ln>
        </p:spPr>
      </p:pic>
      <p:sp>
        <p:nvSpPr>
          <p:cNvPr id="58" name="Google Shape;58;p13"/>
          <p:cNvSpPr/>
          <p:nvPr/>
        </p:nvSpPr>
        <p:spPr>
          <a:xfrm>
            <a:off x="75" y="4620100"/>
            <a:ext cx="9144000" cy="523500"/>
          </a:xfrm>
          <a:prstGeom prst="rect">
            <a:avLst/>
          </a:prstGeom>
          <a:solidFill>
            <a:srgbClr val="D5273B"/>
          </a:solidFill>
          <a:ln cap="flat" cmpd="sng" w="9525">
            <a:solidFill>
              <a:srgbClr val="D527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nvSpPr>
        <p:spPr>
          <a:xfrm>
            <a:off x="335800" y="500450"/>
            <a:ext cx="4749600" cy="728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i="1" lang="en-GB" sz="2020">
                <a:solidFill>
                  <a:schemeClr val="dk1"/>
                </a:solidFill>
              </a:rPr>
              <a:t>K-Nearest Neighbours</a:t>
            </a:r>
            <a:endParaRPr b="1" i="1" sz="2020">
              <a:solidFill>
                <a:schemeClr val="dk1"/>
              </a:solidFill>
            </a:endParaRPr>
          </a:p>
        </p:txBody>
      </p:sp>
      <p:sp>
        <p:nvSpPr>
          <p:cNvPr id="134" name="Google Shape;134;p22"/>
          <p:cNvSpPr/>
          <p:nvPr/>
        </p:nvSpPr>
        <p:spPr>
          <a:xfrm>
            <a:off x="422950" y="895100"/>
            <a:ext cx="2713500" cy="73500"/>
          </a:xfrm>
          <a:prstGeom prst="rect">
            <a:avLst/>
          </a:prstGeom>
          <a:solidFill>
            <a:srgbClr val="D5273B"/>
          </a:solidFill>
          <a:ln cap="flat" cmpd="sng" w="9525">
            <a:solidFill>
              <a:srgbClr val="D527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35" name="Google Shape;135;p22"/>
          <p:cNvPicPr preferRelativeResize="0"/>
          <p:nvPr/>
        </p:nvPicPr>
        <p:blipFill rotWithShape="1">
          <a:blip r:embed="rId3">
            <a:alphaModFix/>
          </a:blip>
          <a:srcRect b="0" l="0" r="0" t="15239"/>
          <a:stretch/>
        </p:blipFill>
        <p:spPr>
          <a:xfrm>
            <a:off x="4809525" y="1401250"/>
            <a:ext cx="3964200" cy="2947500"/>
          </a:xfrm>
          <a:prstGeom prst="rect">
            <a:avLst/>
          </a:prstGeom>
          <a:noFill/>
          <a:ln>
            <a:noFill/>
          </a:ln>
        </p:spPr>
      </p:pic>
      <p:sp>
        <p:nvSpPr>
          <p:cNvPr id="136" name="Google Shape;136;p22"/>
          <p:cNvSpPr txBox="1"/>
          <p:nvPr>
            <p:ph idx="1" type="body"/>
          </p:nvPr>
        </p:nvSpPr>
        <p:spPr>
          <a:xfrm>
            <a:off x="311700" y="1304875"/>
            <a:ext cx="4551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i="1" lang="en-GB" sz="1400"/>
              <a:t>Non-parametric, supervised learning classifier, which uses proximity to make classifications or predictions about the grouping of an individual data point</a:t>
            </a:r>
            <a:endParaRPr i="1" sz="1400"/>
          </a:p>
          <a:p>
            <a:pPr indent="-317500" lvl="0" marL="457200" rtl="0" algn="l">
              <a:spcBef>
                <a:spcPts val="0"/>
              </a:spcBef>
              <a:spcAft>
                <a:spcPts val="0"/>
              </a:spcAft>
              <a:buSzPts val="1400"/>
              <a:buChar char="-"/>
            </a:pPr>
            <a:r>
              <a:rPr i="1" lang="en-GB" sz="1400"/>
              <a:t>Simple, popular</a:t>
            </a:r>
            <a:endParaRPr i="1" sz="1400"/>
          </a:p>
          <a:p>
            <a:pPr indent="-317500" lvl="0" marL="457200" rtl="0" algn="l">
              <a:spcBef>
                <a:spcPts val="0"/>
              </a:spcBef>
              <a:spcAft>
                <a:spcPts val="0"/>
              </a:spcAft>
              <a:buSzPts val="1400"/>
              <a:buChar char="-"/>
            </a:pPr>
            <a:r>
              <a:rPr i="1" lang="en-GB" sz="1400"/>
              <a:t>Can be used for classification or regression</a:t>
            </a:r>
            <a:endParaRPr i="1" sz="1400"/>
          </a:p>
          <a:p>
            <a:pPr indent="-317500" lvl="0" marL="457200" rtl="0" algn="l">
              <a:spcBef>
                <a:spcPts val="0"/>
              </a:spcBef>
              <a:spcAft>
                <a:spcPts val="0"/>
              </a:spcAft>
              <a:buSzPts val="1400"/>
              <a:buChar char="-"/>
            </a:pPr>
            <a:r>
              <a:rPr i="1" lang="en-GB" sz="1400"/>
              <a:t>Uses 'feature similarity' to predict the values of any new data points</a:t>
            </a:r>
            <a:endParaRPr i="1" sz="1400"/>
          </a:p>
          <a:p>
            <a:pPr indent="0" lvl="0" marL="0" rtl="0" algn="l">
              <a:spcBef>
                <a:spcPts val="1200"/>
              </a:spcBef>
              <a:spcAft>
                <a:spcPts val="0"/>
              </a:spcAft>
              <a:buNone/>
            </a:pPr>
            <a:r>
              <a:t/>
            </a:r>
            <a:endParaRPr i="1" sz="1400"/>
          </a:p>
          <a:p>
            <a:pPr indent="0" lvl="0" marL="0" rtl="0" algn="l">
              <a:spcBef>
                <a:spcPts val="1200"/>
              </a:spcBef>
              <a:spcAft>
                <a:spcPts val="1200"/>
              </a:spcAft>
              <a:buNone/>
            </a:pPr>
            <a:r>
              <a:rPr i="1" lang="en-GB" sz="1400"/>
              <a:t>Can determine the outcome of an animal after grouping it as a cat or a dog, based on the average result of each class.</a:t>
            </a:r>
            <a:endParaRPr i="1"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nvSpPr>
        <p:spPr>
          <a:xfrm>
            <a:off x="335800" y="500450"/>
            <a:ext cx="4749600" cy="728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i="1" lang="en-GB" sz="2020">
                <a:solidFill>
                  <a:schemeClr val="dk1"/>
                </a:solidFill>
              </a:rPr>
              <a:t>Naive Bayes</a:t>
            </a:r>
            <a:endParaRPr b="1" i="1" sz="2020">
              <a:solidFill>
                <a:schemeClr val="dk1"/>
              </a:solidFill>
            </a:endParaRPr>
          </a:p>
        </p:txBody>
      </p:sp>
      <p:sp>
        <p:nvSpPr>
          <p:cNvPr id="142" name="Google Shape;142;p23"/>
          <p:cNvSpPr/>
          <p:nvPr/>
        </p:nvSpPr>
        <p:spPr>
          <a:xfrm>
            <a:off x="422950" y="895100"/>
            <a:ext cx="1566600" cy="73500"/>
          </a:xfrm>
          <a:prstGeom prst="rect">
            <a:avLst/>
          </a:prstGeom>
          <a:solidFill>
            <a:srgbClr val="D5273B"/>
          </a:solidFill>
          <a:ln cap="flat" cmpd="sng" w="9525">
            <a:solidFill>
              <a:srgbClr val="D527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43" name="Google Shape;143;p23"/>
          <p:cNvPicPr preferRelativeResize="0"/>
          <p:nvPr/>
        </p:nvPicPr>
        <p:blipFill rotWithShape="1">
          <a:blip r:embed="rId3">
            <a:alphaModFix/>
          </a:blip>
          <a:srcRect b="0" l="0" r="0" t="8883"/>
          <a:stretch/>
        </p:blipFill>
        <p:spPr>
          <a:xfrm>
            <a:off x="4572000" y="1154100"/>
            <a:ext cx="4101374" cy="3039812"/>
          </a:xfrm>
          <a:prstGeom prst="rect">
            <a:avLst/>
          </a:prstGeom>
          <a:noFill/>
          <a:ln>
            <a:noFill/>
          </a:ln>
        </p:spPr>
      </p:pic>
      <p:sp>
        <p:nvSpPr>
          <p:cNvPr id="144" name="Google Shape;144;p23"/>
          <p:cNvSpPr txBox="1"/>
          <p:nvPr>
            <p:ph idx="1" type="body"/>
          </p:nvPr>
        </p:nvSpPr>
        <p:spPr>
          <a:xfrm>
            <a:off x="311700" y="1304875"/>
            <a:ext cx="41013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i="1" lang="en-GB" sz="1400"/>
              <a:t>Simple technique for constructing classifiers: models that assign class labels to problem instances, represented as vectors of feature values, where the class labels are drawn from some finite set</a:t>
            </a:r>
            <a:endParaRPr i="1" sz="1400"/>
          </a:p>
          <a:p>
            <a:pPr indent="-317500" lvl="0" marL="457200" rtl="0" algn="l">
              <a:spcBef>
                <a:spcPts val="0"/>
              </a:spcBef>
              <a:spcAft>
                <a:spcPts val="0"/>
              </a:spcAft>
              <a:buSzPts val="1400"/>
              <a:buChar char="-"/>
            </a:pPr>
            <a:r>
              <a:rPr i="1" lang="en-GB" sz="1400"/>
              <a:t>Highly scalable</a:t>
            </a:r>
            <a:endParaRPr i="1" sz="1400"/>
          </a:p>
          <a:p>
            <a:pPr indent="-317500" lvl="0" marL="457200" rtl="0" algn="l">
              <a:spcBef>
                <a:spcPts val="0"/>
              </a:spcBef>
              <a:spcAft>
                <a:spcPts val="0"/>
              </a:spcAft>
              <a:buSzPts val="1400"/>
              <a:buChar char="-"/>
            </a:pPr>
            <a:r>
              <a:rPr i="1" lang="en-GB" sz="1400"/>
              <a:t>P</a:t>
            </a:r>
            <a:r>
              <a:rPr i="1" lang="en-GB" sz="1400"/>
              <a:t>robabilistic machine learning model</a:t>
            </a:r>
            <a:endParaRPr i="1" sz="1400"/>
          </a:p>
          <a:p>
            <a:pPr indent="0" lvl="0" marL="0" rtl="0" algn="l">
              <a:spcBef>
                <a:spcPts val="1200"/>
              </a:spcBef>
              <a:spcAft>
                <a:spcPts val="0"/>
              </a:spcAft>
              <a:buNone/>
            </a:pPr>
            <a:r>
              <a:t/>
            </a:r>
            <a:endParaRPr i="1" sz="1400"/>
          </a:p>
          <a:p>
            <a:pPr indent="0" lvl="0" marL="0" rtl="0" algn="l">
              <a:spcBef>
                <a:spcPts val="1200"/>
              </a:spcBef>
              <a:spcAft>
                <a:spcPts val="1200"/>
              </a:spcAft>
              <a:buNone/>
            </a:pPr>
            <a:r>
              <a:rPr i="1" lang="en-GB" sz="1400"/>
              <a:t>Since most of the features of our dataset are independent, this can be used to predict the target class.</a:t>
            </a:r>
            <a:endParaRPr i="1"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nvSpPr>
        <p:spPr>
          <a:xfrm>
            <a:off x="335800" y="500450"/>
            <a:ext cx="4749600" cy="728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i="1" lang="en-GB" sz="2020">
                <a:solidFill>
                  <a:schemeClr val="dk1"/>
                </a:solidFill>
              </a:rPr>
              <a:t>Classification Tree</a:t>
            </a:r>
            <a:endParaRPr b="1" i="1" sz="2020">
              <a:solidFill>
                <a:schemeClr val="dk1"/>
              </a:solidFill>
            </a:endParaRPr>
          </a:p>
        </p:txBody>
      </p:sp>
      <p:sp>
        <p:nvSpPr>
          <p:cNvPr id="150" name="Google Shape;150;p24"/>
          <p:cNvSpPr/>
          <p:nvPr/>
        </p:nvSpPr>
        <p:spPr>
          <a:xfrm>
            <a:off x="422950" y="895100"/>
            <a:ext cx="2281800" cy="73500"/>
          </a:xfrm>
          <a:prstGeom prst="rect">
            <a:avLst/>
          </a:prstGeom>
          <a:solidFill>
            <a:srgbClr val="D5273B"/>
          </a:solidFill>
          <a:ln cap="flat" cmpd="sng" w="9525">
            <a:solidFill>
              <a:srgbClr val="D527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51" name="Google Shape;151;p24"/>
          <p:cNvPicPr preferRelativeResize="0"/>
          <p:nvPr/>
        </p:nvPicPr>
        <p:blipFill>
          <a:blip r:embed="rId3">
            <a:alphaModFix/>
          </a:blip>
          <a:stretch>
            <a:fillRect/>
          </a:stretch>
        </p:blipFill>
        <p:spPr>
          <a:xfrm>
            <a:off x="5085400" y="1467300"/>
            <a:ext cx="3616825" cy="2455220"/>
          </a:xfrm>
          <a:prstGeom prst="rect">
            <a:avLst/>
          </a:prstGeom>
          <a:noFill/>
          <a:ln>
            <a:noFill/>
          </a:ln>
        </p:spPr>
      </p:pic>
      <p:sp>
        <p:nvSpPr>
          <p:cNvPr id="152" name="Google Shape;152;p24"/>
          <p:cNvSpPr txBox="1"/>
          <p:nvPr>
            <p:ph idx="1" type="body"/>
          </p:nvPr>
        </p:nvSpPr>
        <p:spPr>
          <a:xfrm>
            <a:off x="311700" y="1304875"/>
            <a:ext cx="41013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i="1" lang="en-GB" sz="1400"/>
              <a:t>Used as a predictive model to draw conclusions about a set of observations</a:t>
            </a:r>
            <a:endParaRPr i="1" sz="1400"/>
          </a:p>
          <a:p>
            <a:pPr indent="-317500" lvl="0" marL="457200" rtl="0" algn="l">
              <a:spcBef>
                <a:spcPts val="0"/>
              </a:spcBef>
              <a:spcAft>
                <a:spcPts val="0"/>
              </a:spcAft>
              <a:buSzPts val="1400"/>
              <a:buChar char="-"/>
            </a:pPr>
            <a:r>
              <a:rPr i="1" lang="en-GB" sz="1400"/>
              <a:t>H</a:t>
            </a:r>
            <a:r>
              <a:rPr i="1" lang="en-GB" sz="1400"/>
              <a:t>ierarchical way of partitioning the space</a:t>
            </a:r>
            <a:endParaRPr i="1" sz="1400"/>
          </a:p>
          <a:p>
            <a:pPr indent="-317500" lvl="0" marL="457200" rtl="0" algn="l">
              <a:spcBef>
                <a:spcPts val="0"/>
              </a:spcBef>
              <a:spcAft>
                <a:spcPts val="0"/>
              </a:spcAft>
              <a:buSzPts val="1400"/>
              <a:buChar char="-"/>
            </a:pPr>
            <a:r>
              <a:rPr i="1" lang="en-GB" sz="1400"/>
              <a:t>P</a:t>
            </a:r>
            <a:r>
              <a:rPr i="1" lang="en-GB" sz="1400"/>
              <a:t>rovides a measure of confidence that the classification is correct</a:t>
            </a:r>
            <a:endParaRPr i="1" sz="1400"/>
          </a:p>
          <a:p>
            <a:pPr indent="0" lvl="0" marL="0" rtl="0" algn="l">
              <a:spcBef>
                <a:spcPts val="1200"/>
              </a:spcBef>
              <a:spcAft>
                <a:spcPts val="0"/>
              </a:spcAft>
              <a:buNone/>
            </a:pPr>
            <a:r>
              <a:t/>
            </a:r>
            <a:endParaRPr i="1" sz="1400"/>
          </a:p>
          <a:p>
            <a:pPr indent="0" lvl="0" marL="0" rtl="0" algn="l">
              <a:spcBef>
                <a:spcPts val="1200"/>
              </a:spcBef>
              <a:spcAft>
                <a:spcPts val="1200"/>
              </a:spcAft>
              <a:buNone/>
            </a:pPr>
            <a:r>
              <a:rPr i="1" lang="en-GB" sz="1400"/>
              <a:t>One of the simpler ways to understand the dataset, identify patterns if any and classify it into categories.</a:t>
            </a:r>
            <a:endParaRPr i="1"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nvSpPr>
        <p:spPr>
          <a:xfrm>
            <a:off x="335800" y="500450"/>
            <a:ext cx="4749600" cy="728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i="1" lang="en-GB" sz="2020">
                <a:solidFill>
                  <a:schemeClr val="dk1"/>
                </a:solidFill>
              </a:rPr>
              <a:t>Random Forest</a:t>
            </a:r>
            <a:endParaRPr b="1" i="1" sz="2020">
              <a:solidFill>
                <a:schemeClr val="dk1"/>
              </a:solidFill>
            </a:endParaRPr>
          </a:p>
        </p:txBody>
      </p:sp>
      <p:sp>
        <p:nvSpPr>
          <p:cNvPr id="158" name="Google Shape;158;p25"/>
          <p:cNvSpPr/>
          <p:nvPr/>
        </p:nvSpPr>
        <p:spPr>
          <a:xfrm>
            <a:off x="422950" y="895100"/>
            <a:ext cx="1899600" cy="73500"/>
          </a:xfrm>
          <a:prstGeom prst="rect">
            <a:avLst/>
          </a:prstGeom>
          <a:solidFill>
            <a:srgbClr val="D5273B"/>
          </a:solidFill>
          <a:ln cap="flat" cmpd="sng" w="9525">
            <a:solidFill>
              <a:srgbClr val="D527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59" name="Google Shape;159;p25"/>
          <p:cNvPicPr preferRelativeResize="0"/>
          <p:nvPr/>
        </p:nvPicPr>
        <p:blipFill>
          <a:blip r:embed="rId3">
            <a:alphaModFix/>
          </a:blip>
          <a:stretch>
            <a:fillRect/>
          </a:stretch>
        </p:blipFill>
        <p:spPr>
          <a:xfrm>
            <a:off x="4294025" y="1294550"/>
            <a:ext cx="4532201" cy="2437475"/>
          </a:xfrm>
          <a:prstGeom prst="rect">
            <a:avLst/>
          </a:prstGeom>
          <a:noFill/>
          <a:ln>
            <a:noFill/>
          </a:ln>
        </p:spPr>
      </p:pic>
      <p:sp>
        <p:nvSpPr>
          <p:cNvPr id="160" name="Google Shape;160;p25"/>
          <p:cNvSpPr txBox="1"/>
          <p:nvPr>
            <p:ph idx="1" type="body"/>
          </p:nvPr>
        </p:nvSpPr>
        <p:spPr>
          <a:xfrm>
            <a:off x="311700" y="1304875"/>
            <a:ext cx="41013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i="1" lang="en-GB" sz="1400"/>
              <a:t>Combines the output of multiple decision trees to reach a single result</a:t>
            </a:r>
            <a:endParaRPr i="1" sz="1400"/>
          </a:p>
          <a:p>
            <a:pPr indent="-317500" lvl="0" marL="457200" rtl="0" algn="l">
              <a:spcBef>
                <a:spcPts val="0"/>
              </a:spcBef>
              <a:spcAft>
                <a:spcPts val="0"/>
              </a:spcAft>
              <a:buSzPts val="1400"/>
              <a:buChar char="-"/>
            </a:pPr>
            <a:r>
              <a:rPr i="1" lang="en-GB" sz="1400"/>
              <a:t>Can be used for both classification and regression</a:t>
            </a:r>
            <a:endParaRPr i="1" sz="1400"/>
          </a:p>
          <a:p>
            <a:pPr indent="-317500" lvl="0" marL="457200" rtl="0" algn="l">
              <a:spcBef>
                <a:spcPts val="0"/>
              </a:spcBef>
              <a:spcAft>
                <a:spcPts val="0"/>
              </a:spcAft>
              <a:buSzPts val="1400"/>
              <a:buChar char="-"/>
            </a:pPr>
            <a:r>
              <a:rPr i="1" lang="en-GB" sz="1400"/>
              <a:t>Powerful, versatile</a:t>
            </a:r>
            <a:endParaRPr i="1" sz="1400"/>
          </a:p>
          <a:p>
            <a:pPr indent="-317500" lvl="0" marL="457200" rtl="0" algn="l">
              <a:spcBef>
                <a:spcPts val="0"/>
              </a:spcBef>
              <a:spcAft>
                <a:spcPts val="0"/>
              </a:spcAft>
              <a:buSzPts val="1400"/>
              <a:buChar char="-"/>
            </a:pPr>
            <a:r>
              <a:rPr i="1" lang="en-GB" sz="1400"/>
              <a:t>Multiple questions can be used to form decision trees </a:t>
            </a:r>
            <a:endParaRPr i="1" sz="1400"/>
          </a:p>
          <a:p>
            <a:pPr indent="0" lvl="0" marL="0" rtl="0" algn="l">
              <a:spcBef>
                <a:spcPts val="1200"/>
              </a:spcBef>
              <a:spcAft>
                <a:spcPts val="0"/>
              </a:spcAft>
              <a:buNone/>
            </a:pPr>
            <a:r>
              <a:t/>
            </a:r>
            <a:endParaRPr i="1" sz="1400"/>
          </a:p>
          <a:p>
            <a:pPr indent="0" lvl="0" marL="0" rtl="0" algn="l">
              <a:spcBef>
                <a:spcPts val="1200"/>
              </a:spcBef>
              <a:spcAft>
                <a:spcPts val="1200"/>
              </a:spcAft>
              <a:buNone/>
            </a:pPr>
            <a:r>
              <a:rPr i="1" lang="en-GB" sz="1400"/>
              <a:t>This enables us to split the data based on simple questions and arrive on a final decision.</a:t>
            </a:r>
            <a:endParaRPr i="1"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nvSpPr>
        <p:spPr>
          <a:xfrm>
            <a:off x="335800" y="500450"/>
            <a:ext cx="4749600" cy="728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i="1" lang="en-GB" sz="2020">
                <a:solidFill>
                  <a:schemeClr val="dk1"/>
                </a:solidFill>
              </a:rPr>
              <a:t>Conclusion</a:t>
            </a:r>
            <a:endParaRPr b="1" i="1" sz="2020">
              <a:solidFill>
                <a:schemeClr val="dk1"/>
              </a:solidFill>
            </a:endParaRPr>
          </a:p>
        </p:txBody>
      </p:sp>
      <p:sp>
        <p:nvSpPr>
          <p:cNvPr id="166" name="Google Shape;166;p26"/>
          <p:cNvSpPr/>
          <p:nvPr/>
        </p:nvSpPr>
        <p:spPr>
          <a:xfrm>
            <a:off x="422950" y="895100"/>
            <a:ext cx="1467900" cy="73500"/>
          </a:xfrm>
          <a:prstGeom prst="rect">
            <a:avLst/>
          </a:prstGeom>
          <a:solidFill>
            <a:srgbClr val="D5273B"/>
          </a:solidFill>
          <a:ln cap="flat" cmpd="sng" w="9525">
            <a:solidFill>
              <a:srgbClr val="D527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7" name="Google Shape;167;p26"/>
          <p:cNvSpPr txBox="1"/>
          <p:nvPr>
            <p:ph idx="1" type="body"/>
          </p:nvPr>
        </p:nvSpPr>
        <p:spPr>
          <a:xfrm>
            <a:off x="311700" y="13048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i="1" lang="en-GB" sz="1400"/>
              <a:t>Using a data-driven approach to predicting shelter animal outcomes, we aim to improve </a:t>
            </a:r>
            <a:r>
              <a:rPr b="1" i="1" lang="en-GB" sz="1400"/>
              <a:t>resource allocation</a:t>
            </a:r>
            <a:r>
              <a:rPr i="1" lang="en-GB" sz="1400"/>
              <a:t>, enhance </a:t>
            </a:r>
            <a:r>
              <a:rPr b="1" i="1" lang="en-GB" sz="1400"/>
              <a:t>animal welfare</a:t>
            </a:r>
            <a:r>
              <a:rPr i="1" lang="en-GB" sz="1400"/>
              <a:t>, and </a:t>
            </a:r>
            <a:r>
              <a:rPr b="1" i="1" lang="en-GB" sz="1400"/>
              <a:t>reduce euthanasia </a:t>
            </a:r>
            <a:r>
              <a:rPr i="1" lang="en-GB" sz="1400"/>
              <a:t>rates. By leveraging predictive modeling techniques and integrating diverse sets of features, we seek to provide shelters and rescues with insights to optimize their operations and improve outcomes for animals in their care. </a:t>
            </a:r>
            <a:endParaRPr i="1" sz="1400"/>
          </a:p>
          <a:p>
            <a:pPr indent="0" lvl="0" marL="0" rtl="0" algn="l">
              <a:spcBef>
                <a:spcPts val="1200"/>
              </a:spcBef>
              <a:spcAft>
                <a:spcPts val="0"/>
              </a:spcAft>
              <a:buNone/>
            </a:pPr>
            <a:r>
              <a:rPr i="1" lang="en-GB" sz="1400"/>
              <a:t>What we learned:</a:t>
            </a:r>
            <a:endParaRPr i="1" sz="1400"/>
          </a:p>
          <a:p>
            <a:pPr indent="-317500" lvl="0" marL="457200" rtl="0" algn="l">
              <a:spcBef>
                <a:spcPts val="1200"/>
              </a:spcBef>
              <a:spcAft>
                <a:spcPts val="0"/>
              </a:spcAft>
              <a:buSzPts val="1400"/>
              <a:buChar char="-"/>
            </a:pPr>
            <a:r>
              <a:rPr i="1" lang="en-GB" sz="1400"/>
              <a:t>How </a:t>
            </a:r>
            <a:r>
              <a:rPr i="1" lang="en-GB" sz="1400"/>
              <a:t>outcome</a:t>
            </a:r>
            <a:r>
              <a:rPr i="1" lang="en-GB" sz="1400"/>
              <a:t> prediction works and why it is important for shelter animals</a:t>
            </a:r>
            <a:endParaRPr i="1" sz="1400"/>
          </a:p>
          <a:p>
            <a:pPr indent="-317500" lvl="0" marL="457200" rtl="0" algn="l">
              <a:spcBef>
                <a:spcPts val="0"/>
              </a:spcBef>
              <a:spcAft>
                <a:spcPts val="0"/>
              </a:spcAft>
              <a:buSzPts val="1400"/>
              <a:buChar char="-"/>
            </a:pPr>
            <a:r>
              <a:rPr i="1" lang="en-GB" sz="1400"/>
              <a:t>Preprocessing and cleaning large datasets</a:t>
            </a:r>
            <a:endParaRPr i="1" sz="1400"/>
          </a:p>
          <a:p>
            <a:pPr indent="-317500" lvl="0" marL="457200" rtl="0" algn="l">
              <a:spcBef>
                <a:spcPts val="0"/>
              </a:spcBef>
              <a:spcAft>
                <a:spcPts val="0"/>
              </a:spcAft>
              <a:buSzPts val="1400"/>
              <a:buChar char="-"/>
            </a:pPr>
            <a:r>
              <a:rPr i="1" lang="en-GB" sz="1400"/>
              <a:t>The different machine learning approaches that can be applied</a:t>
            </a:r>
            <a:endParaRPr i="1" sz="1400"/>
          </a:p>
          <a:p>
            <a:pPr indent="-317500" lvl="0" marL="457200" rtl="0" algn="l">
              <a:spcBef>
                <a:spcPts val="0"/>
              </a:spcBef>
              <a:spcAft>
                <a:spcPts val="0"/>
              </a:spcAft>
              <a:buSzPts val="1400"/>
              <a:buChar char="-"/>
            </a:pPr>
            <a:r>
              <a:rPr i="1" lang="en-GB" sz="1400"/>
              <a:t>Future work on the project</a:t>
            </a:r>
            <a:endParaRPr i="1" sz="1400"/>
          </a:p>
          <a:p>
            <a:pPr indent="0" lvl="0" marL="0" rtl="0" algn="l">
              <a:spcBef>
                <a:spcPts val="1200"/>
              </a:spcBef>
              <a:spcAft>
                <a:spcPts val="0"/>
              </a:spcAft>
              <a:buNone/>
            </a:pPr>
            <a:r>
              <a:t/>
            </a:r>
            <a:endParaRPr i="1" sz="1400"/>
          </a:p>
          <a:p>
            <a:pPr indent="0" lvl="0" marL="0" rtl="0" algn="l">
              <a:spcBef>
                <a:spcPts val="1200"/>
              </a:spcBef>
              <a:spcAft>
                <a:spcPts val="1200"/>
              </a:spcAft>
              <a:buNone/>
            </a:pPr>
            <a:r>
              <a:rPr i="1" lang="en-GB" sz="1400" u="sng">
                <a:solidFill>
                  <a:schemeClr val="hlink"/>
                </a:solidFill>
                <a:hlinkClick r:id="rId3"/>
              </a:rPr>
              <a:t>Link to Exploratory Data Analysis</a:t>
            </a:r>
            <a:r>
              <a:rPr i="1" lang="en-GB" sz="1400"/>
              <a:t> </a:t>
            </a:r>
            <a:endParaRPr i="1"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body"/>
          </p:nvPr>
        </p:nvSpPr>
        <p:spPr>
          <a:xfrm>
            <a:off x="311700" y="1152475"/>
            <a:ext cx="3537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GB" sz="1400"/>
              <a:t>According to the national database by the Shelter Animals Count organization, an estimated </a:t>
            </a:r>
            <a:r>
              <a:rPr b="1" i="1" lang="en-GB" sz="1400"/>
              <a:t>6.5 million cats and dogs</a:t>
            </a:r>
            <a:r>
              <a:rPr i="1" lang="en-GB" sz="1400"/>
              <a:t> entered shelters and rescues across America in 2023. Of these, 4.8 million were </a:t>
            </a:r>
            <a:r>
              <a:rPr b="1" i="1" lang="en-GB" sz="1400"/>
              <a:t>adopted</a:t>
            </a:r>
            <a:r>
              <a:rPr i="1" lang="en-GB" sz="1400"/>
              <a:t>, 690,000 were </a:t>
            </a:r>
            <a:r>
              <a:rPr b="1" i="1" lang="en-GB" sz="1400"/>
              <a:t>euthanized </a:t>
            </a:r>
            <a:r>
              <a:rPr i="1" lang="en-GB" sz="1400"/>
              <a:t>and the rest were still waiting for an outcome.</a:t>
            </a:r>
            <a:endParaRPr i="1" sz="1400"/>
          </a:p>
          <a:p>
            <a:pPr indent="0" lvl="0" marL="0" rtl="0" algn="l">
              <a:spcBef>
                <a:spcPts val="1200"/>
              </a:spcBef>
              <a:spcAft>
                <a:spcPts val="0"/>
              </a:spcAft>
              <a:buNone/>
            </a:pPr>
            <a:r>
              <a:t/>
            </a:r>
            <a:endParaRPr i="1" sz="1400"/>
          </a:p>
          <a:p>
            <a:pPr indent="0" lvl="0" marL="0" rtl="0" algn="l">
              <a:spcBef>
                <a:spcPts val="1200"/>
              </a:spcBef>
              <a:spcAft>
                <a:spcPts val="1200"/>
              </a:spcAft>
              <a:buNone/>
            </a:pPr>
            <a:r>
              <a:rPr i="1" lang="en-GB" sz="1400"/>
              <a:t>Animal shelters nationwide house these cats and dogs in over </a:t>
            </a:r>
            <a:r>
              <a:rPr b="1" i="1" lang="en-GB" sz="1400"/>
              <a:t>3,500</a:t>
            </a:r>
            <a:r>
              <a:rPr i="1" lang="en-GB" sz="1400"/>
              <a:t> different facilities.</a:t>
            </a:r>
            <a:endParaRPr i="1" sz="1400"/>
          </a:p>
        </p:txBody>
      </p:sp>
      <p:sp>
        <p:nvSpPr>
          <p:cNvPr id="64" name="Google Shape;64;p14"/>
          <p:cNvSpPr txBox="1"/>
          <p:nvPr/>
        </p:nvSpPr>
        <p:spPr>
          <a:xfrm>
            <a:off x="335800" y="500450"/>
            <a:ext cx="2931900" cy="728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i="1" lang="en-GB" sz="2020">
                <a:solidFill>
                  <a:schemeClr val="dk1"/>
                </a:solidFill>
              </a:rPr>
              <a:t>Outcome Prediction</a:t>
            </a:r>
            <a:endParaRPr b="1" i="1" sz="2020">
              <a:solidFill>
                <a:schemeClr val="dk1"/>
              </a:solidFill>
            </a:endParaRPr>
          </a:p>
        </p:txBody>
      </p:sp>
      <p:sp>
        <p:nvSpPr>
          <p:cNvPr id="65" name="Google Shape;65;p14"/>
          <p:cNvSpPr/>
          <p:nvPr/>
        </p:nvSpPr>
        <p:spPr>
          <a:xfrm>
            <a:off x="422950" y="895100"/>
            <a:ext cx="2418300" cy="73500"/>
          </a:xfrm>
          <a:prstGeom prst="rect">
            <a:avLst/>
          </a:prstGeom>
          <a:solidFill>
            <a:srgbClr val="D5273B"/>
          </a:solidFill>
          <a:ln cap="flat" cmpd="sng" w="9525">
            <a:solidFill>
              <a:srgbClr val="D527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66" name="Google Shape;66;p14"/>
          <p:cNvPicPr preferRelativeResize="0"/>
          <p:nvPr/>
        </p:nvPicPr>
        <p:blipFill>
          <a:blip r:embed="rId3">
            <a:alphaModFix/>
          </a:blip>
          <a:stretch>
            <a:fillRect/>
          </a:stretch>
        </p:blipFill>
        <p:spPr>
          <a:xfrm>
            <a:off x="4039500" y="1228538"/>
            <a:ext cx="4702174" cy="2818124"/>
          </a:xfrm>
          <a:prstGeom prst="rect">
            <a:avLst/>
          </a:prstGeom>
          <a:noFill/>
          <a:ln cap="flat" cmpd="sng" w="9525">
            <a:solidFill>
              <a:schemeClr val="dk2"/>
            </a:solidFill>
            <a:prstDash val="solid"/>
            <a:round/>
            <a:headEnd len="sm" w="sm" type="none"/>
            <a:tailEnd len="sm" w="sm" type="none"/>
          </a:ln>
        </p:spPr>
      </p:pic>
      <p:sp>
        <p:nvSpPr>
          <p:cNvPr id="67" name="Google Shape;67;p14"/>
          <p:cNvSpPr txBox="1"/>
          <p:nvPr/>
        </p:nvSpPr>
        <p:spPr>
          <a:xfrm>
            <a:off x="6778100" y="3976825"/>
            <a:ext cx="2012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solidFill>
                  <a:schemeClr val="dk2"/>
                </a:solidFill>
              </a:rPr>
              <a:t>spots.com/animal-shelter-statistics/2022</a:t>
            </a:r>
            <a:endParaRPr sz="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i="1" lang="en-GB" sz="1400"/>
              <a:t>Our goal is to analyze these vast amounts of data across the shelters and develop a framework to predict the outcome of a new cat/dog intake.</a:t>
            </a:r>
            <a:endParaRPr i="1" sz="1400"/>
          </a:p>
          <a:p>
            <a:pPr indent="0" lvl="0" marL="0" rtl="0" algn="l">
              <a:spcBef>
                <a:spcPts val="1200"/>
              </a:spcBef>
              <a:spcAft>
                <a:spcPts val="0"/>
              </a:spcAft>
              <a:buNone/>
            </a:pPr>
            <a:r>
              <a:t/>
            </a:r>
            <a:endParaRPr i="1" sz="1400"/>
          </a:p>
          <a:p>
            <a:pPr indent="0" lvl="0" marL="0" rtl="0" algn="l">
              <a:spcBef>
                <a:spcPts val="1200"/>
              </a:spcBef>
              <a:spcAft>
                <a:spcPts val="0"/>
              </a:spcAft>
              <a:buNone/>
            </a:pPr>
            <a:r>
              <a:rPr b="1" i="1" lang="en-GB" sz="1400"/>
              <a:t>How </a:t>
            </a:r>
            <a:r>
              <a:rPr b="1" i="1" lang="en-GB" sz="1400"/>
              <a:t>are we doing this?</a:t>
            </a:r>
            <a:endParaRPr b="1" i="1" sz="1400"/>
          </a:p>
          <a:p>
            <a:pPr indent="0" lvl="0" marL="0" rtl="0" algn="l">
              <a:spcBef>
                <a:spcPts val="0"/>
              </a:spcBef>
              <a:spcAft>
                <a:spcPts val="0"/>
              </a:spcAft>
              <a:buNone/>
            </a:pPr>
            <a:r>
              <a:rPr i="1" lang="en-GB" sz="1400"/>
              <a:t>We will run the datasets through machine learning algorithms and determine which method is beneficial to identify the features affecting the adoption speed. The rate at which an animal gets adopted /euthanised /fostered depends on various classifications (including age, health, breed, color, etc).</a:t>
            </a:r>
            <a:endParaRPr i="1" sz="1400"/>
          </a:p>
          <a:p>
            <a:pPr indent="0" lvl="0" marL="0" rtl="0" algn="l">
              <a:spcBef>
                <a:spcPts val="0"/>
              </a:spcBef>
              <a:spcAft>
                <a:spcPts val="0"/>
              </a:spcAft>
              <a:buClr>
                <a:schemeClr val="dk1"/>
              </a:buClr>
              <a:buSzPts val="1100"/>
              <a:buFont typeface="Arial"/>
              <a:buNone/>
            </a:pPr>
            <a:r>
              <a:t/>
            </a:r>
            <a:endParaRPr i="1" sz="1400"/>
          </a:p>
          <a:p>
            <a:pPr indent="0" lvl="0" marL="0" rtl="0" algn="l">
              <a:spcBef>
                <a:spcPts val="0"/>
              </a:spcBef>
              <a:spcAft>
                <a:spcPts val="0"/>
              </a:spcAft>
              <a:buNone/>
            </a:pPr>
            <a:r>
              <a:rPr b="1" i="1" lang="en-GB" sz="1400"/>
              <a:t>Why are we doing this?</a:t>
            </a:r>
            <a:endParaRPr b="1" i="1" sz="1400"/>
          </a:p>
          <a:p>
            <a:pPr indent="0" lvl="0" marL="0" rtl="0" algn="l">
              <a:spcBef>
                <a:spcPts val="0"/>
              </a:spcBef>
              <a:spcAft>
                <a:spcPts val="1200"/>
              </a:spcAft>
              <a:buNone/>
            </a:pPr>
            <a:r>
              <a:rPr i="1" lang="en-GB" sz="1400"/>
              <a:t>This will enable shelters and rescues to understand their data and therefore provide solutions to any resource/ space constraints they could be facing. We hope our analysis will allow for quicker outcome speeds (based on which characteristics of the animal relate to a higher likelihood for adoption) for a new intake animal, improve partnerships with fosters, and reduce the rate of euthanasia.</a:t>
            </a:r>
            <a:endParaRPr i="1" sz="1400"/>
          </a:p>
        </p:txBody>
      </p:sp>
      <p:sp>
        <p:nvSpPr>
          <p:cNvPr id="73" name="Google Shape;73;p15"/>
          <p:cNvSpPr txBox="1"/>
          <p:nvPr/>
        </p:nvSpPr>
        <p:spPr>
          <a:xfrm>
            <a:off x="335800" y="500450"/>
            <a:ext cx="2931900" cy="728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i="1" lang="en-GB" sz="2020">
                <a:solidFill>
                  <a:schemeClr val="dk1"/>
                </a:solidFill>
              </a:rPr>
              <a:t>Outcome Prediction</a:t>
            </a:r>
            <a:endParaRPr b="1" i="1" sz="2020">
              <a:solidFill>
                <a:schemeClr val="dk1"/>
              </a:solidFill>
            </a:endParaRPr>
          </a:p>
        </p:txBody>
      </p:sp>
      <p:sp>
        <p:nvSpPr>
          <p:cNvPr id="74" name="Google Shape;74;p15"/>
          <p:cNvSpPr/>
          <p:nvPr/>
        </p:nvSpPr>
        <p:spPr>
          <a:xfrm>
            <a:off x="422950" y="895100"/>
            <a:ext cx="2418300" cy="73500"/>
          </a:xfrm>
          <a:prstGeom prst="rect">
            <a:avLst/>
          </a:prstGeom>
          <a:solidFill>
            <a:srgbClr val="D5273B"/>
          </a:solidFill>
          <a:ln cap="flat" cmpd="sng" w="9525">
            <a:solidFill>
              <a:srgbClr val="D527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nvSpPr>
        <p:spPr>
          <a:xfrm>
            <a:off x="335800" y="500450"/>
            <a:ext cx="2931900" cy="728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i="1" lang="en-GB" sz="2020">
                <a:solidFill>
                  <a:schemeClr val="dk1"/>
                </a:solidFill>
              </a:rPr>
              <a:t>Datasets Used</a:t>
            </a:r>
            <a:endParaRPr b="1" i="1" sz="2020">
              <a:solidFill>
                <a:schemeClr val="dk1"/>
              </a:solidFill>
            </a:endParaRPr>
          </a:p>
        </p:txBody>
      </p:sp>
      <p:sp>
        <p:nvSpPr>
          <p:cNvPr id="80" name="Google Shape;80;p16"/>
          <p:cNvSpPr/>
          <p:nvPr/>
        </p:nvSpPr>
        <p:spPr>
          <a:xfrm>
            <a:off x="422950" y="895100"/>
            <a:ext cx="1806900" cy="73500"/>
          </a:xfrm>
          <a:prstGeom prst="rect">
            <a:avLst/>
          </a:prstGeom>
          <a:solidFill>
            <a:srgbClr val="D5273B"/>
          </a:solidFill>
          <a:ln cap="flat" cmpd="sng" w="9525">
            <a:solidFill>
              <a:srgbClr val="D527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81" name="Google Shape;81;p16"/>
          <p:cNvPicPr preferRelativeResize="0"/>
          <p:nvPr/>
        </p:nvPicPr>
        <p:blipFill>
          <a:blip r:embed="rId3">
            <a:alphaModFix/>
          </a:blip>
          <a:stretch>
            <a:fillRect/>
          </a:stretch>
        </p:blipFill>
        <p:spPr>
          <a:xfrm>
            <a:off x="685487" y="1294600"/>
            <a:ext cx="7773027" cy="3320675"/>
          </a:xfrm>
          <a:prstGeom prst="rect">
            <a:avLst/>
          </a:prstGeom>
          <a:noFill/>
          <a:ln cap="flat" cmpd="sng" w="9525">
            <a:solidFill>
              <a:schemeClr val="dk2"/>
            </a:solidFill>
            <a:prstDash val="solid"/>
            <a:round/>
            <a:headEnd len="sm" w="sm" type="none"/>
            <a:tailEnd len="sm" w="sm" type="none"/>
          </a:ln>
        </p:spPr>
      </p:pic>
      <p:sp>
        <p:nvSpPr>
          <p:cNvPr id="82" name="Google Shape;82;p16"/>
          <p:cNvSpPr txBox="1"/>
          <p:nvPr/>
        </p:nvSpPr>
        <p:spPr>
          <a:xfrm>
            <a:off x="5693425" y="895100"/>
            <a:ext cx="27651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i="1" lang="en-GB" sz="1100">
                <a:solidFill>
                  <a:schemeClr val="dk2"/>
                </a:solidFill>
              </a:rPr>
              <a:t>Intake Dataset: 160k rows, 12 columns</a:t>
            </a:r>
            <a:endParaRPr b="1" i="1" sz="11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7"/>
          <p:cNvPicPr preferRelativeResize="0"/>
          <p:nvPr/>
        </p:nvPicPr>
        <p:blipFill>
          <a:blip r:embed="rId3">
            <a:alphaModFix/>
          </a:blip>
          <a:stretch>
            <a:fillRect/>
          </a:stretch>
        </p:blipFill>
        <p:spPr>
          <a:xfrm>
            <a:off x="669925" y="1294600"/>
            <a:ext cx="7773048" cy="3390597"/>
          </a:xfrm>
          <a:prstGeom prst="rect">
            <a:avLst/>
          </a:prstGeom>
          <a:noFill/>
          <a:ln cap="flat" cmpd="sng" w="9525">
            <a:solidFill>
              <a:schemeClr val="dk2"/>
            </a:solidFill>
            <a:prstDash val="solid"/>
            <a:round/>
            <a:headEnd len="sm" w="sm" type="none"/>
            <a:tailEnd len="sm" w="sm" type="none"/>
          </a:ln>
        </p:spPr>
      </p:pic>
      <p:sp>
        <p:nvSpPr>
          <p:cNvPr id="88" name="Google Shape;88;p17"/>
          <p:cNvSpPr txBox="1"/>
          <p:nvPr/>
        </p:nvSpPr>
        <p:spPr>
          <a:xfrm>
            <a:off x="335800" y="500450"/>
            <a:ext cx="2931900" cy="728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i="1" lang="en-GB" sz="2020">
                <a:solidFill>
                  <a:schemeClr val="dk1"/>
                </a:solidFill>
              </a:rPr>
              <a:t>Datasets Used</a:t>
            </a:r>
            <a:endParaRPr b="1" i="1" sz="2020">
              <a:solidFill>
                <a:schemeClr val="dk1"/>
              </a:solidFill>
            </a:endParaRPr>
          </a:p>
        </p:txBody>
      </p:sp>
      <p:sp>
        <p:nvSpPr>
          <p:cNvPr id="89" name="Google Shape;89;p17"/>
          <p:cNvSpPr/>
          <p:nvPr/>
        </p:nvSpPr>
        <p:spPr>
          <a:xfrm>
            <a:off x="422950" y="895100"/>
            <a:ext cx="1806900" cy="73500"/>
          </a:xfrm>
          <a:prstGeom prst="rect">
            <a:avLst/>
          </a:prstGeom>
          <a:solidFill>
            <a:srgbClr val="D5273B"/>
          </a:solidFill>
          <a:ln cap="flat" cmpd="sng" w="9525">
            <a:solidFill>
              <a:srgbClr val="D527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 name="Google Shape;90;p17"/>
          <p:cNvSpPr txBox="1"/>
          <p:nvPr/>
        </p:nvSpPr>
        <p:spPr>
          <a:xfrm>
            <a:off x="5332125" y="895100"/>
            <a:ext cx="31263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i="1" lang="en-GB" sz="1100">
                <a:solidFill>
                  <a:schemeClr val="dk2"/>
                </a:solidFill>
              </a:rPr>
              <a:t>Outcome </a:t>
            </a:r>
            <a:r>
              <a:rPr b="1" i="1" lang="en-GB" sz="1100">
                <a:solidFill>
                  <a:schemeClr val="dk2"/>
                </a:solidFill>
              </a:rPr>
              <a:t>Dataset: 160k rows, 12 columns</a:t>
            </a:r>
            <a:endParaRPr b="1" i="1" sz="11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nvSpPr>
        <p:spPr>
          <a:xfrm>
            <a:off x="335800" y="500450"/>
            <a:ext cx="2931900" cy="728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i="1" lang="en-GB" sz="2020">
                <a:solidFill>
                  <a:schemeClr val="dk1"/>
                </a:solidFill>
              </a:rPr>
              <a:t>A Few Insights </a:t>
            </a:r>
            <a:endParaRPr b="1" i="1" sz="2020">
              <a:solidFill>
                <a:schemeClr val="dk1"/>
              </a:solidFill>
            </a:endParaRPr>
          </a:p>
        </p:txBody>
      </p:sp>
      <p:sp>
        <p:nvSpPr>
          <p:cNvPr id="96" name="Google Shape;96;p18"/>
          <p:cNvSpPr/>
          <p:nvPr/>
        </p:nvSpPr>
        <p:spPr>
          <a:xfrm>
            <a:off x="422950" y="895100"/>
            <a:ext cx="1806900" cy="73500"/>
          </a:xfrm>
          <a:prstGeom prst="rect">
            <a:avLst/>
          </a:prstGeom>
          <a:solidFill>
            <a:srgbClr val="D5273B"/>
          </a:solidFill>
          <a:ln cap="flat" cmpd="sng" w="9525">
            <a:solidFill>
              <a:srgbClr val="D527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97" name="Google Shape;97;p18"/>
          <p:cNvPicPr preferRelativeResize="0"/>
          <p:nvPr/>
        </p:nvPicPr>
        <p:blipFill>
          <a:blip r:embed="rId3">
            <a:alphaModFix/>
          </a:blip>
          <a:stretch>
            <a:fillRect/>
          </a:stretch>
        </p:blipFill>
        <p:spPr>
          <a:xfrm>
            <a:off x="422950" y="1319050"/>
            <a:ext cx="5542465" cy="417462"/>
          </a:xfrm>
          <a:prstGeom prst="rect">
            <a:avLst/>
          </a:prstGeom>
          <a:noFill/>
          <a:ln cap="flat" cmpd="sng" w="9525">
            <a:solidFill>
              <a:schemeClr val="dk2"/>
            </a:solidFill>
            <a:prstDash val="solid"/>
            <a:round/>
            <a:headEnd len="sm" w="sm" type="none"/>
            <a:tailEnd len="sm" w="sm" type="none"/>
          </a:ln>
        </p:spPr>
      </p:pic>
      <p:pic>
        <p:nvPicPr>
          <p:cNvPr id="98" name="Google Shape;98;p18"/>
          <p:cNvPicPr preferRelativeResize="0"/>
          <p:nvPr/>
        </p:nvPicPr>
        <p:blipFill>
          <a:blip r:embed="rId4">
            <a:alphaModFix/>
          </a:blip>
          <a:stretch>
            <a:fillRect/>
          </a:stretch>
        </p:blipFill>
        <p:spPr>
          <a:xfrm>
            <a:off x="422950" y="1819853"/>
            <a:ext cx="3128550" cy="2181225"/>
          </a:xfrm>
          <a:prstGeom prst="rect">
            <a:avLst/>
          </a:prstGeom>
          <a:noFill/>
          <a:ln cap="flat" cmpd="sng" w="9525">
            <a:solidFill>
              <a:schemeClr val="dk2"/>
            </a:solidFill>
            <a:prstDash val="solid"/>
            <a:round/>
            <a:headEnd len="sm" w="sm" type="none"/>
            <a:tailEnd len="sm" w="sm" type="none"/>
          </a:ln>
        </p:spPr>
      </p:pic>
      <p:pic>
        <p:nvPicPr>
          <p:cNvPr id="99" name="Google Shape;99;p18"/>
          <p:cNvPicPr preferRelativeResize="0"/>
          <p:nvPr/>
        </p:nvPicPr>
        <p:blipFill>
          <a:blip r:embed="rId5">
            <a:alphaModFix/>
          </a:blip>
          <a:stretch>
            <a:fillRect/>
          </a:stretch>
        </p:blipFill>
        <p:spPr>
          <a:xfrm>
            <a:off x="5262550" y="2107975"/>
            <a:ext cx="3627950" cy="2813200"/>
          </a:xfrm>
          <a:prstGeom prst="rect">
            <a:avLst/>
          </a:prstGeom>
          <a:noFill/>
          <a:ln cap="flat" cmpd="sng" w="9525">
            <a:solidFill>
              <a:schemeClr val="dk2"/>
            </a:solidFill>
            <a:prstDash val="solid"/>
            <a:round/>
            <a:headEnd len="sm" w="sm" type="none"/>
            <a:tailEnd len="sm" w="sm" type="none"/>
          </a:ln>
        </p:spPr>
      </p:pic>
      <p:sp>
        <p:nvSpPr>
          <p:cNvPr id="100" name="Google Shape;100;p18"/>
          <p:cNvSpPr txBox="1"/>
          <p:nvPr/>
        </p:nvSpPr>
        <p:spPr>
          <a:xfrm>
            <a:off x="335800" y="4001075"/>
            <a:ext cx="3128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GB" sz="1100">
                <a:solidFill>
                  <a:schemeClr val="dk2"/>
                </a:solidFill>
              </a:rPr>
              <a:t>Removing other categories of ‘Animal Type’ from the database</a:t>
            </a:r>
            <a:endParaRPr b="1" i="1" sz="1100">
              <a:solidFill>
                <a:schemeClr val="dk2"/>
              </a:solidFill>
            </a:endParaRPr>
          </a:p>
        </p:txBody>
      </p:sp>
      <p:sp>
        <p:nvSpPr>
          <p:cNvPr id="101" name="Google Shape;101;p18"/>
          <p:cNvSpPr txBox="1"/>
          <p:nvPr/>
        </p:nvSpPr>
        <p:spPr>
          <a:xfrm>
            <a:off x="6539975" y="1584100"/>
            <a:ext cx="2350500" cy="523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i="1" lang="en-GB" sz="1100">
                <a:solidFill>
                  <a:schemeClr val="dk2"/>
                </a:solidFill>
              </a:rPr>
              <a:t>Understanding the statistics of high intake rates over the years</a:t>
            </a:r>
            <a:endParaRPr b="1" i="1" sz="11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nvSpPr>
        <p:spPr>
          <a:xfrm>
            <a:off x="335800" y="500450"/>
            <a:ext cx="2931900" cy="728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i="1" lang="en-GB" sz="2020">
                <a:solidFill>
                  <a:schemeClr val="dk1"/>
                </a:solidFill>
              </a:rPr>
              <a:t>A Few Insights </a:t>
            </a:r>
            <a:endParaRPr b="1" i="1" sz="2020">
              <a:solidFill>
                <a:schemeClr val="dk1"/>
              </a:solidFill>
            </a:endParaRPr>
          </a:p>
        </p:txBody>
      </p:sp>
      <p:sp>
        <p:nvSpPr>
          <p:cNvPr id="107" name="Google Shape;107;p19"/>
          <p:cNvSpPr/>
          <p:nvPr/>
        </p:nvSpPr>
        <p:spPr>
          <a:xfrm>
            <a:off x="422950" y="895100"/>
            <a:ext cx="1806900" cy="73500"/>
          </a:xfrm>
          <a:prstGeom prst="rect">
            <a:avLst/>
          </a:prstGeom>
          <a:solidFill>
            <a:srgbClr val="D5273B"/>
          </a:solidFill>
          <a:ln cap="flat" cmpd="sng" w="9525">
            <a:solidFill>
              <a:srgbClr val="D527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08" name="Google Shape;108;p19"/>
          <p:cNvPicPr preferRelativeResize="0"/>
          <p:nvPr/>
        </p:nvPicPr>
        <p:blipFill>
          <a:blip r:embed="rId3">
            <a:alphaModFix/>
          </a:blip>
          <a:stretch>
            <a:fillRect/>
          </a:stretch>
        </p:blipFill>
        <p:spPr>
          <a:xfrm>
            <a:off x="3762375" y="671300"/>
            <a:ext cx="4923200" cy="4079726"/>
          </a:xfrm>
          <a:prstGeom prst="rect">
            <a:avLst/>
          </a:prstGeom>
          <a:noFill/>
          <a:ln cap="flat" cmpd="sng" w="9525">
            <a:solidFill>
              <a:schemeClr val="dk2"/>
            </a:solidFill>
            <a:prstDash val="solid"/>
            <a:round/>
            <a:headEnd len="sm" w="sm" type="none"/>
            <a:tailEnd len="sm" w="sm" type="none"/>
          </a:ln>
        </p:spPr>
      </p:pic>
      <p:pic>
        <p:nvPicPr>
          <p:cNvPr id="109" name="Google Shape;109;p19"/>
          <p:cNvPicPr preferRelativeResize="0"/>
          <p:nvPr/>
        </p:nvPicPr>
        <p:blipFill>
          <a:blip r:embed="rId4">
            <a:alphaModFix/>
          </a:blip>
          <a:stretch>
            <a:fillRect/>
          </a:stretch>
        </p:blipFill>
        <p:spPr>
          <a:xfrm>
            <a:off x="422950" y="1293488"/>
            <a:ext cx="3133706" cy="1190800"/>
          </a:xfrm>
          <a:prstGeom prst="rect">
            <a:avLst/>
          </a:prstGeom>
          <a:noFill/>
          <a:ln cap="flat" cmpd="sng" w="9525">
            <a:solidFill>
              <a:schemeClr val="dk2"/>
            </a:solidFill>
            <a:prstDash val="solid"/>
            <a:round/>
            <a:headEnd len="sm" w="sm" type="none"/>
            <a:tailEnd len="sm" w="sm" type="none"/>
          </a:ln>
        </p:spPr>
      </p:pic>
      <p:sp>
        <p:nvSpPr>
          <p:cNvPr id="110" name="Google Shape;110;p19"/>
          <p:cNvSpPr txBox="1"/>
          <p:nvPr/>
        </p:nvSpPr>
        <p:spPr>
          <a:xfrm>
            <a:off x="335800" y="2549225"/>
            <a:ext cx="31287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GB" sz="1100">
                <a:solidFill>
                  <a:schemeClr val="dk2"/>
                </a:solidFill>
              </a:rPr>
              <a:t>Categorizing and counting the number of cats and dogs in the dataset after removing other categories</a:t>
            </a:r>
            <a:endParaRPr b="1" i="1" sz="1100">
              <a:solidFill>
                <a:schemeClr val="dk2"/>
              </a:solidFill>
            </a:endParaRPr>
          </a:p>
        </p:txBody>
      </p:sp>
      <p:sp>
        <p:nvSpPr>
          <p:cNvPr id="111" name="Google Shape;111;p19"/>
          <p:cNvSpPr txBox="1"/>
          <p:nvPr/>
        </p:nvSpPr>
        <p:spPr>
          <a:xfrm>
            <a:off x="1059700" y="4112150"/>
            <a:ext cx="3128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GB" sz="1100">
                <a:solidFill>
                  <a:schemeClr val="dk2"/>
                </a:solidFill>
              </a:rPr>
              <a:t>Plotting ten months with the highest number of intakes into the shelters</a:t>
            </a:r>
            <a:endParaRPr b="1" i="1" sz="1100">
              <a:solidFill>
                <a:schemeClr val="dk2"/>
              </a:solidFill>
            </a:endParaRPr>
          </a:p>
        </p:txBody>
      </p:sp>
      <p:sp>
        <p:nvSpPr>
          <p:cNvPr id="112" name="Google Shape;112;p19"/>
          <p:cNvSpPr/>
          <p:nvPr/>
        </p:nvSpPr>
        <p:spPr>
          <a:xfrm>
            <a:off x="3267700" y="3814550"/>
            <a:ext cx="414900" cy="2976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nvSpPr>
        <p:spPr>
          <a:xfrm>
            <a:off x="335800" y="500450"/>
            <a:ext cx="2931900" cy="728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i="1" lang="en-GB" sz="2020">
                <a:solidFill>
                  <a:schemeClr val="dk1"/>
                </a:solidFill>
              </a:rPr>
              <a:t>A Few Insights </a:t>
            </a:r>
            <a:endParaRPr b="1" i="1" sz="2020">
              <a:solidFill>
                <a:schemeClr val="dk1"/>
              </a:solidFill>
            </a:endParaRPr>
          </a:p>
        </p:txBody>
      </p:sp>
      <p:sp>
        <p:nvSpPr>
          <p:cNvPr id="118" name="Google Shape;118;p20"/>
          <p:cNvSpPr/>
          <p:nvPr/>
        </p:nvSpPr>
        <p:spPr>
          <a:xfrm>
            <a:off x="422950" y="895100"/>
            <a:ext cx="1806900" cy="73500"/>
          </a:xfrm>
          <a:prstGeom prst="rect">
            <a:avLst/>
          </a:prstGeom>
          <a:solidFill>
            <a:srgbClr val="D5273B"/>
          </a:solidFill>
          <a:ln cap="flat" cmpd="sng" w="9525">
            <a:solidFill>
              <a:srgbClr val="D527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19" name="Google Shape;119;p20"/>
          <p:cNvPicPr preferRelativeResize="0"/>
          <p:nvPr/>
        </p:nvPicPr>
        <p:blipFill>
          <a:blip r:embed="rId3">
            <a:alphaModFix/>
          </a:blip>
          <a:stretch>
            <a:fillRect/>
          </a:stretch>
        </p:blipFill>
        <p:spPr>
          <a:xfrm>
            <a:off x="2976225" y="214937"/>
            <a:ext cx="4802000" cy="4713626"/>
          </a:xfrm>
          <a:prstGeom prst="rect">
            <a:avLst/>
          </a:prstGeom>
          <a:noFill/>
          <a:ln cap="flat" cmpd="sng" w="9525">
            <a:solidFill>
              <a:schemeClr val="dk2"/>
            </a:solidFill>
            <a:prstDash val="solid"/>
            <a:round/>
            <a:headEnd len="sm" w="sm" type="none"/>
            <a:tailEnd len="sm" w="sm" type="none"/>
          </a:ln>
        </p:spPr>
      </p:pic>
      <p:sp>
        <p:nvSpPr>
          <p:cNvPr id="120" name="Google Shape;120;p20"/>
          <p:cNvSpPr txBox="1"/>
          <p:nvPr/>
        </p:nvSpPr>
        <p:spPr>
          <a:xfrm>
            <a:off x="422950" y="3643050"/>
            <a:ext cx="22932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GB" sz="1100">
                <a:solidFill>
                  <a:schemeClr val="dk2"/>
                </a:solidFill>
              </a:rPr>
              <a:t>A scatter plot </a:t>
            </a:r>
            <a:r>
              <a:rPr b="1" i="1" lang="en-GB" sz="1100">
                <a:solidFill>
                  <a:schemeClr val="dk2"/>
                </a:solidFill>
              </a:rPr>
              <a:t>which shows the relation between the intake type and intake condition of each cat/dog.</a:t>
            </a:r>
            <a:endParaRPr b="1" i="1" sz="1100">
              <a:solidFill>
                <a:schemeClr val="dk2"/>
              </a:solidFill>
            </a:endParaRPr>
          </a:p>
        </p:txBody>
      </p:sp>
      <p:sp>
        <p:nvSpPr>
          <p:cNvPr id="121" name="Google Shape;121;p20"/>
          <p:cNvSpPr/>
          <p:nvPr/>
        </p:nvSpPr>
        <p:spPr>
          <a:xfrm rot="-10798100">
            <a:off x="2334885" y="4212893"/>
            <a:ext cx="542700" cy="2715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nvSpPr>
        <p:spPr>
          <a:xfrm>
            <a:off x="335800" y="500450"/>
            <a:ext cx="4749600" cy="728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i="1" lang="en-GB" sz="2020">
                <a:solidFill>
                  <a:schemeClr val="dk1"/>
                </a:solidFill>
              </a:rPr>
              <a:t>Implementation of Machine Learning</a:t>
            </a:r>
            <a:endParaRPr b="1" i="1" sz="2020">
              <a:solidFill>
                <a:schemeClr val="dk1"/>
              </a:solidFill>
            </a:endParaRPr>
          </a:p>
        </p:txBody>
      </p:sp>
      <p:sp>
        <p:nvSpPr>
          <p:cNvPr id="127" name="Google Shape;127;p21"/>
          <p:cNvSpPr/>
          <p:nvPr/>
        </p:nvSpPr>
        <p:spPr>
          <a:xfrm>
            <a:off x="422950" y="895100"/>
            <a:ext cx="4465200" cy="73500"/>
          </a:xfrm>
          <a:prstGeom prst="rect">
            <a:avLst/>
          </a:prstGeom>
          <a:solidFill>
            <a:srgbClr val="D5273B"/>
          </a:solidFill>
          <a:ln cap="flat" cmpd="sng" w="9525">
            <a:solidFill>
              <a:srgbClr val="D5273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 name="Google Shape;128;p21"/>
          <p:cNvSpPr txBox="1"/>
          <p:nvPr>
            <p:ph idx="1" type="body"/>
          </p:nvPr>
        </p:nvSpPr>
        <p:spPr>
          <a:xfrm>
            <a:off x="311700" y="13048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i="1" lang="en-GB" sz="1400"/>
              <a:t>We propose to explore </a:t>
            </a:r>
            <a:r>
              <a:rPr b="1" i="1" lang="en-GB" sz="1400"/>
              <a:t>novel </a:t>
            </a:r>
            <a:r>
              <a:rPr i="1" lang="en-GB" sz="1400"/>
              <a:t>directions in predictive modeling for shelter animal outcomes by integrating a wide range of </a:t>
            </a:r>
            <a:r>
              <a:rPr b="1" i="1" lang="en-GB" sz="1400"/>
              <a:t>features </a:t>
            </a:r>
            <a:r>
              <a:rPr i="1" lang="en-GB" sz="1400"/>
              <a:t>including not only demographic information but also behavioral traits, health status, and historical shelter data. </a:t>
            </a:r>
            <a:endParaRPr i="1" sz="1400"/>
          </a:p>
          <a:p>
            <a:pPr indent="0" lvl="0" marL="0" rtl="0" algn="l">
              <a:spcBef>
                <a:spcPts val="1200"/>
              </a:spcBef>
              <a:spcAft>
                <a:spcPts val="0"/>
              </a:spcAft>
              <a:buNone/>
            </a:pPr>
            <a:r>
              <a:t/>
            </a:r>
            <a:endParaRPr i="1" sz="1400"/>
          </a:p>
          <a:p>
            <a:pPr indent="0" lvl="0" marL="0" rtl="0" algn="l">
              <a:spcBef>
                <a:spcPts val="1200"/>
              </a:spcBef>
              <a:spcAft>
                <a:spcPts val="0"/>
              </a:spcAft>
              <a:buNone/>
            </a:pPr>
            <a:r>
              <a:rPr i="1" lang="en-GB" sz="1400"/>
              <a:t>Additionally, we aim to leverage advanced machine learning </a:t>
            </a:r>
            <a:r>
              <a:rPr b="1" i="1" lang="en-GB" sz="1400"/>
              <a:t>algorithms </a:t>
            </a:r>
            <a:r>
              <a:rPr i="1" lang="en-GB" sz="1400"/>
              <a:t>such as classification trees, random forests, etc., to capture complex relationships among predictors and predict adoption likelihood more accurately.</a:t>
            </a:r>
            <a:endParaRPr i="1" sz="1400"/>
          </a:p>
          <a:p>
            <a:pPr indent="0" lvl="0" marL="0" rtl="0" algn="l">
              <a:spcBef>
                <a:spcPts val="1200"/>
              </a:spcBef>
              <a:spcAft>
                <a:spcPts val="0"/>
              </a:spcAft>
              <a:buNone/>
            </a:pPr>
            <a:r>
              <a:t/>
            </a:r>
            <a:endParaRPr i="1" sz="1400"/>
          </a:p>
          <a:p>
            <a:pPr indent="0" lvl="0" marL="0" rtl="0" algn="l">
              <a:spcBef>
                <a:spcPts val="1200"/>
              </a:spcBef>
              <a:spcAft>
                <a:spcPts val="1200"/>
              </a:spcAft>
              <a:buNone/>
            </a:pPr>
            <a:r>
              <a:rPr i="1" lang="en-GB" sz="1400"/>
              <a:t>We will use four main </a:t>
            </a:r>
            <a:r>
              <a:rPr b="1" i="1" lang="en-GB" sz="1400"/>
              <a:t>predictive </a:t>
            </a:r>
            <a:r>
              <a:rPr i="1" lang="en-GB" sz="1400"/>
              <a:t>models: k-nearest neighbours, naive bayes, classification tree, random forest. Then, will then determine the baseline prediction </a:t>
            </a:r>
            <a:r>
              <a:rPr b="1" i="1" lang="en-GB" sz="1400"/>
              <a:t>accuracy </a:t>
            </a:r>
            <a:r>
              <a:rPr i="1" lang="en-GB" sz="1400"/>
              <a:t>and decide upon which method works best to achieve the necessary results. Then,  if time permits, we plan on scaling the method to work on larger datasets, covering more parts of the country.</a:t>
            </a:r>
            <a:endParaRPr i="1"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