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3729ca6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93729ca6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cc0f3f8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cc0f3f8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Thus, this platform can be a powerful tool for content creators, marketers, advertisers, and businesses to make data-driven decisions and enhance user experience.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093e8dcfc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093e8dcfc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Thus, this platform can be a powerful tool for content creators, marketers, advertisers, and businesses to make data-driven decisions and enhance user experience.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38dbd43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38dbd43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38dbd436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38dbd43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38dbd43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38dbd43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us now look into YARN’s real-world installations. The authors first shared their experience of running YARN at Yahoo and then followed it with multiple frameworks that have been ported to YARN.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Define protocols/libraries and provide framework for custom application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Share same hadoop cluster across applications, container allocations based on locality, memory, etc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Compact scheduling protocol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Multiple versions of same app can co exist leading to experimentation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Common services needed to build distributed application are included in a pluggable framework, distributed file sharing service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65989f7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65989f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us now look into YARN’s real-world installations. The authors first shared their experience of running YARN at Yahoo and then followed it with multiple frameworks that have been ported to YARN.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Define protocols/libraries and provide framework for custom application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Share same hadoop cluster across applications, container allocations based on locality, memory, etc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Compact scheduling protocol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Multiple versions of same app can co exist leading to experimentation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Common services needed to build distributed application are included in a pluggable framework, distributed file sharing service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65989f7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65989f7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us now look into YARN’s real-world installations. The authors first shared their experience of running YARN at Yahoo and then followed it with multiple frameworks that have been ported to YARN.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Define protocols/libraries and provide framework for custom application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Share same hadoop cluster across applications, container allocations based on locality, memory, etc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Compact scheduling protocol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Multiple versions of same app can co exist leading to experimentation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Common services needed to build distributed application are included in a pluggable framework, distributed file sharing service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38dbd436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38dbd436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us now look into YARN’s real-world installations. The authors first shared their experience of running YARN at Yahoo and then followed it with multiple frameworks that have been ported to YARN.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Define protocols/libraries and provide framework for custom application development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Share same hadoop cluster across applications, container allocations based on locality, memory, etc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Compact scheduling protocol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Multiple versions of same app can co exist leading to experimentation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Common services needed to build distributed application are included in a pluggable framework, distributed file sharing service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l.acm.org/doi/proceedings/10.1145/2523616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23150" y="2383363"/>
            <a:ext cx="83274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50"/>
              <a:t>TubePulse:</a:t>
            </a:r>
            <a:endParaRPr b="1" sz="3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44"/>
              <a:t>Harnessing YouTube Insights Using The Cloud</a:t>
            </a:r>
            <a:endParaRPr b="1" sz="2844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6150" y="3569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Abhigna Sowgandhika Vadlamudi              Geethika Komma              Kausthubh Reddy Eleti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56" name="Google Shape;56;p13"/>
          <p:cNvSpPr/>
          <p:nvPr/>
        </p:nvSpPr>
        <p:spPr>
          <a:xfrm>
            <a:off x="-39900" y="75"/>
            <a:ext cx="9223800" cy="13728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 flipH="1">
            <a:off x="632825" y="168100"/>
            <a:ext cx="12000" cy="100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26550" y="386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   2268166					  2263649				 2297857</a:t>
            </a:r>
            <a:endParaRPr sz="14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44825" y="4161575"/>
            <a:ext cx="32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avadlam2@cougarnet.uh.edu </a:t>
            </a:r>
            <a:endParaRPr sz="1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79875" y="4161575"/>
            <a:ext cx="32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gkomma2@cougarnet.uh.edu</a:t>
            </a:r>
            <a:endParaRPr sz="13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596250" y="4161575"/>
            <a:ext cx="3222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/>
              <a:t>keleti@cougarnet.uh.edu</a:t>
            </a:r>
            <a:endParaRPr sz="13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463" y="251050"/>
            <a:ext cx="5687065" cy="7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flipH="1">
            <a:off x="8499175" y="185025"/>
            <a:ext cx="12000" cy="1002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3550200" y="2285438"/>
            <a:ext cx="218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 YOU</a:t>
            </a:r>
            <a:endParaRPr b="1"/>
          </a:p>
        </p:txBody>
      </p:sp>
      <p:sp>
        <p:nvSpPr>
          <p:cNvPr id="202" name="Google Shape;202;p22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70" name="Google Shape;70;p14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25" y="4867138"/>
            <a:ext cx="3209550" cy="2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76275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This project aims to securely manage, streamline, and perform analysis on the structured and semi-structured YouTube videos data based on the video categories and the trending metrics. A few use-cases are: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This project aims to securely manage, streamline, and perform analysis on the structured and semi-structured YouTube videos data based on the video categories and the trending metrics. A few use-cases are: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225" y="4867138"/>
            <a:ext cx="3209550" cy="24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5"/>
          <p:cNvGrpSpPr/>
          <p:nvPr/>
        </p:nvGrpSpPr>
        <p:grpSpPr>
          <a:xfrm>
            <a:off x="1338463" y="2121219"/>
            <a:ext cx="1586948" cy="2591910"/>
            <a:chOff x="1118209" y="227615"/>
            <a:chExt cx="2090841" cy="4132510"/>
          </a:xfrm>
        </p:grpSpPr>
        <p:sp>
          <p:nvSpPr>
            <p:cNvPr id="84" name="Google Shape;84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gradFill>
              <a:gsLst>
                <a:gs pos="0">
                  <a:srgbClr val="98000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18209" y="341743"/>
              <a:ext cx="2048100" cy="1724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 rot="5400000">
              <a:off x="1938871" y="217792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118308" y="224036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to analyze the performance of a user’s content and develop a strategy to produce more appealing and relevant videos.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233850" y="227615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C8102E"/>
                  </a:solidFill>
                </a:rPr>
                <a:t>Content Strategy Optimization</a:t>
              </a:r>
              <a:endParaRPr b="1" sz="4100">
                <a:solidFill>
                  <a:srgbClr val="C8102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6218612" y="2121225"/>
            <a:ext cx="1586929" cy="2591904"/>
            <a:chOff x="1118234" y="227625"/>
            <a:chExt cx="2090816" cy="4132500"/>
          </a:xfrm>
        </p:grpSpPr>
        <p:sp>
          <p:nvSpPr>
            <p:cNvPr id="90" name="Google Shape;90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gradFill>
              <a:gsLst>
                <a:gs pos="0">
                  <a:srgbClr val="98000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118234" y="341745"/>
              <a:ext cx="2048100" cy="170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5400000">
              <a:off x="1938871" y="217792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18308" y="224036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allows us to analyze viewer behavior, watch time, ad performance which can lead to better decisions on ad placements.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178642" y="227625"/>
              <a:ext cx="18702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C8102E"/>
                  </a:solidFill>
                </a:rPr>
                <a:t>Ad-campaign and Monetization</a:t>
              </a:r>
              <a:endParaRPr b="1" sz="1500">
                <a:solidFill>
                  <a:srgbClr val="C8102E"/>
                </a:solidFill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4591912" y="2121219"/>
            <a:ext cx="1586929" cy="2591910"/>
            <a:chOff x="1118234" y="227615"/>
            <a:chExt cx="2090816" cy="4132510"/>
          </a:xfrm>
        </p:grpSpPr>
        <p:sp>
          <p:nvSpPr>
            <p:cNvPr id="96" name="Google Shape;96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gradFill>
              <a:gsLst>
                <a:gs pos="0">
                  <a:srgbClr val="98000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118234" y="341745"/>
              <a:ext cx="2048100" cy="170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rot="5400000">
              <a:off x="1938871" y="217792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118308" y="224036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to analyze sentiment in comments and understand audience reactions.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233850" y="227615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C8102E"/>
                  </a:solidFill>
                </a:rPr>
                <a:t>User Engagement Analysis</a:t>
              </a:r>
              <a:endParaRPr b="1" sz="1500">
                <a:solidFill>
                  <a:srgbClr val="C8102E"/>
                </a:solidFill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2965188" y="2156411"/>
            <a:ext cx="1586939" cy="2556718"/>
            <a:chOff x="1118222" y="283725"/>
            <a:chExt cx="2090828" cy="4076400"/>
          </a:xfrm>
        </p:grpSpPr>
        <p:sp>
          <p:nvSpPr>
            <p:cNvPr id="102" name="Google Shape;102;p15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gradFill>
              <a:gsLst>
                <a:gs pos="0">
                  <a:srgbClr val="980000"/>
                </a:gs>
                <a:gs pos="100000">
                  <a:srgbClr val="D9686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118222" y="341745"/>
              <a:ext cx="2048100" cy="1724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 rot="5400000">
              <a:off x="1938871" y="2177929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118308" y="224036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lt1"/>
                  </a:solidFill>
                </a:rPr>
                <a:t>helps in better understanding of the demographics and preferences of the audience which allows improved segmentation.</a:t>
              </a:r>
              <a:endParaRPr sz="1000">
                <a:solidFill>
                  <a:schemeClr val="lt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1118321" y="470610"/>
              <a:ext cx="19305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-GB" sz="1500">
                  <a:solidFill>
                    <a:srgbClr val="C8102E"/>
                  </a:solidFill>
                </a:rPr>
                <a:t>Audience Segmentation</a:t>
              </a:r>
              <a:endParaRPr b="1" sz="1500">
                <a:solidFill>
                  <a:srgbClr val="C8102E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OBJECTIVES</a:t>
            </a:r>
            <a:endParaRPr b="1"/>
          </a:p>
        </p:txBody>
      </p:sp>
      <p:sp>
        <p:nvSpPr>
          <p:cNvPr id="112" name="Google Shape;112;p16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311700" y="1242975"/>
            <a:ext cx="3555513" cy="924600"/>
            <a:chOff x="311700" y="1242975"/>
            <a:chExt cx="3555513" cy="924600"/>
          </a:xfrm>
        </p:grpSpPr>
        <p:cxnSp>
          <p:nvCxnSpPr>
            <p:cNvPr id="115" name="Google Shape;115;p16"/>
            <p:cNvCxnSpPr/>
            <p:nvPr/>
          </p:nvCxnSpPr>
          <p:spPr>
            <a:xfrm rot="10800000">
              <a:off x="2642013" y="1654113"/>
              <a:ext cx="1225200" cy="0"/>
            </a:xfrm>
            <a:prstGeom prst="straightConnector1">
              <a:avLst/>
            </a:prstGeom>
            <a:noFill/>
            <a:ln cap="flat" cmpd="sng" w="9525">
              <a:solidFill>
                <a:srgbClr val="D83829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6" name="Google Shape;116;p16"/>
            <p:cNvSpPr txBox="1"/>
            <p:nvPr/>
          </p:nvSpPr>
          <p:spPr>
            <a:xfrm>
              <a:off x="311700" y="1242975"/>
              <a:ext cx="21213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Data Ingestion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Process: Utilize AWS CLI for uploading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raw data to Amazon S3.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Outcome: Centralized storage of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YouTube video statistics.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308838" y="2646125"/>
            <a:ext cx="3263100" cy="924600"/>
            <a:chOff x="308838" y="2646125"/>
            <a:chExt cx="3263100" cy="924600"/>
          </a:xfrm>
        </p:grpSpPr>
        <p:cxnSp>
          <p:nvCxnSpPr>
            <p:cNvPr id="118" name="Google Shape;118;p16"/>
            <p:cNvCxnSpPr/>
            <p:nvPr/>
          </p:nvCxnSpPr>
          <p:spPr>
            <a:xfrm rot="10800000">
              <a:off x="2641938" y="3108425"/>
              <a:ext cx="930000" cy="0"/>
            </a:xfrm>
            <a:prstGeom prst="straightConnector1">
              <a:avLst/>
            </a:prstGeom>
            <a:noFill/>
            <a:ln cap="flat" cmpd="sng" w="9525">
              <a:solidFill>
                <a:srgbClr val="BE2F22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9" name="Google Shape;119;p16"/>
            <p:cNvSpPr txBox="1"/>
            <p:nvPr/>
          </p:nvSpPr>
          <p:spPr>
            <a:xfrm>
              <a:off x="308838" y="264612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ETL System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Process: AWS Glue crawlers for cataloging, Lambda functions for data transformation.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Outcome: Structured and clean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data ready for analysis.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4657738" y="3772700"/>
            <a:ext cx="4162750" cy="924600"/>
            <a:chOff x="4657738" y="3772700"/>
            <a:chExt cx="4162750" cy="924600"/>
          </a:xfrm>
        </p:grpSpPr>
        <p:cxnSp>
          <p:nvCxnSpPr>
            <p:cNvPr id="121" name="Google Shape;121;p16"/>
            <p:cNvCxnSpPr/>
            <p:nvPr/>
          </p:nvCxnSpPr>
          <p:spPr>
            <a:xfrm>
              <a:off x="4657738" y="3854000"/>
              <a:ext cx="1838700" cy="0"/>
            </a:xfrm>
            <a:prstGeom prst="straightConnector1">
              <a:avLst/>
            </a:prstGeom>
            <a:noFill/>
            <a:ln cap="flat" cmpd="sng" w="9525">
              <a:solidFill>
                <a:srgbClr val="B02C20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2" name="Google Shape;122;p16"/>
            <p:cNvSpPr txBox="1"/>
            <p:nvPr/>
          </p:nvSpPr>
          <p:spPr>
            <a:xfrm>
              <a:off x="6696488" y="377270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Reporting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Process: Create a reporting dashboard using Amazon QuickSight.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Outcome: User-friendly insights into YouTube video analytics.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5209838" y="938175"/>
            <a:ext cx="3610650" cy="924600"/>
            <a:chOff x="5209838" y="938175"/>
            <a:chExt cx="3610650" cy="924600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6696488" y="938175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Data Lake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Process: Establish a data lake on Amazon S3 for centralized and organized storage.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 Outcome: Efficient data retrieval and management.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" name="Google Shape;125;p16"/>
            <p:cNvCxnSpPr/>
            <p:nvPr/>
          </p:nvCxnSpPr>
          <p:spPr>
            <a:xfrm>
              <a:off x="5209838" y="1654113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80201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6" name="Google Shape;126;p16"/>
          <p:cNvGrpSpPr/>
          <p:nvPr/>
        </p:nvGrpSpPr>
        <p:grpSpPr>
          <a:xfrm>
            <a:off x="5610288" y="2313350"/>
            <a:ext cx="3210200" cy="924600"/>
            <a:chOff x="5610288" y="2313350"/>
            <a:chExt cx="3210200" cy="924600"/>
          </a:xfrm>
        </p:grpSpPr>
        <p:cxnSp>
          <p:nvCxnSpPr>
            <p:cNvPr id="127" name="Google Shape;127;p16"/>
            <p:cNvCxnSpPr/>
            <p:nvPr/>
          </p:nvCxnSpPr>
          <p:spPr>
            <a:xfrm>
              <a:off x="5610288" y="2775650"/>
              <a:ext cx="886200" cy="0"/>
            </a:xfrm>
            <a:prstGeom prst="straightConnector1">
              <a:avLst/>
            </a:prstGeom>
            <a:noFill/>
            <a:ln cap="flat" cmpd="sng" w="9525">
              <a:solidFill>
                <a:srgbClr val="A72A1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28" name="Google Shape;128;p16"/>
            <p:cNvSpPr txBox="1"/>
            <p:nvPr/>
          </p:nvSpPr>
          <p:spPr>
            <a:xfrm>
              <a:off x="6696488" y="2313350"/>
              <a:ext cx="21240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latin typeface="Roboto"/>
                  <a:ea typeface="Roboto"/>
                  <a:cs typeface="Roboto"/>
                  <a:sym typeface="Roboto"/>
                </a:rPr>
                <a:t>Scalability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Process: Design a scalable system capable of handling high data volume.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-GB" sz="800">
                  <a:latin typeface="Roboto"/>
                  <a:ea typeface="Roboto"/>
                  <a:cs typeface="Roboto"/>
                  <a:sym typeface="Roboto"/>
                </a:rPr>
                <a:t>Outcome: Ensure the system's ability to grow with expanding data.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2601236" y="654951"/>
            <a:ext cx="3922200" cy="3915924"/>
            <a:chOff x="2610905" y="610653"/>
            <a:chExt cx="3922200" cy="3922200"/>
          </a:xfrm>
        </p:grpSpPr>
        <p:sp>
          <p:nvSpPr>
            <p:cNvPr id="130" name="Google Shape;130;p16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3600063">
              <a:off x="3186335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 rot="4024705">
              <a:off x="5326681" y="194089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A72A1E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rot="-6816027">
              <a:off x="5326729" y="1940918"/>
              <a:ext cx="578485" cy="57903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rot="-8936366">
              <a:off x="3659126" y="3173505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E2F22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1824498">
              <a:off x="3659375" y="3173497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-176551">
              <a:off x="4312105" y="1195442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802017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 rot="10584085">
              <a:off x="4312088" y="1195622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 rot="8344778">
              <a:off x="4940929" y="316288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B02C20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 rot="-2495643">
              <a:off x="4941000" y="3162728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 rot="-4556960">
              <a:off x="3257335" y="1939059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D83829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 rot="6204541">
              <a:off x="3257468" y="1938977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ARCHITECTURE</a:t>
            </a:r>
            <a:endParaRPr b="1"/>
          </a:p>
        </p:txBody>
      </p:sp>
      <p:sp>
        <p:nvSpPr>
          <p:cNvPr id="155" name="Google Shape;155;p17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785950" y="4476700"/>
            <a:ext cx="3572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©</a:t>
            </a:r>
            <a:r>
              <a:rPr lang="en-GB" sz="7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SOCC '13: Proceedings of the 4th annual Symposium on Cloud Computing</a:t>
            </a:r>
            <a:r>
              <a:rPr lang="en-GB" sz="700">
                <a:solidFill>
                  <a:schemeClr val="dk2"/>
                </a:solidFill>
              </a:rPr>
              <a:t>, YARN</a:t>
            </a:r>
            <a:endParaRPr sz="700">
              <a:solidFill>
                <a:schemeClr val="dk2"/>
              </a:solidFill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250" y="1093925"/>
            <a:ext cx="5877495" cy="3306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IMPLEMENTATION</a:t>
            </a:r>
            <a:endParaRPr b="1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11700" y="117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1. Data Ingestion: </a:t>
            </a:r>
            <a:r>
              <a:rPr lang="en-GB" sz="1400">
                <a:solidFill>
                  <a:schemeClr val="dk1"/>
                </a:solidFill>
              </a:rPr>
              <a:t>AWS CLI is used to upload raw data to S3 bucket.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2. ETL System: </a:t>
            </a:r>
            <a:r>
              <a:rPr lang="en-GB" sz="1400">
                <a:solidFill>
                  <a:schemeClr val="dk1"/>
                </a:solidFill>
              </a:rPr>
              <a:t>AWS Glue crawlers are implemented for cataloging while lambda functions are used to enable data transformation.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3. Data Lake:</a:t>
            </a:r>
            <a:r>
              <a:rPr lang="en-GB" sz="1400">
                <a:solidFill>
                  <a:schemeClr val="dk1"/>
                </a:solidFill>
              </a:rPr>
              <a:t> Centralized and structured data lake on Amazon S3.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4. Scalability: </a:t>
            </a:r>
            <a:r>
              <a:rPr lang="en-GB" sz="1400">
                <a:solidFill>
                  <a:schemeClr val="dk1"/>
                </a:solidFill>
              </a:rPr>
              <a:t>The system is designed to handle growing data volumes effectively.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5. Cloud Services: </a:t>
            </a:r>
            <a:r>
              <a:rPr lang="en-GB" sz="1400">
                <a:solidFill>
                  <a:schemeClr val="dk1"/>
                </a:solidFill>
              </a:rPr>
              <a:t>IAM roles are specified  for secure access. AWS Glue is used for data cataloging, lambda functions for data processing and AWS Athena for interactive queries.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6. Reporting: </a:t>
            </a:r>
            <a:r>
              <a:rPr lang="en-GB" sz="1400">
                <a:solidFill>
                  <a:schemeClr val="dk1"/>
                </a:solidFill>
              </a:rPr>
              <a:t>Reporting dashboard is created using Amazon QuickSight.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DASHBOARDS</a:t>
            </a:r>
            <a:endParaRPr b="1"/>
          </a:p>
        </p:txBody>
      </p:sp>
      <p:sp>
        <p:nvSpPr>
          <p:cNvPr id="172" name="Google Shape;172;p19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25" y="1079600"/>
            <a:ext cx="4122624" cy="21483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99" y="2279350"/>
            <a:ext cx="3643124" cy="227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19"/>
          <p:cNvSpPr txBox="1"/>
          <p:nvPr/>
        </p:nvSpPr>
        <p:spPr>
          <a:xfrm>
            <a:off x="-993512" y="3356525"/>
            <a:ext cx="684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of Likes by Region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3470913" y="1879750"/>
            <a:ext cx="684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of Views by Trending Date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DASHBOARDS</a:t>
            </a:r>
            <a:endParaRPr b="1"/>
          </a:p>
        </p:txBody>
      </p:sp>
      <p:sp>
        <p:nvSpPr>
          <p:cNvPr id="183" name="Google Shape;183;p20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549" y="2399525"/>
            <a:ext cx="4138752" cy="2156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75" y="1069100"/>
            <a:ext cx="3842424" cy="200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20"/>
          <p:cNvSpPr txBox="1"/>
          <p:nvPr/>
        </p:nvSpPr>
        <p:spPr>
          <a:xfrm>
            <a:off x="-1005387" y="3237725"/>
            <a:ext cx="684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of Views by Snippet_title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3470913" y="1958375"/>
            <a:ext cx="684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of Likes by Snippet_title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387900" y="109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Achievements: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Successful data ingestion, transformation, and cataloging.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Establishment of a scalable data lake on AWS.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 Efficient utilization of AWS cloud services for analytics.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</a:rPr>
              <a:t>Next Steps: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Implement scheduled ETL jobs for incremental data updates.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Enhance the reporting dashboard for a more intuitive user experience.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Explore machine learning applications for predictive analysis.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 sz="1400">
                <a:solidFill>
                  <a:schemeClr val="dk1"/>
                </a:solidFill>
              </a:rPr>
              <a:t>Continuously monitor and optimize the system for performance and cost efficiency.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-39900" y="75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-39900" y="4833300"/>
            <a:ext cx="9223800" cy="310200"/>
          </a:xfrm>
          <a:prstGeom prst="rect">
            <a:avLst/>
          </a:prstGeom>
          <a:solidFill>
            <a:srgbClr val="C8102E"/>
          </a:solidFill>
          <a:ln cap="flat" cmpd="sng" w="9525">
            <a:solidFill>
              <a:srgbClr val="C810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