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10"/>
  </p:notesMasterIdLst>
  <p:sldIdLst>
    <p:sldId id="259" r:id="rId3"/>
    <p:sldId id="260" r:id="rId4"/>
    <p:sldId id="261" r:id="rId5"/>
    <p:sldId id="262" r:id="rId6"/>
    <p:sldId id="256"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8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B94D-4E18-B838-56688787429A}"/>
              </c:ext>
            </c:extLst>
          </c:dPt>
          <c:dPt>
            <c:idx val="1"/>
            <c:bubble3D val="0"/>
            <c:spPr>
              <a:solidFill>
                <a:srgbClr val="0958F7"/>
              </a:solidFill>
              <a:effectLst/>
            </c:spPr>
            <c:extLst>
              <c:ext xmlns:c16="http://schemas.microsoft.com/office/drawing/2014/chart" uri="{C3380CC4-5D6E-409C-BE32-E72D297353CC}">
                <c16:uniqueId val="{00000003-B94D-4E18-B838-56688787429A}"/>
              </c:ext>
            </c:extLst>
          </c:dPt>
          <c:cat>
            <c:strRef>
              <c:f>Sheet1!$A$2:$A$3</c:f>
              <c:strCache>
                <c:ptCount val="2"/>
                <c:pt idx="0">
                  <c:v>Product Card</c:v>
                </c:pt>
              </c:strCache>
            </c:strRef>
          </c:cat>
          <c:val>
            <c:numRef>
              <c:f>Sheet1!$B$2:$B$3</c:f>
              <c:numCache>
                <c:formatCode>General</c:formatCode>
                <c:ptCount val="2"/>
                <c:pt idx="0">
                  <c:v>0.3</c:v>
                </c:pt>
                <c:pt idx="1">
                  <c:v>0.7</c:v>
                </c:pt>
              </c:numCache>
            </c:numRef>
          </c:val>
          <c:extLst>
            <c:ext xmlns:c16="http://schemas.microsoft.com/office/drawing/2014/chart" uri="{C3380CC4-5D6E-409C-BE32-E72D297353CC}">
              <c16:uniqueId val="{00000004-B94D-4E18-B838-56688787429A}"/>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53BA-49A6-B4EA-B78C32FC6E1E}"/>
              </c:ext>
            </c:extLst>
          </c:dPt>
          <c:dPt>
            <c:idx val="1"/>
            <c:bubble3D val="0"/>
            <c:spPr>
              <a:solidFill>
                <a:srgbClr val="0958F7"/>
              </a:solidFill>
              <a:effectLst/>
            </c:spPr>
            <c:extLst>
              <c:ext xmlns:c16="http://schemas.microsoft.com/office/drawing/2014/chart" uri="{C3380CC4-5D6E-409C-BE32-E72D297353CC}">
                <c16:uniqueId val="{00000003-53BA-49A6-B4EA-B78C32FC6E1E}"/>
              </c:ext>
            </c:extLst>
          </c:dPt>
          <c:cat>
            <c:strRef>
              <c:f>Sheet1!$A$2:$A$3</c:f>
              <c:strCache>
                <c:ptCount val="2"/>
                <c:pt idx="0">
                  <c:v>Profile Card</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53BA-49A6-B4EA-B78C32FC6E1E}"/>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E5A9-4360-9192-14BAC66D6F4B}"/>
              </c:ext>
            </c:extLst>
          </c:dPt>
          <c:dPt>
            <c:idx val="1"/>
            <c:bubble3D val="0"/>
            <c:spPr>
              <a:solidFill>
                <a:srgbClr val="0958F7"/>
              </a:solidFill>
              <a:effectLst/>
            </c:spPr>
            <c:extLst>
              <c:ext xmlns:c16="http://schemas.microsoft.com/office/drawing/2014/chart" uri="{C3380CC4-5D6E-409C-BE32-E72D297353CC}">
                <c16:uniqueId val="{00000003-E5A9-4360-9192-14BAC66D6F4B}"/>
              </c:ext>
            </c:extLst>
          </c:dPt>
          <c:cat>
            <c:strRef>
              <c:f>Sheet1!$A$2:$A$3</c:f>
              <c:strCache>
                <c:ptCount val="2"/>
                <c:pt idx="0">
                  <c:v>Article Card</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E5A9-4360-9192-14BAC66D6F4B}"/>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AACD-43AA-8A54-37C602857577}"/>
              </c:ext>
            </c:extLst>
          </c:dPt>
          <c:dPt>
            <c:idx val="1"/>
            <c:bubble3D val="0"/>
            <c:spPr>
              <a:solidFill>
                <a:srgbClr val="0958F7"/>
              </a:solidFill>
              <a:effectLst/>
            </c:spPr>
            <c:extLst>
              <c:ext xmlns:c16="http://schemas.microsoft.com/office/drawing/2014/chart" uri="{C3380CC4-5D6E-409C-BE32-E72D297353CC}">
                <c16:uniqueId val="{00000003-AACD-43AA-8A54-37C602857577}"/>
              </c:ext>
            </c:extLst>
          </c:dPt>
          <c:cat>
            <c:strRef>
              <c:f>Sheet1!$A$2:$A$3</c:f>
              <c:strCache>
                <c:ptCount val="2"/>
                <c:pt idx="0">
                  <c:v>Event Card</c:v>
                </c:pt>
              </c:strCache>
            </c:strRef>
          </c:cat>
          <c:val>
            <c:numRef>
              <c:f>Sheet1!$B$2:$B$3</c:f>
              <c:numCache>
                <c:formatCode>General</c:formatCode>
                <c:ptCount val="2"/>
                <c:pt idx="0">
                  <c:v>0.2</c:v>
                </c:pt>
                <c:pt idx="1">
                  <c:v>0.8</c:v>
                </c:pt>
              </c:numCache>
            </c:numRef>
          </c:val>
          <c:extLst>
            <c:ext xmlns:c16="http://schemas.microsoft.com/office/drawing/2014/chart" uri="{C3380CC4-5D6E-409C-BE32-E72D297353CC}">
              <c16:uniqueId val="{00000004-AACD-43AA-8A54-37C602857577}"/>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81E0E-2CC9-490B-9B03-36335FFD0E1C}" type="datetimeFigureOut">
              <a:rPr lang="en-IN" smtClean="0"/>
              <a:t>09-09-2024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2B330-E93D-4959-A159-457EE977537D}" type="slidenum">
              <a:rPr lang="en-IN" smtClean="0"/>
              <a:t>‹#›</a:t>
            </a:fld>
            <a:endParaRPr lang="en-IN"/>
          </a:p>
        </p:txBody>
      </p:sp>
    </p:spTree>
    <p:extLst>
      <p:ext uri="{BB962C8B-B14F-4D97-AF65-F5344CB8AC3E}">
        <p14:creationId xmlns:p14="http://schemas.microsoft.com/office/powerpoint/2010/main" val="134594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CD52-2885-0835-3848-BDAF14666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10A162-C365-7D12-B927-177DE8114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4366C0-BCE9-2A07-40F9-F281C9136994}"/>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5" name="Footer Placeholder 4">
            <a:extLst>
              <a:ext uri="{FF2B5EF4-FFF2-40B4-BE49-F238E27FC236}">
                <a16:creationId xmlns:a16="http://schemas.microsoft.com/office/drawing/2014/main" id="{2848CA9A-D2C0-7194-B5C3-092A31C01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30898B-49A0-74F2-B560-5A8BD1496C8F}"/>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138024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322E-E0CF-1781-DDB8-3CBA46AE95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1C1EDA-5F50-4802-6DF5-D875C1786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01C05-8D8C-715C-8F73-5703289A9037}"/>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5" name="Footer Placeholder 4">
            <a:extLst>
              <a:ext uri="{FF2B5EF4-FFF2-40B4-BE49-F238E27FC236}">
                <a16:creationId xmlns:a16="http://schemas.microsoft.com/office/drawing/2014/main" id="{7D884134-E83E-25FF-067C-3C4E82A55D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7CF29-651D-8835-2262-7610D0DADF6B}"/>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373522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10BD7-B4BF-D792-1D7C-CB89797CB5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3FB64B-4BC7-9B97-D5B1-3061044D8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B0520E-22DB-7E86-680A-3FCBD338977C}"/>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5" name="Footer Placeholder 4">
            <a:extLst>
              <a:ext uri="{FF2B5EF4-FFF2-40B4-BE49-F238E27FC236}">
                <a16:creationId xmlns:a16="http://schemas.microsoft.com/office/drawing/2014/main" id="{ED4F9CBD-F3CB-DFD9-FA85-4CDA0153E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C7E6AA-5062-D0BE-FD82-2E862A2D5435}"/>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974303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1D1E-10BB-DDA4-9636-97864EBFDE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398F91-8200-3D3B-808C-30801353B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091A2F-D031-7FB8-35D6-5B82A0BFCC88}"/>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5" name="Footer Placeholder 4">
            <a:extLst>
              <a:ext uri="{FF2B5EF4-FFF2-40B4-BE49-F238E27FC236}">
                <a16:creationId xmlns:a16="http://schemas.microsoft.com/office/drawing/2014/main" id="{E289C658-45B6-7E32-3511-99E06CAC87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A8D0D6-9D5A-6244-C19D-8282EB57FC53}"/>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140547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ection 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ections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4B29-2E40-2391-33E1-23DC1B10F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02856A-7099-A700-B08F-F8B62EBCE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1080D-BCFB-E7F4-2C90-E13BAD120EB6}"/>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5" name="Footer Placeholder 4">
            <a:extLst>
              <a:ext uri="{FF2B5EF4-FFF2-40B4-BE49-F238E27FC236}">
                <a16:creationId xmlns:a16="http://schemas.microsoft.com/office/drawing/2014/main" id="{93E3C8A1-4A73-35E2-B7C7-930B3A835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053E2-F0C7-9483-D9EC-3C4E2F56888B}"/>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18810936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63940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AF36-F8E3-A835-D1DC-D317967831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88648A-D9CD-590B-E733-D45BCC153D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383655-6927-829C-5CE1-F4E0ACE335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EC15A4-F415-F2E9-1250-13747A4FE687}"/>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6" name="Footer Placeholder 5">
            <a:extLst>
              <a:ext uri="{FF2B5EF4-FFF2-40B4-BE49-F238E27FC236}">
                <a16:creationId xmlns:a16="http://schemas.microsoft.com/office/drawing/2014/main" id="{37EC009F-8232-00D7-49E2-E9CAEC841A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7D2635-63AB-85F3-8722-D1B2D30FA2AC}"/>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384524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6074-1A05-2FBE-3BBE-7F3EBDF222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02CC63-B357-CA39-CB53-394494F82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2C00E-71DE-4AAF-F763-A56F0DA3B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04835F-95FC-3BEF-4B4B-D2BCEF763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DEADFB-E244-7D30-C586-510429665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A200B9-BC59-0F43-3828-428A29E6BF4F}"/>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8" name="Footer Placeholder 7">
            <a:extLst>
              <a:ext uri="{FF2B5EF4-FFF2-40B4-BE49-F238E27FC236}">
                <a16:creationId xmlns:a16="http://schemas.microsoft.com/office/drawing/2014/main" id="{82A1C0D0-7F7A-359C-682E-538580C782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12446A-134D-7DAB-ABC6-9D009B812975}"/>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272804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AE7C-AB6D-EF70-7C79-18C23F8EBC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FF0D65-8B5A-7396-D788-4404E3B256D4}"/>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4" name="Footer Placeholder 3">
            <a:extLst>
              <a:ext uri="{FF2B5EF4-FFF2-40B4-BE49-F238E27FC236}">
                <a16:creationId xmlns:a16="http://schemas.microsoft.com/office/drawing/2014/main" id="{D6B79A27-21C5-3453-AC49-B767357DE1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AB054F-0753-B322-50CC-C703664D18D2}"/>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29481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D2AB4-4A01-86BA-2531-6B6599591442}"/>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3" name="Footer Placeholder 2">
            <a:extLst>
              <a:ext uri="{FF2B5EF4-FFF2-40B4-BE49-F238E27FC236}">
                <a16:creationId xmlns:a16="http://schemas.microsoft.com/office/drawing/2014/main" id="{DC2AA97D-F11F-29D8-D50C-F4E39F01B1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697864-E07D-5252-F5C2-11EBAD28121C}"/>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186879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2938-ECD7-D4CF-59E1-872BF5A62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E44EE1-F424-DA67-D56C-92905D523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52B5DA-02F1-49CE-886B-192DD3CC5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39BAB-8CA1-6910-46DC-C4B4CEF3A4EE}"/>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6" name="Footer Placeholder 5">
            <a:extLst>
              <a:ext uri="{FF2B5EF4-FFF2-40B4-BE49-F238E27FC236}">
                <a16:creationId xmlns:a16="http://schemas.microsoft.com/office/drawing/2014/main" id="{69F11E1C-5BFE-E239-7E5D-0F0D501E4F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AED08-95F8-13D3-5C16-9DE7215E636B}"/>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121768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6389-3372-3B5D-25B5-B165AD89E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960A0F-4B52-7951-94D9-890822BEE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F2667B-FED8-93AE-B3DD-F04444CA2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C8203-0EF4-8D0D-4149-3B4FFD540C2B}"/>
              </a:ext>
            </a:extLst>
          </p:cNvPr>
          <p:cNvSpPr>
            <a:spLocks noGrp="1"/>
          </p:cNvSpPr>
          <p:nvPr>
            <p:ph type="dt" sz="half" idx="10"/>
          </p:nvPr>
        </p:nvSpPr>
        <p:spPr/>
        <p:txBody>
          <a:bodyPr/>
          <a:lstStyle/>
          <a:p>
            <a:fld id="{18CE20D6-8CE5-4504-BA47-D3E767C1B7DF}" type="datetimeFigureOut">
              <a:rPr lang="en-IN" smtClean="0"/>
              <a:t>09-09-2024</a:t>
            </a:fld>
            <a:endParaRPr lang="en-IN"/>
          </a:p>
        </p:txBody>
      </p:sp>
      <p:sp>
        <p:nvSpPr>
          <p:cNvPr id="6" name="Footer Placeholder 5">
            <a:extLst>
              <a:ext uri="{FF2B5EF4-FFF2-40B4-BE49-F238E27FC236}">
                <a16:creationId xmlns:a16="http://schemas.microsoft.com/office/drawing/2014/main" id="{E7672668-A924-8A9C-AFAD-4CE8056754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E3F68-A456-C4AE-F462-E00DAE4446D0}"/>
              </a:ext>
            </a:extLst>
          </p:cNvPr>
          <p:cNvSpPr>
            <a:spLocks noGrp="1"/>
          </p:cNvSpPr>
          <p:nvPr>
            <p:ph type="sldNum" sz="quarter" idx="12"/>
          </p:nvPr>
        </p:nvSpPr>
        <p:spPr/>
        <p:txBody>
          <a:bodyPr/>
          <a:lstStyle/>
          <a:p>
            <a:fld id="{3ECB11DF-7F65-42A9-A0D9-A916D6EAF655}" type="slidenum">
              <a:rPr lang="en-IN" smtClean="0"/>
              <a:t>‹#›</a:t>
            </a:fld>
            <a:endParaRPr lang="en-IN"/>
          </a:p>
        </p:txBody>
      </p:sp>
    </p:spTree>
    <p:extLst>
      <p:ext uri="{BB962C8B-B14F-4D97-AF65-F5344CB8AC3E}">
        <p14:creationId xmlns:p14="http://schemas.microsoft.com/office/powerpoint/2010/main" val="65019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750D7-FC51-C0AC-4C5C-863A34851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75BF6F-8B54-8383-7AA1-C29C5228F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79B76-E540-35FA-CF06-2FFCD9985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E20D6-8CE5-4504-BA47-D3E767C1B7DF}" type="datetimeFigureOut">
              <a:rPr lang="en-IN" smtClean="0"/>
              <a:t>09-09-2024</a:t>
            </a:fld>
            <a:endParaRPr lang="en-IN"/>
          </a:p>
        </p:txBody>
      </p:sp>
      <p:sp>
        <p:nvSpPr>
          <p:cNvPr id="5" name="Footer Placeholder 4">
            <a:extLst>
              <a:ext uri="{FF2B5EF4-FFF2-40B4-BE49-F238E27FC236}">
                <a16:creationId xmlns:a16="http://schemas.microsoft.com/office/drawing/2014/main" id="{FDDB4580-F3AF-8906-9AFF-05EE2E844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7BBC99-6869-6B1A-B6A2-9661D09AD6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B11DF-7F65-42A9-A0D9-A916D6EAF655}" type="slidenum">
              <a:rPr lang="en-IN" smtClean="0"/>
              <a:t>‹#›</a:t>
            </a:fld>
            <a:endParaRPr lang="en-IN"/>
          </a:p>
        </p:txBody>
      </p:sp>
    </p:spTree>
    <p:extLst>
      <p:ext uri="{BB962C8B-B14F-4D97-AF65-F5344CB8AC3E}">
        <p14:creationId xmlns:p14="http://schemas.microsoft.com/office/powerpoint/2010/main" val="2054827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587064" y="4078615"/>
            <a:ext cx="8960219" cy="2253107"/>
          </a:xfrm>
        </p:spPr>
        <p:txBody>
          <a:bodyPr anchor="t" anchorCtr="0">
            <a:normAutofit fontScale="90000"/>
          </a:bodyPr>
          <a:lstStyle/>
          <a:p>
            <a:r>
              <a:rPr lang="en-GB" sz="7500"/>
              <a:t>BOOTSTRAP CARD OVERVIEW</a:t>
            </a:r>
            <a:endParaRPr lang="en-GB" sz="7500" dirty="0"/>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ID"/>
              <a:t>BOOTSTRAP CARD OVERVIEW</a:t>
            </a:r>
            <a:endParaRPr lang="en-ID" dirty="0"/>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p:txBody>
          <a:bodyPr/>
          <a:lstStyle/>
          <a:p>
            <a:r>
              <a:rPr lang="en-US"/>
              <a:t>NAME: YOUR NAME
DATE: SEPTEMBER - 2024</a:t>
            </a:r>
            <a:endParaRPr lang="en-GB"/>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149504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64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0631-922E-509E-6FB0-101979D473BA}"/>
              </a:ext>
            </a:extLst>
          </p:cNvPr>
          <p:cNvSpPr>
            <a:spLocks noGrp="1"/>
          </p:cNvSpPr>
          <p:nvPr>
            <p:ph type="title"/>
          </p:nvPr>
        </p:nvSpPr>
        <p:spPr/>
        <p:txBody>
          <a:bodyPr/>
          <a:lstStyle/>
          <a:p>
            <a:r>
              <a:rPr lang="en-US"/>
              <a:t>WHAT IS A BOOTSTRAP CARD?</a:t>
            </a:r>
            <a:endParaRPr lang="en-IN"/>
          </a:p>
        </p:txBody>
      </p:sp>
      <p:sp>
        <p:nvSpPr>
          <p:cNvPr id="3" name="Footer Placeholder 2">
            <a:extLst>
              <a:ext uri="{FF2B5EF4-FFF2-40B4-BE49-F238E27FC236}">
                <a16:creationId xmlns:a16="http://schemas.microsoft.com/office/drawing/2014/main" id="{4C8484BB-E6A6-487F-95D9-0DD4B16577C3}"/>
              </a:ext>
            </a:extLst>
          </p:cNvPr>
          <p:cNvSpPr>
            <a:spLocks noGrp="1"/>
          </p:cNvSpPr>
          <p:nvPr>
            <p:ph type="ftr" sz="quarter" idx="10"/>
          </p:nvPr>
        </p:nvSpPr>
        <p:spPr/>
        <p:txBody>
          <a:bodyPr/>
          <a:lstStyle/>
          <a:p>
            <a:r>
              <a:rPr lang="en-ID"/>
              <a:t>BOOTSTRAP CARD OVERVIEW</a:t>
            </a:r>
            <a:endParaRPr lang="en-ID" dirty="0"/>
          </a:p>
        </p:txBody>
      </p:sp>
      <p:sp>
        <p:nvSpPr>
          <p:cNvPr id="4" name="Slide Number Placeholder 3">
            <a:extLst>
              <a:ext uri="{FF2B5EF4-FFF2-40B4-BE49-F238E27FC236}">
                <a16:creationId xmlns:a16="http://schemas.microsoft.com/office/drawing/2014/main" id="{38A16EE2-6028-A89F-F86E-2C686DE24493}"/>
              </a:ext>
            </a:extLst>
          </p:cNvPr>
          <p:cNvSpPr>
            <a:spLocks noGrp="1"/>
          </p:cNvSpPr>
          <p:nvPr>
            <p:ph type="sldNum" sz="quarter" idx="11"/>
          </p:nvPr>
        </p:nvSpPr>
        <p:spPr/>
        <p:txBody>
          <a:bodyPr/>
          <a:lstStyle/>
          <a:p>
            <a:fld id="{CF6F24BE-8BEB-403A-BDCC-38E201D0662D}" type="slidenum">
              <a:rPr lang="en-ID" smtClean="0"/>
              <a:pPr/>
              <a:t>2</a:t>
            </a:fld>
            <a:endParaRPr lang="en-ID"/>
          </a:p>
        </p:txBody>
      </p:sp>
      <p:sp>
        <p:nvSpPr>
          <p:cNvPr id="5" name="Text Placeholder 4">
            <a:extLst>
              <a:ext uri="{FF2B5EF4-FFF2-40B4-BE49-F238E27FC236}">
                <a16:creationId xmlns:a16="http://schemas.microsoft.com/office/drawing/2014/main" id="{5C9B8F12-60B2-421F-DE33-4D034D8D7EF8}"/>
              </a:ext>
            </a:extLst>
          </p:cNvPr>
          <p:cNvSpPr>
            <a:spLocks noGrp="1"/>
          </p:cNvSpPr>
          <p:nvPr>
            <p:ph type="body" sz="quarter" idx="13"/>
          </p:nvPr>
        </p:nvSpPr>
        <p:spPr/>
        <p:txBody>
          <a:bodyPr/>
          <a:lstStyle/>
          <a:p>
            <a:r>
              <a:rPr lang="en-US"/>
              <a:t>Bootstrap cards are versatile containers used to display various types of content such as images, text, links, etc. They provide a structured and visually appealing way to present information on websites.</a:t>
            </a:r>
            <a:endParaRPr lang="en-IN"/>
          </a:p>
        </p:txBody>
      </p:sp>
      <p:sp>
        <p:nvSpPr>
          <p:cNvPr id="6" name="Text Placeholder 5">
            <a:extLst>
              <a:ext uri="{FF2B5EF4-FFF2-40B4-BE49-F238E27FC236}">
                <a16:creationId xmlns:a16="http://schemas.microsoft.com/office/drawing/2014/main" id="{7613D639-DADC-E25F-6B6F-566A519B7E36}"/>
              </a:ext>
            </a:extLst>
          </p:cNvPr>
          <p:cNvSpPr>
            <a:spLocks noGrp="1"/>
          </p:cNvSpPr>
          <p:nvPr>
            <p:ph type="body" sz="quarter" idx="14"/>
          </p:nvPr>
        </p:nvSpPr>
        <p:spPr/>
        <p:txBody>
          <a:bodyPr/>
          <a:lstStyle/>
          <a:p>
            <a:r>
              <a:rPr lang="en-US"/>
              <a:t>A Bootstrap card typically consists of a header, body, and footer sections. The header can include a title or image, the body contains the main content, and the footer may have additional details or interactive elements.</a:t>
            </a:r>
            <a:endParaRPr lang="en-IN"/>
          </a:p>
        </p:txBody>
      </p:sp>
      <p:sp>
        <p:nvSpPr>
          <p:cNvPr id="7" name="Text Placeholder 6">
            <a:extLst>
              <a:ext uri="{FF2B5EF4-FFF2-40B4-BE49-F238E27FC236}">
                <a16:creationId xmlns:a16="http://schemas.microsoft.com/office/drawing/2014/main" id="{E6FBE2E2-2C44-AE28-EE1E-5AF31CEB6BE0}"/>
              </a:ext>
            </a:extLst>
          </p:cNvPr>
          <p:cNvSpPr>
            <a:spLocks noGrp="1"/>
          </p:cNvSpPr>
          <p:nvPr>
            <p:ph type="body" sz="quarter" idx="15"/>
          </p:nvPr>
        </p:nvSpPr>
        <p:spPr/>
        <p:txBody>
          <a:bodyPr/>
          <a:lstStyle/>
          <a:p>
            <a:r>
              <a:rPr lang="en-IN"/>
              <a:t>PURPOSE</a:t>
            </a:r>
          </a:p>
        </p:txBody>
      </p:sp>
      <p:sp>
        <p:nvSpPr>
          <p:cNvPr id="8" name="Text Placeholder 7">
            <a:extLst>
              <a:ext uri="{FF2B5EF4-FFF2-40B4-BE49-F238E27FC236}">
                <a16:creationId xmlns:a16="http://schemas.microsoft.com/office/drawing/2014/main" id="{C556C1A3-CA21-D76B-8F52-6FAC6D398B79}"/>
              </a:ext>
            </a:extLst>
          </p:cNvPr>
          <p:cNvSpPr>
            <a:spLocks noGrp="1"/>
          </p:cNvSpPr>
          <p:nvPr>
            <p:ph type="body" sz="quarter" idx="16"/>
          </p:nvPr>
        </p:nvSpPr>
        <p:spPr/>
        <p:txBody>
          <a:bodyPr/>
          <a:lstStyle/>
          <a:p>
            <a:r>
              <a:rPr lang="en-IN"/>
              <a:t>COMPONENTS</a:t>
            </a:r>
          </a:p>
        </p:txBody>
      </p:sp>
      <p:sp>
        <p:nvSpPr>
          <p:cNvPr id="9" name="Text Placeholder 8">
            <a:extLst>
              <a:ext uri="{FF2B5EF4-FFF2-40B4-BE49-F238E27FC236}">
                <a16:creationId xmlns:a16="http://schemas.microsoft.com/office/drawing/2014/main" id="{B7FBA429-A257-83B3-EE67-728C85BBF8F2}"/>
              </a:ext>
            </a:extLst>
          </p:cNvPr>
          <p:cNvSpPr>
            <a:spLocks noGrp="1"/>
          </p:cNvSpPr>
          <p:nvPr>
            <p:ph type="body" sz="quarter" idx="17"/>
          </p:nvPr>
        </p:nvSpPr>
        <p:spPr/>
        <p:txBody>
          <a:bodyPr/>
          <a:lstStyle/>
          <a:p>
            <a:r>
              <a:rPr lang="en-US"/>
              <a:t>Bootstrap cards are responsive by default, meaning they adapt well to different screen sizes. They can be easily customized with CSS to match the design aesthetics of a website.</a:t>
            </a:r>
            <a:endParaRPr lang="en-IN"/>
          </a:p>
        </p:txBody>
      </p:sp>
      <p:sp>
        <p:nvSpPr>
          <p:cNvPr id="10" name="Text Placeholder 9">
            <a:extLst>
              <a:ext uri="{FF2B5EF4-FFF2-40B4-BE49-F238E27FC236}">
                <a16:creationId xmlns:a16="http://schemas.microsoft.com/office/drawing/2014/main" id="{CCFC6C21-4C8E-75F1-FEAF-3D7C0C6B91CD}"/>
              </a:ext>
            </a:extLst>
          </p:cNvPr>
          <p:cNvSpPr>
            <a:spLocks noGrp="1"/>
          </p:cNvSpPr>
          <p:nvPr>
            <p:ph type="body" sz="quarter" idx="18"/>
          </p:nvPr>
        </p:nvSpPr>
        <p:spPr/>
        <p:txBody>
          <a:bodyPr/>
          <a:lstStyle/>
          <a:p>
            <a:r>
              <a:rPr lang="en-IN"/>
              <a:t>FLEXIBILITY</a:t>
            </a:r>
          </a:p>
        </p:txBody>
      </p:sp>
    </p:spTree>
    <p:extLst>
      <p:ext uri="{BB962C8B-B14F-4D97-AF65-F5344CB8AC3E}">
        <p14:creationId xmlns:p14="http://schemas.microsoft.com/office/powerpoint/2010/main" val="21299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4032-8EA1-8C89-A60A-462C424A5D40}"/>
              </a:ext>
            </a:extLst>
          </p:cNvPr>
          <p:cNvSpPr>
            <a:spLocks noGrp="1"/>
          </p:cNvSpPr>
          <p:nvPr>
            <p:ph type="title"/>
          </p:nvPr>
        </p:nvSpPr>
        <p:spPr/>
        <p:txBody>
          <a:bodyPr/>
          <a:lstStyle/>
          <a:p>
            <a:r>
              <a:rPr lang="en-IN"/>
              <a:t>CREATING A BOOTSTRAP CARD</a:t>
            </a:r>
          </a:p>
        </p:txBody>
      </p:sp>
      <p:sp>
        <p:nvSpPr>
          <p:cNvPr id="3" name="Footer Placeholder 2">
            <a:extLst>
              <a:ext uri="{FF2B5EF4-FFF2-40B4-BE49-F238E27FC236}">
                <a16:creationId xmlns:a16="http://schemas.microsoft.com/office/drawing/2014/main" id="{E5F9EAA7-249F-E194-295E-38C114F104B9}"/>
              </a:ext>
            </a:extLst>
          </p:cNvPr>
          <p:cNvSpPr>
            <a:spLocks noGrp="1"/>
          </p:cNvSpPr>
          <p:nvPr>
            <p:ph type="ftr" sz="quarter" idx="10"/>
          </p:nvPr>
        </p:nvSpPr>
        <p:spPr/>
        <p:txBody>
          <a:bodyPr/>
          <a:lstStyle/>
          <a:p>
            <a:r>
              <a:rPr lang="en-ID"/>
              <a:t>BOOTSTRAP CARD OVERVIEW</a:t>
            </a:r>
            <a:endParaRPr lang="en-ID" dirty="0"/>
          </a:p>
        </p:txBody>
      </p:sp>
      <p:sp>
        <p:nvSpPr>
          <p:cNvPr id="4" name="Slide Number Placeholder 3">
            <a:extLst>
              <a:ext uri="{FF2B5EF4-FFF2-40B4-BE49-F238E27FC236}">
                <a16:creationId xmlns:a16="http://schemas.microsoft.com/office/drawing/2014/main" id="{66BC5ABA-943D-A7B3-BE47-DCDFDAC3E7A0}"/>
              </a:ext>
            </a:extLst>
          </p:cNvPr>
          <p:cNvSpPr>
            <a:spLocks noGrp="1"/>
          </p:cNvSpPr>
          <p:nvPr>
            <p:ph type="sldNum" sz="quarter" idx="11"/>
          </p:nvPr>
        </p:nvSpPr>
        <p:spPr/>
        <p:txBody>
          <a:bodyPr/>
          <a:lstStyle/>
          <a:p>
            <a:fld id="{CF6F24BE-8BEB-403A-BDCC-38E201D0662D}" type="slidenum">
              <a:rPr lang="en-ID" smtClean="0"/>
              <a:pPr/>
              <a:t>3</a:t>
            </a:fld>
            <a:endParaRPr lang="en-ID" dirty="0"/>
          </a:p>
        </p:txBody>
      </p:sp>
      <p:pic>
        <p:nvPicPr>
          <p:cNvPr id="8" name="Picture Placeholder 7">
            <a:extLst>
              <a:ext uri="{FF2B5EF4-FFF2-40B4-BE49-F238E27FC236}">
                <a16:creationId xmlns:a16="http://schemas.microsoft.com/office/drawing/2014/main" id="{2DA89641-4C6D-F61F-EEDD-609B19AA487C}"/>
              </a:ext>
            </a:extLst>
          </p:cNvPr>
          <p:cNvPicPr>
            <a:picLocks noGrp="1" noChangeAspect="1"/>
          </p:cNvPicPr>
          <p:nvPr>
            <p:ph type="pic" sz="quarter" idx="12"/>
          </p:nvPr>
        </p:nvPicPr>
        <p:blipFill>
          <a:blip r:embed="rId2"/>
          <a:srcRect l="21813" r="21813"/>
          <a:stretch>
            <a:fillRect/>
          </a:stretch>
        </p:blipFill>
        <p:spPr/>
      </p:pic>
      <p:sp>
        <p:nvSpPr>
          <p:cNvPr id="6" name="Text Placeholder 5">
            <a:extLst>
              <a:ext uri="{FF2B5EF4-FFF2-40B4-BE49-F238E27FC236}">
                <a16:creationId xmlns:a16="http://schemas.microsoft.com/office/drawing/2014/main" id="{AC0B2FFF-0EDD-DB6E-AD5F-BEAFE07E65BF}"/>
              </a:ext>
            </a:extLst>
          </p:cNvPr>
          <p:cNvSpPr>
            <a:spLocks noGrp="1"/>
          </p:cNvSpPr>
          <p:nvPr>
            <p:ph type="body" sz="quarter" idx="13"/>
          </p:nvPr>
        </p:nvSpPr>
        <p:spPr/>
        <p:txBody>
          <a:bodyPr/>
          <a:lstStyle/>
          <a:p>
            <a:r>
              <a:rPr lang="en-US"/>
              <a:t>To create a Bootstrap card, start by including the necessary Bootstrap CSS and JS files in your project. Then, use the card component class in your HTML code with specific elements for header, body, and footer. Finally, customize the card's content and styling as needed.</a:t>
            </a:r>
            <a:endParaRPr lang="en-IN"/>
          </a:p>
        </p:txBody>
      </p:sp>
      <p:sp>
        <p:nvSpPr>
          <p:cNvPr id="7" name="Text Placeholder 6">
            <a:extLst>
              <a:ext uri="{FF2B5EF4-FFF2-40B4-BE49-F238E27FC236}">
                <a16:creationId xmlns:a16="http://schemas.microsoft.com/office/drawing/2014/main" id="{6CE87EF7-877E-9448-0881-F5164E4C2956}"/>
              </a:ext>
            </a:extLst>
          </p:cNvPr>
          <p:cNvSpPr>
            <a:spLocks noGrp="1"/>
          </p:cNvSpPr>
          <p:nvPr>
            <p:ph type="body" sz="quarter" idx="17"/>
          </p:nvPr>
        </p:nvSpPr>
        <p:spPr/>
        <p:txBody>
          <a:bodyPr/>
          <a:lstStyle/>
          <a:p>
            <a:r>
              <a:rPr lang="en-IN"/>
              <a:t>STEP-BY-STEP GUIDE</a:t>
            </a:r>
          </a:p>
        </p:txBody>
      </p:sp>
    </p:spTree>
    <p:extLst>
      <p:ext uri="{BB962C8B-B14F-4D97-AF65-F5344CB8AC3E}">
        <p14:creationId xmlns:p14="http://schemas.microsoft.com/office/powerpoint/2010/main" val="3137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520B-9A3B-472B-10BF-84EFDB99CE18}"/>
              </a:ext>
            </a:extLst>
          </p:cNvPr>
          <p:cNvSpPr>
            <a:spLocks noGrp="1"/>
          </p:cNvSpPr>
          <p:nvPr>
            <p:ph type="title"/>
          </p:nvPr>
        </p:nvSpPr>
        <p:spPr/>
        <p:txBody>
          <a:bodyPr/>
          <a:lstStyle/>
          <a:p>
            <a:r>
              <a:rPr lang="en-IN"/>
              <a:t>CARD STRUCTURE</a:t>
            </a:r>
          </a:p>
        </p:txBody>
      </p:sp>
      <p:sp>
        <p:nvSpPr>
          <p:cNvPr id="3" name="Footer Placeholder 2">
            <a:extLst>
              <a:ext uri="{FF2B5EF4-FFF2-40B4-BE49-F238E27FC236}">
                <a16:creationId xmlns:a16="http://schemas.microsoft.com/office/drawing/2014/main" id="{9C705538-2F89-99F4-8299-5895FC43CA03}"/>
              </a:ext>
            </a:extLst>
          </p:cNvPr>
          <p:cNvSpPr>
            <a:spLocks noGrp="1"/>
          </p:cNvSpPr>
          <p:nvPr>
            <p:ph type="ftr" sz="quarter" idx="10"/>
          </p:nvPr>
        </p:nvSpPr>
        <p:spPr/>
        <p:txBody>
          <a:bodyPr/>
          <a:lstStyle/>
          <a:p>
            <a:r>
              <a:rPr lang="en-ID"/>
              <a:t>BOOTSTRAP CARD OVERVIEW</a:t>
            </a:r>
            <a:endParaRPr lang="en-ID" dirty="0"/>
          </a:p>
        </p:txBody>
      </p:sp>
      <p:sp>
        <p:nvSpPr>
          <p:cNvPr id="4" name="Slide Number Placeholder 3">
            <a:extLst>
              <a:ext uri="{FF2B5EF4-FFF2-40B4-BE49-F238E27FC236}">
                <a16:creationId xmlns:a16="http://schemas.microsoft.com/office/drawing/2014/main" id="{EC299072-A261-29E8-4063-9D97125C6C77}"/>
              </a:ext>
            </a:extLst>
          </p:cNvPr>
          <p:cNvSpPr>
            <a:spLocks noGrp="1"/>
          </p:cNvSpPr>
          <p:nvPr>
            <p:ph type="sldNum" sz="quarter" idx="11"/>
          </p:nvPr>
        </p:nvSpPr>
        <p:spPr/>
        <p:txBody>
          <a:bodyPr/>
          <a:lstStyle/>
          <a:p>
            <a:fld id="{CF6F24BE-8BEB-403A-BDCC-38E201D0662D}" type="slidenum">
              <a:rPr lang="en-ID" smtClean="0"/>
              <a:pPr/>
              <a:t>4</a:t>
            </a:fld>
            <a:endParaRPr lang="en-ID"/>
          </a:p>
        </p:txBody>
      </p:sp>
      <p:pic>
        <p:nvPicPr>
          <p:cNvPr id="11" name="Picture Placeholder 10">
            <a:extLst>
              <a:ext uri="{FF2B5EF4-FFF2-40B4-BE49-F238E27FC236}">
                <a16:creationId xmlns:a16="http://schemas.microsoft.com/office/drawing/2014/main" id="{039886D3-3732-4050-5391-3577B699C26D}"/>
              </a:ext>
            </a:extLst>
          </p:cNvPr>
          <p:cNvPicPr>
            <a:picLocks noGrp="1" noChangeAspect="1"/>
          </p:cNvPicPr>
          <p:nvPr>
            <p:ph type="pic" sz="quarter" idx="12"/>
          </p:nvPr>
        </p:nvPicPr>
        <p:blipFill>
          <a:blip r:embed="rId2"/>
          <a:srcRect t="32416" b="32416"/>
          <a:stretch>
            <a:fillRect/>
          </a:stretch>
        </p:blipFill>
        <p:spPr/>
      </p:pic>
      <p:pic>
        <p:nvPicPr>
          <p:cNvPr id="12" name="Picture Placeholder 11">
            <a:extLst>
              <a:ext uri="{FF2B5EF4-FFF2-40B4-BE49-F238E27FC236}">
                <a16:creationId xmlns:a16="http://schemas.microsoft.com/office/drawing/2014/main" id="{9DCD090D-1307-3BDB-E859-DBF79611F7A9}"/>
              </a:ext>
            </a:extLst>
          </p:cNvPr>
          <p:cNvPicPr>
            <a:picLocks noGrp="1" noChangeAspect="1"/>
          </p:cNvPicPr>
          <p:nvPr>
            <p:ph type="pic" sz="quarter" idx="14"/>
          </p:nvPr>
        </p:nvPicPr>
        <p:blipFill>
          <a:blip r:embed="rId3"/>
          <a:srcRect t="16522" b="16522"/>
          <a:stretch>
            <a:fillRect/>
          </a:stretch>
        </p:blipFill>
        <p:spPr/>
      </p:pic>
      <p:sp>
        <p:nvSpPr>
          <p:cNvPr id="7" name="Text Placeholder 6">
            <a:extLst>
              <a:ext uri="{FF2B5EF4-FFF2-40B4-BE49-F238E27FC236}">
                <a16:creationId xmlns:a16="http://schemas.microsoft.com/office/drawing/2014/main" id="{F1BC0AAE-8FF6-B5E4-CB12-21D0AC90A4A8}"/>
              </a:ext>
            </a:extLst>
          </p:cNvPr>
          <p:cNvSpPr>
            <a:spLocks noGrp="1"/>
          </p:cNvSpPr>
          <p:nvPr>
            <p:ph type="body" sz="quarter" idx="15"/>
          </p:nvPr>
        </p:nvSpPr>
        <p:spPr/>
        <p:txBody>
          <a:bodyPr/>
          <a:lstStyle/>
          <a:p>
            <a:r>
              <a:rPr lang="en-US"/>
              <a:t>The header of a Bootstrap card typically contains the card title or any introductory information. It is placed at the top of the card and often includes an image or icon.</a:t>
            </a:r>
            <a:endParaRPr lang="en-IN"/>
          </a:p>
        </p:txBody>
      </p:sp>
      <p:sp>
        <p:nvSpPr>
          <p:cNvPr id="8" name="Text Placeholder 7">
            <a:extLst>
              <a:ext uri="{FF2B5EF4-FFF2-40B4-BE49-F238E27FC236}">
                <a16:creationId xmlns:a16="http://schemas.microsoft.com/office/drawing/2014/main" id="{983FC0FF-E506-470C-4F8B-42B04AE57BE9}"/>
              </a:ext>
            </a:extLst>
          </p:cNvPr>
          <p:cNvSpPr>
            <a:spLocks noGrp="1"/>
          </p:cNvSpPr>
          <p:nvPr>
            <p:ph type="body" sz="quarter" idx="16"/>
          </p:nvPr>
        </p:nvSpPr>
        <p:spPr/>
        <p:txBody>
          <a:bodyPr/>
          <a:lstStyle/>
          <a:p>
            <a:r>
              <a:rPr lang="en-US"/>
              <a:t>The body section holds the main content of the card, such as text, images, or buttons. The footer can include additional information, metadata, or actions related to the card's content.</a:t>
            </a:r>
            <a:endParaRPr lang="en-IN"/>
          </a:p>
        </p:txBody>
      </p:sp>
      <p:sp>
        <p:nvSpPr>
          <p:cNvPr id="9" name="Text Placeholder 8">
            <a:extLst>
              <a:ext uri="{FF2B5EF4-FFF2-40B4-BE49-F238E27FC236}">
                <a16:creationId xmlns:a16="http://schemas.microsoft.com/office/drawing/2014/main" id="{8AC234D4-BCF2-BD41-838E-68A7E0EA9971}"/>
              </a:ext>
            </a:extLst>
          </p:cNvPr>
          <p:cNvSpPr>
            <a:spLocks noGrp="1"/>
          </p:cNvSpPr>
          <p:nvPr>
            <p:ph type="body" sz="quarter" idx="17"/>
          </p:nvPr>
        </p:nvSpPr>
        <p:spPr/>
        <p:txBody>
          <a:bodyPr/>
          <a:lstStyle/>
          <a:p>
            <a:r>
              <a:rPr lang="en-IN"/>
              <a:t>HEADER</a:t>
            </a:r>
          </a:p>
        </p:txBody>
      </p:sp>
      <p:sp>
        <p:nvSpPr>
          <p:cNvPr id="10" name="Text Placeholder 9">
            <a:extLst>
              <a:ext uri="{FF2B5EF4-FFF2-40B4-BE49-F238E27FC236}">
                <a16:creationId xmlns:a16="http://schemas.microsoft.com/office/drawing/2014/main" id="{D3982FA9-3BDA-F128-B1D4-C34A334E647D}"/>
              </a:ext>
            </a:extLst>
          </p:cNvPr>
          <p:cNvSpPr>
            <a:spLocks noGrp="1"/>
          </p:cNvSpPr>
          <p:nvPr>
            <p:ph type="body" sz="quarter" idx="18"/>
          </p:nvPr>
        </p:nvSpPr>
        <p:spPr/>
        <p:txBody>
          <a:bodyPr/>
          <a:lstStyle/>
          <a:p>
            <a:r>
              <a:rPr lang="en-IN"/>
              <a:t>BODY AND FOOTER</a:t>
            </a:r>
          </a:p>
        </p:txBody>
      </p:sp>
    </p:spTree>
    <p:extLst>
      <p:ext uri="{BB962C8B-B14F-4D97-AF65-F5344CB8AC3E}">
        <p14:creationId xmlns:p14="http://schemas.microsoft.com/office/powerpoint/2010/main" val="76181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1502975930"/>
              </p:ext>
            </p:extLst>
          </p:nvPr>
        </p:nvGraphicFramePr>
        <p:xfrm>
          <a:off x="749300" y="1727200"/>
          <a:ext cx="2032000" cy="167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extLst>
              <p:ext uri="{D42A27DB-BD31-4B8C-83A1-F6EECF244321}">
                <p14:modId xmlns:p14="http://schemas.microsoft.com/office/powerpoint/2010/main" val="3106629305"/>
              </p:ext>
            </p:extLst>
          </p:nvPr>
        </p:nvGraphicFramePr>
        <p:xfrm>
          <a:off x="8724900" y="1739900"/>
          <a:ext cx="2032000" cy="1676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extLst>
              <p:ext uri="{D42A27DB-BD31-4B8C-83A1-F6EECF244321}">
                <p14:modId xmlns:p14="http://schemas.microsoft.com/office/powerpoint/2010/main" val="2932973197"/>
              </p:ext>
            </p:extLst>
          </p:nvPr>
        </p:nvGraphicFramePr>
        <p:xfrm>
          <a:off x="3365500" y="1739900"/>
          <a:ext cx="2032000" cy="1676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3"/>
          <p:cNvGraphicFramePr/>
          <p:nvPr>
            <p:extLst>
              <p:ext uri="{D42A27DB-BD31-4B8C-83A1-F6EECF244321}">
                <p14:modId xmlns:p14="http://schemas.microsoft.com/office/powerpoint/2010/main" val="1110755163"/>
              </p:ext>
            </p:extLst>
          </p:nvPr>
        </p:nvGraphicFramePr>
        <p:xfrm>
          <a:off x="6146800" y="1739900"/>
          <a:ext cx="2032000" cy="1676400"/>
        </p:xfrm>
        <a:graphic>
          <a:graphicData uri="http://schemas.openxmlformats.org/drawingml/2006/chart">
            <c:chart xmlns:c="http://schemas.openxmlformats.org/drawingml/2006/chart" xmlns:r="http://schemas.openxmlformats.org/officeDocument/2006/relationships" r:id="rId6"/>
          </a:graphicData>
        </a:graphic>
      </p:graphicFrame>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5</a:t>
            </a:fld>
            <a:endParaRPr lang="en-US" sz="1210">
              <a:solidFill>
                <a:srgbClr val="FFFFFF"/>
              </a:solidFill>
              <a:latin typeface="Open Sans"/>
              <a:ea typeface="Open Sans"/>
              <a:cs typeface="Open Sans"/>
            </a:endParaRPr>
          </a:p>
        </p:txBody>
      </p:sp>
      <p:sp>
        <p:nvSpPr>
          <p:cNvPr id="6" name="TextBox 5">
            <a:extLst>
              <a:ext uri="{FF2B5EF4-FFF2-40B4-BE49-F238E27FC236}">
                <a16:creationId xmlns:a16="http://schemas.microsoft.com/office/drawing/2014/main" id="{7F5A2F6B-84B8-466F-96BF-DDDBF8356E7C}"/>
              </a:ext>
            </a:extLst>
          </p:cNvPr>
          <p:cNvSpPr txBox="1"/>
          <p:nvPr/>
        </p:nvSpPr>
        <p:spPr>
          <a:xfrm>
            <a:off x="596900" y="571500"/>
            <a:ext cx="10363200" cy="952500"/>
          </a:xfrm>
          <a:prstGeom prst="rect">
            <a:avLst/>
          </a:prstGeom>
          <a:noFill/>
        </p:spPr>
        <p:txBody>
          <a:bodyPr vertOverflow="overflow" vert="horz" wrap="square" rtlCol="0" anchor="t" anchorCtr="0">
            <a:spAutoFit/>
          </a:bodyPr>
          <a:lstStyle/>
          <a:p>
            <a:r>
              <a:rPr lang="en-IN" sz="4400">
                <a:latin typeface="Montserrat ExtraBold"/>
              </a:rPr>
              <a:t>CARD EXAMPLES</a:t>
            </a:r>
          </a:p>
        </p:txBody>
      </p:sp>
      <p:sp>
        <p:nvSpPr>
          <p:cNvPr id="7" name="TextBox 6">
            <a:extLst>
              <a:ext uri="{FF2B5EF4-FFF2-40B4-BE49-F238E27FC236}">
                <a16:creationId xmlns:a16="http://schemas.microsoft.com/office/drawing/2014/main" id="{3591806E-1EBB-4C1D-BEE6-4D795FBCEB5B}"/>
              </a:ext>
            </a:extLst>
          </p:cNvPr>
          <p:cNvSpPr txBox="1"/>
          <p:nvPr/>
        </p:nvSpPr>
        <p:spPr>
          <a:xfrm>
            <a:off x="1308100" y="2349500"/>
            <a:ext cx="914400" cy="457200"/>
          </a:xfrm>
          <a:prstGeom prst="rect">
            <a:avLst/>
          </a:prstGeom>
          <a:noFill/>
        </p:spPr>
        <p:txBody>
          <a:bodyPr vertOverflow="overflow" vert="horz" wrap="square" rtlCol="0" anchor="ctr" anchorCtr="1">
            <a:spAutoFit/>
          </a:bodyPr>
          <a:lstStyle/>
          <a:p>
            <a:pPr algn="ctr"/>
            <a:r>
              <a:rPr lang="en-IN" sz="2400">
                <a:latin typeface="Montserrat ExtraBold"/>
              </a:rPr>
              <a:t>30%</a:t>
            </a:r>
          </a:p>
        </p:txBody>
      </p:sp>
      <p:sp>
        <p:nvSpPr>
          <p:cNvPr id="8" name="TextBox 7">
            <a:extLst>
              <a:ext uri="{FF2B5EF4-FFF2-40B4-BE49-F238E27FC236}">
                <a16:creationId xmlns:a16="http://schemas.microsoft.com/office/drawing/2014/main" id="{55D38816-7417-4884-9C3B-38988579F4AB}"/>
              </a:ext>
            </a:extLst>
          </p:cNvPr>
          <p:cNvSpPr txBox="1"/>
          <p:nvPr/>
        </p:nvSpPr>
        <p:spPr>
          <a:xfrm>
            <a:off x="9283700" y="2349500"/>
            <a:ext cx="914400" cy="457200"/>
          </a:xfrm>
          <a:prstGeom prst="rect">
            <a:avLst/>
          </a:prstGeom>
          <a:noFill/>
        </p:spPr>
        <p:txBody>
          <a:bodyPr vertOverflow="overflow" vert="horz" wrap="square" rtlCol="0" anchor="ctr" anchorCtr="1">
            <a:spAutoFit/>
          </a:bodyPr>
          <a:lstStyle/>
          <a:p>
            <a:pPr algn="ctr"/>
            <a:r>
              <a:rPr lang="en-IN" sz="2400">
                <a:latin typeface="Montserrat ExtraBold"/>
              </a:rPr>
              <a:t>25%</a:t>
            </a:r>
          </a:p>
        </p:txBody>
      </p:sp>
      <p:sp>
        <p:nvSpPr>
          <p:cNvPr id="9" name="TextBox 8">
            <a:extLst>
              <a:ext uri="{FF2B5EF4-FFF2-40B4-BE49-F238E27FC236}">
                <a16:creationId xmlns:a16="http://schemas.microsoft.com/office/drawing/2014/main" id="{3930C6E3-2C15-445A-974C-60E89F992DB4}"/>
              </a:ext>
            </a:extLst>
          </p:cNvPr>
          <p:cNvSpPr txBox="1"/>
          <p:nvPr/>
        </p:nvSpPr>
        <p:spPr>
          <a:xfrm>
            <a:off x="3911600" y="2349500"/>
            <a:ext cx="914400" cy="457200"/>
          </a:xfrm>
          <a:prstGeom prst="rect">
            <a:avLst/>
          </a:prstGeom>
          <a:noFill/>
        </p:spPr>
        <p:txBody>
          <a:bodyPr vertOverflow="overflow" vert="horz" wrap="square" rtlCol="0" anchor="ctr" anchorCtr="1">
            <a:spAutoFit/>
          </a:bodyPr>
          <a:lstStyle/>
          <a:p>
            <a:pPr algn="ctr"/>
            <a:r>
              <a:rPr lang="en-IN" sz="2400">
                <a:latin typeface="Montserrat ExtraBold"/>
              </a:rPr>
              <a:t>25%</a:t>
            </a:r>
          </a:p>
        </p:txBody>
      </p:sp>
      <p:sp>
        <p:nvSpPr>
          <p:cNvPr id="10" name="TextBox 9">
            <a:extLst>
              <a:ext uri="{FF2B5EF4-FFF2-40B4-BE49-F238E27FC236}">
                <a16:creationId xmlns:a16="http://schemas.microsoft.com/office/drawing/2014/main" id="{E8719305-7FCD-43F6-99F8-B3CAD17AFC8E}"/>
              </a:ext>
            </a:extLst>
          </p:cNvPr>
          <p:cNvSpPr txBox="1"/>
          <p:nvPr/>
        </p:nvSpPr>
        <p:spPr>
          <a:xfrm>
            <a:off x="6692900" y="2349500"/>
            <a:ext cx="914400" cy="457200"/>
          </a:xfrm>
          <a:prstGeom prst="rect">
            <a:avLst/>
          </a:prstGeom>
          <a:noFill/>
        </p:spPr>
        <p:txBody>
          <a:bodyPr vertOverflow="overflow" vert="horz" wrap="square" rtlCol="0" anchor="ctr" anchorCtr="1">
            <a:spAutoFit/>
          </a:bodyPr>
          <a:lstStyle/>
          <a:p>
            <a:pPr algn="ctr"/>
            <a:r>
              <a:rPr lang="en-IN" sz="2400">
                <a:latin typeface="Montserrat ExtraBold"/>
              </a:rPr>
              <a:t>20%</a:t>
            </a:r>
          </a:p>
        </p:txBody>
      </p:sp>
      <p:sp>
        <p:nvSpPr>
          <p:cNvPr id="11" name="TextBox 10">
            <a:extLst>
              <a:ext uri="{FF2B5EF4-FFF2-40B4-BE49-F238E27FC236}">
                <a16:creationId xmlns:a16="http://schemas.microsoft.com/office/drawing/2014/main" id="{403C345E-AC11-4553-9438-F1E36197FB4C}"/>
              </a:ext>
            </a:extLst>
          </p:cNvPr>
          <p:cNvSpPr txBox="1"/>
          <p:nvPr/>
        </p:nvSpPr>
        <p:spPr>
          <a:xfrm>
            <a:off x="571500" y="3530600"/>
            <a:ext cx="2387600" cy="482600"/>
          </a:xfrm>
          <a:prstGeom prst="rect">
            <a:avLst/>
          </a:prstGeom>
          <a:noFill/>
        </p:spPr>
        <p:txBody>
          <a:bodyPr vertOverflow="overflow" vert="horz" wrap="square" rtlCol="0" anchor="b" anchorCtr="1">
            <a:spAutoFit/>
          </a:bodyPr>
          <a:lstStyle/>
          <a:p>
            <a:pPr algn="ctr"/>
            <a:r>
              <a:rPr lang="en-IN" sz="1250" b="1"/>
              <a:t>PRODUCT CARD</a:t>
            </a:r>
          </a:p>
        </p:txBody>
      </p:sp>
      <p:sp>
        <p:nvSpPr>
          <p:cNvPr id="12" name="TextBox 11">
            <a:extLst>
              <a:ext uri="{FF2B5EF4-FFF2-40B4-BE49-F238E27FC236}">
                <a16:creationId xmlns:a16="http://schemas.microsoft.com/office/drawing/2014/main" id="{3183E8FA-70E8-4B65-93FB-F8BC632ABF63}"/>
              </a:ext>
            </a:extLst>
          </p:cNvPr>
          <p:cNvSpPr txBox="1"/>
          <p:nvPr/>
        </p:nvSpPr>
        <p:spPr>
          <a:xfrm>
            <a:off x="571500" y="4127500"/>
            <a:ext cx="2387600" cy="2400300"/>
          </a:xfrm>
          <a:prstGeom prst="rect">
            <a:avLst/>
          </a:prstGeom>
          <a:noFill/>
        </p:spPr>
        <p:txBody>
          <a:bodyPr vertOverflow="overflow" vert="horz" wrap="square" rtlCol="0" anchor="t">
            <a:spAutoFit/>
          </a:bodyPr>
          <a:lstStyle/>
          <a:p>
            <a:pPr algn="ctr"/>
            <a:r>
              <a:rPr lang="en-US" sz="1200">
                <a:latin typeface="Open Sans"/>
                <a:ea typeface="Open Sans"/>
                <a:cs typeface="Open Sans"/>
              </a:rPr>
              <a:t>An example of a Bootstrap card used in e-commerce websites to showcase product details, pricing, and images.</a:t>
            </a:r>
            <a:endParaRPr lang="en-IN" sz="1200">
              <a:latin typeface="Open Sans"/>
              <a:ea typeface="Open Sans"/>
              <a:cs typeface="Open Sans"/>
            </a:endParaRPr>
          </a:p>
        </p:txBody>
      </p:sp>
      <p:sp>
        <p:nvSpPr>
          <p:cNvPr id="13" name="TextBox 12">
            <a:extLst>
              <a:ext uri="{FF2B5EF4-FFF2-40B4-BE49-F238E27FC236}">
                <a16:creationId xmlns:a16="http://schemas.microsoft.com/office/drawing/2014/main" id="{124B1831-6E98-483F-AD61-3FF3012F3317}"/>
              </a:ext>
            </a:extLst>
          </p:cNvPr>
          <p:cNvSpPr txBox="1"/>
          <p:nvPr/>
        </p:nvSpPr>
        <p:spPr>
          <a:xfrm>
            <a:off x="8547100" y="3530600"/>
            <a:ext cx="2387600" cy="482600"/>
          </a:xfrm>
          <a:prstGeom prst="rect">
            <a:avLst/>
          </a:prstGeom>
          <a:noFill/>
        </p:spPr>
        <p:txBody>
          <a:bodyPr vertOverflow="overflow" vert="horz" wrap="square" rtlCol="0" anchor="b" anchorCtr="1">
            <a:spAutoFit/>
          </a:bodyPr>
          <a:lstStyle/>
          <a:p>
            <a:pPr algn="ctr"/>
            <a:r>
              <a:rPr lang="en-IN" sz="1250" b="1"/>
              <a:t>PROFILE CARD</a:t>
            </a:r>
          </a:p>
        </p:txBody>
      </p:sp>
      <p:sp>
        <p:nvSpPr>
          <p:cNvPr id="14" name="TextBox 13">
            <a:extLst>
              <a:ext uri="{FF2B5EF4-FFF2-40B4-BE49-F238E27FC236}">
                <a16:creationId xmlns:a16="http://schemas.microsoft.com/office/drawing/2014/main" id="{1773A13E-E479-4117-A315-1DD49ADEECC5}"/>
              </a:ext>
            </a:extLst>
          </p:cNvPr>
          <p:cNvSpPr txBox="1"/>
          <p:nvPr/>
        </p:nvSpPr>
        <p:spPr>
          <a:xfrm>
            <a:off x="8547100" y="4127500"/>
            <a:ext cx="2387600" cy="2400300"/>
          </a:xfrm>
          <a:prstGeom prst="rect">
            <a:avLst/>
          </a:prstGeom>
          <a:noFill/>
        </p:spPr>
        <p:txBody>
          <a:bodyPr vertOverflow="overflow" vert="horz" wrap="square" rtlCol="0" anchor="t">
            <a:spAutoFit/>
          </a:bodyPr>
          <a:lstStyle/>
          <a:p>
            <a:pPr algn="ctr"/>
            <a:r>
              <a:rPr lang="en-US" sz="1200">
                <a:latin typeface="Open Sans"/>
                <a:ea typeface="Open Sans"/>
                <a:cs typeface="Open Sans"/>
              </a:rPr>
              <a:t>A common use of Bootstrap cards in social networks to display user profiles, including profile pictures, bio information, and social links.</a:t>
            </a:r>
            <a:endParaRPr lang="en-IN" sz="1200">
              <a:latin typeface="Open Sans"/>
              <a:ea typeface="Open Sans"/>
              <a:cs typeface="Open Sans"/>
            </a:endParaRPr>
          </a:p>
        </p:txBody>
      </p:sp>
      <p:sp>
        <p:nvSpPr>
          <p:cNvPr id="15" name="TextBox 14">
            <a:extLst>
              <a:ext uri="{FF2B5EF4-FFF2-40B4-BE49-F238E27FC236}">
                <a16:creationId xmlns:a16="http://schemas.microsoft.com/office/drawing/2014/main" id="{D077508B-3943-41AD-ACA4-8D24AE66DB99}"/>
              </a:ext>
            </a:extLst>
          </p:cNvPr>
          <p:cNvSpPr txBox="1"/>
          <p:nvPr/>
        </p:nvSpPr>
        <p:spPr>
          <a:xfrm>
            <a:off x="3187700" y="3530600"/>
            <a:ext cx="2387600" cy="482600"/>
          </a:xfrm>
          <a:prstGeom prst="rect">
            <a:avLst/>
          </a:prstGeom>
          <a:noFill/>
        </p:spPr>
        <p:txBody>
          <a:bodyPr vertOverflow="overflow" vert="horz" wrap="square" rtlCol="0" anchor="b" anchorCtr="1">
            <a:spAutoFit/>
          </a:bodyPr>
          <a:lstStyle/>
          <a:p>
            <a:pPr algn="ctr"/>
            <a:r>
              <a:rPr lang="en-IN" sz="1250" b="1"/>
              <a:t>ARTICLE CARD</a:t>
            </a:r>
          </a:p>
        </p:txBody>
      </p:sp>
      <p:sp>
        <p:nvSpPr>
          <p:cNvPr id="16" name="TextBox 15">
            <a:extLst>
              <a:ext uri="{FF2B5EF4-FFF2-40B4-BE49-F238E27FC236}">
                <a16:creationId xmlns:a16="http://schemas.microsoft.com/office/drawing/2014/main" id="{6D649B26-8372-4B35-8CC4-E2445167414F}"/>
              </a:ext>
            </a:extLst>
          </p:cNvPr>
          <p:cNvSpPr txBox="1"/>
          <p:nvPr/>
        </p:nvSpPr>
        <p:spPr>
          <a:xfrm>
            <a:off x="3187700" y="4127500"/>
            <a:ext cx="2387600" cy="2400300"/>
          </a:xfrm>
          <a:prstGeom prst="rect">
            <a:avLst/>
          </a:prstGeom>
          <a:noFill/>
        </p:spPr>
        <p:txBody>
          <a:bodyPr vertOverflow="overflow" vert="horz" wrap="square" rtlCol="0" anchor="t">
            <a:spAutoFit/>
          </a:bodyPr>
          <a:lstStyle/>
          <a:p>
            <a:pPr algn="ctr"/>
            <a:r>
              <a:rPr lang="en-US" sz="1200">
                <a:latin typeface="Open Sans"/>
                <a:ea typeface="Open Sans"/>
                <a:cs typeface="Open Sans"/>
              </a:rPr>
              <a:t>Bootstrap cards are widely used in blog websites to present articles with featured images, titles, and a short description.</a:t>
            </a:r>
            <a:endParaRPr lang="en-IN" sz="1200">
              <a:latin typeface="Open Sans"/>
              <a:ea typeface="Open Sans"/>
              <a:cs typeface="Open Sans"/>
            </a:endParaRPr>
          </a:p>
        </p:txBody>
      </p:sp>
      <p:sp>
        <p:nvSpPr>
          <p:cNvPr id="17" name="TextBox 16">
            <a:extLst>
              <a:ext uri="{FF2B5EF4-FFF2-40B4-BE49-F238E27FC236}">
                <a16:creationId xmlns:a16="http://schemas.microsoft.com/office/drawing/2014/main" id="{E50B386F-C22E-454A-8923-52A472E87A5A}"/>
              </a:ext>
            </a:extLst>
          </p:cNvPr>
          <p:cNvSpPr txBox="1"/>
          <p:nvPr/>
        </p:nvSpPr>
        <p:spPr>
          <a:xfrm>
            <a:off x="5969000" y="3517900"/>
            <a:ext cx="2387600" cy="482600"/>
          </a:xfrm>
          <a:prstGeom prst="rect">
            <a:avLst/>
          </a:prstGeom>
          <a:noFill/>
        </p:spPr>
        <p:txBody>
          <a:bodyPr vertOverflow="overflow" vert="horz" wrap="square" rtlCol="0" anchor="b" anchorCtr="1">
            <a:spAutoFit/>
          </a:bodyPr>
          <a:lstStyle/>
          <a:p>
            <a:pPr algn="ctr"/>
            <a:r>
              <a:rPr lang="en-IN" sz="1250" b="1"/>
              <a:t>EVENT CARD</a:t>
            </a:r>
          </a:p>
        </p:txBody>
      </p:sp>
      <p:sp>
        <p:nvSpPr>
          <p:cNvPr id="18" name="TextBox 17">
            <a:extLst>
              <a:ext uri="{FF2B5EF4-FFF2-40B4-BE49-F238E27FC236}">
                <a16:creationId xmlns:a16="http://schemas.microsoft.com/office/drawing/2014/main" id="{AA515700-E3A5-458F-866D-F4659732D35C}"/>
              </a:ext>
            </a:extLst>
          </p:cNvPr>
          <p:cNvSpPr txBox="1"/>
          <p:nvPr/>
        </p:nvSpPr>
        <p:spPr>
          <a:xfrm>
            <a:off x="5969000" y="4127500"/>
            <a:ext cx="2387600" cy="2400300"/>
          </a:xfrm>
          <a:prstGeom prst="rect">
            <a:avLst/>
          </a:prstGeom>
          <a:noFill/>
        </p:spPr>
        <p:txBody>
          <a:bodyPr vertOverflow="overflow" vert="horz" wrap="square" rtlCol="0" anchor="t">
            <a:spAutoFit/>
          </a:bodyPr>
          <a:lstStyle/>
          <a:p>
            <a:pPr algn="ctr"/>
            <a:r>
              <a:rPr lang="en-US" sz="1200">
                <a:latin typeface="Open Sans"/>
                <a:ea typeface="Open Sans"/>
                <a:cs typeface="Open Sans"/>
              </a:rPr>
              <a:t>Event websites often use Bootstrap cards to showcase event details, date, location, and ticket information in a visually appealing format.</a:t>
            </a:r>
            <a:endParaRPr lang="en-IN" sz="1200">
              <a:latin typeface="Open Sans"/>
              <a:ea typeface="Open Sans"/>
              <a:cs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2038-9BD2-980E-19A6-ECAFC7A96704}"/>
              </a:ext>
            </a:extLst>
          </p:cNvPr>
          <p:cNvSpPr>
            <a:spLocks noGrp="1"/>
          </p:cNvSpPr>
          <p:nvPr>
            <p:ph type="title"/>
          </p:nvPr>
        </p:nvSpPr>
        <p:spPr/>
        <p:txBody>
          <a:bodyPr/>
          <a:lstStyle/>
          <a:p>
            <a:r>
              <a:rPr lang="en-IN"/>
              <a:t>CUSTOMIZING CARDS</a:t>
            </a:r>
          </a:p>
        </p:txBody>
      </p:sp>
      <p:sp>
        <p:nvSpPr>
          <p:cNvPr id="3" name="Footer Placeholder 2">
            <a:extLst>
              <a:ext uri="{FF2B5EF4-FFF2-40B4-BE49-F238E27FC236}">
                <a16:creationId xmlns:a16="http://schemas.microsoft.com/office/drawing/2014/main" id="{FFB229A9-1535-FA10-AEE4-33B062EDE4CC}"/>
              </a:ext>
            </a:extLst>
          </p:cNvPr>
          <p:cNvSpPr>
            <a:spLocks noGrp="1"/>
          </p:cNvSpPr>
          <p:nvPr>
            <p:ph type="ftr" sz="quarter" idx="10"/>
          </p:nvPr>
        </p:nvSpPr>
        <p:spPr/>
        <p:txBody>
          <a:bodyPr/>
          <a:lstStyle/>
          <a:p>
            <a:r>
              <a:rPr lang="en-ID"/>
              <a:t>BOOTSTRAP CARD OVERVIEW</a:t>
            </a:r>
            <a:endParaRPr lang="en-ID" dirty="0"/>
          </a:p>
        </p:txBody>
      </p:sp>
      <p:sp>
        <p:nvSpPr>
          <p:cNvPr id="4" name="Slide Number Placeholder 3">
            <a:extLst>
              <a:ext uri="{FF2B5EF4-FFF2-40B4-BE49-F238E27FC236}">
                <a16:creationId xmlns:a16="http://schemas.microsoft.com/office/drawing/2014/main" id="{60F222EB-A76C-57F9-4CE3-2C8C327F3B32}"/>
              </a:ext>
            </a:extLst>
          </p:cNvPr>
          <p:cNvSpPr>
            <a:spLocks noGrp="1"/>
          </p:cNvSpPr>
          <p:nvPr>
            <p:ph type="sldNum" sz="quarter" idx="11"/>
          </p:nvPr>
        </p:nvSpPr>
        <p:spPr/>
        <p:txBody>
          <a:bodyPr/>
          <a:lstStyle/>
          <a:p>
            <a:fld id="{CF6F24BE-8BEB-403A-BDCC-38E201D0662D}" type="slidenum">
              <a:rPr lang="en-ID" smtClean="0"/>
              <a:pPr/>
              <a:t>6</a:t>
            </a:fld>
            <a:endParaRPr lang="en-ID"/>
          </a:p>
        </p:txBody>
      </p:sp>
      <p:sp>
        <p:nvSpPr>
          <p:cNvPr id="5" name="Picture Placeholder 4">
            <a:extLst>
              <a:ext uri="{FF2B5EF4-FFF2-40B4-BE49-F238E27FC236}">
                <a16:creationId xmlns:a16="http://schemas.microsoft.com/office/drawing/2014/main" id="{69766F9C-3973-6A61-7BEB-20748E5966AA}"/>
              </a:ext>
            </a:extLst>
          </p:cNvPr>
          <p:cNvSpPr>
            <a:spLocks noGrp="1"/>
          </p:cNvSpPr>
          <p:nvPr>
            <p:ph type="pic" sz="quarter" idx="12"/>
          </p:nvPr>
        </p:nvSpPr>
        <p:spPr/>
      </p:sp>
      <p:sp>
        <p:nvSpPr>
          <p:cNvPr id="6" name="Text Placeholder 5">
            <a:extLst>
              <a:ext uri="{FF2B5EF4-FFF2-40B4-BE49-F238E27FC236}">
                <a16:creationId xmlns:a16="http://schemas.microsoft.com/office/drawing/2014/main" id="{262EB4C9-6791-AAE0-DBBA-E6A230E8A3A2}"/>
              </a:ext>
            </a:extLst>
          </p:cNvPr>
          <p:cNvSpPr>
            <a:spLocks noGrp="1"/>
          </p:cNvSpPr>
          <p:nvPr>
            <p:ph type="body" sz="quarter" idx="23"/>
          </p:nvPr>
        </p:nvSpPr>
        <p:spPr/>
        <p:txBody>
          <a:bodyPr/>
          <a:lstStyle/>
          <a:p>
            <a:r>
              <a:rPr lang="en-US"/>
              <a:t>Bootstrap cards can be customized using CSS to change colors, fonts, borders, and overall design. It allows developers to match the card's appearance with the overall website theme.</a:t>
            </a:r>
            <a:endParaRPr lang="en-IN"/>
          </a:p>
        </p:txBody>
      </p:sp>
      <p:sp>
        <p:nvSpPr>
          <p:cNvPr id="7" name="Text Placeholder 6">
            <a:extLst>
              <a:ext uri="{FF2B5EF4-FFF2-40B4-BE49-F238E27FC236}">
                <a16:creationId xmlns:a16="http://schemas.microsoft.com/office/drawing/2014/main" id="{19A411D3-57BA-864D-5DAC-C99930DF59EA}"/>
              </a:ext>
            </a:extLst>
          </p:cNvPr>
          <p:cNvSpPr>
            <a:spLocks noGrp="1"/>
          </p:cNvSpPr>
          <p:nvPr>
            <p:ph type="body" sz="quarter" idx="24"/>
          </p:nvPr>
        </p:nvSpPr>
        <p:spPr/>
        <p:txBody>
          <a:bodyPr/>
          <a:lstStyle/>
          <a:p>
            <a:r>
              <a:rPr lang="en-US"/>
              <a:t>You can customize the content of Bootstrap cards by adding images, text, links, buttons, or any other HTML elements inside the card components. This flexibility enables creative presentations of information.</a:t>
            </a:r>
            <a:endParaRPr lang="en-IN"/>
          </a:p>
        </p:txBody>
      </p:sp>
      <p:sp>
        <p:nvSpPr>
          <p:cNvPr id="8" name="Text Placeholder 7">
            <a:extLst>
              <a:ext uri="{FF2B5EF4-FFF2-40B4-BE49-F238E27FC236}">
                <a16:creationId xmlns:a16="http://schemas.microsoft.com/office/drawing/2014/main" id="{8208277B-2E22-3569-8C9A-7D890FDE3980}"/>
              </a:ext>
            </a:extLst>
          </p:cNvPr>
          <p:cNvSpPr>
            <a:spLocks noGrp="1"/>
          </p:cNvSpPr>
          <p:nvPr>
            <p:ph type="body" sz="quarter" idx="25"/>
          </p:nvPr>
        </p:nvSpPr>
        <p:spPr/>
        <p:txBody>
          <a:bodyPr/>
          <a:lstStyle/>
          <a:p>
            <a:r>
              <a:rPr lang="en-IN"/>
              <a:t>STYLING</a:t>
            </a:r>
          </a:p>
        </p:txBody>
      </p:sp>
      <p:sp>
        <p:nvSpPr>
          <p:cNvPr id="9" name="Text Placeholder 8">
            <a:extLst>
              <a:ext uri="{FF2B5EF4-FFF2-40B4-BE49-F238E27FC236}">
                <a16:creationId xmlns:a16="http://schemas.microsoft.com/office/drawing/2014/main" id="{F582A966-2245-F84E-A28E-8001363320B2}"/>
              </a:ext>
            </a:extLst>
          </p:cNvPr>
          <p:cNvSpPr>
            <a:spLocks noGrp="1"/>
          </p:cNvSpPr>
          <p:nvPr>
            <p:ph type="body" sz="quarter" idx="26"/>
          </p:nvPr>
        </p:nvSpPr>
        <p:spPr/>
        <p:txBody>
          <a:bodyPr/>
          <a:lstStyle/>
          <a:p>
            <a:r>
              <a:rPr lang="en-IN"/>
              <a:t>CONTENT</a:t>
            </a:r>
          </a:p>
        </p:txBody>
      </p:sp>
    </p:spTree>
    <p:extLst>
      <p:ext uri="{BB962C8B-B14F-4D97-AF65-F5344CB8AC3E}">
        <p14:creationId xmlns:p14="http://schemas.microsoft.com/office/powerpoint/2010/main" val="94498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621280"/>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BEST PRACTICES</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0958F7"/>
                    </a:solidFill>
                  </a:tcPr>
                </a:tc>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DESCRIPTION</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0958F7"/>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Consistent Design</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Maintain a consistent card layout and styling throughout your website for a unified user experience.</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Responsive Design</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Ensure that Bootstrap cards are responsive and adapt well to various devices and screen sizes.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Optimized Content</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Focus on concise and relevant content within the cards to engage users effectively.</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Accessibility</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Make sure that card content is accessible to all users, including those using assistive technologies.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3" name="Text 0"/>
          <p:cNvSpPr/>
          <p:nvPr/>
        </p:nvSpPr>
        <p:spPr>
          <a:xfrm>
            <a:off x="596900" y="57150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SUMMARY: BOOTSTRAP CARD BEST PRACTICES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7</a:t>
            </a:fld>
            <a:endParaRPr lang="en-US" sz="1210">
              <a:solidFill>
                <a:srgbClr val="FFFFFF"/>
              </a:solidFill>
              <a:latin typeface="Open Sans"/>
              <a:ea typeface="Open Sans"/>
              <a:cs typeface="Open Sans"/>
            </a:endParaRPr>
          </a:p>
        </p:txBody>
      </p:sp>
    </p:spTree>
    <p:extLst>
      <p:ext uri="{BB962C8B-B14F-4D97-AF65-F5344CB8AC3E}">
        <p14:creationId xmlns:p14="http://schemas.microsoft.com/office/powerpoint/2010/main" val="427133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8B2280D-F93D-457D-876A-587F736129D4}">
  <we:reference id="wa200005566" version="3.0.0.2" store="en-IN"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Widescreen</PresentationFormat>
  <Paragraphs>59</Paragraphs>
  <Slides>7</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Cascadia Mono SemiBold</vt:lpstr>
      <vt:lpstr>Montserrat ExtraBold</vt:lpstr>
      <vt:lpstr>Open Sans</vt:lpstr>
      <vt:lpstr>Office Theme</vt:lpstr>
      <vt:lpstr>Ocean</vt:lpstr>
      <vt:lpstr>BOOTSTRAP CARD OVERVIEW</vt:lpstr>
      <vt:lpstr>WHAT IS A BOOTSTRAP CARD?</vt:lpstr>
      <vt:lpstr>CREATING A BOOTSTRAP CARD</vt:lpstr>
      <vt:lpstr>CARD STRUCTURE</vt:lpstr>
      <vt:lpstr>PowerPoint Presentation</vt:lpstr>
      <vt:lpstr>CUSTOMIZING CARDS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ABHIGNA MARRIPALLY</dc:creator>
  <cp:lastModifiedBy>ABHIGNA MARRIPALLY</cp:lastModifiedBy>
  <cp:revision>1</cp:revision>
  <dcterms:created xsi:type="dcterms:W3CDTF">2024-09-09T13:44:47Z</dcterms:created>
  <dcterms:modified xsi:type="dcterms:W3CDTF">2024-09-09T13:45:34Z</dcterms:modified>
</cp:coreProperties>
</file>