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51FF9B07-D01F-4BEE-BB4A-340A7374F7CD}" type="datetimeFigureOut">
              <a:rPr lang="en-IN" smtClean="0"/>
              <a:t>30-09-2024</a:t>
            </a:fld>
            <a:endParaRPr lang="en-IN"/>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C6C6E752-332E-4FC0-8CC6-5D2D5AFAC6B7}"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7320760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FF9B07-D01F-4BEE-BB4A-340A7374F7CD}" type="datetimeFigureOut">
              <a:rPr lang="en-IN" smtClean="0"/>
              <a:t>30-09-2024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C6E752-332E-4FC0-8CC6-5D2D5AFAC6B7}" type="slidenum">
              <a:rPr lang="en-IN" smtClean="0"/>
              <a:t>‹#›</a:t>
            </a:fld>
            <a:endParaRPr lang="en-IN"/>
          </a:p>
        </p:txBody>
      </p:sp>
    </p:spTree>
    <p:extLst>
      <p:ext uri="{BB962C8B-B14F-4D97-AF65-F5344CB8AC3E}">
        <p14:creationId xmlns:p14="http://schemas.microsoft.com/office/powerpoint/2010/main" val="549734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FF9B07-D01F-4BEE-BB4A-340A7374F7CD}" type="datetimeFigureOut">
              <a:rPr lang="en-IN" smtClean="0"/>
              <a:t>30-09-2024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C6E752-332E-4FC0-8CC6-5D2D5AFAC6B7}" type="slidenum">
              <a:rPr lang="en-IN" smtClean="0"/>
              <a:t>‹#›</a:t>
            </a:fld>
            <a:endParaRPr lang="en-IN"/>
          </a:p>
        </p:txBody>
      </p:sp>
    </p:spTree>
    <p:extLst>
      <p:ext uri="{BB962C8B-B14F-4D97-AF65-F5344CB8AC3E}">
        <p14:creationId xmlns:p14="http://schemas.microsoft.com/office/powerpoint/2010/main" val="455334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FF9B07-D01F-4BEE-BB4A-340A7374F7CD}" type="datetimeFigureOut">
              <a:rPr lang="en-IN" smtClean="0"/>
              <a:t>30-09-2024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C6E752-332E-4FC0-8CC6-5D2D5AFAC6B7}" type="slidenum">
              <a:rPr lang="en-IN" smtClean="0"/>
              <a:t>‹#›</a:t>
            </a:fld>
            <a:endParaRPr lang="en-IN"/>
          </a:p>
        </p:txBody>
      </p:sp>
    </p:spTree>
    <p:extLst>
      <p:ext uri="{BB962C8B-B14F-4D97-AF65-F5344CB8AC3E}">
        <p14:creationId xmlns:p14="http://schemas.microsoft.com/office/powerpoint/2010/main" val="3517625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FF9B07-D01F-4BEE-BB4A-340A7374F7CD}" type="datetimeFigureOut">
              <a:rPr lang="en-IN" smtClean="0"/>
              <a:t>30-09-2024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C6E752-332E-4FC0-8CC6-5D2D5AFAC6B7}"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1736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FF9B07-D01F-4BEE-BB4A-340A7374F7CD}" type="datetimeFigureOut">
              <a:rPr lang="en-IN" smtClean="0"/>
              <a:t>30-09-2024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C6E752-332E-4FC0-8CC6-5D2D5AFAC6B7}" type="slidenum">
              <a:rPr lang="en-IN" smtClean="0"/>
              <a:t>‹#›</a:t>
            </a:fld>
            <a:endParaRPr lang="en-IN"/>
          </a:p>
        </p:txBody>
      </p:sp>
    </p:spTree>
    <p:extLst>
      <p:ext uri="{BB962C8B-B14F-4D97-AF65-F5344CB8AC3E}">
        <p14:creationId xmlns:p14="http://schemas.microsoft.com/office/powerpoint/2010/main" val="231154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FF9B07-D01F-4BEE-BB4A-340A7374F7CD}" type="datetimeFigureOut">
              <a:rPr lang="en-IN" smtClean="0"/>
              <a:t>30-09-2024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6C6E752-332E-4FC0-8CC6-5D2D5AFAC6B7}" type="slidenum">
              <a:rPr lang="en-IN" smtClean="0"/>
              <a:t>‹#›</a:t>
            </a:fld>
            <a:endParaRPr lang="en-IN"/>
          </a:p>
        </p:txBody>
      </p:sp>
    </p:spTree>
    <p:extLst>
      <p:ext uri="{BB962C8B-B14F-4D97-AF65-F5344CB8AC3E}">
        <p14:creationId xmlns:p14="http://schemas.microsoft.com/office/powerpoint/2010/main" val="2785972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FF9B07-D01F-4BEE-BB4A-340A7374F7CD}" type="datetimeFigureOut">
              <a:rPr lang="en-IN" smtClean="0"/>
              <a:t>30-09-2024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6C6E752-332E-4FC0-8CC6-5D2D5AFAC6B7}" type="slidenum">
              <a:rPr lang="en-IN" smtClean="0"/>
              <a:t>‹#›</a:t>
            </a:fld>
            <a:endParaRPr lang="en-IN"/>
          </a:p>
        </p:txBody>
      </p:sp>
    </p:spTree>
    <p:extLst>
      <p:ext uri="{BB962C8B-B14F-4D97-AF65-F5344CB8AC3E}">
        <p14:creationId xmlns:p14="http://schemas.microsoft.com/office/powerpoint/2010/main" val="2592703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FF9B07-D01F-4BEE-BB4A-340A7374F7CD}" type="datetimeFigureOut">
              <a:rPr lang="en-IN" smtClean="0"/>
              <a:t>30-09-2024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6C6E752-332E-4FC0-8CC6-5D2D5AFAC6B7}" type="slidenum">
              <a:rPr lang="en-IN" smtClean="0"/>
              <a:t>‹#›</a:t>
            </a:fld>
            <a:endParaRPr lang="en-IN"/>
          </a:p>
        </p:txBody>
      </p:sp>
    </p:spTree>
    <p:extLst>
      <p:ext uri="{BB962C8B-B14F-4D97-AF65-F5344CB8AC3E}">
        <p14:creationId xmlns:p14="http://schemas.microsoft.com/office/powerpoint/2010/main" val="144192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FF9B07-D01F-4BEE-BB4A-340A7374F7CD}" type="datetimeFigureOut">
              <a:rPr lang="en-IN" smtClean="0"/>
              <a:t>30-09-2024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C6E752-332E-4FC0-8CC6-5D2D5AFAC6B7}" type="slidenum">
              <a:rPr lang="en-IN" smtClean="0"/>
              <a:t>‹#›</a:t>
            </a:fld>
            <a:endParaRPr lang="en-IN"/>
          </a:p>
        </p:txBody>
      </p:sp>
    </p:spTree>
    <p:extLst>
      <p:ext uri="{BB962C8B-B14F-4D97-AF65-F5344CB8AC3E}">
        <p14:creationId xmlns:p14="http://schemas.microsoft.com/office/powerpoint/2010/main" val="634003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FF9B07-D01F-4BEE-BB4A-340A7374F7CD}" type="datetimeFigureOut">
              <a:rPr lang="en-IN" smtClean="0"/>
              <a:t>30-09-2024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C6E752-332E-4FC0-8CC6-5D2D5AFAC6B7}" type="slidenum">
              <a:rPr lang="en-IN" smtClean="0"/>
              <a:t>‹#›</a:t>
            </a:fld>
            <a:endParaRPr lang="en-IN"/>
          </a:p>
        </p:txBody>
      </p:sp>
    </p:spTree>
    <p:extLst>
      <p:ext uri="{BB962C8B-B14F-4D97-AF65-F5344CB8AC3E}">
        <p14:creationId xmlns:p14="http://schemas.microsoft.com/office/powerpoint/2010/main" val="3960554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51FF9B07-D01F-4BEE-BB4A-340A7374F7CD}" type="datetimeFigureOut">
              <a:rPr lang="en-IN" smtClean="0"/>
              <a:t>30-09-2024</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C6C6E752-332E-4FC0-8CC6-5D2D5AFAC6B7}" type="slidenum">
              <a:rPr lang="en-IN" smtClean="0"/>
              <a:t>‹#›</a:t>
            </a:fld>
            <a:endParaRPr lang="en-IN"/>
          </a:p>
        </p:txBody>
      </p:sp>
    </p:spTree>
    <p:extLst>
      <p:ext uri="{BB962C8B-B14F-4D97-AF65-F5344CB8AC3E}">
        <p14:creationId xmlns:p14="http://schemas.microsoft.com/office/powerpoint/2010/main" val="1414833746"/>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www.geeksforgeeks.org/full-stack-development-trends/#7-data-science" TargetMode="External"/><Relationship Id="rId3" Type="http://schemas.openxmlformats.org/officeDocument/2006/relationships/hyperlink" Target="https://www.geeksforgeeks.org/full-stack-development-trends/#2-artificial-intelligence" TargetMode="External"/><Relationship Id="rId7" Type="http://schemas.openxmlformats.org/officeDocument/2006/relationships/hyperlink" Target="https://www.geeksforgeeks.org/full-stack-development-trends/#6-cloud-computing" TargetMode="External"/><Relationship Id="rId2" Type="http://schemas.openxmlformats.org/officeDocument/2006/relationships/hyperlink" Target="https://www.geeksforgeeks.org/full-stack-development-trends/#1-lowcodenocode-developmentlcnc" TargetMode="External"/><Relationship Id="rId1" Type="http://schemas.openxmlformats.org/officeDocument/2006/relationships/slideLayout" Target="../slideLayouts/slideLayout6.xml"/><Relationship Id="rId6" Type="http://schemas.openxmlformats.org/officeDocument/2006/relationships/hyperlink" Target="https://www.geeksforgeeks.org/full-stack-development-trends/#5-cyber-security" TargetMode="External"/><Relationship Id="rId11" Type="http://schemas.openxmlformats.org/officeDocument/2006/relationships/hyperlink" Target="https://www.geeksforgeeks.org/full-stack-development-trends/#10-progressive-web-apps" TargetMode="External"/><Relationship Id="rId5" Type="http://schemas.openxmlformats.org/officeDocument/2006/relationships/hyperlink" Target="https://www.geeksforgeeks.org/full-stack-development-trends/#4-block-chain" TargetMode="External"/><Relationship Id="rId10" Type="http://schemas.openxmlformats.org/officeDocument/2006/relationships/hyperlink" Target="https://www.geeksforgeeks.org/full-stack-development-trends/#9-augmented-reality-ar-and-virtual-reality-vr" TargetMode="External"/><Relationship Id="rId4" Type="http://schemas.openxmlformats.org/officeDocument/2006/relationships/hyperlink" Target="https://www.geeksforgeeks.org/full-stack-development-trends/#3-machine-learning" TargetMode="External"/><Relationship Id="rId9" Type="http://schemas.openxmlformats.org/officeDocument/2006/relationships/hyperlink" Target="https://www.geeksforgeeks.org/full-stack-development-trends/#8-devops"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ww.geeksforgeeks.org/css-tutorial/" TargetMode="External"/><Relationship Id="rId2" Type="http://schemas.openxmlformats.org/officeDocument/2006/relationships/hyperlink" Target="https://www.geeksforgeeks.org/html-introduction/" TargetMode="External"/><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hyperlink" Target="https://www.geeksforgeeks.org/javascrip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hyperlink" Target="https://dev.to/elijahtrillionz/the-10-important-full-stack-web-development-tools-in-2021-1d77#vue" TargetMode="External"/><Relationship Id="rId3" Type="http://schemas.openxmlformats.org/officeDocument/2006/relationships/hyperlink" Target="https://dev.to/elijahtrillionz/the-10-important-full-stack-web-development-tools-in-2021-1d77#github" TargetMode="External"/><Relationship Id="rId7" Type="http://schemas.openxmlformats.org/officeDocument/2006/relationships/hyperlink" Target="https://dev.to/elijahtrillionz/the-10-important-full-stack-web-development-tools-in-2021-1d77#react" TargetMode="External"/><Relationship Id="rId12" Type="http://schemas.openxmlformats.org/officeDocument/2006/relationships/image" Target="../media/image5.png"/><Relationship Id="rId2" Type="http://schemas.openxmlformats.org/officeDocument/2006/relationships/hyperlink" Target="https://dev.to/elijahtrillionz/the-10-important-full-stack-web-development-tools-in-2021-1d77#vscode" TargetMode="External"/><Relationship Id="rId1" Type="http://schemas.openxmlformats.org/officeDocument/2006/relationships/slideLayout" Target="../slideLayouts/slideLayout6.xml"/><Relationship Id="rId6" Type="http://schemas.openxmlformats.org/officeDocument/2006/relationships/hyperlink" Target="https://dev.to/elijahtrillionz/the-10-important-full-stack-web-development-tools-in-2021-1d77#bootstrap" TargetMode="External"/><Relationship Id="rId11" Type="http://schemas.openxmlformats.org/officeDocument/2006/relationships/hyperlink" Target="https://dev.to/elijahtrillionz/the-10-important-full-stack-web-development-tools-in-2021-1d77#sass" TargetMode="External"/><Relationship Id="rId5" Type="http://schemas.openxmlformats.org/officeDocument/2006/relationships/hyperlink" Target="https://dev.to/elijahtrillionz/the-10-important-full-stack-web-development-tools-in-2021-1d77#chrome" TargetMode="External"/><Relationship Id="rId10" Type="http://schemas.openxmlformats.org/officeDocument/2006/relationships/hyperlink" Target="https://dev.to/elijahtrillionz/the-10-important-full-stack-web-development-tools-in-2021-1d77#npm" TargetMode="External"/><Relationship Id="rId4" Type="http://schemas.openxmlformats.org/officeDocument/2006/relationships/hyperlink" Target="https://dev.to/elijahtrillionz/the-10-important-full-stack-web-development-tools-in-2021-1d77#postman" TargetMode="External"/><Relationship Id="rId9" Type="http://schemas.openxmlformats.org/officeDocument/2006/relationships/hyperlink" Target="https://dev.to/elijahtrillionz/the-10-important-full-stack-web-development-tools-in-2021-1d77#figm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8010D-C87A-0FAD-66D5-6AD6D61B38F4}"/>
              </a:ext>
            </a:extLst>
          </p:cNvPr>
          <p:cNvSpPr>
            <a:spLocks noGrp="1"/>
          </p:cNvSpPr>
          <p:nvPr>
            <p:ph type="ctrTitle"/>
          </p:nvPr>
        </p:nvSpPr>
        <p:spPr/>
        <p:txBody>
          <a:bodyPr/>
          <a:lstStyle/>
          <a:p>
            <a:r>
              <a:rPr lang="en-IN" dirty="0"/>
              <a:t>FULL STACK WEB DEVELOPMENT</a:t>
            </a:r>
          </a:p>
        </p:txBody>
      </p:sp>
      <p:sp>
        <p:nvSpPr>
          <p:cNvPr id="3" name="Subtitle 2">
            <a:extLst>
              <a:ext uri="{FF2B5EF4-FFF2-40B4-BE49-F238E27FC236}">
                <a16:creationId xmlns:a16="http://schemas.microsoft.com/office/drawing/2014/main" id="{FAFF1C33-06A6-5EA7-403E-C789768A20CB}"/>
              </a:ext>
            </a:extLst>
          </p:cNvPr>
          <p:cNvSpPr>
            <a:spLocks noGrp="1"/>
          </p:cNvSpPr>
          <p:nvPr>
            <p:ph type="subTitle" idx="1"/>
          </p:nvPr>
        </p:nvSpPr>
        <p:spPr>
          <a:xfrm>
            <a:off x="580104" y="4935794"/>
            <a:ext cx="7521678" cy="1922206"/>
          </a:xfrm>
        </p:spPr>
        <p:txBody>
          <a:bodyPr/>
          <a:lstStyle/>
          <a:p>
            <a:r>
              <a:rPr lang="en-IN" dirty="0"/>
              <a:t>Comprehensive Approach to Web Development</a:t>
            </a:r>
          </a:p>
          <a:p>
            <a:r>
              <a:rPr lang="en-IN" dirty="0"/>
              <a:t>NAME:M.ABHIGNA</a:t>
            </a:r>
          </a:p>
          <a:p>
            <a:r>
              <a:rPr lang="en-IN" dirty="0"/>
              <a:t>DATE:30-09-2024</a:t>
            </a:r>
          </a:p>
        </p:txBody>
      </p:sp>
    </p:spTree>
    <p:extLst>
      <p:ext uri="{BB962C8B-B14F-4D97-AF65-F5344CB8AC3E}">
        <p14:creationId xmlns:p14="http://schemas.microsoft.com/office/powerpoint/2010/main" val="16822019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610A1-A76C-2FC0-0EF6-DA31C3E839F3}"/>
              </a:ext>
            </a:extLst>
          </p:cNvPr>
          <p:cNvSpPr>
            <a:spLocks noGrp="1"/>
          </p:cNvSpPr>
          <p:nvPr>
            <p:ph type="title"/>
          </p:nvPr>
        </p:nvSpPr>
        <p:spPr/>
        <p:txBody>
          <a:bodyPr/>
          <a:lstStyle/>
          <a:p>
            <a:r>
              <a:rPr lang="en-IN" dirty="0"/>
              <a:t>CONCLUSION&amp;FUTURE TRENDS</a:t>
            </a:r>
          </a:p>
        </p:txBody>
      </p:sp>
      <p:sp>
        <p:nvSpPr>
          <p:cNvPr id="4" name="TextBox 3">
            <a:extLst>
              <a:ext uri="{FF2B5EF4-FFF2-40B4-BE49-F238E27FC236}">
                <a16:creationId xmlns:a16="http://schemas.microsoft.com/office/drawing/2014/main" id="{8CB45F65-04EC-FDEF-40C4-D7F495E25195}"/>
              </a:ext>
            </a:extLst>
          </p:cNvPr>
          <p:cNvSpPr txBox="1"/>
          <p:nvPr/>
        </p:nvSpPr>
        <p:spPr>
          <a:xfrm>
            <a:off x="0" y="1691322"/>
            <a:ext cx="11287432" cy="646331"/>
          </a:xfrm>
          <a:prstGeom prst="rect">
            <a:avLst/>
          </a:prstGeom>
          <a:noFill/>
        </p:spPr>
        <p:txBody>
          <a:bodyPr wrap="square">
            <a:spAutoFit/>
          </a:bodyPr>
          <a:lstStyle/>
          <a:p>
            <a:r>
              <a:rPr lang="en-US" b="0" i="0" dirty="0">
                <a:solidFill>
                  <a:srgbClr val="273239"/>
                </a:solidFill>
                <a:effectLst/>
                <a:latin typeface="Nunito" pitchFamily="2" charset="0"/>
              </a:rPr>
              <a:t>This online software industry is about innovation and scalability, on top of which highly skilled Full-Stack Developers are making it more innovative and taking the industry to a whole new level.</a:t>
            </a:r>
            <a:endParaRPr lang="en-IN" dirty="0"/>
          </a:p>
        </p:txBody>
      </p:sp>
      <p:sp>
        <p:nvSpPr>
          <p:cNvPr id="6" name="TextBox 5">
            <a:extLst>
              <a:ext uri="{FF2B5EF4-FFF2-40B4-BE49-F238E27FC236}">
                <a16:creationId xmlns:a16="http://schemas.microsoft.com/office/drawing/2014/main" id="{632A8D60-CF61-D2FE-16CE-61453A52AC11}"/>
              </a:ext>
            </a:extLst>
          </p:cNvPr>
          <p:cNvSpPr txBox="1"/>
          <p:nvPr/>
        </p:nvSpPr>
        <p:spPr>
          <a:xfrm>
            <a:off x="0" y="2337653"/>
            <a:ext cx="4699819" cy="3139321"/>
          </a:xfrm>
          <a:prstGeom prst="rect">
            <a:avLst/>
          </a:prstGeom>
          <a:noFill/>
        </p:spPr>
        <p:txBody>
          <a:bodyPr wrap="square">
            <a:spAutoFit/>
          </a:bodyPr>
          <a:lstStyle/>
          <a:p>
            <a:pPr algn="l" fontAlgn="base">
              <a:buFont typeface="+mj-lt"/>
              <a:buAutoNum type="arabicPeriod"/>
            </a:pPr>
            <a:r>
              <a:rPr lang="en-IN" b="0" i="0" u="sng" dirty="0">
                <a:solidFill>
                  <a:srgbClr val="273239"/>
                </a:solidFill>
                <a:effectLst/>
                <a:latin typeface="Nunito" pitchFamily="2" charset="0"/>
                <a:hlinkClick r:id="rId2"/>
              </a:rPr>
              <a:t>Low-Code/No-Code Development(LCNC)</a:t>
            </a:r>
            <a:endParaRPr lang="en-IN" b="0" i="0" dirty="0">
              <a:solidFill>
                <a:srgbClr val="273239"/>
              </a:solidFill>
              <a:effectLst/>
              <a:latin typeface="Nunito" pitchFamily="2" charset="0"/>
            </a:endParaRPr>
          </a:p>
          <a:p>
            <a:pPr algn="l" fontAlgn="base">
              <a:buFont typeface="+mj-lt"/>
              <a:buAutoNum type="arabicPeriod"/>
            </a:pPr>
            <a:r>
              <a:rPr lang="en-IN" b="0" i="0" u="sng" dirty="0">
                <a:solidFill>
                  <a:srgbClr val="273239"/>
                </a:solidFill>
                <a:effectLst/>
                <a:latin typeface="Nunito" pitchFamily="2" charset="0"/>
                <a:hlinkClick r:id="rId3"/>
              </a:rPr>
              <a:t>Artificial Intelligence</a:t>
            </a:r>
            <a:endParaRPr lang="en-IN" b="0" i="0" dirty="0">
              <a:solidFill>
                <a:srgbClr val="273239"/>
              </a:solidFill>
              <a:effectLst/>
              <a:latin typeface="Nunito" pitchFamily="2" charset="0"/>
            </a:endParaRPr>
          </a:p>
          <a:p>
            <a:pPr algn="l" fontAlgn="base">
              <a:buFont typeface="+mj-lt"/>
              <a:buAutoNum type="arabicPeriod"/>
            </a:pPr>
            <a:r>
              <a:rPr lang="en-IN" b="0" i="0" u="sng" dirty="0">
                <a:solidFill>
                  <a:srgbClr val="273239"/>
                </a:solidFill>
                <a:effectLst/>
                <a:latin typeface="Nunito" pitchFamily="2" charset="0"/>
                <a:hlinkClick r:id="rId4"/>
              </a:rPr>
              <a:t>Machine Learning</a:t>
            </a:r>
            <a:endParaRPr lang="en-IN" b="0" i="0" dirty="0">
              <a:solidFill>
                <a:srgbClr val="273239"/>
              </a:solidFill>
              <a:effectLst/>
              <a:latin typeface="Nunito" pitchFamily="2" charset="0"/>
            </a:endParaRPr>
          </a:p>
          <a:p>
            <a:pPr algn="l" fontAlgn="base">
              <a:buFont typeface="+mj-lt"/>
              <a:buAutoNum type="arabicPeriod"/>
            </a:pPr>
            <a:r>
              <a:rPr lang="en-IN" b="0" i="0" u="sng" dirty="0">
                <a:solidFill>
                  <a:srgbClr val="273239"/>
                </a:solidFill>
                <a:effectLst/>
                <a:latin typeface="Nunito" pitchFamily="2" charset="0"/>
                <a:hlinkClick r:id="rId5"/>
              </a:rPr>
              <a:t>Block Chain</a:t>
            </a:r>
            <a:endParaRPr lang="en-IN" b="0" i="0" dirty="0">
              <a:solidFill>
                <a:srgbClr val="273239"/>
              </a:solidFill>
              <a:effectLst/>
              <a:latin typeface="Nunito" pitchFamily="2" charset="0"/>
            </a:endParaRPr>
          </a:p>
          <a:p>
            <a:pPr algn="l" fontAlgn="base">
              <a:buFont typeface="+mj-lt"/>
              <a:buAutoNum type="arabicPeriod"/>
            </a:pPr>
            <a:r>
              <a:rPr lang="en-IN" b="0" i="0" u="sng" dirty="0">
                <a:solidFill>
                  <a:srgbClr val="273239"/>
                </a:solidFill>
                <a:effectLst/>
                <a:latin typeface="Nunito" pitchFamily="2" charset="0"/>
                <a:hlinkClick r:id="rId6"/>
              </a:rPr>
              <a:t>Cyber Security</a:t>
            </a:r>
            <a:endParaRPr lang="en-IN" b="0" i="0" dirty="0">
              <a:solidFill>
                <a:srgbClr val="273239"/>
              </a:solidFill>
              <a:effectLst/>
              <a:latin typeface="Nunito" pitchFamily="2" charset="0"/>
            </a:endParaRPr>
          </a:p>
          <a:p>
            <a:pPr algn="l" fontAlgn="base">
              <a:buFont typeface="+mj-lt"/>
              <a:buAutoNum type="arabicPeriod"/>
            </a:pPr>
            <a:r>
              <a:rPr lang="en-IN" b="0" i="0" u="sng" dirty="0">
                <a:solidFill>
                  <a:srgbClr val="273239"/>
                </a:solidFill>
                <a:effectLst/>
                <a:latin typeface="Nunito" pitchFamily="2" charset="0"/>
                <a:hlinkClick r:id="rId7"/>
              </a:rPr>
              <a:t>Cloud Computing</a:t>
            </a:r>
            <a:endParaRPr lang="en-IN" b="0" i="0" dirty="0">
              <a:solidFill>
                <a:srgbClr val="273239"/>
              </a:solidFill>
              <a:effectLst/>
              <a:latin typeface="Nunito" pitchFamily="2" charset="0"/>
            </a:endParaRPr>
          </a:p>
          <a:p>
            <a:pPr algn="l" fontAlgn="base">
              <a:buFont typeface="+mj-lt"/>
              <a:buAutoNum type="arabicPeriod"/>
            </a:pPr>
            <a:r>
              <a:rPr lang="en-IN" b="0" i="0" u="sng" dirty="0">
                <a:solidFill>
                  <a:srgbClr val="273239"/>
                </a:solidFill>
                <a:effectLst/>
                <a:latin typeface="Nunito" pitchFamily="2" charset="0"/>
                <a:hlinkClick r:id="rId8"/>
              </a:rPr>
              <a:t>Data Science</a:t>
            </a:r>
            <a:endParaRPr lang="en-IN" b="0" i="0" dirty="0">
              <a:solidFill>
                <a:srgbClr val="273239"/>
              </a:solidFill>
              <a:effectLst/>
              <a:latin typeface="Nunito" pitchFamily="2" charset="0"/>
            </a:endParaRPr>
          </a:p>
          <a:p>
            <a:pPr algn="l" fontAlgn="base">
              <a:buFont typeface="+mj-lt"/>
              <a:buAutoNum type="arabicPeriod"/>
            </a:pPr>
            <a:r>
              <a:rPr lang="en-IN" b="0" i="0" u="sng" dirty="0">
                <a:solidFill>
                  <a:srgbClr val="273239"/>
                </a:solidFill>
                <a:effectLst/>
                <a:latin typeface="Nunito" pitchFamily="2" charset="0"/>
                <a:hlinkClick r:id="rId9"/>
              </a:rPr>
              <a:t>DevOps</a:t>
            </a:r>
            <a:endParaRPr lang="en-IN" b="0" i="0" dirty="0">
              <a:solidFill>
                <a:srgbClr val="273239"/>
              </a:solidFill>
              <a:effectLst/>
              <a:latin typeface="Nunito" pitchFamily="2" charset="0"/>
            </a:endParaRPr>
          </a:p>
          <a:p>
            <a:pPr algn="l" fontAlgn="base">
              <a:buFont typeface="+mj-lt"/>
              <a:buAutoNum type="arabicPeriod"/>
            </a:pPr>
            <a:r>
              <a:rPr lang="en-IN" b="0" i="0" u="sng" dirty="0">
                <a:solidFill>
                  <a:srgbClr val="273239"/>
                </a:solidFill>
                <a:effectLst/>
                <a:latin typeface="Nunito" pitchFamily="2" charset="0"/>
                <a:hlinkClick r:id="rId10"/>
              </a:rPr>
              <a:t>Augmented Reality (AR) and Virtual Reality (VR)</a:t>
            </a:r>
            <a:endParaRPr lang="en-IN" b="0" i="0" dirty="0">
              <a:solidFill>
                <a:srgbClr val="273239"/>
              </a:solidFill>
              <a:effectLst/>
              <a:latin typeface="Nunito" pitchFamily="2" charset="0"/>
            </a:endParaRPr>
          </a:p>
          <a:p>
            <a:pPr algn="l" fontAlgn="base">
              <a:buFont typeface="+mj-lt"/>
              <a:buAutoNum type="arabicPeriod"/>
            </a:pPr>
            <a:r>
              <a:rPr lang="en-IN" b="0" i="0" u="sng" dirty="0">
                <a:solidFill>
                  <a:srgbClr val="273239"/>
                </a:solidFill>
                <a:effectLst/>
                <a:latin typeface="Nunito" pitchFamily="2" charset="0"/>
                <a:hlinkClick r:id="rId11"/>
              </a:rPr>
              <a:t>Progressive Web Apps</a:t>
            </a:r>
            <a:endParaRPr lang="en-IN" b="0" i="0" dirty="0">
              <a:solidFill>
                <a:srgbClr val="273239"/>
              </a:solidFill>
              <a:effectLst/>
              <a:latin typeface="Nunito" pitchFamily="2" charset="0"/>
            </a:endParaRPr>
          </a:p>
        </p:txBody>
      </p:sp>
      <p:sp>
        <p:nvSpPr>
          <p:cNvPr id="8" name="TextBox 7">
            <a:extLst>
              <a:ext uri="{FF2B5EF4-FFF2-40B4-BE49-F238E27FC236}">
                <a16:creationId xmlns:a16="http://schemas.microsoft.com/office/drawing/2014/main" id="{57A1F94A-C977-47B6-26A8-4B3AAB04738D}"/>
              </a:ext>
            </a:extLst>
          </p:cNvPr>
          <p:cNvSpPr txBox="1"/>
          <p:nvPr/>
        </p:nvSpPr>
        <p:spPr>
          <a:xfrm>
            <a:off x="2703871" y="2871019"/>
            <a:ext cx="8377084" cy="1200329"/>
          </a:xfrm>
          <a:prstGeom prst="rect">
            <a:avLst/>
          </a:prstGeom>
          <a:noFill/>
        </p:spPr>
        <p:txBody>
          <a:bodyPr wrap="square">
            <a:spAutoFit/>
          </a:bodyPr>
          <a:lstStyle/>
          <a:p>
            <a:pPr algn="l" fontAlgn="base"/>
            <a:r>
              <a:rPr lang="en-US" b="1" i="0" dirty="0">
                <a:solidFill>
                  <a:srgbClr val="273239"/>
                </a:solidFill>
                <a:effectLst/>
                <a:latin typeface="Nunito" pitchFamily="2" charset="0"/>
              </a:rPr>
              <a:t>Conclusion</a:t>
            </a:r>
          </a:p>
          <a:p>
            <a:pPr algn="just" rtl="0" fontAlgn="base"/>
            <a:r>
              <a:rPr lang="en-US" b="0" i="0" dirty="0">
                <a:solidFill>
                  <a:srgbClr val="273239"/>
                </a:solidFill>
                <a:effectLst/>
                <a:latin typeface="Nunito" pitchFamily="2" charset="0"/>
              </a:rPr>
              <a:t>Lastly, Full stack development is a constantly evolving and growing field that benefits both company and their customers, and as a technology enthusiast, you should learn these trending technologies to build amazing projects. </a:t>
            </a:r>
          </a:p>
        </p:txBody>
      </p:sp>
    </p:spTree>
    <p:extLst>
      <p:ext uri="{BB962C8B-B14F-4D97-AF65-F5344CB8AC3E}">
        <p14:creationId xmlns:p14="http://schemas.microsoft.com/office/powerpoint/2010/main" val="3038944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33819-C787-AC59-9A10-DA91175C4A7C}"/>
              </a:ext>
            </a:extLst>
          </p:cNvPr>
          <p:cNvSpPr>
            <a:spLocks noGrp="1"/>
          </p:cNvSpPr>
          <p:nvPr>
            <p:ph type="title"/>
          </p:nvPr>
        </p:nvSpPr>
        <p:spPr/>
        <p:txBody>
          <a:bodyPr>
            <a:normAutofit/>
          </a:bodyPr>
          <a:lstStyle/>
          <a:p>
            <a:r>
              <a:rPr lang="en-IN" dirty="0"/>
              <a:t>INTRODUCTION TO FULL STACK WEB DEVELOPMENT</a:t>
            </a:r>
          </a:p>
        </p:txBody>
      </p:sp>
      <p:sp>
        <p:nvSpPr>
          <p:cNvPr id="4" name="TextBox 3">
            <a:extLst>
              <a:ext uri="{FF2B5EF4-FFF2-40B4-BE49-F238E27FC236}">
                <a16:creationId xmlns:a16="http://schemas.microsoft.com/office/drawing/2014/main" id="{984E8F49-9234-53DC-04E0-88958E14E2E9}"/>
              </a:ext>
            </a:extLst>
          </p:cNvPr>
          <p:cNvSpPr txBox="1"/>
          <p:nvPr/>
        </p:nvSpPr>
        <p:spPr>
          <a:xfrm>
            <a:off x="-1" y="1858297"/>
            <a:ext cx="11316929" cy="1477328"/>
          </a:xfrm>
          <a:prstGeom prst="rect">
            <a:avLst/>
          </a:prstGeom>
          <a:noFill/>
        </p:spPr>
        <p:txBody>
          <a:bodyPr wrap="square">
            <a:spAutoFit/>
          </a:bodyPr>
          <a:lstStyle/>
          <a:p>
            <a:r>
              <a:rPr lang="en-US" b="0" i="0" dirty="0" err="1">
                <a:solidFill>
                  <a:srgbClr val="273239"/>
                </a:solidFill>
                <a:effectLst/>
                <a:latin typeface="Nunito" pitchFamily="2" charset="0"/>
              </a:rPr>
              <a:t>Fullstack</a:t>
            </a:r>
            <a:r>
              <a:rPr lang="en-US" b="0" i="0" dirty="0">
                <a:solidFill>
                  <a:srgbClr val="273239"/>
                </a:solidFill>
                <a:effectLst/>
                <a:latin typeface="Nunito" pitchFamily="2" charset="0"/>
              </a:rPr>
              <a:t> web development refers to the practice of building web applications that encompass both frontend and backend components. A full-stack developer is proficient in frontend technologies, such as </a:t>
            </a:r>
            <a:r>
              <a:rPr lang="en-US" b="0" i="0" u="sng" dirty="0">
                <a:effectLst/>
                <a:latin typeface="Nunito" pitchFamily="2" charset="0"/>
                <a:hlinkClick r:id="rId2"/>
              </a:rPr>
              <a:t>HTML</a:t>
            </a:r>
            <a:r>
              <a:rPr lang="en-US" b="0" i="0" dirty="0">
                <a:solidFill>
                  <a:srgbClr val="273239"/>
                </a:solidFill>
                <a:effectLst/>
                <a:latin typeface="Nunito" pitchFamily="2" charset="0"/>
              </a:rPr>
              <a:t>, </a:t>
            </a:r>
            <a:r>
              <a:rPr lang="en-US" b="0" i="0" u="sng" dirty="0">
                <a:effectLst/>
                <a:latin typeface="Nunito" pitchFamily="2" charset="0"/>
                <a:hlinkClick r:id="rId3"/>
              </a:rPr>
              <a:t>CSS</a:t>
            </a:r>
            <a:r>
              <a:rPr lang="en-US" b="0" i="0" dirty="0">
                <a:solidFill>
                  <a:srgbClr val="273239"/>
                </a:solidFill>
                <a:effectLst/>
                <a:latin typeface="Nunito" pitchFamily="2" charset="0"/>
              </a:rPr>
              <a:t>, and </a:t>
            </a:r>
            <a:r>
              <a:rPr lang="en-US" b="0" i="0" u="sng" dirty="0">
                <a:effectLst/>
                <a:latin typeface="Nunito" pitchFamily="2" charset="0"/>
                <a:hlinkClick r:id="rId4"/>
              </a:rPr>
              <a:t>JavaScript</a:t>
            </a:r>
            <a:r>
              <a:rPr lang="en-US" b="0" i="0" dirty="0">
                <a:solidFill>
                  <a:srgbClr val="273239"/>
                </a:solidFill>
                <a:effectLst/>
                <a:latin typeface="Nunito" pitchFamily="2" charset="0"/>
              </a:rPr>
              <a:t>, as well as backend technologies, such as server-side programming languages, databases, and server management. This holistic approach allows developers to create complete and cohesive web applications that meet the needs of both users and server-side processes.</a:t>
            </a:r>
            <a:endParaRPr lang="en-IN" dirty="0"/>
          </a:p>
        </p:txBody>
      </p:sp>
      <p:pic>
        <p:nvPicPr>
          <p:cNvPr id="3074" name="Picture 2" descr="Full Stack Development">
            <a:extLst>
              <a:ext uri="{FF2B5EF4-FFF2-40B4-BE49-F238E27FC236}">
                <a16:creationId xmlns:a16="http://schemas.microsoft.com/office/drawing/2014/main" id="{8151C1FD-88DB-713A-8492-61D4C9E3483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469697"/>
            <a:ext cx="6017342" cy="31739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7488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CD4E5-0BCB-706E-7BA4-F65AB5C1D8E0}"/>
              </a:ext>
            </a:extLst>
          </p:cNvPr>
          <p:cNvSpPr>
            <a:spLocks noGrp="1"/>
          </p:cNvSpPr>
          <p:nvPr>
            <p:ph type="title"/>
          </p:nvPr>
        </p:nvSpPr>
        <p:spPr/>
        <p:txBody>
          <a:bodyPr/>
          <a:lstStyle/>
          <a:p>
            <a:r>
              <a:rPr lang="en-IN" dirty="0"/>
              <a:t>FRONTEND DEVELOPMENT OVERVIEW</a:t>
            </a:r>
          </a:p>
        </p:txBody>
      </p:sp>
      <p:sp>
        <p:nvSpPr>
          <p:cNvPr id="4" name="TextBox 3">
            <a:extLst>
              <a:ext uri="{FF2B5EF4-FFF2-40B4-BE49-F238E27FC236}">
                <a16:creationId xmlns:a16="http://schemas.microsoft.com/office/drawing/2014/main" id="{B88AE374-7C10-DF8F-7FB4-05BCBCBCB3B2}"/>
              </a:ext>
            </a:extLst>
          </p:cNvPr>
          <p:cNvSpPr txBox="1"/>
          <p:nvPr/>
        </p:nvSpPr>
        <p:spPr>
          <a:xfrm>
            <a:off x="-1" y="1566090"/>
            <a:ext cx="11316929" cy="923330"/>
          </a:xfrm>
          <a:prstGeom prst="rect">
            <a:avLst/>
          </a:prstGeom>
          <a:noFill/>
        </p:spPr>
        <p:txBody>
          <a:bodyPr wrap="square">
            <a:spAutoFit/>
          </a:bodyPr>
          <a:lstStyle/>
          <a:p>
            <a:r>
              <a:rPr lang="en-US" b="0" i="0" dirty="0">
                <a:solidFill>
                  <a:srgbClr val="273239"/>
                </a:solidFill>
                <a:effectLst/>
                <a:latin typeface="Nunito" pitchFamily="2" charset="0"/>
              </a:rPr>
              <a:t>Front-end Development is the development or creation of a user interface using some markup languages and other tools. It is the development of the user side where only user interaction will be counted. It consists of the interface where buttons, texts, alignments, </a:t>
            </a:r>
            <a:r>
              <a:rPr lang="en-US" b="0" i="0" dirty="0" err="1">
                <a:solidFill>
                  <a:srgbClr val="273239"/>
                </a:solidFill>
                <a:effectLst/>
                <a:latin typeface="Nunito" pitchFamily="2" charset="0"/>
              </a:rPr>
              <a:t>etc</a:t>
            </a:r>
            <a:r>
              <a:rPr lang="en-US" b="0" i="0" dirty="0">
                <a:solidFill>
                  <a:srgbClr val="273239"/>
                </a:solidFill>
                <a:effectLst/>
                <a:latin typeface="Nunito" pitchFamily="2" charset="0"/>
              </a:rPr>
              <a:t> are involved and used by the user.</a:t>
            </a:r>
            <a:endParaRPr lang="en-IN" dirty="0"/>
          </a:p>
        </p:txBody>
      </p:sp>
      <p:sp>
        <p:nvSpPr>
          <p:cNvPr id="6" name="TextBox 5">
            <a:extLst>
              <a:ext uri="{FF2B5EF4-FFF2-40B4-BE49-F238E27FC236}">
                <a16:creationId xmlns:a16="http://schemas.microsoft.com/office/drawing/2014/main" id="{42ECCBA8-A507-5D3F-4F76-F85654683A51}"/>
              </a:ext>
            </a:extLst>
          </p:cNvPr>
          <p:cNvSpPr txBox="1"/>
          <p:nvPr/>
        </p:nvSpPr>
        <p:spPr>
          <a:xfrm>
            <a:off x="-34412" y="2692794"/>
            <a:ext cx="6130412" cy="369332"/>
          </a:xfrm>
          <a:prstGeom prst="rect">
            <a:avLst/>
          </a:prstGeom>
          <a:noFill/>
        </p:spPr>
        <p:txBody>
          <a:bodyPr wrap="square">
            <a:spAutoFit/>
          </a:bodyPr>
          <a:lstStyle/>
          <a:p>
            <a:pPr algn="l" fontAlgn="base"/>
            <a:r>
              <a:rPr lang="en-IN" b="1" i="0" dirty="0">
                <a:solidFill>
                  <a:srgbClr val="273239"/>
                </a:solidFill>
                <a:effectLst/>
                <a:latin typeface="Nunito" pitchFamily="2" charset="0"/>
              </a:rPr>
              <a:t>Languages for Front-end development:</a:t>
            </a:r>
          </a:p>
        </p:txBody>
      </p:sp>
      <p:sp>
        <p:nvSpPr>
          <p:cNvPr id="8" name="TextBox 7">
            <a:extLst>
              <a:ext uri="{FF2B5EF4-FFF2-40B4-BE49-F238E27FC236}">
                <a16:creationId xmlns:a16="http://schemas.microsoft.com/office/drawing/2014/main" id="{E1A8A4D9-6B09-176E-FAA8-0838A434158E}"/>
              </a:ext>
            </a:extLst>
          </p:cNvPr>
          <p:cNvSpPr txBox="1"/>
          <p:nvPr/>
        </p:nvSpPr>
        <p:spPr>
          <a:xfrm>
            <a:off x="115529" y="3062126"/>
            <a:ext cx="1028356" cy="369332"/>
          </a:xfrm>
          <a:prstGeom prst="rect">
            <a:avLst/>
          </a:prstGeom>
          <a:noFill/>
        </p:spPr>
        <p:txBody>
          <a:bodyPr wrap="square">
            <a:spAutoFit/>
          </a:bodyPr>
          <a:lstStyle/>
          <a:p>
            <a:r>
              <a:rPr lang="en-IN" b="1" i="0" dirty="0">
                <a:solidFill>
                  <a:srgbClr val="273239"/>
                </a:solidFill>
                <a:effectLst/>
                <a:latin typeface="Nunito" pitchFamily="2" charset="0"/>
              </a:rPr>
              <a:t>1.HTML</a:t>
            </a:r>
            <a:endParaRPr lang="en-IN" dirty="0"/>
          </a:p>
        </p:txBody>
      </p:sp>
      <p:sp>
        <p:nvSpPr>
          <p:cNvPr id="10" name="TextBox 9">
            <a:extLst>
              <a:ext uri="{FF2B5EF4-FFF2-40B4-BE49-F238E27FC236}">
                <a16:creationId xmlns:a16="http://schemas.microsoft.com/office/drawing/2014/main" id="{CC6978F2-C33F-B88D-AF3A-4E94A67C3E44}"/>
              </a:ext>
            </a:extLst>
          </p:cNvPr>
          <p:cNvSpPr txBox="1"/>
          <p:nvPr/>
        </p:nvSpPr>
        <p:spPr>
          <a:xfrm>
            <a:off x="115529" y="3429000"/>
            <a:ext cx="1467464" cy="369332"/>
          </a:xfrm>
          <a:prstGeom prst="rect">
            <a:avLst/>
          </a:prstGeom>
          <a:noFill/>
        </p:spPr>
        <p:txBody>
          <a:bodyPr wrap="square">
            <a:spAutoFit/>
          </a:bodyPr>
          <a:lstStyle/>
          <a:p>
            <a:r>
              <a:rPr lang="en-IN" b="1" i="0" dirty="0">
                <a:solidFill>
                  <a:srgbClr val="273239"/>
                </a:solidFill>
                <a:effectLst/>
                <a:latin typeface="Nunito" pitchFamily="2" charset="0"/>
              </a:rPr>
              <a:t>2.CSS</a:t>
            </a:r>
            <a:endParaRPr lang="en-IN" dirty="0"/>
          </a:p>
        </p:txBody>
      </p:sp>
      <p:sp>
        <p:nvSpPr>
          <p:cNvPr id="12" name="TextBox 11">
            <a:extLst>
              <a:ext uri="{FF2B5EF4-FFF2-40B4-BE49-F238E27FC236}">
                <a16:creationId xmlns:a16="http://schemas.microsoft.com/office/drawing/2014/main" id="{B064F5D9-8777-8BF1-B0D2-D95567709C48}"/>
              </a:ext>
            </a:extLst>
          </p:cNvPr>
          <p:cNvSpPr txBox="1"/>
          <p:nvPr/>
        </p:nvSpPr>
        <p:spPr>
          <a:xfrm>
            <a:off x="115529" y="3795874"/>
            <a:ext cx="1959077" cy="369332"/>
          </a:xfrm>
          <a:prstGeom prst="rect">
            <a:avLst/>
          </a:prstGeom>
          <a:noFill/>
        </p:spPr>
        <p:txBody>
          <a:bodyPr wrap="square">
            <a:spAutoFit/>
          </a:bodyPr>
          <a:lstStyle/>
          <a:p>
            <a:r>
              <a:rPr lang="en-IN" b="1" i="0" dirty="0">
                <a:solidFill>
                  <a:srgbClr val="273239"/>
                </a:solidFill>
                <a:effectLst/>
                <a:latin typeface="Nunito" pitchFamily="2" charset="0"/>
              </a:rPr>
              <a:t>3.JavaScript</a:t>
            </a:r>
            <a:endParaRPr lang="en-IN" dirty="0"/>
          </a:p>
        </p:txBody>
      </p:sp>
      <p:sp>
        <p:nvSpPr>
          <p:cNvPr id="14" name="TextBox 13">
            <a:extLst>
              <a:ext uri="{FF2B5EF4-FFF2-40B4-BE49-F238E27FC236}">
                <a16:creationId xmlns:a16="http://schemas.microsoft.com/office/drawing/2014/main" id="{49F9CF2B-612E-C345-6C42-292FF20EF474}"/>
              </a:ext>
            </a:extLst>
          </p:cNvPr>
          <p:cNvSpPr txBox="1"/>
          <p:nvPr/>
        </p:nvSpPr>
        <p:spPr>
          <a:xfrm>
            <a:off x="4736691" y="2706986"/>
            <a:ext cx="6150076" cy="369332"/>
          </a:xfrm>
          <a:prstGeom prst="rect">
            <a:avLst/>
          </a:prstGeom>
          <a:noFill/>
        </p:spPr>
        <p:txBody>
          <a:bodyPr wrap="square">
            <a:spAutoFit/>
          </a:bodyPr>
          <a:lstStyle/>
          <a:p>
            <a:pPr algn="l" fontAlgn="base"/>
            <a:r>
              <a:rPr lang="en-IN" b="1" i="0" dirty="0">
                <a:solidFill>
                  <a:srgbClr val="273239"/>
                </a:solidFill>
                <a:effectLst/>
                <a:latin typeface="Nunito" pitchFamily="2" charset="0"/>
              </a:rPr>
              <a:t>Front-end Development Frameworks</a:t>
            </a:r>
            <a:r>
              <a:rPr lang="en-IN" b="1" dirty="0">
                <a:solidFill>
                  <a:srgbClr val="273239"/>
                </a:solidFill>
                <a:latin typeface="Nunito" pitchFamily="2" charset="0"/>
              </a:rPr>
              <a:t>:</a:t>
            </a:r>
            <a:endParaRPr lang="en-IN" b="1" i="0" dirty="0">
              <a:solidFill>
                <a:srgbClr val="273239"/>
              </a:solidFill>
              <a:effectLst/>
              <a:latin typeface="Nunito" pitchFamily="2" charset="0"/>
            </a:endParaRPr>
          </a:p>
        </p:txBody>
      </p:sp>
      <p:sp>
        <p:nvSpPr>
          <p:cNvPr id="18" name="TextBox 17">
            <a:extLst>
              <a:ext uri="{FF2B5EF4-FFF2-40B4-BE49-F238E27FC236}">
                <a16:creationId xmlns:a16="http://schemas.microsoft.com/office/drawing/2014/main" id="{ED1EC5B7-606A-AC32-9AE4-E1844CCEBA50}"/>
              </a:ext>
            </a:extLst>
          </p:cNvPr>
          <p:cNvSpPr txBox="1"/>
          <p:nvPr/>
        </p:nvSpPr>
        <p:spPr>
          <a:xfrm>
            <a:off x="4896464" y="3094213"/>
            <a:ext cx="1713270" cy="369332"/>
          </a:xfrm>
          <a:prstGeom prst="rect">
            <a:avLst/>
          </a:prstGeom>
          <a:noFill/>
        </p:spPr>
        <p:txBody>
          <a:bodyPr wrap="square">
            <a:spAutoFit/>
          </a:bodyPr>
          <a:lstStyle/>
          <a:p>
            <a:r>
              <a:rPr lang="en-IN" b="1" i="0" dirty="0">
                <a:solidFill>
                  <a:srgbClr val="273239"/>
                </a:solidFill>
                <a:effectLst/>
                <a:latin typeface="Nunito" pitchFamily="2" charset="0"/>
              </a:rPr>
              <a:t>1.jQuery</a:t>
            </a:r>
            <a:endParaRPr lang="en-IN" dirty="0"/>
          </a:p>
        </p:txBody>
      </p:sp>
      <p:sp>
        <p:nvSpPr>
          <p:cNvPr id="20" name="TextBox 19">
            <a:extLst>
              <a:ext uri="{FF2B5EF4-FFF2-40B4-BE49-F238E27FC236}">
                <a16:creationId xmlns:a16="http://schemas.microsoft.com/office/drawing/2014/main" id="{E8210320-F659-369F-C570-A77A730F3824}"/>
              </a:ext>
            </a:extLst>
          </p:cNvPr>
          <p:cNvSpPr txBox="1"/>
          <p:nvPr/>
        </p:nvSpPr>
        <p:spPr>
          <a:xfrm>
            <a:off x="4896464" y="3440912"/>
            <a:ext cx="1260986" cy="366875"/>
          </a:xfrm>
          <a:prstGeom prst="rect">
            <a:avLst/>
          </a:prstGeom>
          <a:noFill/>
        </p:spPr>
        <p:txBody>
          <a:bodyPr wrap="square">
            <a:spAutoFit/>
          </a:bodyPr>
          <a:lstStyle/>
          <a:p>
            <a:r>
              <a:rPr lang="en-IN" b="1" i="0" dirty="0">
                <a:solidFill>
                  <a:srgbClr val="273239"/>
                </a:solidFill>
                <a:effectLst/>
                <a:latin typeface="Nunito" pitchFamily="2" charset="0"/>
              </a:rPr>
              <a:t>2.React</a:t>
            </a:r>
            <a:endParaRPr lang="en-IN" dirty="0"/>
          </a:p>
        </p:txBody>
      </p:sp>
      <p:sp>
        <p:nvSpPr>
          <p:cNvPr id="22" name="TextBox 21">
            <a:extLst>
              <a:ext uri="{FF2B5EF4-FFF2-40B4-BE49-F238E27FC236}">
                <a16:creationId xmlns:a16="http://schemas.microsoft.com/office/drawing/2014/main" id="{D9107C65-A147-DE68-912D-DF1C53983867}"/>
              </a:ext>
            </a:extLst>
          </p:cNvPr>
          <p:cNvSpPr txBox="1"/>
          <p:nvPr/>
        </p:nvSpPr>
        <p:spPr>
          <a:xfrm>
            <a:off x="4876800" y="3778913"/>
            <a:ext cx="1467464" cy="369332"/>
          </a:xfrm>
          <a:prstGeom prst="rect">
            <a:avLst/>
          </a:prstGeom>
          <a:noFill/>
        </p:spPr>
        <p:txBody>
          <a:bodyPr wrap="square">
            <a:spAutoFit/>
          </a:bodyPr>
          <a:lstStyle/>
          <a:p>
            <a:r>
              <a:rPr lang="en-IN" b="1" i="0" dirty="0">
                <a:solidFill>
                  <a:srgbClr val="273239"/>
                </a:solidFill>
                <a:effectLst/>
                <a:latin typeface="Nunito" pitchFamily="2" charset="0"/>
              </a:rPr>
              <a:t>3.Angular</a:t>
            </a:r>
            <a:endParaRPr lang="en-IN" dirty="0"/>
          </a:p>
        </p:txBody>
      </p:sp>
      <p:sp>
        <p:nvSpPr>
          <p:cNvPr id="24" name="TextBox 23">
            <a:extLst>
              <a:ext uri="{FF2B5EF4-FFF2-40B4-BE49-F238E27FC236}">
                <a16:creationId xmlns:a16="http://schemas.microsoft.com/office/drawing/2014/main" id="{883A3FF6-27E3-7C8F-AF4D-FB9F2B2A6CE2}"/>
              </a:ext>
            </a:extLst>
          </p:cNvPr>
          <p:cNvSpPr txBox="1"/>
          <p:nvPr/>
        </p:nvSpPr>
        <p:spPr>
          <a:xfrm>
            <a:off x="6469626" y="3108650"/>
            <a:ext cx="1713270" cy="369332"/>
          </a:xfrm>
          <a:prstGeom prst="rect">
            <a:avLst/>
          </a:prstGeom>
          <a:noFill/>
        </p:spPr>
        <p:txBody>
          <a:bodyPr wrap="square">
            <a:spAutoFit/>
          </a:bodyPr>
          <a:lstStyle/>
          <a:p>
            <a:r>
              <a:rPr lang="en-IN" b="1" i="0" dirty="0">
                <a:solidFill>
                  <a:srgbClr val="273239"/>
                </a:solidFill>
                <a:effectLst/>
                <a:latin typeface="Nunito" pitchFamily="2" charset="0"/>
              </a:rPr>
              <a:t>4.Vue.js</a:t>
            </a:r>
            <a:endParaRPr lang="en-IN" dirty="0"/>
          </a:p>
        </p:txBody>
      </p:sp>
      <p:sp>
        <p:nvSpPr>
          <p:cNvPr id="26" name="TextBox 25">
            <a:extLst>
              <a:ext uri="{FF2B5EF4-FFF2-40B4-BE49-F238E27FC236}">
                <a16:creationId xmlns:a16="http://schemas.microsoft.com/office/drawing/2014/main" id="{8ABFB222-1A31-EB27-DB6F-F2D85D74009F}"/>
              </a:ext>
            </a:extLst>
          </p:cNvPr>
          <p:cNvSpPr txBox="1"/>
          <p:nvPr/>
        </p:nvSpPr>
        <p:spPr>
          <a:xfrm>
            <a:off x="6386049" y="3481709"/>
            <a:ext cx="1467464" cy="369332"/>
          </a:xfrm>
          <a:prstGeom prst="rect">
            <a:avLst/>
          </a:prstGeom>
          <a:noFill/>
        </p:spPr>
        <p:txBody>
          <a:bodyPr wrap="square">
            <a:spAutoFit/>
          </a:bodyPr>
          <a:lstStyle/>
          <a:p>
            <a:r>
              <a:rPr lang="en-IN" b="1" i="0" dirty="0">
                <a:solidFill>
                  <a:srgbClr val="273239"/>
                </a:solidFill>
                <a:effectLst/>
                <a:latin typeface="Nunito" pitchFamily="2" charset="0"/>
              </a:rPr>
              <a:t>5.Bootstrap</a:t>
            </a:r>
            <a:endParaRPr lang="en-IN" dirty="0"/>
          </a:p>
        </p:txBody>
      </p:sp>
      <p:sp>
        <p:nvSpPr>
          <p:cNvPr id="28" name="TextBox 27">
            <a:extLst>
              <a:ext uri="{FF2B5EF4-FFF2-40B4-BE49-F238E27FC236}">
                <a16:creationId xmlns:a16="http://schemas.microsoft.com/office/drawing/2014/main" id="{4DDA2F6D-3DA5-6C7B-634C-55BD69EC6E65}"/>
              </a:ext>
            </a:extLst>
          </p:cNvPr>
          <p:cNvSpPr txBox="1"/>
          <p:nvPr/>
        </p:nvSpPr>
        <p:spPr>
          <a:xfrm>
            <a:off x="-54076" y="4148245"/>
            <a:ext cx="3809999" cy="369332"/>
          </a:xfrm>
          <a:prstGeom prst="rect">
            <a:avLst/>
          </a:prstGeom>
          <a:noFill/>
        </p:spPr>
        <p:txBody>
          <a:bodyPr wrap="square">
            <a:spAutoFit/>
          </a:bodyPr>
          <a:lstStyle/>
          <a:p>
            <a:pPr algn="l" fontAlgn="base"/>
            <a:r>
              <a:rPr lang="en-IN" b="1" i="0" dirty="0">
                <a:solidFill>
                  <a:srgbClr val="273239"/>
                </a:solidFill>
                <a:effectLst/>
                <a:latin typeface="Nunito" pitchFamily="2" charset="0"/>
              </a:rPr>
              <a:t>Responsive Web Development:</a:t>
            </a:r>
          </a:p>
        </p:txBody>
      </p:sp>
      <p:sp>
        <p:nvSpPr>
          <p:cNvPr id="30" name="TextBox 29">
            <a:extLst>
              <a:ext uri="{FF2B5EF4-FFF2-40B4-BE49-F238E27FC236}">
                <a16:creationId xmlns:a16="http://schemas.microsoft.com/office/drawing/2014/main" id="{61BC1BC0-0444-4F7C-4456-939D2EA80172}"/>
              </a:ext>
            </a:extLst>
          </p:cNvPr>
          <p:cNvSpPr txBox="1"/>
          <p:nvPr/>
        </p:nvSpPr>
        <p:spPr>
          <a:xfrm>
            <a:off x="-23352" y="4632836"/>
            <a:ext cx="2762865" cy="369332"/>
          </a:xfrm>
          <a:prstGeom prst="rect">
            <a:avLst/>
          </a:prstGeom>
          <a:noFill/>
        </p:spPr>
        <p:txBody>
          <a:bodyPr wrap="square">
            <a:spAutoFit/>
          </a:bodyPr>
          <a:lstStyle/>
          <a:p>
            <a:r>
              <a:rPr lang="en-IN" b="1" i="0" dirty="0">
                <a:solidFill>
                  <a:srgbClr val="273239"/>
                </a:solidFill>
                <a:effectLst/>
                <a:latin typeface="Nunito" pitchFamily="2" charset="0"/>
              </a:rPr>
              <a:t>1.Breakpoints</a:t>
            </a:r>
            <a:endParaRPr lang="en-IN" dirty="0"/>
          </a:p>
        </p:txBody>
      </p:sp>
      <p:sp>
        <p:nvSpPr>
          <p:cNvPr id="32" name="TextBox 31">
            <a:extLst>
              <a:ext uri="{FF2B5EF4-FFF2-40B4-BE49-F238E27FC236}">
                <a16:creationId xmlns:a16="http://schemas.microsoft.com/office/drawing/2014/main" id="{874D7C85-3B8A-1217-ED3B-303E16EE657E}"/>
              </a:ext>
            </a:extLst>
          </p:cNvPr>
          <p:cNvSpPr txBox="1"/>
          <p:nvPr/>
        </p:nvSpPr>
        <p:spPr>
          <a:xfrm>
            <a:off x="-34412" y="5016119"/>
            <a:ext cx="2762865" cy="369332"/>
          </a:xfrm>
          <a:prstGeom prst="rect">
            <a:avLst/>
          </a:prstGeom>
          <a:noFill/>
        </p:spPr>
        <p:txBody>
          <a:bodyPr wrap="square">
            <a:spAutoFit/>
          </a:bodyPr>
          <a:lstStyle/>
          <a:p>
            <a:r>
              <a:rPr lang="en-IN" b="1" i="0" dirty="0">
                <a:solidFill>
                  <a:srgbClr val="273239"/>
                </a:solidFill>
                <a:effectLst/>
                <a:latin typeface="Nunito" pitchFamily="2" charset="0"/>
              </a:rPr>
              <a:t>2.Flexible Images</a:t>
            </a:r>
            <a:endParaRPr lang="en-IN" dirty="0"/>
          </a:p>
        </p:txBody>
      </p:sp>
      <p:sp>
        <p:nvSpPr>
          <p:cNvPr id="34" name="TextBox 33">
            <a:extLst>
              <a:ext uri="{FF2B5EF4-FFF2-40B4-BE49-F238E27FC236}">
                <a16:creationId xmlns:a16="http://schemas.microsoft.com/office/drawing/2014/main" id="{B19C1355-D63F-BF47-71AE-37FABDDAD571}"/>
              </a:ext>
            </a:extLst>
          </p:cNvPr>
          <p:cNvSpPr txBox="1"/>
          <p:nvPr/>
        </p:nvSpPr>
        <p:spPr>
          <a:xfrm>
            <a:off x="-54075" y="5385450"/>
            <a:ext cx="2030360" cy="369332"/>
          </a:xfrm>
          <a:prstGeom prst="rect">
            <a:avLst/>
          </a:prstGeom>
          <a:noFill/>
        </p:spPr>
        <p:txBody>
          <a:bodyPr wrap="square">
            <a:spAutoFit/>
          </a:bodyPr>
          <a:lstStyle/>
          <a:p>
            <a:r>
              <a:rPr lang="en-IN" b="1" i="0" dirty="0">
                <a:solidFill>
                  <a:srgbClr val="273239"/>
                </a:solidFill>
                <a:effectLst/>
                <a:latin typeface="Nunito" pitchFamily="2" charset="0"/>
              </a:rPr>
              <a:t>3.Flexible Grids</a:t>
            </a:r>
            <a:endParaRPr lang="en-IN" dirty="0"/>
          </a:p>
        </p:txBody>
      </p:sp>
      <p:sp>
        <p:nvSpPr>
          <p:cNvPr id="36" name="TextBox 35">
            <a:extLst>
              <a:ext uri="{FF2B5EF4-FFF2-40B4-BE49-F238E27FC236}">
                <a16:creationId xmlns:a16="http://schemas.microsoft.com/office/drawing/2014/main" id="{D7EECD7C-D95B-7157-469C-09783B39CA43}"/>
              </a:ext>
            </a:extLst>
          </p:cNvPr>
          <p:cNvSpPr txBox="1"/>
          <p:nvPr/>
        </p:nvSpPr>
        <p:spPr>
          <a:xfrm>
            <a:off x="-94636" y="5699327"/>
            <a:ext cx="2379406" cy="369332"/>
          </a:xfrm>
          <a:prstGeom prst="rect">
            <a:avLst/>
          </a:prstGeom>
          <a:noFill/>
        </p:spPr>
        <p:txBody>
          <a:bodyPr wrap="square">
            <a:spAutoFit/>
          </a:bodyPr>
          <a:lstStyle/>
          <a:p>
            <a:r>
              <a:rPr lang="en-IN" b="1" i="0" dirty="0">
                <a:solidFill>
                  <a:srgbClr val="273239"/>
                </a:solidFill>
                <a:effectLst/>
                <a:latin typeface="Nunito" pitchFamily="2" charset="0"/>
              </a:rPr>
              <a:t>4.Media Queries</a:t>
            </a:r>
            <a:endParaRPr lang="en-IN" dirty="0"/>
          </a:p>
        </p:txBody>
      </p:sp>
      <p:sp>
        <p:nvSpPr>
          <p:cNvPr id="38" name="TextBox 37">
            <a:extLst>
              <a:ext uri="{FF2B5EF4-FFF2-40B4-BE49-F238E27FC236}">
                <a16:creationId xmlns:a16="http://schemas.microsoft.com/office/drawing/2014/main" id="{D5C25B26-BD12-A4B4-22D1-CBBA9BBC1F8B}"/>
              </a:ext>
            </a:extLst>
          </p:cNvPr>
          <p:cNvSpPr txBox="1"/>
          <p:nvPr/>
        </p:nvSpPr>
        <p:spPr>
          <a:xfrm>
            <a:off x="4535129" y="4189042"/>
            <a:ext cx="2917723" cy="369332"/>
          </a:xfrm>
          <a:prstGeom prst="rect">
            <a:avLst/>
          </a:prstGeom>
          <a:noFill/>
        </p:spPr>
        <p:txBody>
          <a:bodyPr wrap="square">
            <a:spAutoFit/>
          </a:bodyPr>
          <a:lstStyle/>
          <a:p>
            <a:pPr algn="l" fontAlgn="base"/>
            <a:r>
              <a:rPr lang="en-IN" b="1" i="0" dirty="0">
                <a:solidFill>
                  <a:srgbClr val="273239"/>
                </a:solidFill>
                <a:effectLst/>
                <a:latin typeface="Nunito" pitchFamily="2" charset="0"/>
              </a:rPr>
              <a:t>Front-End Security:</a:t>
            </a:r>
          </a:p>
        </p:txBody>
      </p:sp>
      <p:sp>
        <p:nvSpPr>
          <p:cNvPr id="40" name="TextBox 39">
            <a:extLst>
              <a:ext uri="{FF2B5EF4-FFF2-40B4-BE49-F238E27FC236}">
                <a16:creationId xmlns:a16="http://schemas.microsoft.com/office/drawing/2014/main" id="{A6BFED74-E01E-C888-BC15-D8FB9D2C1976}"/>
              </a:ext>
            </a:extLst>
          </p:cNvPr>
          <p:cNvSpPr txBox="1"/>
          <p:nvPr/>
        </p:nvSpPr>
        <p:spPr>
          <a:xfrm>
            <a:off x="4521609" y="4528022"/>
            <a:ext cx="3896033" cy="368144"/>
          </a:xfrm>
          <a:prstGeom prst="rect">
            <a:avLst/>
          </a:prstGeom>
          <a:noFill/>
        </p:spPr>
        <p:txBody>
          <a:bodyPr wrap="square">
            <a:spAutoFit/>
          </a:bodyPr>
          <a:lstStyle/>
          <a:p>
            <a:r>
              <a:rPr lang="en-US" b="1" i="0" dirty="0">
                <a:solidFill>
                  <a:srgbClr val="273239"/>
                </a:solidFill>
                <a:effectLst/>
                <a:latin typeface="Nunito" pitchFamily="2" charset="0"/>
              </a:rPr>
              <a:t>1.DoS (denial of service) attacks</a:t>
            </a:r>
            <a:endParaRPr lang="en-IN" dirty="0"/>
          </a:p>
        </p:txBody>
      </p:sp>
      <p:sp>
        <p:nvSpPr>
          <p:cNvPr id="42" name="TextBox 41">
            <a:extLst>
              <a:ext uri="{FF2B5EF4-FFF2-40B4-BE49-F238E27FC236}">
                <a16:creationId xmlns:a16="http://schemas.microsoft.com/office/drawing/2014/main" id="{83446E42-39EE-E3B2-1357-3752ABCF2C43}"/>
              </a:ext>
            </a:extLst>
          </p:cNvPr>
          <p:cNvSpPr txBox="1"/>
          <p:nvPr/>
        </p:nvSpPr>
        <p:spPr>
          <a:xfrm>
            <a:off x="4535129" y="4831453"/>
            <a:ext cx="6179574" cy="369332"/>
          </a:xfrm>
          <a:prstGeom prst="rect">
            <a:avLst/>
          </a:prstGeom>
          <a:noFill/>
        </p:spPr>
        <p:txBody>
          <a:bodyPr wrap="square">
            <a:spAutoFit/>
          </a:bodyPr>
          <a:lstStyle/>
          <a:p>
            <a:r>
              <a:rPr lang="en-US" b="1" i="0" dirty="0">
                <a:solidFill>
                  <a:srgbClr val="273239"/>
                </a:solidFill>
                <a:effectLst/>
                <a:latin typeface="Nunito" pitchFamily="2" charset="0"/>
              </a:rPr>
              <a:t>2.Preventing cross-site request forgery (CSRF)</a:t>
            </a:r>
            <a:endParaRPr lang="en-IN" dirty="0"/>
          </a:p>
        </p:txBody>
      </p:sp>
      <p:sp>
        <p:nvSpPr>
          <p:cNvPr id="44" name="TextBox 43">
            <a:extLst>
              <a:ext uri="{FF2B5EF4-FFF2-40B4-BE49-F238E27FC236}">
                <a16:creationId xmlns:a16="http://schemas.microsoft.com/office/drawing/2014/main" id="{2EB6665F-9437-F38D-9580-55A80CED0777}"/>
              </a:ext>
            </a:extLst>
          </p:cNvPr>
          <p:cNvSpPr txBox="1"/>
          <p:nvPr/>
        </p:nvSpPr>
        <p:spPr>
          <a:xfrm>
            <a:off x="4548649" y="5169245"/>
            <a:ext cx="6179574" cy="369332"/>
          </a:xfrm>
          <a:prstGeom prst="rect">
            <a:avLst/>
          </a:prstGeom>
          <a:noFill/>
        </p:spPr>
        <p:txBody>
          <a:bodyPr wrap="square">
            <a:spAutoFit/>
          </a:bodyPr>
          <a:lstStyle/>
          <a:p>
            <a:r>
              <a:rPr lang="en-IN" b="1" i="0" dirty="0">
                <a:solidFill>
                  <a:srgbClr val="273239"/>
                </a:solidFill>
                <a:effectLst/>
                <a:latin typeface="Nunito" pitchFamily="2" charset="0"/>
              </a:rPr>
              <a:t>3.Cross-site scripting (XSS) attacks</a:t>
            </a:r>
            <a:endParaRPr lang="en-IN" dirty="0"/>
          </a:p>
        </p:txBody>
      </p:sp>
    </p:spTree>
    <p:extLst>
      <p:ext uri="{BB962C8B-B14F-4D97-AF65-F5344CB8AC3E}">
        <p14:creationId xmlns:p14="http://schemas.microsoft.com/office/powerpoint/2010/main" val="3967202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8F9C6-0AA9-ECB4-5ADE-3CED3D9EF4A8}"/>
              </a:ext>
            </a:extLst>
          </p:cNvPr>
          <p:cNvSpPr>
            <a:spLocks noGrp="1"/>
          </p:cNvSpPr>
          <p:nvPr>
            <p:ph type="title"/>
          </p:nvPr>
        </p:nvSpPr>
        <p:spPr/>
        <p:txBody>
          <a:bodyPr/>
          <a:lstStyle/>
          <a:p>
            <a:r>
              <a:rPr lang="en-IN" dirty="0"/>
              <a:t>BACKEND DEVELOPMENT OVERVIEW</a:t>
            </a:r>
          </a:p>
        </p:txBody>
      </p:sp>
      <p:sp>
        <p:nvSpPr>
          <p:cNvPr id="4" name="TextBox 3">
            <a:extLst>
              <a:ext uri="{FF2B5EF4-FFF2-40B4-BE49-F238E27FC236}">
                <a16:creationId xmlns:a16="http://schemas.microsoft.com/office/drawing/2014/main" id="{E4C88803-DF15-2A0E-730D-1AB273DC77A0}"/>
              </a:ext>
            </a:extLst>
          </p:cNvPr>
          <p:cNvSpPr txBox="1"/>
          <p:nvPr/>
        </p:nvSpPr>
        <p:spPr>
          <a:xfrm>
            <a:off x="0" y="1927123"/>
            <a:ext cx="11316929" cy="646331"/>
          </a:xfrm>
          <a:prstGeom prst="rect">
            <a:avLst/>
          </a:prstGeom>
          <a:noFill/>
        </p:spPr>
        <p:txBody>
          <a:bodyPr wrap="square">
            <a:spAutoFit/>
          </a:bodyPr>
          <a:lstStyle/>
          <a:p>
            <a:r>
              <a:rPr lang="en-US" dirty="0"/>
              <a:t>Back-end development is the behind-the-scenes magic that makes websites and apps work. It’s the code that powers the database, server, and application—basically, everything that happens on the server side.</a:t>
            </a:r>
            <a:endParaRPr lang="en-IN" dirty="0"/>
          </a:p>
        </p:txBody>
      </p:sp>
      <p:sp>
        <p:nvSpPr>
          <p:cNvPr id="6" name="TextBox 5">
            <a:extLst>
              <a:ext uri="{FF2B5EF4-FFF2-40B4-BE49-F238E27FC236}">
                <a16:creationId xmlns:a16="http://schemas.microsoft.com/office/drawing/2014/main" id="{84A3D575-936C-8780-2ED9-4B3C496DD07C}"/>
              </a:ext>
            </a:extLst>
          </p:cNvPr>
          <p:cNvSpPr txBox="1"/>
          <p:nvPr/>
        </p:nvSpPr>
        <p:spPr>
          <a:xfrm>
            <a:off x="-22220" y="2809255"/>
            <a:ext cx="3925626" cy="369332"/>
          </a:xfrm>
          <a:prstGeom prst="rect">
            <a:avLst/>
          </a:prstGeom>
          <a:noFill/>
        </p:spPr>
        <p:txBody>
          <a:bodyPr wrap="square">
            <a:spAutoFit/>
          </a:bodyPr>
          <a:lstStyle/>
          <a:p>
            <a:r>
              <a:rPr lang="en-IN" b="1" dirty="0"/>
              <a:t>Back End Developer Skills:</a:t>
            </a:r>
          </a:p>
        </p:txBody>
      </p:sp>
      <p:sp>
        <p:nvSpPr>
          <p:cNvPr id="8" name="Rectangle 2">
            <a:extLst>
              <a:ext uri="{FF2B5EF4-FFF2-40B4-BE49-F238E27FC236}">
                <a16:creationId xmlns:a16="http://schemas.microsoft.com/office/drawing/2014/main" id="{06792A1F-D530-4361-5012-A6D03C7A8DFC}"/>
              </a:ext>
            </a:extLst>
          </p:cNvPr>
          <p:cNvSpPr>
            <a:spLocks noChangeArrowheads="1"/>
          </p:cNvSpPr>
          <p:nvPr/>
        </p:nvSpPr>
        <p:spPr bwMode="auto">
          <a:xfrm>
            <a:off x="77085" y="2993921"/>
            <a:ext cx="2369574"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Java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Python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PHP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SQL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Git </a:t>
            </a:r>
          </a:p>
        </p:txBody>
      </p:sp>
      <p:sp>
        <p:nvSpPr>
          <p:cNvPr id="10" name="TextBox 9">
            <a:extLst>
              <a:ext uri="{FF2B5EF4-FFF2-40B4-BE49-F238E27FC236}">
                <a16:creationId xmlns:a16="http://schemas.microsoft.com/office/drawing/2014/main" id="{787FF32A-F924-19A2-7E97-00DC1334487C}"/>
              </a:ext>
            </a:extLst>
          </p:cNvPr>
          <p:cNvSpPr txBox="1"/>
          <p:nvPr/>
        </p:nvSpPr>
        <p:spPr>
          <a:xfrm>
            <a:off x="3704303" y="2804286"/>
            <a:ext cx="6150076" cy="369332"/>
          </a:xfrm>
          <a:prstGeom prst="rect">
            <a:avLst/>
          </a:prstGeom>
          <a:noFill/>
        </p:spPr>
        <p:txBody>
          <a:bodyPr wrap="square">
            <a:spAutoFit/>
          </a:bodyPr>
          <a:lstStyle/>
          <a:p>
            <a:r>
              <a:rPr lang="en-US" b="1" dirty="0"/>
              <a:t>Back End Developer Roles and Responsibilities:</a:t>
            </a:r>
          </a:p>
        </p:txBody>
      </p:sp>
      <p:sp>
        <p:nvSpPr>
          <p:cNvPr id="12" name="TextBox 11">
            <a:extLst>
              <a:ext uri="{FF2B5EF4-FFF2-40B4-BE49-F238E27FC236}">
                <a16:creationId xmlns:a16="http://schemas.microsoft.com/office/drawing/2014/main" id="{4E605003-5F06-5D14-0F4A-A76DE859F303}"/>
              </a:ext>
            </a:extLst>
          </p:cNvPr>
          <p:cNvSpPr txBox="1"/>
          <p:nvPr/>
        </p:nvSpPr>
        <p:spPr>
          <a:xfrm>
            <a:off x="3782962" y="3207453"/>
            <a:ext cx="6150076" cy="1754326"/>
          </a:xfrm>
          <a:prstGeom prst="rect">
            <a:avLst/>
          </a:prstGeom>
          <a:noFill/>
        </p:spPr>
        <p:txBody>
          <a:bodyPr wrap="square">
            <a:spAutoFit/>
          </a:bodyPr>
          <a:lstStyle/>
          <a:p>
            <a:pPr>
              <a:buFont typeface="Arial" panose="020B0604020202020204" pitchFamily="34" charset="0"/>
              <a:buChar char="•"/>
            </a:pPr>
            <a:r>
              <a:rPr lang="en-US" dirty="0"/>
              <a:t>Back End Developer</a:t>
            </a:r>
          </a:p>
          <a:p>
            <a:pPr>
              <a:buFont typeface="Arial" panose="020B0604020202020204" pitchFamily="34" charset="0"/>
              <a:buChar char="•"/>
            </a:pPr>
            <a:r>
              <a:rPr lang="en-US" dirty="0"/>
              <a:t>Java Developer</a:t>
            </a:r>
          </a:p>
          <a:p>
            <a:pPr>
              <a:buFont typeface="Arial" panose="020B0604020202020204" pitchFamily="34" charset="0"/>
              <a:buChar char="•"/>
            </a:pPr>
            <a:r>
              <a:rPr lang="en-US" dirty="0"/>
              <a:t>Full-Stack Developer</a:t>
            </a:r>
          </a:p>
          <a:p>
            <a:pPr>
              <a:buFont typeface="Arial" panose="020B0604020202020204" pitchFamily="34" charset="0"/>
              <a:buChar char="•"/>
            </a:pPr>
            <a:r>
              <a:rPr lang="en-US" dirty="0"/>
              <a:t>DevOps Engineer</a:t>
            </a:r>
          </a:p>
          <a:p>
            <a:pPr>
              <a:buFont typeface="Arial" panose="020B0604020202020204" pitchFamily="34" charset="0"/>
              <a:buChar char="•"/>
            </a:pPr>
            <a:r>
              <a:rPr lang="en-US" dirty="0"/>
              <a:t>Software Engineer</a:t>
            </a:r>
          </a:p>
          <a:p>
            <a:pPr>
              <a:buFont typeface="Arial" panose="020B0604020202020204" pitchFamily="34" charset="0"/>
              <a:buChar char="•"/>
            </a:pPr>
            <a:r>
              <a:rPr lang="en-US" dirty="0"/>
              <a:t>iOS Developer</a:t>
            </a:r>
          </a:p>
        </p:txBody>
      </p:sp>
    </p:spTree>
    <p:extLst>
      <p:ext uri="{BB962C8B-B14F-4D97-AF65-F5344CB8AC3E}">
        <p14:creationId xmlns:p14="http://schemas.microsoft.com/office/powerpoint/2010/main" val="4057880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74B70-0EBF-87F2-6840-B77C4EDF0278}"/>
              </a:ext>
            </a:extLst>
          </p:cNvPr>
          <p:cNvSpPr>
            <a:spLocks noGrp="1"/>
          </p:cNvSpPr>
          <p:nvPr>
            <p:ph type="title"/>
          </p:nvPr>
        </p:nvSpPr>
        <p:spPr/>
        <p:txBody>
          <a:bodyPr/>
          <a:lstStyle/>
          <a:p>
            <a:r>
              <a:rPr lang="en-IN" dirty="0"/>
              <a:t>DATABASES IN FULL STACK DEVELOPMENT</a:t>
            </a:r>
          </a:p>
        </p:txBody>
      </p:sp>
      <p:sp>
        <p:nvSpPr>
          <p:cNvPr id="6" name="TextBox 5">
            <a:extLst>
              <a:ext uri="{FF2B5EF4-FFF2-40B4-BE49-F238E27FC236}">
                <a16:creationId xmlns:a16="http://schemas.microsoft.com/office/drawing/2014/main" id="{F3D8CCD8-3D16-DBD1-DA0F-E22B6C973CF5}"/>
              </a:ext>
            </a:extLst>
          </p:cNvPr>
          <p:cNvSpPr txBox="1"/>
          <p:nvPr/>
        </p:nvSpPr>
        <p:spPr>
          <a:xfrm>
            <a:off x="-1" y="1907458"/>
            <a:ext cx="11307097" cy="646331"/>
          </a:xfrm>
          <a:prstGeom prst="rect">
            <a:avLst/>
          </a:prstGeom>
          <a:noFill/>
        </p:spPr>
        <p:txBody>
          <a:bodyPr wrap="square">
            <a:spAutoFit/>
          </a:bodyPr>
          <a:lstStyle/>
          <a:p>
            <a:r>
              <a:rPr lang="en-US" b="0" i="0" dirty="0">
                <a:solidFill>
                  <a:srgbClr val="242424"/>
                </a:solidFill>
                <a:effectLst/>
                <a:latin typeface="source-serif-pro"/>
              </a:rPr>
              <a:t>Database management encompasses various aspects, including data modelling, querying, optimization, and maintenance, all of which play crucial roles in ensuring the efficiency and reliability of an application.</a:t>
            </a:r>
            <a:endParaRPr lang="en-IN" dirty="0"/>
          </a:p>
        </p:txBody>
      </p:sp>
      <p:sp>
        <p:nvSpPr>
          <p:cNvPr id="8" name="TextBox 7">
            <a:extLst>
              <a:ext uri="{FF2B5EF4-FFF2-40B4-BE49-F238E27FC236}">
                <a16:creationId xmlns:a16="http://schemas.microsoft.com/office/drawing/2014/main" id="{E558B8D7-29FD-9100-EB37-E55EF3F32266}"/>
              </a:ext>
            </a:extLst>
          </p:cNvPr>
          <p:cNvSpPr txBox="1"/>
          <p:nvPr/>
        </p:nvSpPr>
        <p:spPr>
          <a:xfrm>
            <a:off x="24579" y="2609630"/>
            <a:ext cx="5968181" cy="646331"/>
          </a:xfrm>
          <a:prstGeom prst="rect">
            <a:avLst/>
          </a:prstGeom>
          <a:noFill/>
        </p:spPr>
        <p:txBody>
          <a:bodyPr wrap="square">
            <a:spAutoFit/>
          </a:bodyPr>
          <a:lstStyle/>
          <a:p>
            <a:pPr algn="l"/>
            <a:r>
              <a:rPr lang="en-US" b="1" i="0" dirty="0">
                <a:solidFill>
                  <a:srgbClr val="242424"/>
                </a:solidFill>
                <a:effectLst/>
                <a:latin typeface="sohne"/>
              </a:rPr>
              <a:t>Importance of Database Management in Full Stack Development:</a:t>
            </a:r>
          </a:p>
        </p:txBody>
      </p:sp>
      <p:sp>
        <p:nvSpPr>
          <p:cNvPr id="10" name="TextBox 9">
            <a:extLst>
              <a:ext uri="{FF2B5EF4-FFF2-40B4-BE49-F238E27FC236}">
                <a16:creationId xmlns:a16="http://schemas.microsoft.com/office/drawing/2014/main" id="{E6DBCDA7-5412-858A-F71E-D69A20A4E6E0}"/>
              </a:ext>
            </a:extLst>
          </p:cNvPr>
          <p:cNvSpPr txBox="1"/>
          <p:nvPr/>
        </p:nvSpPr>
        <p:spPr>
          <a:xfrm>
            <a:off x="-34412" y="3170901"/>
            <a:ext cx="1656735" cy="369332"/>
          </a:xfrm>
          <a:prstGeom prst="rect">
            <a:avLst/>
          </a:prstGeom>
          <a:noFill/>
        </p:spPr>
        <p:txBody>
          <a:bodyPr wrap="square">
            <a:spAutoFit/>
          </a:bodyPr>
          <a:lstStyle/>
          <a:p>
            <a:r>
              <a:rPr lang="en-IN" b="1" i="0" dirty="0">
                <a:solidFill>
                  <a:srgbClr val="242424"/>
                </a:solidFill>
                <a:effectLst/>
                <a:latin typeface="source-serif-pro"/>
              </a:rPr>
              <a:t>1.Data Storage</a:t>
            </a:r>
            <a:endParaRPr lang="en-IN" dirty="0"/>
          </a:p>
        </p:txBody>
      </p:sp>
      <p:sp>
        <p:nvSpPr>
          <p:cNvPr id="12" name="TextBox 11">
            <a:extLst>
              <a:ext uri="{FF2B5EF4-FFF2-40B4-BE49-F238E27FC236}">
                <a16:creationId xmlns:a16="http://schemas.microsoft.com/office/drawing/2014/main" id="{7EC46C28-6856-F88F-B0FB-AA8BF176345E}"/>
              </a:ext>
            </a:extLst>
          </p:cNvPr>
          <p:cNvSpPr txBox="1"/>
          <p:nvPr/>
        </p:nvSpPr>
        <p:spPr>
          <a:xfrm>
            <a:off x="-34412" y="3547607"/>
            <a:ext cx="3003753" cy="369332"/>
          </a:xfrm>
          <a:prstGeom prst="rect">
            <a:avLst/>
          </a:prstGeom>
          <a:noFill/>
        </p:spPr>
        <p:txBody>
          <a:bodyPr wrap="square">
            <a:spAutoFit/>
          </a:bodyPr>
          <a:lstStyle/>
          <a:p>
            <a:r>
              <a:rPr lang="en-IN" b="1" i="0" dirty="0">
                <a:solidFill>
                  <a:srgbClr val="242424"/>
                </a:solidFill>
                <a:effectLst/>
                <a:latin typeface="source-serif-pro"/>
              </a:rPr>
              <a:t>2.Data Integrity</a:t>
            </a:r>
            <a:endParaRPr lang="en-IN" dirty="0"/>
          </a:p>
        </p:txBody>
      </p:sp>
      <p:sp>
        <p:nvSpPr>
          <p:cNvPr id="14" name="TextBox 13">
            <a:extLst>
              <a:ext uri="{FF2B5EF4-FFF2-40B4-BE49-F238E27FC236}">
                <a16:creationId xmlns:a16="http://schemas.microsoft.com/office/drawing/2014/main" id="{4F00E985-9110-2743-1D22-29184EF1504B}"/>
              </a:ext>
            </a:extLst>
          </p:cNvPr>
          <p:cNvSpPr txBox="1"/>
          <p:nvPr/>
        </p:nvSpPr>
        <p:spPr>
          <a:xfrm>
            <a:off x="-1" y="3916939"/>
            <a:ext cx="3529782" cy="376706"/>
          </a:xfrm>
          <a:prstGeom prst="rect">
            <a:avLst/>
          </a:prstGeom>
          <a:noFill/>
        </p:spPr>
        <p:txBody>
          <a:bodyPr wrap="square">
            <a:spAutoFit/>
          </a:bodyPr>
          <a:lstStyle/>
          <a:p>
            <a:r>
              <a:rPr lang="en-IN" b="1" i="0" dirty="0">
                <a:solidFill>
                  <a:srgbClr val="242424"/>
                </a:solidFill>
                <a:effectLst/>
                <a:latin typeface="source-serif-pro"/>
              </a:rPr>
              <a:t>3.Scalability</a:t>
            </a:r>
            <a:endParaRPr lang="en-IN" dirty="0"/>
          </a:p>
        </p:txBody>
      </p:sp>
      <p:sp>
        <p:nvSpPr>
          <p:cNvPr id="16" name="TextBox 15">
            <a:extLst>
              <a:ext uri="{FF2B5EF4-FFF2-40B4-BE49-F238E27FC236}">
                <a16:creationId xmlns:a16="http://schemas.microsoft.com/office/drawing/2014/main" id="{8B78B10F-4F7C-CCE9-8E54-A739385A706B}"/>
              </a:ext>
            </a:extLst>
          </p:cNvPr>
          <p:cNvSpPr txBox="1"/>
          <p:nvPr/>
        </p:nvSpPr>
        <p:spPr>
          <a:xfrm>
            <a:off x="-34412" y="4317915"/>
            <a:ext cx="2079522" cy="369332"/>
          </a:xfrm>
          <a:prstGeom prst="rect">
            <a:avLst/>
          </a:prstGeom>
          <a:noFill/>
        </p:spPr>
        <p:txBody>
          <a:bodyPr wrap="square">
            <a:spAutoFit/>
          </a:bodyPr>
          <a:lstStyle/>
          <a:p>
            <a:r>
              <a:rPr lang="en-IN" b="1" i="0" dirty="0">
                <a:solidFill>
                  <a:srgbClr val="242424"/>
                </a:solidFill>
                <a:effectLst/>
                <a:latin typeface="source-serif-pro"/>
              </a:rPr>
              <a:t>4.Performance</a:t>
            </a:r>
            <a:endParaRPr lang="en-IN" dirty="0"/>
          </a:p>
        </p:txBody>
      </p:sp>
      <p:sp>
        <p:nvSpPr>
          <p:cNvPr id="18" name="TextBox 17">
            <a:extLst>
              <a:ext uri="{FF2B5EF4-FFF2-40B4-BE49-F238E27FC236}">
                <a16:creationId xmlns:a16="http://schemas.microsoft.com/office/drawing/2014/main" id="{A87FE0C8-3C7A-078E-3DD9-EDAE0C47C582}"/>
              </a:ext>
            </a:extLst>
          </p:cNvPr>
          <p:cNvSpPr txBox="1"/>
          <p:nvPr/>
        </p:nvSpPr>
        <p:spPr>
          <a:xfrm>
            <a:off x="5048864" y="2609629"/>
            <a:ext cx="6150076" cy="646331"/>
          </a:xfrm>
          <a:prstGeom prst="rect">
            <a:avLst/>
          </a:prstGeom>
          <a:noFill/>
        </p:spPr>
        <p:txBody>
          <a:bodyPr wrap="square">
            <a:spAutoFit/>
          </a:bodyPr>
          <a:lstStyle/>
          <a:p>
            <a:pPr algn="l"/>
            <a:r>
              <a:rPr lang="en-US" b="1" i="0" dirty="0">
                <a:solidFill>
                  <a:srgbClr val="242424"/>
                </a:solidFill>
                <a:effectLst/>
                <a:latin typeface="sohne"/>
              </a:rPr>
              <a:t>Key Concepts in Database Management:</a:t>
            </a:r>
          </a:p>
          <a:p>
            <a:pPr algn="l"/>
            <a:r>
              <a:rPr lang="en-US" b="1" i="0" dirty="0">
                <a:solidFill>
                  <a:srgbClr val="242424"/>
                </a:solidFill>
                <a:effectLst/>
                <a:latin typeface="source-serif-pro"/>
              </a:rPr>
              <a:t>1.Data Modeling</a:t>
            </a:r>
            <a:endParaRPr lang="en-US" b="0" i="0" dirty="0">
              <a:solidFill>
                <a:srgbClr val="242424"/>
              </a:solidFill>
              <a:effectLst/>
              <a:latin typeface="source-serif-pro"/>
            </a:endParaRPr>
          </a:p>
        </p:txBody>
      </p:sp>
      <p:sp>
        <p:nvSpPr>
          <p:cNvPr id="20" name="TextBox 19">
            <a:extLst>
              <a:ext uri="{FF2B5EF4-FFF2-40B4-BE49-F238E27FC236}">
                <a16:creationId xmlns:a16="http://schemas.microsoft.com/office/drawing/2014/main" id="{42AA58F3-BEC0-99D7-A932-536C4B1CB8A1}"/>
              </a:ext>
            </a:extLst>
          </p:cNvPr>
          <p:cNvSpPr txBox="1"/>
          <p:nvPr/>
        </p:nvSpPr>
        <p:spPr>
          <a:xfrm>
            <a:off x="5048864" y="3189096"/>
            <a:ext cx="6150076" cy="369332"/>
          </a:xfrm>
          <a:prstGeom prst="rect">
            <a:avLst/>
          </a:prstGeom>
          <a:noFill/>
        </p:spPr>
        <p:txBody>
          <a:bodyPr wrap="square">
            <a:spAutoFit/>
          </a:bodyPr>
          <a:lstStyle/>
          <a:p>
            <a:r>
              <a:rPr lang="en-IN" b="1" i="0" dirty="0">
                <a:solidFill>
                  <a:srgbClr val="242424"/>
                </a:solidFill>
                <a:effectLst/>
                <a:latin typeface="source-serif-pro"/>
              </a:rPr>
              <a:t>2.Querying</a:t>
            </a:r>
            <a:endParaRPr lang="en-IN" dirty="0"/>
          </a:p>
        </p:txBody>
      </p:sp>
      <p:sp>
        <p:nvSpPr>
          <p:cNvPr id="22" name="TextBox 21">
            <a:extLst>
              <a:ext uri="{FF2B5EF4-FFF2-40B4-BE49-F238E27FC236}">
                <a16:creationId xmlns:a16="http://schemas.microsoft.com/office/drawing/2014/main" id="{3F3D0871-DB56-26CB-4603-6BA408170919}"/>
              </a:ext>
            </a:extLst>
          </p:cNvPr>
          <p:cNvSpPr txBox="1"/>
          <p:nvPr/>
        </p:nvSpPr>
        <p:spPr>
          <a:xfrm>
            <a:off x="5048864" y="3463387"/>
            <a:ext cx="6150076" cy="369332"/>
          </a:xfrm>
          <a:prstGeom prst="rect">
            <a:avLst/>
          </a:prstGeom>
          <a:noFill/>
        </p:spPr>
        <p:txBody>
          <a:bodyPr wrap="square">
            <a:spAutoFit/>
          </a:bodyPr>
          <a:lstStyle/>
          <a:p>
            <a:r>
              <a:rPr lang="en-IN" b="1" i="0" dirty="0">
                <a:solidFill>
                  <a:srgbClr val="242424"/>
                </a:solidFill>
                <a:effectLst/>
                <a:latin typeface="source-serif-pro"/>
              </a:rPr>
              <a:t>3.Indexing</a:t>
            </a:r>
            <a:endParaRPr lang="en-IN" dirty="0"/>
          </a:p>
        </p:txBody>
      </p:sp>
      <p:sp>
        <p:nvSpPr>
          <p:cNvPr id="24" name="TextBox 23">
            <a:extLst>
              <a:ext uri="{FF2B5EF4-FFF2-40B4-BE49-F238E27FC236}">
                <a16:creationId xmlns:a16="http://schemas.microsoft.com/office/drawing/2014/main" id="{0C13A001-C35A-BB28-0F14-291D0B535B77}"/>
              </a:ext>
            </a:extLst>
          </p:cNvPr>
          <p:cNvSpPr txBox="1"/>
          <p:nvPr/>
        </p:nvSpPr>
        <p:spPr>
          <a:xfrm>
            <a:off x="5048864" y="3735960"/>
            <a:ext cx="6150076" cy="369332"/>
          </a:xfrm>
          <a:prstGeom prst="rect">
            <a:avLst/>
          </a:prstGeom>
          <a:noFill/>
        </p:spPr>
        <p:txBody>
          <a:bodyPr wrap="square">
            <a:spAutoFit/>
          </a:bodyPr>
          <a:lstStyle/>
          <a:p>
            <a:r>
              <a:rPr lang="en-IN" b="1" i="0" dirty="0">
                <a:solidFill>
                  <a:srgbClr val="242424"/>
                </a:solidFill>
                <a:effectLst/>
                <a:latin typeface="source-serif-pro"/>
              </a:rPr>
              <a:t>4.Transactions</a:t>
            </a:r>
            <a:endParaRPr lang="en-IN" dirty="0"/>
          </a:p>
        </p:txBody>
      </p:sp>
      <p:sp>
        <p:nvSpPr>
          <p:cNvPr id="26" name="TextBox 25">
            <a:extLst>
              <a:ext uri="{FF2B5EF4-FFF2-40B4-BE49-F238E27FC236}">
                <a16:creationId xmlns:a16="http://schemas.microsoft.com/office/drawing/2014/main" id="{86BD05E2-C418-7541-EC13-4BB3648E8B90}"/>
              </a:ext>
            </a:extLst>
          </p:cNvPr>
          <p:cNvSpPr txBox="1"/>
          <p:nvPr/>
        </p:nvSpPr>
        <p:spPr>
          <a:xfrm>
            <a:off x="2150807" y="4766270"/>
            <a:ext cx="6150076" cy="369332"/>
          </a:xfrm>
          <a:prstGeom prst="rect">
            <a:avLst/>
          </a:prstGeom>
          <a:noFill/>
        </p:spPr>
        <p:txBody>
          <a:bodyPr wrap="square">
            <a:spAutoFit/>
          </a:bodyPr>
          <a:lstStyle/>
          <a:p>
            <a:pPr algn="l"/>
            <a:r>
              <a:rPr lang="en-US" b="1" i="0" dirty="0">
                <a:solidFill>
                  <a:srgbClr val="242424"/>
                </a:solidFill>
                <a:effectLst/>
                <a:latin typeface="sohne"/>
              </a:rPr>
              <a:t>Best Practices for Database Management:</a:t>
            </a:r>
          </a:p>
        </p:txBody>
      </p:sp>
      <p:sp>
        <p:nvSpPr>
          <p:cNvPr id="28" name="TextBox 27">
            <a:extLst>
              <a:ext uri="{FF2B5EF4-FFF2-40B4-BE49-F238E27FC236}">
                <a16:creationId xmlns:a16="http://schemas.microsoft.com/office/drawing/2014/main" id="{32903753-EA69-1194-D07D-94A88F91E251}"/>
              </a:ext>
            </a:extLst>
          </p:cNvPr>
          <p:cNvSpPr txBox="1"/>
          <p:nvPr/>
        </p:nvSpPr>
        <p:spPr>
          <a:xfrm>
            <a:off x="2229465" y="5242582"/>
            <a:ext cx="2686664" cy="369332"/>
          </a:xfrm>
          <a:prstGeom prst="rect">
            <a:avLst/>
          </a:prstGeom>
          <a:noFill/>
        </p:spPr>
        <p:txBody>
          <a:bodyPr wrap="square">
            <a:spAutoFit/>
          </a:bodyPr>
          <a:lstStyle/>
          <a:p>
            <a:r>
              <a:rPr lang="en-IN" b="1" i="0" dirty="0">
                <a:solidFill>
                  <a:srgbClr val="242424"/>
                </a:solidFill>
                <a:effectLst/>
                <a:latin typeface="source-serif-pro"/>
              </a:rPr>
              <a:t>1.Normalize Data</a:t>
            </a:r>
            <a:endParaRPr lang="en-IN" dirty="0"/>
          </a:p>
        </p:txBody>
      </p:sp>
      <p:sp>
        <p:nvSpPr>
          <p:cNvPr id="30" name="TextBox 29">
            <a:extLst>
              <a:ext uri="{FF2B5EF4-FFF2-40B4-BE49-F238E27FC236}">
                <a16:creationId xmlns:a16="http://schemas.microsoft.com/office/drawing/2014/main" id="{2689BACF-89ED-4F05-619C-6EAC9EB5632A}"/>
              </a:ext>
            </a:extLst>
          </p:cNvPr>
          <p:cNvSpPr txBox="1"/>
          <p:nvPr/>
        </p:nvSpPr>
        <p:spPr>
          <a:xfrm>
            <a:off x="2229465" y="5534228"/>
            <a:ext cx="4151670" cy="369332"/>
          </a:xfrm>
          <a:prstGeom prst="rect">
            <a:avLst/>
          </a:prstGeom>
          <a:noFill/>
        </p:spPr>
        <p:txBody>
          <a:bodyPr wrap="square">
            <a:spAutoFit/>
          </a:bodyPr>
          <a:lstStyle/>
          <a:p>
            <a:r>
              <a:rPr lang="en-IN" b="1" i="0" dirty="0">
                <a:solidFill>
                  <a:srgbClr val="242424"/>
                </a:solidFill>
                <a:effectLst/>
                <a:latin typeface="source-serif-pro"/>
              </a:rPr>
              <a:t>2.Optimize Queries</a:t>
            </a:r>
            <a:endParaRPr lang="en-IN" dirty="0"/>
          </a:p>
        </p:txBody>
      </p:sp>
      <p:sp>
        <p:nvSpPr>
          <p:cNvPr id="32" name="TextBox 31">
            <a:extLst>
              <a:ext uri="{FF2B5EF4-FFF2-40B4-BE49-F238E27FC236}">
                <a16:creationId xmlns:a16="http://schemas.microsoft.com/office/drawing/2014/main" id="{CDD0AF38-D968-C140-3E21-D7674736CC51}"/>
              </a:ext>
            </a:extLst>
          </p:cNvPr>
          <p:cNvSpPr txBox="1"/>
          <p:nvPr/>
        </p:nvSpPr>
        <p:spPr>
          <a:xfrm>
            <a:off x="4200835" y="5246269"/>
            <a:ext cx="6150076" cy="369332"/>
          </a:xfrm>
          <a:prstGeom prst="rect">
            <a:avLst/>
          </a:prstGeom>
          <a:noFill/>
        </p:spPr>
        <p:txBody>
          <a:bodyPr wrap="square">
            <a:spAutoFit/>
          </a:bodyPr>
          <a:lstStyle/>
          <a:p>
            <a:r>
              <a:rPr lang="en-IN" b="1" i="0" dirty="0">
                <a:solidFill>
                  <a:srgbClr val="242424"/>
                </a:solidFill>
                <a:effectLst/>
                <a:latin typeface="source-serif-pro"/>
              </a:rPr>
              <a:t>3.Monitor Performance</a:t>
            </a:r>
            <a:endParaRPr lang="en-IN" dirty="0"/>
          </a:p>
        </p:txBody>
      </p:sp>
      <p:sp>
        <p:nvSpPr>
          <p:cNvPr id="34" name="TextBox 33">
            <a:extLst>
              <a:ext uri="{FF2B5EF4-FFF2-40B4-BE49-F238E27FC236}">
                <a16:creationId xmlns:a16="http://schemas.microsoft.com/office/drawing/2014/main" id="{0A62D3C7-54FA-565C-5D60-C0B6F2CEDAD5}"/>
              </a:ext>
            </a:extLst>
          </p:cNvPr>
          <p:cNvSpPr txBox="1"/>
          <p:nvPr/>
        </p:nvSpPr>
        <p:spPr>
          <a:xfrm>
            <a:off x="4200835" y="5571478"/>
            <a:ext cx="6150076" cy="369332"/>
          </a:xfrm>
          <a:prstGeom prst="rect">
            <a:avLst/>
          </a:prstGeom>
          <a:noFill/>
        </p:spPr>
        <p:txBody>
          <a:bodyPr wrap="square">
            <a:spAutoFit/>
          </a:bodyPr>
          <a:lstStyle/>
          <a:p>
            <a:r>
              <a:rPr lang="en-IN" b="1" i="0" dirty="0">
                <a:solidFill>
                  <a:srgbClr val="242424"/>
                </a:solidFill>
                <a:effectLst/>
                <a:latin typeface="source-serif-pro"/>
              </a:rPr>
              <a:t>4.Backup and Recovery</a:t>
            </a:r>
            <a:endParaRPr lang="en-IN" dirty="0"/>
          </a:p>
        </p:txBody>
      </p:sp>
    </p:spTree>
    <p:extLst>
      <p:ext uri="{BB962C8B-B14F-4D97-AF65-F5344CB8AC3E}">
        <p14:creationId xmlns:p14="http://schemas.microsoft.com/office/powerpoint/2010/main" val="3681054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80A7F-B012-7259-83A8-CAE6807B17CE}"/>
              </a:ext>
            </a:extLst>
          </p:cNvPr>
          <p:cNvSpPr>
            <a:spLocks noGrp="1"/>
          </p:cNvSpPr>
          <p:nvPr>
            <p:ph type="title"/>
          </p:nvPr>
        </p:nvSpPr>
        <p:spPr/>
        <p:txBody>
          <a:bodyPr/>
          <a:lstStyle/>
          <a:p>
            <a:r>
              <a:rPr lang="en-IN" dirty="0"/>
              <a:t>VERSION CONTROL SYSTEMS</a:t>
            </a:r>
          </a:p>
        </p:txBody>
      </p:sp>
      <p:sp>
        <p:nvSpPr>
          <p:cNvPr id="4" name="TextBox 3">
            <a:extLst>
              <a:ext uri="{FF2B5EF4-FFF2-40B4-BE49-F238E27FC236}">
                <a16:creationId xmlns:a16="http://schemas.microsoft.com/office/drawing/2014/main" id="{8F5731AB-EA4A-8F1D-CABA-E8FB4C84DA48}"/>
              </a:ext>
            </a:extLst>
          </p:cNvPr>
          <p:cNvSpPr txBox="1"/>
          <p:nvPr/>
        </p:nvSpPr>
        <p:spPr>
          <a:xfrm>
            <a:off x="-1" y="1573162"/>
            <a:ext cx="11297265" cy="646331"/>
          </a:xfrm>
          <a:prstGeom prst="rect">
            <a:avLst/>
          </a:prstGeom>
          <a:noFill/>
        </p:spPr>
        <p:txBody>
          <a:bodyPr wrap="square">
            <a:spAutoFit/>
          </a:bodyPr>
          <a:lstStyle/>
          <a:p>
            <a:r>
              <a:rPr lang="en-US" b="0" i="0" dirty="0">
                <a:solidFill>
                  <a:srgbClr val="273239"/>
                </a:solidFill>
                <a:effectLst/>
                <a:latin typeface="Nunito" pitchFamily="2" charset="0"/>
              </a:rPr>
              <a:t>Version control systems are a category of software tools that helps in recording changes made to files by keeping a track of modifications done in the code. </a:t>
            </a:r>
            <a:endParaRPr lang="en-IN" dirty="0"/>
          </a:p>
        </p:txBody>
      </p:sp>
      <p:sp>
        <p:nvSpPr>
          <p:cNvPr id="6" name="TextBox 5">
            <a:extLst>
              <a:ext uri="{FF2B5EF4-FFF2-40B4-BE49-F238E27FC236}">
                <a16:creationId xmlns:a16="http://schemas.microsoft.com/office/drawing/2014/main" id="{E7F84356-9F6A-A072-4CAB-F31AABF24215}"/>
              </a:ext>
            </a:extLst>
          </p:cNvPr>
          <p:cNvSpPr txBox="1"/>
          <p:nvPr/>
        </p:nvSpPr>
        <p:spPr>
          <a:xfrm>
            <a:off x="0" y="2391386"/>
            <a:ext cx="6130412" cy="369332"/>
          </a:xfrm>
          <a:prstGeom prst="rect">
            <a:avLst/>
          </a:prstGeom>
          <a:noFill/>
        </p:spPr>
        <p:txBody>
          <a:bodyPr wrap="square">
            <a:spAutoFit/>
          </a:bodyPr>
          <a:lstStyle/>
          <a:p>
            <a:r>
              <a:rPr lang="en-US" b="1" i="0" dirty="0">
                <a:solidFill>
                  <a:srgbClr val="273239"/>
                </a:solidFill>
                <a:effectLst/>
                <a:latin typeface="Nunito" pitchFamily="2" charset="0"/>
              </a:rPr>
              <a:t>Use of Version Control System:</a:t>
            </a:r>
            <a:r>
              <a:rPr lang="en-US" b="0" i="0" dirty="0">
                <a:solidFill>
                  <a:srgbClr val="273239"/>
                </a:solidFill>
                <a:effectLst/>
                <a:latin typeface="Nunito" pitchFamily="2" charset="0"/>
              </a:rPr>
              <a:t> </a:t>
            </a:r>
            <a:endParaRPr lang="en-IN" dirty="0"/>
          </a:p>
        </p:txBody>
      </p:sp>
      <p:sp>
        <p:nvSpPr>
          <p:cNvPr id="8" name="TextBox 7">
            <a:extLst>
              <a:ext uri="{FF2B5EF4-FFF2-40B4-BE49-F238E27FC236}">
                <a16:creationId xmlns:a16="http://schemas.microsoft.com/office/drawing/2014/main" id="{7FC2E738-4807-4EB4-4D28-BE027CD17BD5}"/>
              </a:ext>
            </a:extLst>
          </p:cNvPr>
          <p:cNvSpPr txBox="1"/>
          <p:nvPr/>
        </p:nvSpPr>
        <p:spPr>
          <a:xfrm>
            <a:off x="-22220" y="2760718"/>
            <a:ext cx="6130412" cy="369332"/>
          </a:xfrm>
          <a:prstGeom prst="rect">
            <a:avLst/>
          </a:prstGeom>
          <a:noFill/>
        </p:spPr>
        <p:txBody>
          <a:bodyPr wrap="square">
            <a:spAutoFit/>
          </a:bodyPr>
          <a:lstStyle/>
          <a:p>
            <a:r>
              <a:rPr lang="en-IN" b="1" i="0" dirty="0">
                <a:solidFill>
                  <a:srgbClr val="273239"/>
                </a:solidFill>
                <a:effectLst/>
                <a:latin typeface="Nunito" pitchFamily="2" charset="0"/>
              </a:rPr>
              <a:t>1.A repository</a:t>
            </a:r>
            <a:endParaRPr lang="en-IN" dirty="0"/>
          </a:p>
        </p:txBody>
      </p:sp>
      <p:sp>
        <p:nvSpPr>
          <p:cNvPr id="10" name="TextBox 9">
            <a:extLst>
              <a:ext uri="{FF2B5EF4-FFF2-40B4-BE49-F238E27FC236}">
                <a16:creationId xmlns:a16="http://schemas.microsoft.com/office/drawing/2014/main" id="{A73DB372-2CAE-6FC0-1B25-6112A4E237D5}"/>
              </a:ext>
            </a:extLst>
          </p:cNvPr>
          <p:cNvSpPr txBox="1"/>
          <p:nvPr/>
        </p:nvSpPr>
        <p:spPr>
          <a:xfrm>
            <a:off x="-86131" y="3084281"/>
            <a:ext cx="6140244" cy="369332"/>
          </a:xfrm>
          <a:prstGeom prst="rect">
            <a:avLst/>
          </a:prstGeom>
          <a:noFill/>
        </p:spPr>
        <p:txBody>
          <a:bodyPr wrap="square">
            <a:spAutoFit/>
          </a:bodyPr>
          <a:lstStyle/>
          <a:p>
            <a:r>
              <a:rPr lang="en-IN" b="1" i="0" dirty="0">
                <a:solidFill>
                  <a:srgbClr val="273239"/>
                </a:solidFill>
                <a:effectLst/>
                <a:latin typeface="Nunito" pitchFamily="2" charset="0"/>
              </a:rPr>
              <a:t>2.Copy of Work</a:t>
            </a:r>
            <a:endParaRPr lang="en-IN" dirty="0"/>
          </a:p>
        </p:txBody>
      </p:sp>
      <p:sp>
        <p:nvSpPr>
          <p:cNvPr id="12" name="TextBox 11">
            <a:extLst>
              <a:ext uri="{FF2B5EF4-FFF2-40B4-BE49-F238E27FC236}">
                <a16:creationId xmlns:a16="http://schemas.microsoft.com/office/drawing/2014/main" id="{32833259-A2EA-6D69-638D-3EC371208539}"/>
              </a:ext>
            </a:extLst>
          </p:cNvPr>
          <p:cNvSpPr txBox="1"/>
          <p:nvPr/>
        </p:nvSpPr>
        <p:spPr>
          <a:xfrm>
            <a:off x="-86131" y="3486609"/>
            <a:ext cx="6174658" cy="369332"/>
          </a:xfrm>
          <a:prstGeom prst="rect">
            <a:avLst/>
          </a:prstGeom>
          <a:noFill/>
        </p:spPr>
        <p:txBody>
          <a:bodyPr wrap="square">
            <a:spAutoFit/>
          </a:bodyPr>
          <a:lstStyle/>
          <a:p>
            <a:r>
              <a:rPr lang="en-IN" b="1" i="0" dirty="0">
                <a:solidFill>
                  <a:srgbClr val="273239"/>
                </a:solidFill>
                <a:effectLst/>
                <a:latin typeface="Nunito" pitchFamily="2" charset="0"/>
              </a:rPr>
              <a:t>3.Working in a group</a:t>
            </a:r>
            <a:endParaRPr lang="en-IN" dirty="0"/>
          </a:p>
        </p:txBody>
      </p:sp>
      <p:pic>
        <p:nvPicPr>
          <p:cNvPr id="2050" name="Picture 2">
            <a:extLst>
              <a:ext uri="{FF2B5EF4-FFF2-40B4-BE49-F238E27FC236}">
                <a16:creationId xmlns:a16="http://schemas.microsoft.com/office/drawing/2014/main" id="{9D8E11EC-051C-95D0-0EEA-33A397010C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8695" y="2268822"/>
            <a:ext cx="2857500" cy="200025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24A98C7A-9562-1161-ABDA-6950CA5C9556}"/>
              </a:ext>
            </a:extLst>
          </p:cNvPr>
          <p:cNvSpPr txBox="1"/>
          <p:nvPr/>
        </p:nvSpPr>
        <p:spPr>
          <a:xfrm>
            <a:off x="-120545" y="4027834"/>
            <a:ext cx="6174658" cy="369332"/>
          </a:xfrm>
          <a:prstGeom prst="rect">
            <a:avLst/>
          </a:prstGeom>
          <a:noFill/>
        </p:spPr>
        <p:txBody>
          <a:bodyPr wrap="square">
            <a:spAutoFit/>
          </a:bodyPr>
          <a:lstStyle/>
          <a:p>
            <a:r>
              <a:rPr lang="en-US" b="1" i="0" dirty="0">
                <a:solidFill>
                  <a:srgbClr val="273239"/>
                </a:solidFill>
                <a:effectLst/>
                <a:latin typeface="Nunito" pitchFamily="2" charset="0"/>
              </a:rPr>
              <a:t>Types of Version Control Systems:</a:t>
            </a:r>
            <a:r>
              <a:rPr lang="en-US" b="0" i="0" dirty="0">
                <a:solidFill>
                  <a:srgbClr val="273239"/>
                </a:solidFill>
                <a:effectLst/>
                <a:latin typeface="Nunito" pitchFamily="2" charset="0"/>
              </a:rPr>
              <a:t> </a:t>
            </a:r>
            <a:endParaRPr lang="en-IN" dirty="0"/>
          </a:p>
        </p:txBody>
      </p:sp>
      <p:sp>
        <p:nvSpPr>
          <p:cNvPr id="16" name="TextBox 15">
            <a:extLst>
              <a:ext uri="{FF2B5EF4-FFF2-40B4-BE49-F238E27FC236}">
                <a16:creationId xmlns:a16="http://schemas.microsoft.com/office/drawing/2014/main" id="{55FDFFDE-BF48-6E62-F266-D3A9DC3DDB85}"/>
              </a:ext>
            </a:extLst>
          </p:cNvPr>
          <p:cNvSpPr txBox="1"/>
          <p:nvPr/>
        </p:nvSpPr>
        <p:spPr>
          <a:xfrm>
            <a:off x="-51717" y="4430162"/>
            <a:ext cx="5459459" cy="923330"/>
          </a:xfrm>
          <a:prstGeom prst="rect">
            <a:avLst/>
          </a:prstGeom>
          <a:noFill/>
        </p:spPr>
        <p:txBody>
          <a:bodyPr wrap="square">
            <a:spAutoFit/>
          </a:bodyPr>
          <a:lstStyle/>
          <a:p>
            <a:pPr algn="l" fontAlgn="base">
              <a:buFont typeface="Arial" panose="020B0604020202020204" pitchFamily="34" charset="0"/>
              <a:buChar char="•"/>
            </a:pPr>
            <a:r>
              <a:rPr lang="en-US" b="0" i="0" dirty="0">
                <a:solidFill>
                  <a:srgbClr val="273239"/>
                </a:solidFill>
                <a:effectLst/>
                <a:latin typeface="Nunito" pitchFamily="2" charset="0"/>
              </a:rPr>
              <a:t>Local Version Control Systems</a:t>
            </a:r>
          </a:p>
          <a:p>
            <a:pPr algn="l" fontAlgn="base">
              <a:buFont typeface="Arial" panose="020B0604020202020204" pitchFamily="34" charset="0"/>
              <a:buChar char="•"/>
            </a:pPr>
            <a:r>
              <a:rPr lang="en-US" b="0" i="0" dirty="0">
                <a:solidFill>
                  <a:srgbClr val="273239"/>
                </a:solidFill>
                <a:effectLst/>
                <a:latin typeface="Nunito" pitchFamily="2" charset="0"/>
              </a:rPr>
              <a:t>Centralized Version Control Systems</a:t>
            </a:r>
          </a:p>
          <a:p>
            <a:pPr algn="l" fontAlgn="base">
              <a:buFont typeface="Arial" panose="020B0604020202020204" pitchFamily="34" charset="0"/>
              <a:buChar char="•"/>
            </a:pPr>
            <a:r>
              <a:rPr lang="en-US" b="0" i="0" dirty="0">
                <a:solidFill>
                  <a:srgbClr val="273239"/>
                </a:solidFill>
                <a:effectLst/>
                <a:latin typeface="Nunito" pitchFamily="2" charset="0"/>
              </a:rPr>
              <a:t>Distributed Version Control Systems</a:t>
            </a:r>
          </a:p>
        </p:txBody>
      </p:sp>
    </p:spTree>
    <p:extLst>
      <p:ext uri="{BB962C8B-B14F-4D97-AF65-F5344CB8AC3E}">
        <p14:creationId xmlns:p14="http://schemas.microsoft.com/office/powerpoint/2010/main" val="321734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E41F6-334A-DE78-BDCA-CA71C8FE74EF}"/>
              </a:ext>
            </a:extLst>
          </p:cNvPr>
          <p:cNvSpPr>
            <a:spLocks noGrp="1"/>
          </p:cNvSpPr>
          <p:nvPr>
            <p:ph type="title"/>
          </p:nvPr>
        </p:nvSpPr>
        <p:spPr/>
        <p:txBody>
          <a:bodyPr/>
          <a:lstStyle/>
          <a:p>
            <a:r>
              <a:rPr lang="en-IN" dirty="0"/>
              <a:t>FULL STACK FRAMEWORKS</a:t>
            </a:r>
          </a:p>
        </p:txBody>
      </p:sp>
      <p:sp>
        <p:nvSpPr>
          <p:cNvPr id="4" name="TextBox 3">
            <a:extLst>
              <a:ext uri="{FF2B5EF4-FFF2-40B4-BE49-F238E27FC236}">
                <a16:creationId xmlns:a16="http://schemas.microsoft.com/office/drawing/2014/main" id="{F7F67E74-1B16-9ADB-6A5D-12A18C3D583D}"/>
              </a:ext>
            </a:extLst>
          </p:cNvPr>
          <p:cNvSpPr txBox="1"/>
          <p:nvPr/>
        </p:nvSpPr>
        <p:spPr>
          <a:xfrm>
            <a:off x="-1" y="1691322"/>
            <a:ext cx="11307097" cy="646331"/>
          </a:xfrm>
          <a:prstGeom prst="rect">
            <a:avLst/>
          </a:prstGeom>
          <a:noFill/>
        </p:spPr>
        <p:txBody>
          <a:bodyPr wrap="square">
            <a:spAutoFit/>
          </a:bodyPr>
          <a:lstStyle/>
          <a:p>
            <a:r>
              <a:rPr lang="en-US" b="0" i="0" dirty="0">
                <a:solidFill>
                  <a:srgbClr val="231F20"/>
                </a:solidFill>
                <a:effectLst/>
                <a:latin typeface="Inter"/>
              </a:rPr>
              <a:t>A full stack development framework is a collection of software that provides a complete end-to-end solution for web development. </a:t>
            </a:r>
            <a:endParaRPr lang="en-IN" dirty="0"/>
          </a:p>
        </p:txBody>
      </p:sp>
      <p:sp>
        <p:nvSpPr>
          <p:cNvPr id="7" name="TextBox 6">
            <a:extLst>
              <a:ext uri="{FF2B5EF4-FFF2-40B4-BE49-F238E27FC236}">
                <a16:creationId xmlns:a16="http://schemas.microsoft.com/office/drawing/2014/main" id="{0345A8AC-53AC-7EDC-7ABE-A87023842070}"/>
              </a:ext>
            </a:extLst>
          </p:cNvPr>
          <p:cNvSpPr txBox="1"/>
          <p:nvPr/>
        </p:nvSpPr>
        <p:spPr>
          <a:xfrm>
            <a:off x="0" y="2337653"/>
            <a:ext cx="11307097" cy="4601496"/>
          </a:xfrm>
          <a:prstGeom prst="rect">
            <a:avLst/>
          </a:prstGeom>
          <a:noFill/>
        </p:spPr>
        <p:txBody>
          <a:bodyPr wrap="square">
            <a:spAutoFit/>
          </a:bodyPr>
          <a:lstStyle/>
          <a:p>
            <a:pPr algn="l"/>
            <a:r>
              <a:rPr lang="en-US" b="0" i="0" dirty="0">
                <a:solidFill>
                  <a:srgbClr val="231F20"/>
                </a:solidFill>
                <a:effectLst/>
                <a:latin typeface="Inter"/>
              </a:rPr>
              <a:t>Any developer will tell you that there is a never-ending debate over which development frameworks are the best. However, when it comes to full stack development, there are a few frameworks that stand out above the rest. Here, we will look at the best full stack developer frameworks for you.</a:t>
            </a:r>
          </a:p>
          <a:p>
            <a:pPr algn="l" rtl="0"/>
            <a:r>
              <a:rPr lang="en-US" b="0" i="0" dirty="0">
                <a:solidFill>
                  <a:srgbClr val="231F20"/>
                </a:solidFill>
                <a:effectLst/>
                <a:latin typeface="Inter"/>
              </a:rPr>
              <a:t>Here is a list of best full stack development frameworks:</a:t>
            </a:r>
          </a:p>
          <a:p>
            <a:pPr algn="l" rtl="0">
              <a:buFont typeface="+mj-lt"/>
              <a:buAutoNum type="arabicPeriod"/>
            </a:pPr>
            <a:r>
              <a:rPr lang="en-US" b="0" i="0" dirty="0">
                <a:solidFill>
                  <a:srgbClr val="000000"/>
                </a:solidFill>
                <a:effectLst/>
                <a:latin typeface="unset"/>
              </a:rPr>
              <a:t>Node JS and Express.js (JavaScript Framework)</a:t>
            </a:r>
          </a:p>
          <a:p>
            <a:pPr algn="l" rtl="0">
              <a:buFont typeface="+mj-lt"/>
              <a:buAutoNum type="arabicPeriod"/>
            </a:pPr>
            <a:r>
              <a:rPr lang="en-US" b="0" i="0" dirty="0">
                <a:solidFill>
                  <a:srgbClr val="000000"/>
                </a:solidFill>
                <a:effectLst/>
                <a:latin typeface="unset"/>
              </a:rPr>
              <a:t>Django (Python Framework)</a:t>
            </a:r>
          </a:p>
          <a:p>
            <a:pPr algn="l" rtl="0">
              <a:buFont typeface="+mj-lt"/>
              <a:buAutoNum type="arabicPeriod"/>
            </a:pPr>
            <a:r>
              <a:rPr lang="en-US" b="0" i="0" dirty="0">
                <a:solidFill>
                  <a:srgbClr val="000000"/>
                </a:solidFill>
                <a:effectLst/>
                <a:latin typeface="unset"/>
              </a:rPr>
              <a:t>Angular (JavaScript Framework)</a:t>
            </a:r>
          </a:p>
          <a:p>
            <a:pPr algn="l" rtl="0">
              <a:buFont typeface="+mj-lt"/>
              <a:buAutoNum type="arabicPeriod"/>
            </a:pPr>
            <a:r>
              <a:rPr lang="en-US" b="0" i="0" dirty="0">
                <a:solidFill>
                  <a:srgbClr val="000000"/>
                </a:solidFill>
                <a:effectLst/>
                <a:latin typeface="unset"/>
              </a:rPr>
              <a:t>React JS (JavaScript Library)</a:t>
            </a:r>
          </a:p>
          <a:p>
            <a:pPr algn="l" rtl="0">
              <a:buFont typeface="+mj-lt"/>
              <a:buAutoNum type="arabicPeriod"/>
            </a:pPr>
            <a:r>
              <a:rPr lang="en-US" b="0" i="0" dirty="0">
                <a:solidFill>
                  <a:srgbClr val="000000"/>
                </a:solidFill>
                <a:effectLst/>
                <a:latin typeface="unset"/>
              </a:rPr>
              <a:t>Spring Boot (JavaScript Framework)</a:t>
            </a:r>
          </a:p>
          <a:p>
            <a:pPr algn="l" rtl="0">
              <a:buFont typeface="+mj-lt"/>
              <a:buAutoNum type="arabicPeriod"/>
            </a:pPr>
            <a:r>
              <a:rPr lang="en-US" b="0" i="0" dirty="0">
                <a:solidFill>
                  <a:srgbClr val="000000"/>
                </a:solidFill>
                <a:effectLst/>
                <a:latin typeface="unset"/>
              </a:rPr>
              <a:t>Graph QL (JavaScript Library)</a:t>
            </a:r>
          </a:p>
          <a:p>
            <a:pPr algn="l" rtl="0">
              <a:buFont typeface="+mj-lt"/>
              <a:buAutoNum type="arabicPeriod"/>
            </a:pPr>
            <a:r>
              <a:rPr lang="en-US" b="0" i="0" dirty="0">
                <a:solidFill>
                  <a:srgbClr val="000000"/>
                </a:solidFill>
                <a:effectLst/>
                <a:latin typeface="unset"/>
              </a:rPr>
              <a:t>Bootstrap (CSS Framework)</a:t>
            </a:r>
          </a:p>
          <a:p>
            <a:pPr algn="l" rtl="0">
              <a:buFont typeface="+mj-lt"/>
              <a:buAutoNum type="arabicPeriod"/>
            </a:pPr>
            <a:r>
              <a:rPr lang="en-US" b="0" i="0" dirty="0">
                <a:solidFill>
                  <a:srgbClr val="000000"/>
                </a:solidFill>
                <a:effectLst/>
                <a:latin typeface="unset"/>
              </a:rPr>
              <a:t>Ruby on Rails (Ruby Framework)</a:t>
            </a:r>
          </a:p>
          <a:p>
            <a:pPr algn="l" rtl="0">
              <a:buFont typeface="+mj-lt"/>
              <a:buAutoNum type="arabicPeriod"/>
            </a:pPr>
            <a:r>
              <a:rPr lang="en-US" b="0" i="0" dirty="0">
                <a:solidFill>
                  <a:srgbClr val="000000"/>
                </a:solidFill>
                <a:effectLst/>
                <a:latin typeface="unset"/>
              </a:rPr>
              <a:t>Flask (Python Framework)</a:t>
            </a:r>
          </a:p>
          <a:p>
            <a:pPr algn="l" rtl="0">
              <a:buFont typeface="+mj-lt"/>
              <a:buAutoNum type="arabicPeriod"/>
            </a:pPr>
            <a:r>
              <a:rPr lang="en-US" b="0" i="0" dirty="0">
                <a:solidFill>
                  <a:srgbClr val="000000"/>
                </a:solidFill>
                <a:effectLst/>
                <a:latin typeface="unset"/>
              </a:rPr>
              <a:t>jQuery (JavaScript Library)</a:t>
            </a:r>
          </a:p>
          <a:p>
            <a:pPr algn="l" rtl="0">
              <a:buFont typeface="+mj-lt"/>
              <a:buAutoNum type="arabicPeriod"/>
            </a:pPr>
            <a:r>
              <a:rPr lang="en-US" b="0" i="0" dirty="0">
                <a:solidFill>
                  <a:srgbClr val="000000"/>
                </a:solidFill>
                <a:effectLst/>
                <a:latin typeface="unset"/>
              </a:rPr>
              <a:t>Android SDK</a:t>
            </a:r>
          </a:p>
          <a:p>
            <a:pPr algn="l" rtl="0">
              <a:buFont typeface="+mj-lt"/>
              <a:buAutoNum type="arabicPeriod"/>
            </a:pPr>
            <a:r>
              <a:rPr lang="en-US" b="0" i="0" dirty="0">
                <a:solidFill>
                  <a:srgbClr val="000000"/>
                </a:solidFill>
                <a:effectLst/>
                <a:latin typeface="unset"/>
              </a:rPr>
              <a:t>Symfony</a:t>
            </a:r>
          </a:p>
        </p:txBody>
      </p:sp>
      <p:pic>
        <p:nvPicPr>
          <p:cNvPr id="4100" name="Picture 4" descr="Top Full Stack Developer Framework ">
            <a:extLst>
              <a:ext uri="{FF2B5EF4-FFF2-40B4-BE49-F238E27FC236}">
                <a16:creationId xmlns:a16="http://schemas.microsoft.com/office/drawing/2014/main" id="{263E4AFE-BDE6-6294-CDD4-F217FD4AE3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2823" y="3116825"/>
            <a:ext cx="5051689" cy="32645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4758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E94A9-A181-0EA7-1A82-8826E9E461F6}"/>
              </a:ext>
            </a:extLst>
          </p:cNvPr>
          <p:cNvSpPr>
            <a:spLocks noGrp="1"/>
          </p:cNvSpPr>
          <p:nvPr>
            <p:ph type="title"/>
          </p:nvPr>
        </p:nvSpPr>
        <p:spPr/>
        <p:txBody>
          <a:bodyPr/>
          <a:lstStyle/>
          <a:p>
            <a:r>
              <a:rPr lang="en-IN" dirty="0"/>
              <a:t>DEPLOYMENT &amp; DEVOPS</a:t>
            </a:r>
          </a:p>
        </p:txBody>
      </p:sp>
      <p:sp>
        <p:nvSpPr>
          <p:cNvPr id="4" name="TextBox 3">
            <a:extLst>
              <a:ext uri="{FF2B5EF4-FFF2-40B4-BE49-F238E27FC236}">
                <a16:creationId xmlns:a16="http://schemas.microsoft.com/office/drawing/2014/main" id="{723CA8B7-3A74-13D5-1323-37B479E2786A}"/>
              </a:ext>
            </a:extLst>
          </p:cNvPr>
          <p:cNvSpPr txBox="1"/>
          <p:nvPr/>
        </p:nvSpPr>
        <p:spPr>
          <a:xfrm>
            <a:off x="2360" y="1691323"/>
            <a:ext cx="11285072" cy="923330"/>
          </a:xfrm>
          <a:prstGeom prst="rect">
            <a:avLst/>
          </a:prstGeom>
          <a:noFill/>
        </p:spPr>
        <p:txBody>
          <a:bodyPr wrap="square">
            <a:spAutoFit/>
          </a:bodyPr>
          <a:lstStyle/>
          <a:p>
            <a:r>
              <a:rPr lang="en-US" b="0" i="0" dirty="0">
                <a:solidFill>
                  <a:srgbClr val="000C2D"/>
                </a:solidFill>
                <a:effectLst/>
                <a:latin typeface="Inter var"/>
              </a:rPr>
              <a:t>It’s common to hear people referring to their deployment strategy as "DevOps", but that's not quite accurate. DevOps is a philosophy and culture, while </a:t>
            </a:r>
            <a:r>
              <a:rPr lang="en-US" b="1" i="0" dirty="0">
                <a:solidFill>
                  <a:srgbClr val="000C2D"/>
                </a:solidFill>
                <a:effectLst/>
                <a:latin typeface="Inter var"/>
              </a:rPr>
              <a:t>deployment strategies are more narrowly focused on the actual steps used to deploy software</a:t>
            </a:r>
            <a:r>
              <a:rPr lang="en-US" b="0" i="0" dirty="0">
                <a:solidFill>
                  <a:srgbClr val="000C2D"/>
                </a:solidFill>
                <a:effectLst/>
                <a:latin typeface="Inter var"/>
              </a:rPr>
              <a:t>.</a:t>
            </a:r>
            <a:endParaRPr lang="en-IN" dirty="0"/>
          </a:p>
        </p:txBody>
      </p:sp>
      <p:sp>
        <p:nvSpPr>
          <p:cNvPr id="6" name="TextBox 5">
            <a:extLst>
              <a:ext uri="{FF2B5EF4-FFF2-40B4-BE49-F238E27FC236}">
                <a16:creationId xmlns:a16="http://schemas.microsoft.com/office/drawing/2014/main" id="{4AF7B449-915C-5BEA-C05C-47797BFCDA52}"/>
              </a:ext>
            </a:extLst>
          </p:cNvPr>
          <p:cNvSpPr txBox="1"/>
          <p:nvPr/>
        </p:nvSpPr>
        <p:spPr>
          <a:xfrm>
            <a:off x="0" y="2614653"/>
            <a:ext cx="11285072" cy="923330"/>
          </a:xfrm>
          <a:prstGeom prst="rect">
            <a:avLst/>
          </a:prstGeom>
          <a:noFill/>
        </p:spPr>
        <p:txBody>
          <a:bodyPr wrap="square">
            <a:spAutoFit/>
          </a:bodyPr>
          <a:lstStyle/>
          <a:p>
            <a:r>
              <a:rPr lang="en-US" b="1" i="0" dirty="0">
                <a:solidFill>
                  <a:srgbClr val="273239"/>
                </a:solidFill>
                <a:effectLst/>
                <a:latin typeface="Nunito" pitchFamily="2" charset="0"/>
              </a:rPr>
              <a:t>DevOps </a:t>
            </a:r>
            <a:r>
              <a:rPr lang="en-US" b="0" i="0" dirty="0">
                <a:solidFill>
                  <a:srgbClr val="273239"/>
                </a:solidFill>
                <a:effectLst/>
                <a:latin typeface="Nunito" pitchFamily="2" charset="0"/>
              </a:rPr>
              <a:t>is a collection of two words, ” </a:t>
            </a:r>
            <a:r>
              <a:rPr lang="en-US" b="1" i="0" dirty="0">
                <a:solidFill>
                  <a:srgbClr val="273239"/>
                </a:solidFill>
                <a:effectLst/>
                <a:latin typeface="Nunito" pitchFamily="2" charset="0"/>
              </a:rPr>
              <a:t>Development </a:t>
            </a:r>
            <a:r>
              <a:rPr lang="en-US" b="0" i="0" dirty="0">
                <a:solidFill>
                  <a:srgbClr val="273239"/>
                </a:solidFill>
                <a:effectLst/>
                <a:latin typeface="Nunito" pitchFamily="2" charset="0"/>
              </a:rPr>
              <a:t>” and ” </a:t>
            </a:r>
            <a:r>
              <a:rPr lang="en-US" b="1" i="0" dirty="0">
                <a:solidFill>
                  <a:srgbClr val="273239"/>
                </a:solidFill>
                <a:effectLst/>
                <a:latin typeface="Nunito" pitchFamily="2" charset="0"/>
              </a:rPr>
              <a:t>Operations </a:t>
            </a:r>
            <a:r>
              <a:rPr lang="en-US" b="0" i="0" dirty="0">
                <a:solidFill>
                  <a:srgbClr val="273239"/>
                </a:solidFill>
                <a:effectLst/>
                <a:latin typeface="Nunito" pitchFamily="2" charset="0"/>
              </a:rPr>
              <a:t>,” representing a cultural approach that emphasizes collaboration between development and operations teams to streamline the entire software delivery lifecycle.</a:t>
            </a:r>
            <a:endParaRPr lang="en-IN" dirty="0"/>
          </a:p>
        </p:txBody>
      </p:sp>
      <p:pic>
        <p:nvPicPr>
          <p:cNvPr id="5122" name="Picture 2" descr="DevOps tutorial with DevOps Architecture">
            <a:extLst>
              <a:ext uri="{FF2B5EF4-FFF2-40B4-BE49-F238E27FC236}">
                <a16:creationId xmlns:a16="http://schemas.microsoft.com/office/drawing/2014/main" id="{42936A97-C7E4-A5C4-B29E-94CD83870F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5557" y="3883742"/>
            <a:ext cx="3978921" cy="226798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9620F95-24D3-6693-9C07-8811FBD131B0}"/>
              </a:ext>
            </a:extLst>
          </p:cNvPr>
          <p:cNvSpPr txBox="1"/>
          <p:nvPr/>
        </p:nvSpPr>
        <p:spPr>
          <a:xfrm>
            <a:off x="-132784" y="3537982"/>
            <a:ext cx="6521246" cy="2031325"/>
          </a:xfrm>
          <a:prstGeom prst="rect">
            <a:avLst/>
          </a:prstGeom>
          <a:noFill/>
        </p:spPr>
        <p:txBody>
          <a:bodyPr wrap="square">
            <a:spAutoFit/>
          </a:bodyPr>
          <a:lstStyle/>
          <a:p>
            <a:pPr algn="l" fontAlgn="base"/>
            <a:r>
              <a:rPr lang="en-US" b="1" i="0" dirty="0">
                <a:solidFill>
                  <a:srgbClr val="273239"/>
                </a:solidFill>
                <a:effectLst/>
                <a:latin typeface="Nunito" pitchFamily="2" charset="0"/>
              </a:rPr>
              <a:t>Conclusion</a:t>
            </a:r>
          </a:p>
          <a:p>
            <a:pPr algn="just" rtl="0" fontAlgn="base"/>
            <a:r>
              <a:rPr lang="en-US" b="0" i="0" dirty="0">
                <a:solidFill>
                  <a:srgbClr val="273239"/>
                </a:solidFill>
                <a:effectLst/>
                <a:latin typeface="Nunito" pitchFamily="2" charset="0"/>
              </a:rPr>
              <a:t>DevOps is an excellent approach for delivering quality products more efficiently and helps an organization to stay competitive in today’s fast-paced digital world by focusing more on automating services, collaborations, and continuous improvement of the product’s features by adapting continuous integration and continuous delivery methodology.</a:t>
            </a:r>
          </a:p>
        </p:txBody>
      </p:sp>
    </p:spTree>
    <p:extLst>
      <p:ext uri="{BB962C8B-B14F-4D97-AF65-F5344CB8AC3E}">
        <p14:creationId xmlns:p14="http://schemas.microsoft.com/office/powerpoint/2010/main" val="524715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514F0-3C26-8396-3D5C-D0BBD4E6E548}"/>
              </a:ext>
            </a:extLst>
          </p:cNvPr>
          <p:cNvSpPr>
            <a:spLocks noGrp="1"/>
          </p:cNvSpPr>
          <p:nvPr>
            <p:ph type="title"/>
          </p:nvPr>
        </p:nvSpPr>
        <p:spPr/>
        <p:txBody>
          <a:bodyPr/>
          <a:lstStyle/>
          <a:p>
            <a:r>
              <a:rPr lang="en-IN" dirty="0"/>
              <a:t>TOOLS FOR FULL STACK DEVELOPMENT</a:t>
            </a:r>
          </a:p>
        </p:txBody>
      </p:sp>
      <p:sp>
        <p:nvSpPr>
          <p:cNvPr id="4" name="TextBox 3">
            <a:extLst>
              <a:ext uri="{FF2B5EF4-FFF2-40B4-BE49-F238E27FC236}">
                <a16:creationId xmlns:a16="http://schemas.microsoft.com/office/drawing/2014/main" id="{0F87CCF6-76B6-4A1D-DFC0-9BC20BC9C763}"/>
              </a:ext>
            </a:extLst>
          </p:cNvPr>
          <p:cNvSpPr txBox="1"/>
          <p:nvPr/>
        </p:nvSpPr>
        <p:spPr>
          <a:xfrm>
            <a:off x="0" y="2005781"/>
            <a:ext cx="11287432" cy="3970318"/>
          </a:xfrm>
          <a:prstGeom prst="rect">
            <a:avLst/>
          </a:prstGeom>
          <a:noFill/>
        </p:spPr>
        <p:txBody>
          <a:bodyPr wrap="square">
            <a:spAutoFit/>
          </a:bodyPr>
          <a:lstStyle/>
          <a:p>
            <a:pPr algn="l"/>
            <a:r>
              <a:rPr lang="en-US" b="0" i="0" dirty="0">
                <a:solidFill>
                  <a:srgbClr val="171717"/>
                </a:solidFill>
                <a:effectLst/>
                <a:latin typeface="-apple-system"/>
              </a:rPr>
              <a:t>Full-Stack web development covers both front-end and back-end web development. So this article spans across front-end and back-end web development tools.</a:t>
            </a:r>
          </a:p>
          <a:p>
            <a:pPr algn="l"/>
            <a:r>
              <a:rPr lang="en-US" b="0" i="0" dirty="0">
                <a:solidFill>
                  <a:srgbClr val="171717"/>
                </a:solidFill>
                <a:effectLst/>
                <a:latin typeface="-apple-system"/>
              </a:rPr>
              <a:t>For each of the tools I outline, I will not fail to tell you what specific part of web development that tool belongs to.</a:t>
            </a:r>
          </a:p>
          <a:p>
            <a:pPr algn="l"/>
            <a:r>
              <a:rPr lang="en-US" b="1" i="0" dirty="0">
                <a:solidFill>
                  <a:srgbClr val="171717"/>
                </a:solidFill>
                <a:effectLst/>
                <a:latin typeface="-apple-system"/>
              </a:rPr>
              <a:t>Tools</a:t>
            </a:r>
          </a:p>
          <a:p>
            <a:pPr algn="l">
              <a:buFont typeface="+mj-lt"/>
              <a:buAutoNum type="arabicPeriod"/>
            </a:pPr>
            <a:r>
              <a:rPr lang="en-US" b="0" i="0" u="sng" dirty="0" err="1">
                <a:solidFill>
                  <a:srgbClr val="171717"/>
                </a:solidFill>
                <a:effectLst/>
                <a:latin typeface="-apple-system"/>
                <a:hlinkClick r:id="rId2"/>
              </a:rPr>
              <a:t>VSCode</a:t>
            </a:r>
            <a:endParaRPr lang="en-US" b="0" i="0" dirty="0">
              <a:solidFill>
                <a:srgbClr val="171717"/>
              </a:solidFill>
              <a:effectLst/>
              <a:latin typeface="-apple-system"/>
            </a:endParaRPr>
          </a:p>
          <a:p>
            <a:pPr algn="l">
              <a:buFont typeface="+mj-lt"/>
              <a:buAutoNum type="arabicPeriod"/>
            </a:pPr>
            <a:r>
              <a:rPr lang="en-US" b="0" i="0" u="sng" dirty="0">
                <a:solidFill>
                  <a:srgbClr val="171717"/>
                </a:solidFill>
                <a:effectLst/>
                <a:latin typeface="-apple-system"/>
                <a:hlinkClick r:id="rId3"/>
              </a:rPr>
              <a:t>GitHub</a:t>
            </a:r>
            <a:endParaRPr lang="en-US" b="0" i="0" dirty="0">
              <a:solidFill>
                <a:srgbClr val="171717"/>
              </a:solidFill>
              <a:effectLst/>
              <a:latin typeface="-apple-system"/>
            </a:endParaRPr>
          </a:p>
          <a:p>
            <a:pPr algn="l">
              <a:buFont typeface="+mj-lt"/>
              <a:buAutoNum type="arabicPeriod"/>
            </a:pPr>
            <a:r>
              <a:rPr lang="en-US" b="0" i="0" u="sng" dirty="0">
                <a:solidFill>
                  <a:srgbClr val="171717"/>
                </a:solidFill>
                <a:effectLst/>
                <a:latin typeface="-apple-system"/>
                <a:hlinkClick r:id="rId4"/>
              </a:rPr>
              <a:t>Postman</a:t>
            </a:r>
            <a:endParaRPr lang="en-US" b="0" i="0" dirty="0">
              <a:solidFill>
                <a:srgbClr val="171717"/>
              </a:solidFill>
              <a:effectLst/>
              <a:latin typeface="-apple-system"/>
            </a:endParaRPr>
          </a:p>
          <a:p>
            <a:pPr algn="l">
              <a:buFont typeface="+mj-lt"/>
              <a:buAutoNum type="arabicPeriod"/>
            </a:pPr>
            <a:r>
              <a:rPr lang="en-US" b="0" i="0" u="sng" dirty="0">
                <a:solidFill>
                  <a:srgbClr val="171717"/>
                </a:solidFill>
                <a:effectLst/>
                <a:latin typeface="-apple-system"/>
                <a:hlinkClick r:id="rId5"/>
              </a:rPr>
              <a:t>Chrome </a:t>
            </a:r>
            <a:r>
              <a:rPr lang="en-US" b="0" i="0" u="sng" dirty="0" err="1">
                <a:solidFill>
                  <a:srgbClr val="171717"/>
                </a:solidFill>
                <a:effectLst/>
                <a:latin typeface="-apple-system"/>
                <a:hlinkClick r:id="rId5"/>
              </a:rPr>
              <a:t>DevTools</a:t>
            </a:r>
            <a:endParaRPr lang="en-US" b="0" i="0" dirty="0">
              <a:solidFill>
                <a:srgbClr val="171717"/>
              </a:solidFill>
              <a:effectLst/>
              <a:latin typeface="-apple-system"/>
            </a:endParaRPr>
          </a:p>
          <a:p>
            <a:pPr algn="l">
              <a:buFont typeface="+mj-lt"/>
              <a:buAutoNum type="arabicPeriod"/>
            </a:pPr>
            <a:r>
              <a:rPr lang="en-US" b="0" i="0" u="sng" dirty="0">
                <a:solidFill>
                  <a:srgbClr val="171717"/>
                </a:solidFill>
                <a:effectLst/>
                <a:latin typeface="-apple-system"/>
                <a:hlinkClick r:id="rId6"/>
              </a:rPr>
              <a:t>Bootstrap</a:t>
            </a:r>
            <a:endParaRPr lang="en-US" b="0" i="0" dirty="0">
              <a:solidFill>
                <a:srgbClr val="171717"/>
              </a:solidFill>
              <a:effectLst/>
              <a:latin typeface="-apple-system"/>
            </a:endParaRPr>
          </a:p>
          <a:p>
            <a:pPr algn="l">
              <a:buFont typeface="+mj-lt"/>
              <a:buAutoNum type="arabicPeriod"/>
            </a:pPr>
            <a:r>
              <a:rPr lang="en-US" b="0" i="0" u="sng" dirty="0">
                <a:solidFill>
                  <a:srgbClr val="171717"/>
                </a:solidFill>
                <a:effectLst/>
                <a:latin typeface="-apple-system"/>
                <a:hlinkClick r:id="rId7"/>
              </a:rPr>
              <a:t>React</a:t>
            </a:r>
            <a:endParaRPr lang="en-US" b="0" i="0" dirty="0">
              <a:solidFill>
                <a:srgbClr val="171717"/>
              </a:solidFill>
              <a:effectLst/>
              <a:latin typeface="-apple-system"/>
            </a:endParaRPr>
          </a:p>
          <a:p>
            <a:pPr algn="l">
              <a:buFont typeface="+mj-lt"/>
              <a:buAutoNum type="arabicPeriod"/>
            </a:pPr>
            <a:r>
              <a:rPr lang="en-US" b="0" i="0" u="sng" dirty="0">
                <a:solidFill>
                  <a:srgbClr val="171717"/>
                </a:solidFill>
                <a:effectLst/>
                <a:latin typeface="-apple-system"/>
                <a:hlinkClick r:id="rId8"/>
              </a:rPr>
              <a:t>Vue.js</a:t>
            </a:r>
            <a:endParaRPr lang="en-US" b="0" i="0" dirty="0">
              <a:solidFill>
                <a:srgbClr val="171717"/>
              </a:solidFill>
              <a:effectLst/>
              <a:latin typeface="-apple-system"/>
            </a:endParaRPr>
          </a:p>
          <a:p>
            <a:pPr algn="l">
              <a:buFont typeface="+mj-lt"/>
              <a:buAutoNum type="arabicPeriod"/>
            </a:pPr>
            <a:r>
              <a:rPr lang="en-US" b="0" i="0" u="sng" dirty="0">
                <a:solidFill>
                  <a:srgbClr val="171717"/>
                </a:solidFill>
                <a:effectLst/>
                <a:latin typeface="-apple-system"/>
                <a:hlinkClick r:id="rId9"/>
              </a:rPr>
              <a:t>Figma</a:t>
            </a:r>
            <a:endParaRPr lang="en-US" b="0" i="0" dirty="0">
              <a:solidFill>
                <a:srgbClr val="171717"/>
              </a:solidFill>
              <a:effectLst/>
              <a:latin typeface="-apple-system"/>
            </a:endParaRPr>
          </a:p>
          <a:p>
            <a:pPr algn="l">
              <a:buFont typeface="+mj-lt"/>
              <a:buAutoNum type="arabicPeriod"/>
            </a:pPr>
            <a:r>
              <a:rPr lang="en-US" b="0" i="0" u="sng" dirty="0">
                <a:solidFill>
                  <a:srgbClr val="171717"/>
                </a:solidFill>
                <a:effectLst/>
                <a:latin typeface="-apple-system"/>
                <a:hlinkClick r:id="rId10"/>
              </a:rPr>
              <a:t>NPM</a:t>
            </a:r>
            <a:endParaRPr lang="en-US" b="0" i="0" dirty="0">
              <a:solidFill>
                <a:srgbClr val="171717"/>
              </a:solidFill>
              <a:effectLst/>
              <a:latin typeface="-apple-system"/>
            </a:endParaRPr>
          </a:p>
          <a:p>
            <a:pPr algn="l">
              <a:buFont typeface="+mj-lt"/>
              <a:buAutoNum type="arabicPeriod"/>
            </a:pPr>
            <a:r>
              <a:rPr lang="en-US" b="0" i="0" u="sng" dirty="0">
                <a:solidFill>
                  <a:srgbClr val="171717"/>
                </a:solidFill>
                <a:effectLst/>
                <a:latin typeface="-apple-system"/>
                <a:hlinkClick r:id="rId11"/>
              </a:rPr>
              <a:t>Sass</a:t>
            </a:r>
            <a:endParaRPr lang="en-US" b="0" i="0" dirty="0">
              <a:solidFill>
                <a:srgbClr val="171717"/>
              </a:solidFill>
              <a:effectLst/>
              <a:latin typeface="-apple-system"/>
            </a:endParaRPr>
          </a:p>
        </p:txBody>
      </p:sp>
      <p:pic>
        <p:nvPicPr>
          <p:cNvPr id="1026" name="Picture 2" descr="Full Stack Developer Frameworks">
            <a:extLst>
              <a:ext uri="{FF2B5EF4-FFF2-40B4-BE49-F238E27FC236}">
                <a16:creationId xmlns:a16="http://schemas.microsoft.com/office/drawing/2014/main" id="{86CC9D56-678C-B33C-AC47-84FC365533C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95152" y="3100224"/>
            <a:ext cx="6787945" cy="3190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874065"/>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149</TotalTime>
  <Words>945</Words>
  <Application>Microsoft Office PowerPoint</Application>
  <PresentationFormat>Widescreen</PresentationFormat>
  <Paragraphs>119</Paragraphs>
  <Slides>10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vt:i4>
      </vt:variant>
    </vt:vector>
  </HeadingPairs>
  <TitlesOfParts>
    <vt:vector size="21" baseType="lpstr">
      <vt:lpstr>-apple-system</vt:lpstr>
      <vt:lpstr>Arial</vt:lpstr>
      <vt:lpstr>Century Schoolbook</vt:lpstr>
      <vt:lpstr>Inter</vt:lpstr>
      <vt:lpstr>Inter var</vt:lpstr>
      <vt:lpstr>Nunito</vt:lpstr>
      <vt:lpstr>sohne</vt:lpstr>
      <vt:lpstr>source-serif-pro</vt:lpstr>
      <vt:lpstr>unset</vt:lpstr>
      <vt:lpstr>Wingdings 2</vt:lpstr>
      <vt:lpstr>View</vt:lpstr>
      <vt:lpstr>FULL STACK WEB DEVELOPMENT</vt:lpstr>
      <vt:lpstr>INTRODUCTION TO FULL STACK WEB DEVELOPMENT</vt:lpstr>
      <vt:lpstr>FRONTEND DEVELOPMENT OVERVIEW</vt:lpstr>
      <vt:lpstr>BACKEND DEVELOPMENT OVERVIEW</vt:lpstr>
      <vt:lpstr>DATABASES IN FULL STACK DEVELOPMENT</vt:lpstr>
      <vt:lpstr>VERSION CONTROL SYSTEMS</vt:lpstr>
      <vt:lpstr>FULL STACK FRAMEWORKS</vt:lpstr>
      <vt:lpstr>DEPLOYMENT &amp; DEVOPS</vt:lpstr>
      <vt:lpstr>TOOLS FOR FULL STACK DEVELOPMENT</vt:lpstr>
      <vt:lpstr>CONCLUSION&amp;FUTURE TRENDS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ABHIGNA MARRIPALLY</dc:creator>
  <cp:lastModifiedBy>ABHIGNA MARRIPALLY</cp:lastModifiedBy>
  <cp:revision>2</cp:revision>
  <dcterms:created xsi:type="dcterms:W3CDTF">2024-09-30T05:41:02Z</dcterms:created>
  <dcterms:modified xsi:type="dcterms:W3CDTF">2024-09-30T08:15:28Z</dcterms:modified>
</cp:coreProperties>
</file>