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419491-4193-418F-B56D-B0A759B314D4}"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71CC11-B8A8-4487-AEC0-D6C6AAF44E40}" type="slidenum">
              <a:rPr lang="en-IN" smtClean="0"/>
              <a:t>‹#›</a:t>
            </a:fld>
            <a:endParaRPr lang="en-IN"/>
          </a:p>
        </p:txBody>
      </p:sp>
    </p:spTree>
    <p:extLst>
      <p:ext uri="{BB962C8B-B14F-4D97-AF65-F5344CB8AC3E}">
        <p14:creationId xmlns:p14="http://schemas.microsoft.com/office/powerpoint/2010/main" val="28544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19491-4193-418F-B56D-B0A759B314D4}"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71CC11-B8A8-4487-AEC0-D6C6AAF44E40}" type="slidenum">
              <a:rPr lang="en-IN" smtClean="0"/>
              <a:t>‹#›</a:t>
            </a:fld>
            <a:endParaRPr lang="en-IN"/>
          </a:p>
        </p:txBody>
      </p:sp>
    </p:spTree>
    <p:extLst>
      <p:ext uri="{BB962C8B-B14F-4D97-AF65-F5344CB8AC3E}">
        <p14:creationId xmlns:p14="http://schemas.microsoft.com/office/powerpoint/2010/main" val="414671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C419491-4193-418F-B56D-B0A759B314D4}" type="datetimeFigureOut">
              <a:rPr lang="en-IN" smtClean="0"/>
              <a:t>24-10-2024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E371CC11-B8A8-4487-AEC0-D6C6AAF44E40}" type="slidenum">
              <a:rPr lang="en-IN" smtClean="0"/>
              <a:t>‹#›</a:t>
            </a:fld>
            <a:endParaRPr lang="en-IN"/>
          </a:p>
        </p:txBody>
      </p:sp>
    </p:spTree>
    <p:extLst>
      <p:ext uri="{BB962C8B-B14F-4D97-AF65-F5344CB8AC3E}">
        <p14:creationId xmlns:p14="http://schemas.microsoft.com/office/powerpoint/2010/main" val="24133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19491-4193-418F-B56D-B0A759B314D4}"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71CC11-B8A8-4487-AEC0-D6C6AAF44E40}" type="slidenum">
              <a:rPr lang="en-IN" smtClean="0"/>
              <a:t>‹#›</a:t>
            </a:fld>
            <a:endParaRPr lang="en-IN"/>
          </a:p>
        </p:txBody>
      </p:sp>
    </p:spTree>
    <p:extLst>
      <p:ext uri="{BB962C8B-B14F-4D97-AF65-F5344CB8AC3E}">
        <p14:creationId xmlns:p14="http://schemas.microsoft.com/office/powerpoint/2010/main" val="380134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DC419491-4193-418F-B56D-B0A759B314D4}" type="datetimeFigureOut">
              <a:rPr lang="en-IN" smtClean="0"/>
              <a:t>24-10-2024</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371CC11-B8A8-4487-AEC0-D6C6AAF44E40}" type="slidenum">
              <a:rPr lang="en-IN" smtClean="0"/>
              <a:t>‹#›</a:t>
            </a:fld>
            <a:endParaRPr lang="en-IN"/>
          </a:p>
        </p:txBody>
      </p:sp>
    </p:spTree>
    <p:extLst>
      <p:ext uri="{BB962C8B-B14F-4D97-AF65-F5344CB8AC3E}">
        <p14:creationId xmlns:p14="http://schemas.microsoft.com/office/powerpoint/2010/main" val="14544521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419491-4193-418F-B56D-B0A759B314D4}"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71CC11-B8A8-4487-AEC0-D6C6AAF44E40}" type="slidenum">
              <a:rPr lang="en-IN" smtClean="0"/>
              <a:t>‹#›</a:t>
            </a:fld>
            <a:endParaRPr lang="en-IN"/>
          </a:p>
        </p:txBody>
      </p:sp>
    </p:spTree>
    <p:extLst>
      <p:ext uri="{BB962C8B-B14F-4D97-AF65-F5344CB8AC3E}">
        <p14:creationId xmlns:p14="http://schemas.microsoft.com/office/powerpoint/2010/main" val="23625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419491-4193-418F-B56D-B0A759B314D4}" type="datetimeFigureOut">
              <a:rPr lang="en-IN" smtClean="0"/>
              <a:t>24-10-2024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71CC11-B8A8-4487-AEC0-D6C6AAF44E40}" type="slidenum">
              <a:rPr lang="en-IN" smtClean="0"/>
              <a:t>‹#›</a:t>
            </a:fld>
            <a:endParaRPr lang="en-IN"/>
          </a:p>
        </p:txBody>
      </p:sp>
    </p:spTree>
    <p:extLst>
      <p:ext uri="{BB962C8B-B14F-4D97-AF65-F5344CB8AC3E}">
        <p14:creationId xmlns:p14="http://schemas.microsoft.com/office/powerpoint/2010/main" val="329707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419491-4193-418F-B56D-B0A759B314D4}" type="datetimeFigureOut">
              <a:rPr lang="en-IN" smtClean="0"/>
              <a:t>24-10-2024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71CC11-B8A8-4487-AEC0-D6C6AAF44E40}" type="slidenum">
              <a:rPr lang="en-IN" smtClean="0"/>
              <a:t>‹#›</a:t>
            </a:fld>
            <a:endParaRPr lang="en-IN"/>
          </a:p>
        </p:txBody>
      </p:sp>
    </p:spTree>
    <p:extLst>
      <p:ext uri="{BB962C8B-B14F-4D97-AF65-F5344CB8AC3E}">
        <p14:creationId xmlns:p14="http://schemas.microsoft.com/office/powerpoint/2010/main" val="399961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19491-4193-418F-B56D-B0A759B314D4}" type="datetimeFigureOut">
              <a:rPr lang="en-IN" smtClean="0"/>
              <a:t>24-10-2024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71CC11-B8A8-4487-AEC0-D6C6AAF44E40}" type="slidenum">
              <a:rPr lang="en-IN" smtClean="0"/>
              <a:t>‹#›</a:t>
            </a:fld>
            <a:endParaRPr lang="en-IN"/>
          </a:p>
        </p:txBody>
      </p:sp>
    </p:spTree>
    <p:extLst>
      <p:ext uri="{BB962C8B-B14F-4D97-AF65-F5344CB8AC3E}">
        <p14:creationId xmlns:p14="http://schemas.microsoft.com/office/powerpoint/2010/main" val="401352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419491-4193-418F-B56D-B0A759B314D4}"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71CC11-B8A8-4487-AEC0-D6C6AAF44E40}" type="slidenum">
              <a:rPr lang="en-IN" smtClean="0"/>
              <a:t>‹#›</a:t>
            </a:fld>
            <a:endParaRPr lang="en-IN"/>
          </a:p>
        </p:txBody>
      </p:sp>
    </p:spTree>
    <p:extLst>
      <p:ext uri="{BB962C8B-B14F-4D97-AF65-F5344CB8AC3E}">
        <p14:creationId xmlns:p14="http://schemas.microsoft.com/office/powerpoint/2010/main" val="135925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419491-4193-418F-B56D-B0A759B314D4}"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71CC11-B8A8-4487-AEC0-D6C6AAF44E40}" type="slidenum">
              <a:rPr lang="en-IN" smtClean="0"/>
              <a:t>‹#›</a:t>
            </a:fld>
            <a:endParaRPr lang="en-IN"/>
          </a:p>
        </p:txBody>
      </p:sp>
    </p:spTree>
    <p:extLst>
      <p:ext uri="{BB962C8B-B14F-4D97-AF65-F5344CB8AC3E}">
        <p14:creationId xmlns:p14="http://schemas.microsoft.com/office/powerpoint/2010/main" val="474421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C419491-4193-418F-B56D-B0A759B314D4}" type="datetimeFigureOut">
              <a:rPr lang="en-IN" smtClean="0"/>
              <a:t>24-10-2024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E371CC11-B8A8-4487-AEC0-D6C6AAF44E40}" type="slidenum">
              <a:rPr lang="en-IN" smtClean="0"/>
              <a:t>‹#›</a:t>
            </a:fld>
            <a:endParaRPr lang="en-IN"/>
          </a:p>
        </p:txBody>
      </p:sp>
    </p:spTree>
    <p:extLst>
      <p:ext uri="{BB962C8B-B14F-4D97-AF65-F5344CB8AC3E}">
        <p14:creationId xmlns:p14="http://schemas.microsoft.com/office/powerpoint/2010/main" val="15346811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FCB9-AC61-35AE-9E86-EF3CE221F33C}"/>
              </a:ext>
            </a:extLst>
          </p:cNvPr>
          <p:cNvSpPr>
            <a:spLocks noGrp="1"/>
          </p:cNvSpPr>
          <p:nvPr>
            <p:ph type="ctrTitle"/>
          </p:nvPr>
        </p:nvSpPr>
        <p:spPr/>
        <p:txBody>
          <a:bodyPr/>
          <a:lstStyle/>
          <a:p>
            <a:r>
              <a:rPr lang="en-IN" dirty="0"/>
              <a:t>HOW TO PASS DATA BETWEEN REACT COMPONENTS</a:t>
            </a:r>
          </a:p>
        </p:txBody>
      </p:sp>
    </p:spTree>
    <p:extLst>
      <p:ext uri="{BB962C8B-B14F-4D97-AF65-F5344CB8AC3E}">
        <p14:creationId xmlns:p14="http://schemas.microsoft.com/office/powerpoint/2010/main" val="10647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4B8C-F807-0E5F-9484-F230DD984E8C}"/>
              </a:ext>
            </a:extLst>
          </p:cNvPr>
          <p:cNvSpPr>
            <a:spLocks noGrp="1"/>
          </p:cNvSpPr>
          <p:nvPr>
            <p:ph type="title"/>
          </p:nvPr>
        </p:nvSpPr>
        <p:spPr/>
        <p:txBody>
          <a:bodyPr/>
          <a:lstStyle/>
          <a:p>
            <a:r>
              <a:rPr lang="en-IN" dirty="0"/>
              <a:t>INTRODUCTION</a:t>
            </a:r>
          </a:p>
        </p:txBody>
      </p:sp>
      <p:sp>
        <p:nvSpPr>
          <p:cNvPr id="4" name="TextBox 3">
            <a:extLst>
              <a:ext uri="{FF2B5EF4-FFF2-40B4-BE49-F238E27FC236}">
                <a16:creationId xmlns:a16="http://schemas.microsoft.com/office/drawing/2014/main" id="{27CBD355-6766-C06A-4BD2-66E60C41F3B9}"/>
              </a:ext>
            </a:extLst>
          </p:cNvPr>
          <p:cNvSpPr txBox="1"/>
          <p:nvPr/>
        </p:nvSpPr>
        <p:spPr>
          <a:xfrm>
            <a:off x="0" y="2133600"/>
            <a:ext cx="12192000" cy="2585323"/>
          </a:xfrm>
          <a:prstGeom prst="rect">
            <a:avLst/>
          </a:prstGeom>
          <a:noFill/>
        </p:spPr>
        <p:txBody>
          <a:bodyPr wrap="square">
            <a:spAutoFit/>
          </a:bodyPr>
          <a:lstStyle/>
          <a:p>
            <a:pPr algn="l"/>
            <a:r>
              <a:rPr lang="en-US" b="0" i="0" dirty="0">
                <a:solidFill>
                  <a:srgbClr val="000000"/>
                </a:solidFill>
                <a:effectLst/>
                <a:latin typeface="PS Commons"/>
              </a:rPr>
              <a:t>React is a JavaScript library maintained mainly by Facebook. Despite its popularity, it can be a bit tricky to handle data in React. This guide summarizes three approaches to handling data in React:</a:t>
            </a:r>
          </a:p>
          <a:p>
            <a:pPr algn="l">
              <a:buFont typeface="+mj-lt"/>
              <a:buAutoNum type="arabicPeriod"/>
            </a:pPr>
            <a:r>
              <a:rPr lang="en-US" b="0" i="0" dirty="0">
                <a:solidFill>
                  <a:srgbClr val="000000"/>
                </a:solidFill>
                <a:effectLst/>
                <a:latin typeface="PS Commons"/>
              </a:rPr>
              <a:t>Passing data from parent to child using props</a:t>
            </a:r>
          </a:p>
          <a:p>
            <a:pPr algn="l">
              <a:buFont typeface="+mj-lt"/>
              <a:buAutoNum type="arabicPeriod"/>
            </a:pPr>
            <a:r>
              <a:rPr lang="en-US" b="0" i="0" dirty="0">
                <a:solidFill>
                  <a:srgbClr val="000000"/>
                </a:solidFill>
                <a:effectLst/>
                <a:latin typeface="PS Commons"/>
              </a:rPr>
              <a:t>Passing data from child to parent employing callbacks</a:t>
            </a:r>
          </a:p>
          <a:p>
            <a:pPr algn="l">
              <a:buFont typeface="+mj-lt"/>
              <a:buAutoNum type="arabicPeriod"/>
            </a:pPr>
            <a:r>
              <a:rPr lang="en-US" b="0" i="0" dirty="0">
                <a:solidFill>
                  <a:srgbClr val="000000"/>
                </a:solidFill>
                <a:effectLst/>
                <a:latin typeface="PS Commons"/>
              </a:rPr>
              <a:t>Passing data among siblings. This can be achieved by one of the following methods:</a:t>
            </a:r>
          </a:p>
          <a:p>
            <a:pPr algn="l">
              <a:buFont typeface="+mj-lt"/>
              <a:buAutoNum type="arabicPeriod"/>
            </a:pPr>
            <a:r>
              <a:rPr lang="en-US" b="0" i="0" dirty="0">
                <a:solidFill>
                  <a:srgbClr val="000000"/>
                </a:solidFill>
                <a:effectLst/>
                <a:latin typeface="PS Commons"/>
              </a:rPr>
              <a:t>a. Integrating the methods mentioned above</a:t>
            </a:r>
          </a:p>
          <a:p>
            <a:pPr algn="l">
              <a:buFont typeface="+mj-lt"/>
              <a:buAutoNum type="arabicPeriod"/>
            </a:pPr>
            <a:r>
              <a:rPr lang="en-US" b="0" i="0" dirty="0">
                <a:solidFill>
                  <a:srgbClr val="000000"/>
                </a:solidFill>
                <a:effectLst/>
                <a:latin typeface="PS Commons"/>
              </a:rPr>
              <a:t>b. Using Redux</a:t>
            </a:r>
          </a:p>
          <a:p>
            <a:pPr algn="l">
              <a:buFont typeface="+mj-lt"/>
              <a:buAutoNum type="arabicPeriod"/>
            </a:pPr>
            <a:r>
              <a:rPr lang="en-US" b="0" i="0" dirty="0">
                <a:solidFill>
                  <a:srgbClr val="000000"/>
                </a:solidFill>
                <a:effectLst/>
                <a:latin typeface="PS Commons"/>
              </a:rPr>
              <a:t>c. Utilizing </a:t>
            </a:r>
            <a:r>
              <a:rPr lang="en-US" b="0" i="0" dirty="0" err="1">
                <a:solidFill>
                  <a:srgbClr val="000000"/>
                </a:solidFill>
                <a:effectLst/>
                <a:latin typeface="PS Commons"/>
              </a:rPr>
              <a:t>React's</a:t>
            </a:r>
            <a:r>
              <a:rPr lang="en-US" b="0" i="0" dirty="0">
                <a:solidFill>
                  <a:srgbClr val="000000"/>
                </a:solidFill>
                <a:effectLst/>
                <a:latin typeface="PS Commons"/>
              </a:rPr>
              <a:t> Context API.</a:t>
            </a:r>
          </a:p>
          <a:p>
            <a:pPr algn="l"/>
            <a:r>
              <a:rPr lang="en-US" b="0" i="0" dirty="0">
                <a:solidFill>
                  <a:srgbClr val="000000"/>
                </a:solidFill>
                <a:effectLst/>
                <a:latin typeface="PS Commons"/>
              </a:rPr>
              <a:t>Read the rest of this guide to better understand these concepts and learn how to implement them.</a:t>
            </a:r>
          </a:p>
        </p:txBody>
      </p:sp>
    </p:spTree>
    <p:extLst>
      <p:ext uri="{BB962C8B-B14F-4D97-AF65-F5344CB8AC3E}">
        <p14:creationId xmlns:p14="http://schemas.microsoft.com/office/powerpoint/2010/main" val="188108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EAAB-9C66-2331-6EA6-D4007A0031E2}"/>
              </a:ext>
            </a:extLst>
          </p:cNvPr>
          <p:cNvSpPr>
            <a:spLocks noGrp="1"/>
          </p:cNvSpPr>
          <p:nvPr>
            <p:ph type="title"/>
          </p:nvPr>
        </p:nvSpPr>
        <p:spPr/>
        <p:txBody>
          <a:bodyPr/>
          <a:lstStyle/>
          <a:p>
            <a:r>
              <a:rPr lang="en-IN" dirty="0"/>
              <a:t>FROM PARENT TO CHILD USING PROPS</a:t>
            </a:r>
          </a:p>
        </p:txBody>
      </p:sp>
      <p:sp>
        <p:nvSpPr>
          <p:cNvPr id="5" name="TextBox 4">
            <a:extLst>
              <a:ext uri="{FF2B5EF4-FFF2-40B4-BE49-F238E27FC236}">
                <a16:creationId xmlns:a16="http://schemas.microsoft.com/office/drawing/2014/main" id="{C7D0A6D5-C44D-1DB6-2F0C-2E349C992EB5}"/>
              </a:ext>
            </a:extLst>
          </p:cNvPr>
          <p:cNvSpPr txBox="1"/>
          <p:nvPr/>
        </p:nvSpPr>
        <p:spPr>
          <a:xfrm>
            <a:off x="-70338" y="1792936"/>
            <a:ext cx="12262338" cy="646331"/>
          </a:xfrm>
          <a:prstGeom prst="rect">
            <a:avLst/>
          </a:prstGeom>
          <a:noFill/>
        </p:spPr>
        <p:txBody>
          <a:bodyPr wrap="square">
            <a:spAutoFit/>
          </a:bodyPr>
          <a:lstStyle/>
          <a:p>
            <a:r>
              <a:rPr lang="en-US" b="0" i="0" dirty="0">
                <a:solidFill>
                  <a:srgbClr val="000000"/>
                </a:solidFill>
                <a:effectLst/>
                <a:latin typeface="PS Commons"/>
              </a:rPr>
              <a:t>Try to imagine the directory structure of the app as follows: the parent component actually renders the child components in the app</a:t>
            </a:r>
            <a:endParaRPr lang="en-IN" dirty="0"/>
          </a:p>
        </p:txBody>
      </p:sp>
      <p:sp>
        <p:nvSpPr>
          <p:cNvPr id="7" name="TextBox 6">
            <a:extLst>
              <a:ext uri="{FF2B5EF4-FFF2-40B4-BE49-F238E27FC236}">
                <a16:creationId xmlns:a16="http://schemas.microsoft.com/office/drawing/2014/main" id="{2E3B2576-D8D7-4D92-2C33-643112F14582}"/>
              </a:ext>
            </a:extLst>
          </p:cNvPr>
          <p:cNvSpPr txBox="1"/>
          <p:nvPr/>
        </p:nvSpPr>
        <p:spPr>
          <a:xfrm>
            <a:off x="0" y="2512088"/>
            <a:ext cx="7244862" cy="369332"/>
          </a:xfrm>
          <a:prstGeom prst="rect">
            <a:avLst/>
          </a:prstGeom>
          <a:noFill/>
        </p:spPr>
        <p:txBody>
          <a:bodyPr wrap="square">
            <a:spAutoFit/>
          </a:bodyPr>
          <a:lstStyle/>
          <a:p>
            <a:r>
              <a:rPr lang="en-US" b="0" i="0" dirty="0">
                <a:solidFill>
                  <a:srgbClr val="000000"/>
                </a:solidFill>
                <a:effectLst/>
                <a:latin typeface="PS Commons"/>
              </a:rPr>
              <a:t>This is the simplest and most basic direction of data flow in React.</a:t>
            </a:r>
            <a:endParaRPr lang="en-IN" dirty="0"/>
          </a:p>
        </p:txBody>
      </p:sp>
      <p:sp>
        <p:nvSpPr>
          <p:cNvPr id="9" name="TextBox 8">
            <a:extLst>
              <a:ext uri="{FF2B5EF4-FFF2-40B4-BE49-F238E27FC236}">
                <a16:creationId xmlns:a16="http://schemas.microsoft.com/office/drawing/2014/main" id="{B872A35E-02EB-B59E-8B78-E955D4E5087F}"/>
              </a:ext>
            </a:extLst>
          </p:cNvPr>
          <p:cNvSpPr txBox="1"/>
          <p:nvPr/>
        </p:nvSpPr>
        <p:spPr>
          <a:xfrm>
            <a:off x="0" y="2954241"/>
            <a:ext cx="9111342" cy="369332"/>
          </a:xfrm>
          <a:prstGeom prst="rect">
            <a:avLst/>
          </a:prstGeom>
          <a:noFill/>
        </p:spPr>
        <p:txBody>
          <a:bodyPr wrap="square">
            <a:spAutoFit/>
          </a:bodyPr>
          <a:lstStyle/>
          <a:p>
            <a:r>
              <a:rPr lang="en-US" b="0" i="0" dirty="0">
                <a:solidFill>
                  <a:srgbClr val="000000"/>
                </a:solidFill>
                <a:effectLst/>
                <a:latin typeface="PS Commons"/>
              </a:rPr>
              <a:t>Use the variable </a:t>
            </a:r>
            <a:r>
              <a:rPr lang="en-US" b="1" i="0" dirty="0" err="1">
                <a:solidFill>
                  <a:srgbClr val="000000"/>
                </a:solidFill>
                <a:effectLst/>
                <a:latin typeface="PS Commons"/>
              </a:rPr>
              <a:t>this.props.dataFromParent</a:t>
            </a:r>
            <a:r>
              <a:rPr lang="en-US" b="0" i="0" dirty="0">
                <a:solidFill>
                  <a:srgbClr val="000000"/>
                </a:solidFill>
                <a:effectLst/>
                <a:latin typeface="PS Commons"/>
              </a:rPr>
              <a:t> to obtain the data passed from parent to child.</a:t>
            </a:r>
            <a:endParaRPr lang="en-IN" dirty="0"/>
          </a:p>
        </p:txBody>
      </p:sp>
    </p:spTree>
    <p:extLst>
      <p:ext uri="{BB962C8B-B14F-4D97-AF65-F5344CB8AC3E}">
        <p14:creationId xmlns:p14="http://schemas.microsoft.com/office/powerpoint/2010/main" val="136301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BC09-B617-9DA2-75D3-FCCE67796087}"/>
              </a:ext>
            </a:extLst>
          </p:cNvPr>
          <p:cNvSpPr>
            <a:spLocks noGrp="1"/>
          </p:cNvSpPr>
          <p:nvPr>
            <p:ph type="title"/>
          </p:nvPr>
        </p:nvSpPr>
        <p:spPr/>
        <p:txBody>
          <a:bodyPr/>
          <a:lstStyle/>
          <a:p>
            <a:r>
              <a:rPr lang="en-IN" dirty="0"/>
              <a:t>FROM CHILD TO PARENT USING CALLBACKS</a:t>
            </a:r>
          </a:p>
        </p:txBody>
      </p:sp>
      <p:sp>
        <p:nvSpPr>
          <p:cNvPr id="4" name="TextBox 3">
            <a:extLst>
              <a:ext uri="{FF2B5EF4-FFF2-40B4-BE49-F238E27FC236}">
                <a16:creationId xmlns:a16="http://schemas.microsoft.com/office/drawing/2014/main" id="{97681ABF-4388-3E5D-1FB6-8968A7CF9D6F}"/>
              </a:ext>
            </a:extLst>
          </p:cNvPr>
          <p:cNvSpPr txBox="1"/>
          <p:nvPr/>
        </p:nvSpPr>
        <p:spPr>
          <a:xfrm>
            <a:off x="0" y="2259592"/>
            <a:ext cx="12192000" cy="923330"/>
          </a:xfrm>
          <a:prstGeom prst="rect">
            <a:avLst/>
          </a:prstGeom>
          <a:noFill/>
        </p:spPr>
        <p:txBody>
          <a:bodyPr wrap="square">
            <a:spAutoFit/>
          </a:bodyPr>
          <a:lstStyle/>
          <a:p>
            <a:pPr algn="l"/>
            <a:r>
              <a:rPr lang="en-US" b="0" i="0" dirty="0">
                <a:solidFill>
                  <a:srgbClr val="000000"/>
                </a:solidFill>
                <a:effectLst/>
                <a:latin typeface="PS Commons"/>
              </a:rPr>
              <a:t>Say you want to send a message from </a:t>
            </a:r>
            <a:r>
              <a:rPr lang="en-US" b="1" i="0" dirty="0">
                <a:solidFill>
                  <a:srgbClr val="000000"/>
                </a:solidFill>
                <a:effectLst/>
                <a:latin typeface="PS Commons"/>
              </a:rPr>
              <a:t>child1</a:t>
            </a:r>
            <a:r>
              <a:rPr lang="en-US" b="0" i="0" dirty="0">
                <a:solidFill>
                  <a:srgbClr val="000000"/>
                </a:solidFill>
                <a:effectLst/>
                <a:latin typeface="PS Commons"/>
              </a:rPr>
              <a:t> to </a:t>
            </a:r>
            <a:r>
              <a:rPr lang="en-US" b="1" i="0" dirty="0">
                <a:solidFill>
                  <a:srgbClr val="000000"/>
                </a:solidFill>
                <a:effectLst/>
                <a:latin typeface="PS Commons"/>
              </a:rPr>
              <a:t>parent</a:t>
            </a:r>
            <a:r>
              <a:rPr lang="en-US" b="0" i="0" dirty="0">
                <a:solidFill>
                  <a:srgbClr val="000000"/>
                </a:solidFill>
                <a:effectLst/>
                <a:latin typeface="PS Commons"/>
              </a:rPr>
              <a:t> </a:t>
            </a:r>
            <a:r>
              <a:rPr lang="en-US" b="0" i="0" dirty="0" err="1">
                <a:solidFill>
                  <a:srgbClr val="000000"/>
                </a:solidFill>
                <a:effectLst/>
                <a:latin typeface="PS Commons"/>
              </a:rPr>
              <a:t>withthe</a:t>
            </a:r>
            <a:r>
              <a:rPr lang="en-US" b="0" i="0" dirty="0">
                <a:solidFill>
                  <a:srgbClr val="000000"/>
                </a:solidFill>
                <a:effectLst/>
                <a:latin typeface="PS Commons"/>
              </a:rPr>
              <a:t> message "Hello, how are you?" Take the following steps:</a:t>
            </a:r>
          </a:p>
          <a:p>
            <a:pPr algn="l">
              <a:buFont typeface="+mj-lt"/>
              <a:buAutoNum type="arabicPeriod"/>
            </a:pPr>
            <a:r>
              <a:rPr lang="en-US" b="0" i="0" dirty="0">
                <a:solidFill>
                  <a:srgbClr val="000000"/>
                </a:solidFill>
                <a:effectLst/>
                <a:latin typeface="PS Commons"/>
              </a:rPr>
              <a:t>In the Parent.js, set a callback function to take in the parameter that you have accessed from the child.</a:t>
            </a:r>
          </a:p>
          <a:p>
            <a:pPr algn="l">
              <a:buFont typeface="+mj-lt"/>
              <a:buAutoNum type="arabicPeriod"/>
            </a:pPr>
            <a:r>
              <a:rPr lang="en-US" b="0" i="0" dirty="0">
                <a:solidFill>
                  <a:srgbClr val="000000"/>
                </a:solidFill>
                <a:effectLst/>
                <a:latin typeface="PS Commons"/>
              </a:rPr>
              <a:t>Send the callback function to the child1.js as a prop.</a:t>
            </a:r>
          </a:p>
        </p:txBody>
      </p:sp>
      <p:sp>
        <p:nvSpPr>
          <p:cNvPr id="6" name="TextBox 5">
            <a:extLst>
              <a:ext uri="{FF2B5EF4-FFF2-40B4-BE49-F238E27FC236}">
                <a16:creationId xmlns:a16="http://schemas.microsoft.com/office/drawing/2014/main" id="{AD6DF8A7-6D53-04BC-568A-8D907C215756}"/>
              </a:ext>
            </a:extLst>
          </p:cNvPr>
          <p:cNvSpPr txBox="1"/>
          <p:nvPr/>
        </p:nvSpPr>
        <p:spPr>
          <a:xfrm>
            <a:off x="0" y="3182922"/>
            <a:ext cx="7692013" cy="369332"/>
          </a:xfrm>
          <a:prstGeom prst="rect">
            <a:avLst/>
          </a:prstGeom>
          <a:noFill/>
        </p:spPr>
        <p:txBody>
          <a:bodyPr wrap="square">
            <a:spAutoFit/>
          </a:bodyPr>
          <a:lstStyle/>
          <a:p>
            <a:pPr algn="l"/>
            <a:r>
              <a:rPr lang="en-US" b="0" i="0" dirty="0">
                <a:solidFill>
                  <a:srgbClr val="000000"/>
                </a:solidFill>
                <a:effectLst/>
                <a:latin typeface="PS Commons"/>
              </a:rPr>
              <a:t>3.Pass your data using </a:t>
            </a:r>
            <a:r>
              <a:rPr lang="en-US" b="1" i="0" dirty="0" err="1">
                <a:solidFill>
                  <a:srgbClr val="000000"/>
                </a:solidFill>
                <a:effectLst/>
                <a:latin typeface="PS Commons"/>
              </a:rPr>
              <a:t>this.props.callback</a:t>
            </a:r>
            <a:r>
              <a:rPr lang="en-US" b="1" i="0" dirty="0">
                <a:solidFill>
                  <a:srgbClr val="000000"/>
                </a:solidFill>
                <a:effectLst/>
                <a:latin typeface="PS Commons"/>
              </a:rPr>
              <a:t>(</a:t>
            </a:r>
            <a:r>
              <a:rPr lang="en-US" b="1" i="0" dirty="0" err="1">
                <a:solidFill>
                  <a:srgbClr val="000000"/>
                </a:solidFill>
                <a:effectLst/>
                <a:latin typeface="PS Commons"/>
              </a:rPr>
              <a:t>dataToParent</a:t>
            </a:r>
            <a:r>
              <a:rPr lang="en-US" b="1" i="0" dirty="0">
                <a:solidFill>
                  <a:srgbClr val="000000"/>
                </a:solidFill>
                <a:effectLst/>
                <a:latin typeface="PS Commons"/>
              </a:rPr>
              <a:t>)</a:t>
            </a:r>
            <a:r>
              <a:rPr lang="en-US" b="0" i="0" dirty="0">
                <a:solidFill>
                  <a:srgbClr val="000000"/>
                </a:solidFill>
                <a:effectLst/>
                <a:latin typeface="PS Commons"/>
              </a:rPr>
              <a:t> in the child1.js.</a:t>
            </a:r>
          </a:p>
        </p:txBody>
      </p:sp>
    </p:spTree>
    <p:extLst>
      <p:ext uri="{BB962C8B-B14F-4D97-AF65-F5344CB8AC3E}">
        <p14:creationId xmlns:p14="http://schemas.microsoft.com/office/powerpoint/2010/main" val="134371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1263-375B-26B6-2C47-982A4E884796}"/>
              </a:ext>
            </a:extLst>
          </p:cNvPr>
          <p:cNvSpPr>
            <a:spLocks noGrp="1"/>
          </p:cNvSpPr>
          <p:nvPr>
            <p:ph type="title"/>
          </p:nvPr>
        </p:nvSpPr>
        <p:spPr/>
        <p:txBody>
          <a:bodyPr/>
          <a:lstStyle/>
          <a:p>
            <a:r>
              <a:rPr lang="en-IN" dirty="0"/>
              <a:t>BETWEEN SIBLINGS</a:t>
            </a:r>
          </a:p>
        </p:txBody>
      </p:sp>
      <p:sp>
        <p:nvSpPr>
          <p:cNvPr id="4" name="TextBox 3">
            <a:extLst>
              <a:ext uri="{FF2B5EF4-FFF2-40B4-BE49-F238E27FC236}">
                <a16:creationId xmlns:a16="http://schemas.microsoft.com/office/drawing/2014/main" id="{E738916B-7B4F-C745-A04A-9BA40124605A}"/>
              </a:ext>
            </a:extLst>
          </p:cNvPr>
          <p:cNvSpPr txBox="1"/>
          <p:nvPr/>
        </p:nvSpPr>
        <p:spPr>
          <a:xfrm>
            <a:off x="0" y="1946788"/>
            <a:ext cx="12192000" cy="3970318"/>
          </a:xfrm>
          <a:prstGeom prst="rect">
            <a:avLst/>
          </a:prstGeom>
          <a:noFill/>
        </p:spPr>
        <p:txBody>
          <a:bodyPr wrap="square">
            <a:spAutoFit/>
          </a:bodyPr>
          <a:lstStyle/>
          <a:p>
            <a:pPr algn="l"/>
            <a:r>
              <a:rPr lang="en-US" b="0" i="0" dirty="0">
                <a:solidFill>
                  <a:srgbClr val="000000"/>
                </a:solidFill>
                <a:effectLst/>
                <a:latin typeface="PS Commons"/>
              </a:rPr>
              <a:t>Choosing a method to share data among sibling can be a bit tricky for beginners. This guide covers three popular methods. After you read about them all, you can choose a favorite.</a:t>
            </a:r>
          </a:p>
          <a:p>
            <a:pPr algn="l"/>
            <a:r>
              <a:rPr lang="en-US" b="1" i="0" dirty="0">
                <a:solidFill>
                  <a:srgbClr val="000000"/>
                </a:solidFill>
                <a:effectLst/>
                <a:latin typeface="PS Commons"/>
              </a:rPr>
              <a:t>Method 1:</a:t>
            </a:r>
            <a:r>
              <a:rPr lang="en-US" b="0" i="0" dirty="0">
                <a:solidFill>
                  <a:srgbClr val="000000"/>
                </a:solidFill>
                <a:effectLst/>
                <a:latin typeface="PS Commons"/>
              </a:rPr>
              <a:t> Integrate the methods mentioned above .</a:t>
            </a:r>
          </a:p>
          <a:p>
            <a:pPr algn="l"/>
            <a:r>
              <a:rPr lang="en-US" b="0" i="0" dirty="0">
                <a:solidFill>
                  <a:srgbClr val="000000"/>
                </a:solidFill>
                <a:effectLst/>
                <a:latin typeface="PS Commons"/>
              </a:rPr>
              <a:t>Despite being a simple method, this does not work for complex directory structures. You might need to do extensive coding to send data between components that are several levels away from each other. Your data then travels back and forth across every intermediate level.</a:t>
            </a:r>
          </a:p>
          <a:p>
            <a:pPr algn="l"/>
            <a:r>
              <a:rPr lang="en-US" b="1" i="0" dirty="0">
                <a:solidFill>
                  <a:srgbClr val="000000"/>
                </a:solidFill>
                <a:effectLst/>
                <a:latin typeface="PS Commons"/>
              </a:rPr>
              <a:t>Method 2:</a:t>
            </a:r>
            <a:r>
              <a:rPr lang="en-US" b="0" i="0" dirty="0">
                <a:solidFill>
                  <a:srgbClr val="000000"/>
                </a:solidFill>
                <a:effectLst/>
                <a:latin typeface="PS Commons"/>
              </a:rPr>
              <a:t> Use Redux by maintaining the states of all child components that you might need in a global store and obtain the data from said store.</a:t>
            </a:r>
          </a:p>
          <a:p>
            <a:pPr algn="l"/>
            <a:r>
              <a:rPr lang="en-US" b="1" i="0" dirty="0">
                <a:solidFill>
                  <a:srgbClr val="000000"/>
                </a:solidFill>
                <a:effectLst/>
                <a:latin typeface="PS Commons"/>
              </a:rPr>
              <a:t>Method 3:</a:t>
            </a:r>
            <a:r>
              <a:rPr lang="en-US" b="0" i="0" dirty="0">
                <a:solidFill>
                  <a:srgbClr val="000000"/>
                </a:solidFill>
                <a:effectLst/>
                <a:latin typeface="PS Commons"/>
              </a:rPr>
              <a:t> Utilize </a:t>
            </a:r>
            <a:r>
              <a:rPr lang="en-US" b="0" i="0" dirty="0" err="1">
                <a:solidFill>
                  <a:srgbClr val="000000"/>
                </a:solidFill>
                <a:effectLst/>
                <a:latin typeface="PS Commons"/>
              </a:rPr>
              <a:t>React's</a:t>
            </a:r>
            <a:r>
              <a:rPr lang="en-US" b="0" i="0" dirty="0">
                <a:solidFill>
                  <a:srgbClr val="000000"/>
                </a:solidFill>
                <a:effectLst/>
                <a:latin typeface="PS Commons"/>
              </a:rPr>
              <a:t> Context API.</a:t>
            </a:r>
          </a:p>
          <a:p>
            <a:pPr algn="l"/>
            <a:r>
              <a:rPr lang="en-US" b="0" i="0" dirty="0">
                <a:solidFill>
                  <a:srgbClr val="000000"/>
                </a:solidFill>
                <a:effectLst/>
                <a:latin typeface="PS Commons"/>
              </a:rPr>
              <a:t>Recently, many developers are choosing </a:t>
            </a:r>
            <a:r>
              <a:rPr lang="en-US" b="0" i="0" dirty="0" err="1">
                <a:solidFill>
                  <a:srgbClr val="000000"/>
                </a:solidFill>
                <a:effectLst/>
                <a:latin typeface="PS Commons"/>
              </a:rPr>
              <a:t>React's</a:t>
            </a:r>
            <a:r>
              <a:rPr lang="en-US" b="0" i="0" dirty="0">
                <a:solidFill>
                  <a:srgbClr val="000000"/>
                </a:solidFill>
                <a:effectLst/>
                <a:latin typeface="PS Commons"/>
              </a:rPr>
              <a:t> Context API over Redux because the former saves them from prop-drilling. Prop-drilling is a common name for the process of passing down variables to subcomponents. The primary concept is passing the parameters to the following function as you move on.</a:t>
            </a:r>
          </a:p>
          <a:p>
            <a:pPr algn="l"/>
            <a:r>
              <a:rPr lang="en-US" b="0" i="0" dirty="0">
                <a:solidFill>
                  <a:srgbClr val="000000"/>
                </a:solidFill>
                <a:effectLst/>
                <a:latin typeface="PS Commons"/>
              </a:rPr>
              <a:t>Take a look the following directory structure that you need to pass data back and forth between </a:t>
            </a:r>
            <a:r>
              <a:rPr lang="en-US" b="1" i="0" dirty="0">
                <a:solidFill>
                  <a:srgbClr val="000000"/>
                </a:solidFill>
                <a:effectLst/>
                <a:latin typeface="PS Commons"/>
              </a:rPr>
              <a:t>Child1</a:t>
            </a:r>
            <a:r>
              <a:rPr lang="en-US" b="0" i="0" dirty="0">
                <a:solidFill>
                  <a:srgbClr val="000000"/>
                </a:solidFill>
                <a:effectLst/>
                <a:latin typeface="PS Commons"/>
              </a:rPr>
              <a:t> and </a:t>
            </a:r>
            <a:r>
              <a:rPr lang="en-US" b="1" i="0" dirty="0">
                <a:solidFill>
                  <a:srgbClr val="000000"/>
                </a:solidFill>
                <a:effectLst/>
                <a:latin typeface="PS Commons"/>
              </a:rPr>
              <a:t>Child2</a:t>
            </a:r>
            <a:r>
              <a:rPr lang="en-US" b="0" i="0" dirty="0">
                <a:solidFill>
                  <a:srgbClr val="000000"/>
                </a:solidFill>
                <a:effectLst/>
                <a:latin typeface="PS Commons"/>
              </a:rPr>
              <a:t>. In this example, assume that you need to send "How are you?" from </a:t>
            </a:r>
            <a:r>
              <a:rPr lang="en-US" b="1" i="0" dirty="0">
                <a:solidFill>
                  <a:srgbClr val="000000"/>
                </a:solidFill>
                <a:effectLst/>
                <a:latin typeface="PS Commons"/>
              </a:rPr>
              <a:t>Child1</a:t>
            </a:r>
            <a:r>
              <a:rPr lang="en-US" b="0" i="0" dirty="0">
                <a:solidFill>
                  <a:srgbClr val="000000"/>
                </a:solidFill>
                <a:effectLst/>
                <a:latin typeface="PS Commons"/>
              </a:rPr>
              <a:t> to </a:t>
            </a:r>
            <a:r>
              <a:rPr lang="en-US" b="1" i="0" dirty="0">
                <a:solidFill>
                  <a:srgbClr val="000000"/>
                </a:solidFill>
                <a:effectLst/>
                <a:latin typeface="PS Commons"/>
              </a:rPr>
              <a:t>Child2</a:t>
            </a:r>
            <a:r>
              <a:rPr lang="en-US" b="0" i="0" dirty="0">
                <a:solidFill>
                  <a:srgbClr val="000000"/>
                </a:solidFill>
                <a:effectLst/>
                <a:latin typeface="PS Commons"/>
              </a:rPr>
              <a:t>.</a:t>
            </a:r>
          </a:p>
        </p:txBody>
      </p:sp>
    </p:spTree>
    <p:extLst>
      <p:ext uri="{BB962C8B-B14F-4D97-AF65-F5344CB8AC3E}">
        <p14:creationId xmlns:p14="http://schemas.microsoft.com/office/powerpoint/2010/main" val="1744498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A269-4638-C0F1-EC01-89FAD95E78F5}"/>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FC92D0B2-C472-49BE-70CC-1A05CA671046}"/>
              </a:ext>
            </a:extLst>
          </p:cNvPr>
          <p:cNvSpPr txBox="1"/>
          <p:nvPr/>
        </p:nvSpPr>
        <p:spPr>
          <a:xfrm>
            <a:off x="-88491" y="2192594"/>
            <a:ext cx="9252155" cy="923330"/>
          </a:xfrm>
          <a:prstGeom prst="rect">
            <a:avLst/>
          </a:prstGeom>
          <a:noFill/>
        </p:spPr>
        <p:txBody>
          <a:bodyPr wrap="square">
            <a:spAutoFit/>
          </a:bodyPr>
          <a:lstStyle/>
          <a:p>
            <a:r>
              <a:rPr lang="en-US" b="0" i="0" dirty="0">
                <a:solidFill>
                  <a:srgbClr val="000000"/>
                </a:solidFill>
                <a:effectLst/>
                <a:latin typeface="PS Commons"/>
              </a:rPr>
              <a:t>This guide covered how to pass data between different components in React in three ways: parent to child, child to parent, and between siblings. It also covered three popular methods for passing data between siblings. You can experiment and use the one that suits your need</a:t>
            </a:r>
            <a:endParaRPr lang="en-IN" dirty="0"/>
          </a:p>
        </p:txBody>
      </p:sp>
    </p:spTree>
    <p:extLst>
      <p:ext uri="{BB962C8B-B14F-4D97-AF65-F5344CB8AC3E}">
        <p14:creationId xmlns:p14="http://schemas.microsoft.com/office/powerpoint/2010/main" val="3146625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14</TotalTime>
  <Words>536</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Corbel</vt:lpstr>
      <vt:lpstr>PS Commons</vt:lpstr>
      <vt:lpstr>Wingdings</vt:lpstr>
      <vt:lpstr>Banded</vt:lpstr>
      <vt:lpstr>HOW TO PASS DATA BETWEEN REACT COMPONENTS</vt:lpstr>
      <vt:lpstr>INTRODUCTION</vt:lpstr>
      <vt:lpstr>FROM PARENT TO CHILD USING PROPS</vt:lpstr>
      <vt:lpstr>FROM CHILD TO PARENT USING CALLBACKS</vt:lpstr>
      <vt:lpstr>BETWEEN SIBLINGS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ABHIGNA MARRIPALLY</dc:creator>
  <cp:lastModifiedBy>ABHIGNA MARRIPALLY</cp:lastModifiedBy>
  <cp:revision>1</cp:revision>
  <dcterms:created xsi:type="dcterms:W3CDTF">2024-10-24T05:44:10Z</dcterms:created>
  <dcterms:modified xsi:type="dcterms:W3CDTF">2024-10-24T05:58:58Z</dcterms:modified>
</cp:coreProperties>
</file>