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CA17DC-C1BE-4069-96AD-1BFC32C997BD}"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E16B3-20AB-470A-A036-161F825E4733}"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710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CCA17DC-C1BE-4069-96AD-1BFC32C997BD}" type="datetimeFigureOut">
              <a:rPr lang="en-IN" smtClean="0"/>
              <a:t>19-10-2024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5E16B3-20AB-470A-A036-161F825E4733}" type="slidenum">
              <a:rPr lang="en-IN" smtClean="0"/>
              <a:t>‹#›</a:t>
            </a:fld>
            <a:endParaRPr lang="en-IN"/>
          </a:p>
        </p:txBody>
      </p:sp>
    </p:spTree>
    <p:extLst>
      <p:ext uri="{BB962C8B-B14F-4D97-AF65-F5344CB8AC3E}">
        <p14:creationId xmlns:p14="http://schemas.microsoft.com/office/powerpoint/2010/main" val="364556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A17DC-C1BE-4069-96AD-1BFC32C997BD}"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E16B3-20AB-470A-A036-161F825E4733}" type="slidenum">
              <a:rPr lang="en-IN" smtClean="0"/>
              <a:t>‹#›</a:t>
            </a:fld>
            <a:endParaRPr lang="en-IN"/>
          </a:p>
        </p:txBody>
      </p:sp>
    </p:spTree>
    <p:extLst>
      <p:ext uri="{BB962C8B-B14F-4D97-AF65-F5344CB8AC3E}">
        <p14:creationId xmlns:p14="http://schemas.microsoft.com/office/powerpoint/2010/main" val="3120142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A17DC-C1BE-4069-96AD-1BFC32C997BD}"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E16B3-20AB-470A-A036-161F825E4733}"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60007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A17DC-C1BE-4069-96AD-1BFC32C997BD}"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E16B3-20AB-470A-A036-161F825E4733}" type="slidenum">
              <a:rPr lang="en-IN" smtClean="0"/>
              <a:t>‹#›</a:t>
            </a:fld>
            <a:endParaRPr lang="en-IN"/>
          </a:p>
        </p:txBody>
      </p:sp>
    </p:spTree>
    <p:extLst>
      <p:ext uri="{BB962C8B-B14F-4D97-AF65-F5344CB8AC3E}">
        <p14:creationId xmlns:p14="http://schemas.microsoft.com/office/powerpoint/2010/main" val="4037345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A17DC-C1BE-4069-96AD-1BFC32C997BD}"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E16B3-20AB-470A-A036-161F825E4733}"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7972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A17DC-C1BE-4069-96AD-1BFC32C997BD}"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E16B3-20AB-470A-A036-161F825E4733}" type="slidenum">
              <a:rPr lang="en-IN" smtClean="0"/>
              <a:t>‹#›</a:t>
            </a:fld>
            <a:endParaRPr lang="en-IN"/>
          </a:p>
        </p:txBody>
      </p:sp>
    </p:spTree>
    <p:extLst>
      <p:ext uri="{BB962C8B-B14F-4D97-AF65-F5344CB8AC3E}">
        <p14:creationId xmlns:p14="http://schemas.microsoft.com/office/powerpoint/2010/main" val="326808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A17DC-C1BE-4069-96AD-1BFC32C997BD}"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E16B3-20AB-470A-A036-161F825E4733}" type="slidenum">
              <a:rPr lang="en-IN" smtClean="0"/>
              <a:t>‹#›</a:t>
            </a:fld>
            <a:endParaRPr lang="en-IN"/>
          </a:p>
        </p:txBody>
      </p:sp>
    </p:spTree>
    <p:extLst>
      <p:ext uri="{BB962C8B-B14F-4D97-AF65-F5344CB8AC3E}">
        <p14:creationId xmlns:p14="http://schemas.microsoft.com/office/powerpoint/2010/main" val="39594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A17DC-C1BE-4069-96AD-1BFC32C997BD}"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E16B3-20AB-470A-A036-161F825E4733}" type="slidenum">
              <a:rPr lang="en-IN" smtClean="0"/>
              <a:t>‹#›</a:t>
            </a:fld>
            <a:endParaRPr lang="en-IN"/>
          </a:p>
        </p:txBody>
      </p:sp>
    </p:spTree>
    <p:extLst>
      <p:ext uri="{BB962C8B-B14F-4D97-AF65-F5344CB8AC3E}">
        <p14:creationId xmlns:p14="http://schemas.microsoft.com/office/powerpoint/2010/main" val="28511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A17DC-C1BE-4069-96AD-1BFC32C997BD}"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E16B3-20AB-470A-A036-161F825E4733}" type="slidenum">
              <a:rPr lang="en-IN" smtClean="0"/>
              <a:t>‹#›</a:t>
            </a:fld>
            <a:endParaRPr lang="en-IN"/>
          </a:p>
        </p:txBody>
      </p:sp>
    </p:spTree>
    <p:extLst>
      <p:ext uri="{BB962C8B-B14F-4D97-AF65-F5344CB8AC3E}">
        <p14:creationId xmlns:p14="http://schemas.microsoft.com/office/powerpoint/2010/main" val="138652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A17DC-C1BE-4069-96AD-1BFC32C997BD}"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E16B3-20AB-470A-A036-161F825E4733}" type="slidenum">
              <a:rPr lang="en-IN" smtClean="0"/>
              <a:t>‹#›</a:t>
            </a:fld>
            <a:endParaRPr lang="en-IN"/>
          </a:p>
        </p:txBody>
      </p:sp>
    </p:spTree>
    <p:extLst>
      <p:ext uri="{BB962C8B-B14F-4D97-AF65-F5344CB8AC3E}">
        <p14:creationId xmlns:p14="http://schemas.microsoft.com/office/powerpoint/2010/main" val="206825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CA17DC-C1BE-4069-96AD-1BFC32C997BD}"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5E16B3-20AB-470A-A036-161F825E4733}" type="slidenum">
              <a:rPr lang="en-IN" smtClean="0"/>
              <a:t>‹#›</a:t>
            </a:fld>
            <a:endParaRPr lang="en-IN"/>
          </a:p>
        </p:txBody>
      </p:sp>
    </p:spTree>
    <p:extLst>
      <p:ext uri="{BB962C8B-B14F-4D97-AF65-F5344CB8AC3E}">
        <p14:creationId xmlns:p14="http://schemas.microsoft.com/office/powerpoint/2010/main" val="72058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CA17DC-C1BE-4069-96AD-1BFC32C997BD}"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5E16B3-20AB-470A-A036-161F825E4733}" type="slidenum">
              <a:rPr lang="en-IN" smtClean="0"/>
              <a:t>‹#›</a:t>
            </a:fld>
            <a:endParaRPr lang="en-IN"/>
          </a:p>
        </p:txBody>
      </p:sp>
    </p:spTree>
    <p:extLst>
      <p:ext uri="{BB962C8B-B14F-4D97-AF65-F5344CB8AC3E}">
        <p14:creationId xmlns:p14="http://schemas.microsoft.com/office/powerpoint/2010/main" val="187799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CA17DC-C1BE-4069-96AD-1BFC32C997BD}" type="datetimeFigureOut">
              <a:rPr lang="en-IN" smtClean="0"/>
              <a:t>19-10-2024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5E16B3-20AB-470A-A036-161F825E4733}" type="slidenum">
              <a:rPr lang="en-IN" smtClean="0"/>
              <a:t>‹#›</a:t>
            </a:fld>
            <a:endParaRPr lang="en-IN"/>
          </a:p>
        </p:txBody>
      </p:sp>
    </p:spTree>
    <p:extLst>
      <p:ext uri="{BB962C8B-B14F-4D97-AF65-F5344CB8AC3E}">
        <p14:creationId xmlns:p14="http://schemas.microsoft.com/office/powerpoint/2010/main" val="157704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A17DC-C1BE-4069-96AD-1BFC32C997BD}" type="datetimeFigureOut">
              <a:rPr lang="en-IN" smtClean="0"/>
              <a:t>19-10-2024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5E16B3-20AB-470A-A036-161F825E4733}" type="slidenum">
              <a:rPr lang="en-IN" smtClean="0"/>
              <a:t>‹#›</a:t>
            </a:fld>
            <a:endParaRPr lang="en-IN"/>
          </a:p>
        </p:txBody>
      </p:sp>
    </p:spTree>
    <p:extLst>
      <p:ext uri="{BB962C8B-B14F-4D97-AF65-F5344CB8AC3E}">
        <p14:creationId xmlns:p14="http://schemas.microsoft.com/office/powerpoint/2010/main" val="411390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CA17DC-C1BE-4069-96AD-1BFC32C997BD}"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5E16B3-20AB-470A-A036-161F825E4733}" type="slidenum">
              <a:rPr lang="en-IN" smtClean="0"/>
              <a:t>‹#›</a:t>
            </a:fld>
            <a:endParaRPr lang="en-IN"/>
          </a:p>
        </p:txBody>
      </p:sp>
    </p:spTree>
    <p:extLst>
      <p:ext uri="{BB962C8B-B14F-4D97-AF65-F5344CB8AC3E}">
        <p14:creationId xmlns:p14="http://schemas.microsoft.com/office/powerpoint/2010/main" val="152378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CA17DC-C1BE-4069-96AD-1BFC32C997BD}"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5E16B3-20AB-470A-A036-161F825E4733}" type="slidenum">
              <a:rPr lang="en-IN" smtClean="0"/>
              <a:t>‹#›</a:t>
            </a:fld>
            <a:endParaRPr lang="en-IN"/>
          </a:p>
        </p:txBody>
      </p:sp>
    </p:spTree>
    <p:extLst>
      <p:ext uri="{BB962C8B-B14F-4D97-AF65-F5344CB8AC3E}">
        <p14:creationId xmlns:p14="http://schemas.microsoft.com/office/powerpoint/2010/main" val="2269781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CCA17DC-C1BE-4069-96AD-1BFC32C997BD}" type="datetimeFigureOut">
              <a:rPr lang="en-IN" smtClean="0"/>
              <a:t>19-10-2024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25E16B3-20AB-470A-A036-161F825E4733}" type="slidenum">
              <a:rPr lang="en-IN" smtClean="0"/>
              <a:t>‹#›</a:t>
            </a:fld>
            <a:endParaRPr lang="en-IN"/>
          </a:p>
        </p:txBody>
      </p:sp>
    </p:spTree>
    <p:extLst>
      <p:ext uri="{BB962C8B-B14F-4D97-AF65-F5344CB8AC3E}">
        <p14:creationId xmlns:p14="http://schemas.microsoft.com/office/powerpoint/2010/main" val="3462783195"/>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mongodb-dropindex-method/" TargetMode="External"/><Relationship Id="rId2" Type="http://schemas.openxmlformats.org/officeDocument/2006/relationships/hyperlink" Target="https://www.geeksforgeeks.org/mongodb-db-collection-createindex-method/"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mongodb-db-collection-createindex-method/"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6D9D-67F7-D711-8427-AE221D576395}"/>
              </a:ext>
            </a:extLst>
          </p:cNvPr>
          <p:cNvSpPr>
            <a:spLocks noGrp="1"/>
          </p:cNvSpPr>
          <p:nvPr>
            <p:ph type="ctrTitle"/>
          </p:nvPr>
        </p:nvSpPr>
        <p:spPr/>
        <p:txBody>
          <a:bodyPr/>
          <a:lstStyle/>
          <a:p>
            <a:r>
              <a:rPr lang="en-US" dirty="0"/>
              <a:t>INDEXING IN MONGODB</a:t>
            </a:r>
            <a:endParaRPr lang="en-IN" dirty="0"/>
          </a:p>
        </p:txBody>
      </p:sp>
    </p:spTree>
    <p:extLst>
      <p:ext uri="{BB962C8B-B14F-4D97-AF65-F5344CB8AC3E}">
        <p14:creationId xmlns:p14="http://schemas.microsoft.com/office/powerpoint/2010/main" val="367144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DF9163-62AC-C728-1F02-0ADEA22D9CF2}"/>
              </a:ext>
            </a:extLst>
          </p:cNvPr>
          <p:cNvSpPr>
            <a:spLocks noGrp="1"/>
          </p:cNvSpPr>
          <p:nvPr>
            <p:ph type="title"/>
          </p:nvPr>
        </p:nvSpPr>
        <p:spPr>
          <a:xfrm>
            <a:off x="1828800" y="220132"/>
            <a:ext cx="8534400" cy="1507067"/>
          </a:xfrm>
        </p:spPr>
        <p:txBody>
          <a:bodyPr/>
          <a:lstStyle/>
          <a:p>
            <a:r>
              <a:rPr lang="en-US" dirty="0"/>
              <a:t>INDEXING</a:t>
            </a:r>
            <a:endParaRPr lang="en-IN" dirty="0"/>
          </a:p>
        </p:txBody>
      </p:sp>
      <p:sp>
        <p:nvSpPr>
          <p:cNvPr id="5" name="Title 1">
            <a:extLst>
              <a:ext uri="{FF2B5EF4-FFF2-40B4-BE49-F238E27FC236}">
                <a16:creationId xmlns:a16="http://schemas.microsoft.com/office/drawing/2014/main" id="{C5EEBDB8-ACBF-26C1-653D-4BCD0405D932}"/>
              </a:ext>
            </a:extLst>
          </p:cNvPr>
          <p:cNvSpPr txBox="1">
            <a:spLocks/>
          </p:cNvSpPr>
          <p:nvPr/>
        </p:nvSpPr>
        <p:spPr>
          <a:xfrm>
            <a:off x="0" y="1341344"/>
            <a:ext cx="12192000" cy="1507067"/>
          </a:xfrm>
          <a:prstGeom prst="rect">
            <a:avLst/>
          </a:prstGeom>
          <a:effectLst/>
        </p:spPr>
        <p:txBody>
          <a:bodyPr vert="horz" lIns="91440" tIns="45720" rIns="91440" bIns="45720" rtlCol="0" anchor="ctr">
            <a:normAutofit fontScale="5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rgbClr val="273239"/>
                </a:solidFill>
                <a:latin typeface="Nunito" pitchFamily="2" charset="0"/>
              </a:rPr>
              <a:t>Indexing </a:t>
            </a:r>
            <a:r>
              <a:rPr lang="en-US">
                <a:solidFill>
                  <a:srgbClr val="273239"/>
                </a:solidFill>
                <a:latin typeface="Nunito" pitchFamily="2" charset="0"/>
              </a:rPr>
              <a:t>in </a:t>
            </a:r>
            <a:r>
              <a:rPr lang="en-US" b="1">
                <a:solidFill>
                  <a:srgbClr val="273239"/>
                </a:solidFill>
                <a:latin typeface="Nunito" pitchFamily="2" charset="0"/>
              </a:rPr>
              <a:t>MongoDB </a:t>
            </a:r>
            <a:r>
              <a:rPr lang="en-US">
                <a:solidFill>
                  <a:srgbClr val="273239"/>
                </a:solidFill>
                <a:latin typeface="Nunito" pitchFamily="2" charset="0"/>
              </a:rPr>
              <a:t>is a crucial feature that enhances query processing efficiency. Without indexing, MongoDB must scan every document in a collection to retrieve the </a:t>
            </a:r>
            <a:r>
              <a:rPr lang="en-US" b="1">
                <a:solidFill>
                  <a:srgbClr val="273239"/>
                </a:solidFill>
                <a:latin typeface="Nunito" pitchFamily="2" charset="0"/>
              </a:rPr>
              <a:t>matching </a:t>
            </a:r>
            <a:r>
              <a:rPr lang="en-US">
                <a:solidFill>
                  <a:srgbClr val="273239"/>
                </a:solidFill>
                <a:latin typeface="Nunito" pitchFamily="2" charset="0"/>
              </a:rPr>
              <a:t>documents and leading to</a:t>
            </a:r>
            <a:r>
              <a:rPr lang="en-US" b="1">
                <a:solidFill>
                  <a:srgbClr val="273239"/>
                </a:solidFill>
                <a:latin typeface="Nunito" pitchFamily="2" charset="0"/>
              </a:rPr>
              <a:t> slower query performance</a:t>
            </a:r>
            <a:r>
              <a:rPr lang="en-US">
                <a:solidFill>
                  <a:srgbClr val="273239"/>
                </a:solidFill>
                <a:latin typeface="Nunito" pitchFamily="2" charset="0"/>
              </a:rPr>
              <a:t>. </a:t>
            </a:r>
            <a:r>
              <a:rPr lang="en-US" b="1">
                <a:solidFill>
                  <a:srgbClr val="273239"/>
                </a:solidFill>
                <a:latin typeface="Nunito" pitchFamily="2" charset="0"/>
              </a:rPr>
              <a:t>Indexes </a:t>
            </a:r>
            <a:r>
              <a:rPr lang="en-US">
                <a:solidFill>
                  <a:srgbClr val="273239"/>
                </a:solidFill>
                <a:latin typeface="Nunito" pitchFamily="2" charset="0"/>
              </a:rPr>
              <a:t>are special data structures that store information about the documents in a way that makes it easier for MongoDB to quickly locate the right data.</a:t>
            </a:r>
            <a:endParaRPr lang="en-IN" dirty="0"/>
          </a:p>
        </p:txBody>
      </p:sp>
    </p:spTree>
    <p:extLst>
      <p:ext uri="{BB962C8B-B14F-4D97-AF65-F5344CB8AC3E}">
        <p14:creationId xmlns:p14="http://schemas.microsoft.com/office/powerpoint/2010/main" val="332443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DB3BF-732A-C927-3C92-B2FACADC1FE5}"/>
              </a:ext>
            </a:extLst>
          </p:cNvPr>
          <p:cNvSpPr>
            <a:spLocks noGrp="1"/>
          </p:cNvSpPr>
          <p:nvPr>
            <p:ph type="title"/>
          </p:nvPr>
        </p:nvSpPr>
        <p:spPr>
          <a:xfrm>
            <a:off x="1415845" y="0"/>
            <a:ext cx="8534400" cy="1507067"/>
          </a:xfrm>
        </p:spPr>
        <p:txBody>
          <a:bodyPr/>
          <a:lstStyle/>
          <a:p>
            <a:r>
              <a:rPr lang="en-US" dirty="0"/>
              <a:t>INDEX TYPES</a:t>
            </a:r>
            <a:endParaRPr lang="en-IN" dirty="0"/>
          </a:p>
        </p:txBody>
      </p:sp>
      <p:sp>
        <p:nvSpPr>
          <p:cNvPr id="4" name="TextBox 3">
            <a:extLst>
              <a:ext uri="{FF2B5EF4-FFF2-40B4-BE49-F238E27FC236}">
                <a16:creationId xmlns:a16="http://schemas.microsoft.com/office/drawing/2014/main" id="{19B579F5-4CD9-49CB-81F5-E6D5C6240360}"/>
              </a:ext>
            </a:extLst>
          </p:cNvPr>
          <p:cNvSpPr txBox="1"/>
          <p:nvPr/>
        </p:nvSpPr>
        <p:spPr>
          <a:xfrm>
            <a:off x="0" y="1219200"/>
            <a:ext cx="12192000" cy="1477328"/>
          </a:xfrm>
          <a:prstGeom prst="rect">
            <a:avLst/>
          </a:prstGeom>
          <a:noFill/>
        </p:spPr>
        <p:txBody>
          <a:bodyPr wrap="square">
            <a:spAutoFit/>
          </a:bodyPr>
          <a:lstStyle/>
          <a:p>
            <a:pPr algn="l" rtl="0" fontAlgn="base"/>
            <a:r>
              <a:rPr lang="en-US" b="0" i="0" dirty="0">
                <a:solidFill>
                  <a:srgbClr val="273239"/>
                </a:solidFill>
                <a:effectLst/>
                <a:latin typeface="Nunito" pitchFamily="2" charset="0"/>
              </a:rPr>
              <a:t>MongoDB provides different types of indexes that are used according to the data type or queries. The indexes supported by MongoDB is are as follows:</a:t>
            </a:r>
          </a:p>
          <a:p>
            <a:pPr algn="l" rtl="0" fontAlgn="base"/>
            <a:r>
              <a:rPr lang="en-US" b="1" i="0" dirty="0">
                <a:solidFill>
                  <a:srgbClr val="273239"/>
                </a:solidFill>
                <a:effectLst/>
                <a:latin typeface="Nunito" pitchFamily="2" charset="0"/>
              </a:rPr>
              <a:t>1. Single field Index: </a:t>
            </a:r>
            <a:r>
              <a:rPr lang="en-US" b="0" i="0" dirty="0">
                <a:solidFill>
                  <a:srgbClr val="273239"/>
                </a:solidFill>
                <a:effectLst/>
                <a:latin typeface="Nunito" pitchFamily="2" charset="0"/>
              </a:rPr>
              <a:t>A single field index means index on a single field of a document. This index is helpful for fetching data in ascending as well as descending order. </a:t>
            </a:r>
          </a:p>
          <a:p>
            <a:pPr algn="l" rtl="0"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6A9E8518-95DB-72CA-DCEB-7F4C7BF9C720}"/>
              </a:ext>
            </a:extLst>
          </p:cNvPr>
          <p:cNvSpPr txBox="1"/>
          <p:nvPr/>
        </p:nvSpPr>
        <p:spPr>
          <a:xfrm>
            <a:off x="-68826" y="2389238"/>
            <a:ext cx="12260826" cy="923330"/>
          </a:xfrm>
          <a:prstGeom prst="rect">
            <a:avLst/>
          </a:prstGeom>
          <a:noFill/>
        </p:spPr>
        <p:txBody>
          <a:bodyPr wrap="square">
            <a:spAutoFit/>
          </a:bodyPr>
          <a:lstStyle/>
          <a:p>
            <a:r>
              <a:rPr lang="en-US" b="1" i="0" dirty="0">
                <a:solidFill>
                  <a:srgbClr val="273239"/>
                </a:solidFill>
                <a:effectLst/>
                <a:latin typeface="Nunito" pitchFamily="2" charset="0"/>
              </a:rPr>
              <a:t>2. Compound Index: </a:t>
            </a:r>
            <a:r>
              <a:rPr lang="en-US" b="0" i="0" dirty="0">
                <a:solidFill>
                  <a:srgbClr val="273239"/>
                </a:solidFill>
                <a:effectLst/>
                <a:latin typeface="Nunito" pitchFamily="2" charset="0"/>
              </a:rPr>
              <a:t>We can combine multiple fields for compound indexing and that will help for searching or filtering documents in that way. Or in other words, the compound index is an index where a single index structure holds multiple references.</a:t>
            </a:r>
            <a:endParaRPr lang="en-IN" dirty="0"/>
          </a:p>
        </p:txBody>
      </p:sp>
      <p:sp>
        <p:nvSpPr>
          <p:cNvPr id="8" name="TextBox 7">
            <a:extLst>
              <a:ext uri="{FF2B5EF4-FFF2-40B4-BE49-F238E27FC236}">
                <a16:creationId xmlns:a16="http://schemas.microsoft.com/office/drawing/2014/main" id="{2412E8CC-4880-475F-9A90-62FFD88FE956}"/>
              </a:ext>
            </a:extLst>
          </p:cNvPr>
          <p:cNvSpPr txBox="1"/>
          <p:nvPr/>
        </p:nvSpPr>
        <p:spPr>
          <a:xfrm>
            <a:off x="0" y="3312568"/>
            <a:ext cx="12192000" cy="923330"/>
          </a:xfrm>
          <a:prstGeom prst="rect">
            <a:avLst/>
          </a:prstGeom>
          <a:noFill/>
        </p:spPr>
        <p:txBody>
          <a:bodyPr wrap="square">
            <a:spAutoFit/>
          </a:bodyPr>
          <a:lstStyle/>
          <a:p>
            <a:r>
              <a:rPr lang="en-US" b="1" i="0" dirty="0">
                <a:solidFill>
                  <a:srgbClr val="273239"/>
                </a:solidFill>
                <a:effectLst/>
                <a:latin typeface="Nunito" pitchFamily="2" charset="0"/>
              </a:rPr>
              <a:t>3. Multikey Index: </a:t>
            </a:r>
            <a:r>
              <a:rPr lang="en-US" b="0" i="0" dirty="0">
                <a:solidFill>
                  <a:srgbClr val="273239"/>
                </a:solidFill>
                <a:effectLst/>
                <a:latin typeface="Nunito" pitchFamily="2" charset="0"/>
              </a:rPr>
              <a:t>MongoDB uses the multikey indexes to index the values stored in arrays. When we index a field that holds an array value then MongoDB automatically creates a separate index of each and every value present in that array. </a:t>
            </a:r>
            <a:endParaRPr lang="en-IN" dirty="0"/>
          </a:p>
        </p:txBody>
      </p:sp>
      <p:sp>
        <p:nvSpPr>
          <p:cNvPr id="10" name="TextBox 9">
            <a:extLst>
              <a:ext uri="{FF2B5EF4-FFF2-40B4-BE49-F238E27FC236}">
                <a16:creationId xmlns:a16="http://schemas.microsoft.com/office/drawing/2014/main" id="{A28F3B4D-BC1F-12A6-FF5E-51A2E76D4CA5}"/>
              </a:ext>
            </a:extLst>
          </p:cNvPr>
          <p:cNvSpPr txBox="1"/>
          <p:nvPr/>
        </p:nvSpPr>
        <p:spPr>
          <a:xfrm>
            <a:off x="0" y="4194739"/>
            <a:ext cx="12192000" cy="646331"/>
          </a:xfrm>
          <a:prstGeom prst="rect">
            <a:avLst/>
          </a:prstGeom>
          <a:noFill/>
        </p:spPr>
        <p:txBody>
          <a:bodyPr wrap="square">
            <a:spAutoFit/>
          </a:bodyPr>
          <a:lstStyle/>
          <a:p>
            <a:r>
              <a:rPr lang="en-US" b="1" i="0" dirty="0">
                <a:solidFill>
                  <a:srgbClr val="273239"/>
                </a:solidFill>
                <a:effectLst/>
                <a:latin typeface="Nunito" pitchFamily="2" charset="0"/>
              </a:rPr>
              <a:t>4. Geospatial Indexes:</a:t>
            </a:r>
            <a:r>
              <a:rPr lang="en-US" b="0" i="0" dirty="0">
                <a:solidFill>
                  <a:srgbClr val="273239"/>
                </a:solidFill>
                <a:effectLst/>
                <a:latin typeface="Nunito" pitchFamily="2" charset="0"/>
              </a:rPr>
              <a:t> It is an important feature in MongoDB. MongoDB provides two geospatial indexes known as 2d indexes and 2d sphere indexes using these indexes we can query geospatial data.</a:t>
            </a:r>
            <a:endParaRPr lang="en-IN" dirty="0"/>
          </a:p>
        </p:txBody>
      </p:sp>
      <p:sp>
        <p:nvSpPr>
          <p:cNvPr id="12" name="TextBox 11">
            <a:extLst>
              <a:ext uri="{FF2B5EF4-FFF2-40B4-BE49-F238E27FC236}">
                <a16:creationId xmlns:a16="http://schemas.microsoft.com/office/drawing/2014/main" id="{1C389684-AFE8-485D-66EA-4ED85EEF099A}"/>
              </a:ext>
            </a:extLst>
          </p:cNvPr>
          <p:cNvSpPr txBox="1"/>
          <p:nvPr/>
        </p:nvSpPr>
        <p:spPr>
          <a:xfrm>
            <a:off x="0" y="4768645"/>
            <a:ext cx="12192000" cy="923330"/>
          </a:xfrm>
          <a:prstGeom prst="rect">
            <a:avLst/>
          </a:prstGeom>
          <a:noFill/>
        </p:spPr>
        <p:txBody>
          <a:bodyPr wrap="square">
            <a:spAutoFit/>
          </a:bodyPr>
          <a:lstStyle/>
          <a:p>
            <a:r>
              <a:rPr lang="en-US" b="1" i="0" dirty="0">
                <a:solidFill>
                  <a:srgbClr val="273239"/>
                </a:solidFill>
                <a:effectLst/>
                <a:latin typeface="Nunito" pitchFamily="2" charset="0"/>
              </a:rPr>
              <a:t>5. Text Index: </a:t>
            </a:r>
            <a:r>
              <a:rPr lang="en-US" b="0" i="0" dirty="0">
                <a:solidFill>
                  <a:srgbClr val="273239"/>
                </a:solidFill>
                <a:effectLst/>
                <a:latin typeface="Nunito" pitchFamily="2" charset="0"/>
              </a:rPr>
              <a:t>MongoDB supports query operations that perform a text search of string content. Text index allows us to find the string content in the specified collection. It can include any field that contains string content or an array of string items.</a:t>
            </a:r>
            <a:endParaRPr lang="en-IN" dirty="0"/>
          </a:p>
        </p:txBody>
      </p:sp>
      <p:sp>
        <p:nvSpPr>
          <p:cNvPr id="14" name="TextBox 13">
            <a:extLst>
              <a:ext uri="{FF2B5EF4-FFF2-40B4-BE49-F238E27FC236}">
                <a16:creationId xmlns:a16="http://schemas.microsoft.com/office/drawing/2014/main" id="{E0A5120A-4408-3ED5-28D4-65386D10DCC0}"/>
              </a:ext>
            </a:extLst>
          </p:cNvPr>
          <p:cNvSpPr txBox="1"/>
          <p:nvPr/>
        </p:nvSpPr>
        <p:spPr>
          <a:xfrm>
            <a:off x="0" y="5638800"/>
            <a:ext cx="12192000" cy="646331"/>
          </a:xfrm>
          <a:prstGeom prst="rect">
            <a:avLst/>
          </a:prstGeom>
          <a:noFill/>
        </p:spPr>
        <p:txBody>
          <a:bodyPr wrap="square">
            <a:spAutoFit/>
          </a:bodyPr>
          <a:lstStyle/>
          <a:p>
            <a:r>
              <a:rPr lang="en-US" b="1" i="0" dirty="0">
                <a:solidFill>
                  <a:srgbClr val="273239"/>
                </a:solidFill>
                <a:effectLst/>
                <a:latin typeface="Nunito" pitchFamily="2" charset="0"/>
              </a:rPr>
              <a:t>6. Hash Index: </a:t>
            </a:r>
            <a:r>
              <a:rPr lang="en-US" b="0" i="0" dirty="0">
                <a:solidFill>
                  <a:srgbClr val="273239"/>
                </a:solidFill>
                <a:effectLst/>
                <a:latin typeface="Nunito" pitchFamily="2" charset="0"/>
              </a:rPr>
              <a:t>To</a:t>
            </a:r>
            <a:r>
              <a:rPr lang="en-US" b="1" i="0" dirty="0">
                <a:solidFill>
                  <a:srgbClr val="273239"/>
                </a:solidFill>
                <a:effectLst/>
                <a:latin typeface="Nunito" pitchFamily="2" charset="0"/>
              </a:rPr>
              <a:t> </a:t>
            </a:r>
            <a:r>
              <a:rPr lang="en-US" b="0" i="0" dirty="0">
                <a:solidFill>
                  <a:srgbClr val="273239"/>
                </a:solidFill>
                <a:effectLst/>
                <a:latin typeface="Nunito" pitchFamily="2" charset="0"/>
              </a:rPr>
              <a:t>maintain the entries with hashes of the values of the indexed field(mostly _id field in all collections), we use Hash Index.</a:t>
            </a:r>
            <a:endParaRPr lang="en-IN" dirty="0"/>
          </a:p>
        </p:txBody>
      </p:sp>
      <p:sp>
        <p:nvSpPr>
          <p:cNvPr id="16" name="TextBox 15">
            <a:extLst>
              <a:ext uri="{FF2B5EF4-FFF2-40B4-BE49-F238E27FC236}">
                <a16:creationId xmlns:a16="http://schemas.microsoft.com/office/drawing/2014/main" id="{50774E63-0AB8-C94F-601B-7D807E5E586A}"/>
              </a:ext>
            </a:extLst>
          </p:cNvPr>
          <p:cNvSpPr txBox="1"/>
          <p:nvPr/>
        </p:nvSpPr>
        <p:spPr>
          <a:xfrm>
            <a:off x="0" y="6224722"/>
            <a:ext cx="12192000" cy="646331"/>
          </a:xfrm>
          <a:prstGeom prst="rect">
            <a:avLst/>
          </a:prstGeom>
          <a:noFill/>
        </p:spPr>
        <p:txBody>
          <a:bodyPr wrap="square">
            <a:spAutoFit/>
          </a:bodyPr>
          <a:lstStyle/>
          <a:p>
            <a:r>
              <a:rPr lang="en-US" b="1" i="0" dirty="0">
                <a:solidFill>
                  <a:srgbClr val="273239"/>
                </a:solidFill>
                <a:effectLst/>
                <a:latin typeface="Nunito" pitchFamily="2" charset="0"/>
              </a:rPr>
              <a:t>7. Wildcard Index: </a:t>
            </a:r>
            <a:r>
              <a:rPr lang="en-US" b="0" i="0" dirty="0">
                <a:solidFill>
                  <a:srgbClr val="273239"/>
                </a:solidFill>
                <a:effectLst/>
                <a:latin typeface="Nunito" pitchFamily="2" charset="0"/>
              </a:rPr>
              <a:t>MongoDB supports creating indexes either on a field or set of fields and if the set of fields are mentioned, it is called as Wildcard Index.</a:t>
            </a:r>
            <a:endParaRPr lang="en-IN" dirty="0"/>
          </a:p>
        </p:txBody>
      </p:sp>
    </p:spTree>
    <p:extLst>
      <p:ext uri="{BB962C8B-B14F-4D97-AF65-F5344CB8AC3E}">
        <p14:creationId xmlns:p14="http://schemas.microsoft.com/office/powerpoint/2010/main" val="1837244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A970-C1DE-289F-B27A-96FB43D5F3B6}"/>
              </a:ext>
            </a:extLst>
          </p:cNvPr>
          <p:cNvSpPr>
            <a:spLocks noGrp="1"/>
          </p:cNvSpPr>
          <p:nvPr>
            <p:ph type="title"/>
          </p:nvPr>
        </p:nvSpPr>
        <p:spPr>
          <a:xfrm>
            <a:off x="167148" y="2743200"/>
            <a:ext cx="9537291" cy="206478"/>
          </a:xfrm>
        </p:spPr>
        <p:txBody>
          <a:bodyPr>
            <a:normAutofit fontScale="90000"/>
          </a:bodyPr>
          <a:lstStyle/>
          <a:p>
            <a:r>
              <a:rPr lang="en-US" dirty="0"/>
              <a:t>COMPOUND INDEXES</a:t>
            </a:r>
            <a:br>
              <a:rPr lang="en-US" dirty="0"/>
            </a:br>
            <a:r>
              <a:rPr lang="en-US" b="1" i="0" dirty="0">
                <a:solidFill>
                  <a:srgbClr val="273239"/>
                </a:solidFill>
                <a:effectLst/>
                <a:latin typeface="Nunito" pitchFamily="2" charset="0"/>
              </a:rPr>
              <a:t>MongoDB Compound Indexes </a:t>
            </a:r>
            <a:r>
              <a:rPr lang="en-US" b="0" i="0" dirty="0">
                <a:solidFill>
                  <a:srgbClr val="273239"/>
                </a:solidFill>
                <a:effectLst/>
                <a:latin typeface="Nunito" pitchFamily="2" charset="0"/>
              </a:rPr>
              <a:t>are an advanced feature designed to enhance query performance by indexing multiple fields within a collection. These indexes allow MongoDB to quickly locate documents based on multiple criteria, significantly </a:t>
            </a:r>
            <a:r>
              <a:rPr lang="en-US" b="1" i="0" dirty="0">
                <a:solidFill>
                  <a:srgbClr val="273239"/>
                </a:solidFill>
                <a:effectLst/>
                <a:latin typeface="Nunito" pitchFamily="2" charset="0"/>
              </a:rPr>
              <a:t>improving efficiency </a:t>
            </a:r>
            <a:r>
              <a:rPr lang="en-US" b="0" i="0" dirty="0">
                <a:solidFill>
                  <a:srgbClr val="273239"/>
                </a:solidFill>
                <a:effectLst/>
                <a:latin typeface="Nunito" pitchFamily="2" charset="0"/>
              </a:rPr>
              <a:t>and </a:t>
            </a:r>
            <a:r>
              <a:rPr lang="en-US" b="1" i="0" dirty="0">
                <a:solidFill>
                  <a:srgbClr val="273239"/>
                </a:solidFill>
                <a:effectLst/>
                <a:latin typeface="Nunito" pitchFamily="2" charset="0"/>
              </a:rPr>
              <a:t>speed</a:t>
            </a:r>
            <a:r>
              <a:rPr lang="en-US" b="0" i="0" dirty="0">
                <a:solidFill>
                  <a:srgbClr val="273239"/>
                </a:solidFill>
                <a:effectLst/>
                <a:latin typeface="Nunito" pitchFamily="2" charset="0"/>
              </a:rPr>
              <a:t>.</a:t>
            </a:r>
            <a:endParaRPr lang="en-IN" dirty="0"/>
          </a:p>
        </p:txBody>
      </p:sp>
    </p:spTree>
    <p:extLst>
      <p:ext uri="{BB962C8B-B14F-4D97-AF65-F5344CB8AC3E}">
        <p14:creationId xmlns:p14="http://schemas.microsoft.com/office/powerpoint/2010/main" val="3854643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EA58-2FBD-87E2-E83E-76EDC5F3EA09}"/>
              </a:ext>
            </a:extLst>
          </p:cNvPr>
          <p:cNvSpPr>
            <a:spLocks noGrp="1"/>
          </p:cNvSpPr>
          <p:nvPr>
            <p:ph type="title"/>
          </p:nvPr>
        </p:nvSpPr>
        <p:spPr>
          <a:xfrm>
            <a:off x="133606" y="0"/>
            <a:ext cx="8534400" cy="1507067"/>
          </a:xfrm>
        </p:spPr>
        <p:txBody>
          <a:bodyPr/>
          <a:lstStyle/>
          <a:p>
            <a:r>
              <a:rPr lang="en-US" dirty="0"/>
              <a:t>TEXT INDEXES</a:t>
            </a:r>
            <a:endParaRPr lang="en-IN" dirty="0"/>
          </a:p>
        </p:txBody>
      </p:sp>
      <p:sp>
        <p:nvSpPr>
          <p:cNvPr id="4" name="TextBox 3">
            <a:extLst>
              <a:ext uri="{FF2B5EF4-FFF2-40B4-BE49-F238E27FC236}">
                <a16:creationId xmlns:a16="http://schemas.microsoft.com/office/drawing/2014/main" id="{B34DF0A6-B377-9C4A-D728-36CD28E7DE6E}"/>
              </a:ext>
            </a:extLst>
          </p:cNvPr>
          <p:cNvSpPr txBox="1"/>
          <p:nvPr/>
        </p:nvSpPr>
        <p:spPr>
          <a:xfrm>
            <a:off x="0" y="1179870"/>
            <a:ext cx="12192000" cy="646331"/>
          </a:xfrm>
          <a:prstGeom prst="rect">
            <a:avLst/>
          </a:prstGeom>
          <a:noFill/>
        </p:spPr>
        <p:txBody>
          <a:bodyPr wrap="square">
            <a:spAutoFit/>
          </a:bodyPr>
          <a:lstStyle/>
          <a:p>
            <a:r>
              <a:rPr lang="en-US" b="0" i="0" dirty="0">
                <a:solidFill>
                  <a:srgbClr val="273239"/>
                </a:solidFill>
                <a:effectLst/>
                <a:latin typeface="Nunito" pitchFamily="2" charset="0"/>
              </a:rPr>
              <a:t>The </a:t>
            </a:r>
            <a:r>
              <a:rPr lang="en-US" b="1" i="0" dirty="0">
                <a:solidFill>
                  <a:srgbClr val="273239"/>
                </a:solidFill>
                <a:effectLst/>
                <a:latin typeface="Nunito" pitchFamily="2" charset="0"/>
              </a:rPr>
              <a:t>MongoDB Text Indexes </a:t>
            </a:r>
            <a:r>
              <a:rPr lang="en-US" b="0" i="0" dirty="0">
                <a:solidFill>
                  <a:srgbClr val="273239"/>
                </a:solidFill>
                <a:effectLst/>
                <a:latin typeface="Nunito" pitchFamily="2" charset="0"/>
              </a:rPr>
              <a:t>feature allows users to perform full-text searches on text fields in a collection efficiently. It supports text search queries, enabling users to search for specific words or phrases within text fields.</a:t>
            </a:r>
            <a:endParaRPr lang="en-IN" dirty="0"/>
          </a:p>
        </p:txBody>
      </p:sp>
      <p:sp>
        <p:nvSpPr>
          <p:cNvPr id="6" name="TextBox 5">
            <a:extLst>
              <a:ext uri="{FF2B5EF4-FFF2-40B4-BE49-F238E27FC236}">
                <a16:creationId xmlns:a16="http://schemas.microsoft.com/office/drawing/2014/main" id="{F3E16DB9-EEFC-4407-D0BC-D7EC4D96CDCF}"/>
              </a:ext>
            </a:extLst>
          </p:cNvPr>
          <p:cNvSpPr txBox="1"/>
          <p:nvPr/>
        </p:nvSpPr>
        <p:spPr>
          <a:xfrm>
            <a:off x="0" y="2212257"/>
            <a:ext cx="12192000" cy="1754326"/>
          </a:xfrm>
          <a:prstGeom prst="rect">
            <a:avLst/>
          </a:prstGeom>
          <a:noFill/>
        </p:spPr>
        <p:txBody>
          <a:bodyPr wrap="square">
            <a:spAutoFit/>
          </a:bodyPr>
          <a:lstStyle/>
          <a:p>
            <a:pPr algn="l" fontAlgn="base"/>
            <a:r>
              <a:rPr lang="en-US" b="1" i="0" dirty="0">
                <a:solidFill>
                  <a:srgbClr val="273239"/>
                </a:solidFill>
                <a:effectLst/>
                <a:latin typeface="Nunito" pitchFamily="2" charset="0"/>
              </a:rPr>
              <a:t>Create Text Indexes in MongoDB</a:t>
            </a:r>
          </a:p>
          <a:p>
            <a:pPr algn="l" rtl="0" fontAlgn="base"/>
            <a:r>
              <a:rPr lang="en-US" b="0" i="0" dirty="0">
                <a:solidFill>
                  <a:srgbClr val="273239"/>
                </a:solidFill>
                <a:effectLst/>
                <a:latin typeface="Nunito" pitchFamily="2" charset="0"/>
              </a:rPr>
              <a:t>To create a text index in MongoDB, use the </a:t>
            </a:r>
            <a:r>
              <a:rPr lang="en-US" b="1" i="0" u="sng" dirty="0" err="1">
                <a:solidFill>
                  <a:srgbClr val="273239"/>
                </a:solidFill>
                <a:effectLst/>
                <a:latin typeface="Nunito" pitchFamily="2" charset="0"/>
                <a:hlinkClick r:id="rId2"/>
              </a:rPr>
              <a:t>createIndex</a:t>
            </a:r>
            <a:r>
              <a:rPr lang="en-US" b="1" i="0" u="sng" dirty="0">
                <a:solidFill>
                  <a:srgbClr val="273239"/>
                </a:solidFill>
                <a:effectLst/>
                <a:latin typeface="Nunito" pitchFamily="2" charset="0"/>
                <a:hlinkClick r:id="rId2"/>
              </a:rPr>
              <a:t>() </a:t>
            </a:r>
            <a:r>
              <a:rPr lang="en-US" b="0" i="0" dirty="0">
                <a:solidFill>
                  <a:srgbClr val="273239"/>
                </a:solidFill>
                <a:effectLst/>
                <a:latin typeface="Nunito" pitchFamily="2" charset="0"/>
              </a:rPr>
              <a:t>method and specify the field(s) to be indexed with the “text” type. This allows you to perform full-text searches on the indexed fields.</a:t>
            </a:r>
          </a:p>
          <a:p>
            <a:pPr algn="l" rtl="0" fontAlgn="base"/>
            <a:r>
              <a:rPr lang="en-US" b="0" i="0" dirty="0">
                <a:solidFill>
                  <a:srgbClr val="273239"/>
                </a:solidFill>
                <a:effectLst/>
                <a:latin typeface="Nunito" pitchFamily="2" charset="0"/>
              </a:rPr>
              <a:t>You can index multiple fields in a single text index. MongoDB also supports compound indexes that include a text index key along with other index keys (ascending or descending).</a:t>
            </a:r>
          </a:p>
          <a:p>
            <a:pPr algn="l" rtl="0" fontAlgn="base"/>
            <a:r>
              <a:rPr lang="en-US" b="0" i="0" dirty="0">
                <a:solidFill>
                  <a:srgbClr val="273239"/>
                </a:solidFill>
                <a:effectLst/>
                <a:latin typeface="Nunito" pitchFamily="2" charset="0"/>
              </a:rPr>
              <a:t>To drop a text index, simply use the index name with the </a:t>
            </a:r>
            <a:r>
              <a:rPr lang="en-US" b="1" i="0" u="sng" dirty="0" err="1">
                <a:solidFill>
                  <a:srgbClr val="273239"/>
                </a:solidFill>
                <a:effectLst/>
                <a:latin typeface="Nunito" pitchFamily="2" charset="0"/>
                <a:hlinkClick r:id="rId3"/>
              </a:rPr>
              <a:t>dropIndex</a:t>
            </a:r>
            <a:r>
              <a:rPr lang="en-US" b="1" i="0" u="sng" dirty="0">
                <a:solidFill>
                  <a:srgbClr val="273239"/>
                </a:solidFill>
                <a:effectLst/>
                <a:latin typeface="Nunito" pitchFamily="2" charset="0"/>
                <a:hlinkClick r:id="rId3"/>
              </a:rPr>
              <a:t>()</a:t>
            </a:r>
            <a:r>
              <a:rPr lang="en-US" b="0" i="0" u="sng" dirty="0">
                <a:solidFill>
                  <a:srgbClr val="273239"/>
                </a:solidFill>
                <a:effectLst/>
                <a:latin typeface="Nunito" pitchFamily="2" charset="0"/>
                <a:hlinkClick r:id="rId3"/>
              </a:rPr>
              <a:t> </a:t>
            </a:r>
            <a:r>
              <a:rPr lang="en-US" b="0" i="0" dirty="0">
                <a:solidFill>
                  <a:srgbClr val="273239"/>
                </a:solidFill>
                <a:effectLst/>
                <a:latin typeface="Nunito" pitchFamily="2" charset="0"/>
              </a:rPr>
              <a:t>method.</a:t>
            </a:r>
          </a:p>
        </p:txBody>
      </p:sp>
    </p:spTree>
    <p:extLst>
      <p:ext uri="{BB962C8B-B14F-4D97-AF65-F5344CB8AC3E}">
        <p14:creationId xmlns:p14="http://schemas.microsoft.com/office/powerpoint/2010/main" val="144561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FD8D-ED08-1D9C-D42B-B4F33C839615}"/>
              </a:ext>
            </a:extLst>
          </p:cNvPr>
          <p:cNvSpPr>
            <a:spLocks noGrp="1"/>
          </p:cNvSpPr>
          <p:nvPr>
            <p:ph type="title"/>
          </p:nvPr>
        </p:nvSpPr>
        <p:spPr>
          <a:xfrm>
            <a:off x="241761" y="406945"/>
            <a:ext cx="8534400" cy="1507067"/>
          </a:xfrm>
        </p:spPr>
        <p:txBody>
          <a:bodyPr/>
          <a:lstStyle/>
          <a:p>
            <a:r>
              <a:rPr lang="en-US" dirty="0"/>
              <a:t>MULTIKEY INDEXES</a:t>
            </a:r>
            <a:endParaRPr lang="en-IN" dirty="0"/>
          </a:p>
        </p:txBody>
      </p:sp>
      <p:sp>
        <p:nvSpPr>
          <p:cNvPr id="4" name="TextBox 3">
            <a:extLst>
              <a:ext uri="{FF2B5EF4-FFF2-40B4-BE49-F238E27FC236}">
                <a16:creationId xmlns:a16="http://schemas.microsoft.com/office/drawing/2014/main" id="{61688B5D-DBF7-03F0-7100-550245BF31CC}"/>
              </a:ext>
            </a:extLst>
          </p:cNvPr>
          <p:cNvSpPr txBox="1"/>
          <p:nvPr/>
        </p:nvSpPr>
        <p:spPr>
          <a:xfrm>
            <a:off x="0" y="1396181"/>
            <a:ext cx="12192000" cy="923330"/>
          </a:xfrm>
          <a:prstGeom prst="rect">
            <a:avLst/>
          </a:prstGeom>
          <a:noFill/>
        </p:spPr>
        <p:txBody>
          <a:bodyPr wrap="square">
            <a:spAutoFit/>
          </a:bodyPr>
          <a:lstStyle/>
          <a:p>
            <a:r>
              <a:rPr lang="en-US" b="1" i="0" dirty="0">
                <a:solidFill>
                  <a:srgbClr val="273239"/>
                </a:solidFill>
                <a:effectLst/>
                <a:latin typeface="Nunito" pitchFamily="2" charset="0"/>
              </a:rPr>
              <a:t>MongoDB</a:t>
            </a:r>
            <a:r>
              <a:rPr lang="en-US" b="0" i="0" dirty="0">
                <a:solidFill>
                  <a:srgbClr val="273239"/>
                </a:solidFill>
                <a:effectLst/>
                <a:latin typeface="Nunito" pitchFamily="2" charset="0"/>
              </a:rPr>
              <a:t> </a:t>
            </a:r>
            <a:r>
              <a:rPr lang="en-US" b="1" i="0" dirty="0">
                <a:solidFill>
                  <a:srgbClr val="273239"/>
                </a:solidFill>
                <a:effectLst/>
                <a:latin typeface="Nunito" pitchFamily="2" charset="0"/>
              </a:rPr>
              <a:t>multikey indexes </a:t>
            </a:r>
            <a:r>
              <a:rPr lang="en-US" b="0" i="0" dirty="0">
                <a:solidFill>
                  <a:srgbClr val="273239"/>
                </a:solidFill>
                <a:effectLst/>
                <a:latin typeface="Nunito" pitchFamily="2" charset="0"/>
              </a:rPr>
              <a:t>are essential for optimizing queries involving fields that contain </a:t>
            </a:r>
            <a:r>
              <a:rPr lang="en-US" b="1" i="0" dirty="0">
                <a:solidFill>
                  <a:srgbClr val="273239"/>
                </a:solidFill>
                <a:effectLst/>
                <a:latin typeface="Nunito" pitchFamily="2" charset="0"/>
              </a:rPr>
              <a:t>array </a:t>
            </a:r>
            <a:r>
              <a:rPr lang="en-US" b="0" i="0" dirty="0">
                <a:solidFill>
                  <a:srgbClr val="273239"/>
                </a:solidFill>
                <a:effectLst/>
                <a:latin typeface="Nunito" pitchFamily="2" charset="0"/>
              </a:rPr>
              <a:t>values. These indexes are automatically created by MongoDB when an array field is indexed and allowing for efficient querying and sorting of data within arrays.</a:t>
            </a:r>
            <a:endParaRPr lang="en-IN" dirty="0"/>
          </a:p>
        </p:txBody>
      </p:sp>
      <p:sp>
        <p:nvSpPr>
          <p:cNvPr id="7" name="TextBox 6">
            <a:extLst>
              <a:ext uri="{FF2B5EF4-FFF2-40B4-BE49-F238E27FC236}">
                <a16:creationId xmlns:a16="http://schemas.microsoft.com/office/drawing/2014/main" id="{EA58B76B-0A68-5777-2003-E6DE86DC1DFD}"/>
              </a:ext>
            </a:extLst>
          </p:cNvPr>
          <p:cNvSpPr txBox="1"/>
          <p:nvPr/>
        </p:nvSpPr>
        <p:spPr>
          <a:xfrm>
            <a:off x="0" y="2389238"/>
            <a:ext cx="12192000" cy="923330"/>
          </a:xfrm>
          <a:prstGeom prst="rect">
            <a:avLst/>
          </a:prstGeom>
          <a:noFill/>
        </p:spPr>
        <p:txBody>
          <a:bodyPr wrap="square">
            <a:spAutoFit/>
          </a:bodyPr>
          <a:lstStyle/>
          <a:p>
            <a:pPr algn="l" fontAlgn="base"/>
            <a:r>
              <a:rPr lang="en-US" b="1" i="0" dirty="0">
                <a:solidFill>
                  <a:srgbClr val="273239"/>
                </a:solidFill>
                <a:effectLst/>
                <a:latin typeface="Nunito" pitchFamily="2" charset="0"/>
              </a:rPr>
              <a:t>How to Create a Multikey Index?</a:t>
            </a:r>
          </a:p>
          <a:p>
            <a:pPr algn="just" rtl="0" fontAlgn="base"/>
            <a:r>
              <a:rPr lang="en-US" b="0" i="0" dirty="0">
                <a:solidFill>
                  <a:srgbClr val="273239"/>
                </a:solidFill>
                <a:effectLst/>
                <a:latin typeface="Nunito" pitchFamily="2" charset="0"/>
              </a:rPr>
              <a:t>To create a Multikey Index in MongoDB use the</a:t>
            </a:r>
            <a:r>
              <a:rPr lang="en-US" b="0" i="0" u="sng" dirty="0">
                <a:solidFill>
                  <a:srgbClr val="273239"/>
                </a:solidFill>
                <a:effectLst/>
                <a:latin typeface="Nunito" pitchFamily="2" charset="0"/>
                <a:hlinkClick r:id="rId2"/>
              </a:rPr>
              <a:t> </a:t>
            </a:r>
            <a:r>
              <a:rPr lang="en-US" b="1" i="0" u="sng" dirty="0" err="1">
                <a:solidFill>
                  <a:srgbClr val="273239"/>
                </a:solidFill>
                <a:effectLst/>
                <a:latin typeface="Nunito" pitchFamily="2" charset="0"/>
                <a:hlinkClick r:id="rId2"/>
              </a:rPr>
              <a:t>createIndex</a:t>
            </a:r>
            <a:r>
              <a:rPr lang="en-US" b="1" i="0" u="sng" dirty="0">
                <a:solidFill>
                  <a:srgbClr val="273239"/>
                </a:solidFill>
                <a:effectLst/>
                <a:latin typeface="Nunito" pitchFamily="2" charset="0"/>
                <a:hlinkClick r:id="rId2"/>
              </a:rPr>
              <a:t>()</a:t>
            </a:r>
            <a:r>
              <a:rPr lang="en-US" b="0" i="0" dirty="0">
                <a:solidFill>
                  <a:srgbClr val="273239"/>
                </a:solidFill>
                <a:effectLst/>
                <a:latin typeface="Nunito" pitchFamily="2" charset="0"/>
              </a:rPr>
              <a:t> method.</a:t>
            </a:r>
          </a:p>
          <a:p>
            <a:pPr algn="just" rtl="0" fontAlgn="base"/>
            <a:r>
              <a:rPr lang="en-US" b="1" i="0" dirty="0">
                <a:solidFill>
                  <a:srgbClr val="273239"/>
                </a:solidFill>
                <a:effectLst/>
                <a:latin typeface="Nunito" pitchFamily="2" charset="0"/>
              </a:rPr>
              <a:t>Syntax:</a:t>
            </a:r>
            <a:endParaRPr lang="en-US" b="0" i="0" dirty="0">
              <a:solidFill>
                <a:srgbClr val="273239"/>
              </a:solidFill>
              <a:effectLst/>
              <a:latin typeface="Nunito" pitchFamily="2" charset="0"/>
            </a:endParaRPr>
          </a:p>
        </p:txBody>
      </p:sp>
      <p:sp>
        <p:nvSpPr>
          <p:cNvPr id="9" name="TextBox 8">
            <a:extLst>
              <a:ext uri="{FF2B5EF4-FFF2-40B4-BE49-F238E27FC236}">
                <a16:creationId xmlns:a16="http://schemas.microsoft.com/office/drawing/2014/main" id="{0C9AE626-88DD-D30C-4380-9A96FCBE5B70}"/>
              </a:ext>
            </a:extLst>
          </p:cNvPr>
          <p:cNvSpPr txBox="1"/>
          <p:nvPr/>
        </p:nvSpPr>
        <p:spPr>
          <a:xfrm>
            <a:off x="0" y="3308747"/>
            <a:ext cx="5683045" cy="369332"/>
          </a:xfrm>
          <a:prstGeom prst="rect">
            <a:avLst/>
          </a:prstGeom>
          <a:noFill/>
        </p:spPr>
        <p:txBody>
          <a:bodyPr wrap="square">
            <a:spAutoFit/>
          </a:bodyPr>
          <a:lstStyle/>
          <a:p>
            <a:r>
              <a:rPr lang="en-US" b="0" i="1" dirty="0" err="1">
                <a:solidFill>
                  <a:srgbClr val="273239"/>
                </a:solidFill>
                <a:effectLst/>
                <a:latin typeface="Nunito" pitchFamily="2" charset="0"/>
              </a:rPr>
              <a:t>db.Collection_name.createIndex</a:t>
            </a:r>
            <a:r>
              <a:rPr lang="en-US" b="0" i="1" dirty="0">
                <a:solidFill>
                  <a:srgbClr val="273239"/>
                </a:solidFill>
                <a:effectLst/>
                <a:latin typeface="Nunito" pitchFamily="2" charset="0"/>
              </a:rPr>
              <a:t>({</a:t>
            </a:r>
            <a:r>
              <a:rPr lang="en-US" b="0" i="1" dirty="0" err="1">
                <a:solidFill>
                  <a:srgbClr val="273239"/>
                </a:solidFill>
                <a:effectLst/>
                <a:latin typeface="Nunito" pitchFamily="2" charset="0"/>
              </a:rPr>
              <a:t>filed_name</a:t>
            </a:r>
            <a:r>
              <a:rPr lang="en-US" b="0" i="1" dirty="0">
                <a:solidFill>
                  <a:srgbClr val="273239"/>
                </a:solidFill>
                <a:effectLst/>
                <a:latin typeface="Nunito" pitchFamily="2" charset="0"/>
              </a:rPr>
              <a:t>: 1/ -1})</a:t>
            </a:r>
            <a:endParaRPr lang="en-IN" dirty="0"/>
          </a:p>
        </p:txBody>
      </p:sp>
    </p:spTree>
    <p:extLst>
      <p:ext uri="{BB962C8B-B14F-4D97-AF65-F5344CB8AC3E}">
        <p14:creationId xmlns:p14="http://schemas.microsoft.com/office/powerpoint/2010/main" val="96240041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TotalTime>
  <Words>629</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Nunito</vt:lpstr>
      <vt:lpstr>Wingdings 3</vt:lpstr>
      <vt:lpstr>Slice</vt:lpstr>
      <vt:lpstr>INDEXING IN MONGODB</vt:lpstr>
      <vt:lpstr>INDEXING</vt:lpstr>
      <vt:lpstr>INDEX TYPES</vt:lpstr>
      <vt:lpstr>COMPOUND INDEXES MongoDB Compound Indexes are an advanced feature designed to enhance query performance by indexing multiple fields within a collection. These indexes allow MongoDB to quickly locate documents based on multiple criteria, significantly improving efficiency and speed.</vt:lpstr>
      <vt:lpstr>TEXT INDEXES</vt:lpstr>
      <vt:lpstr>MULTIKEY INDEXES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ABHIGNA MARRIPALLY</dc:creator>
  <cp:lastModifiedBy>ABHIGNA MARRIPALLY</cp:lastModifiedBy>
  <cp:revision>1</cp:revision>
  <dcterms:created xsi:type="dcterms:W3CDTF">2024-10-19T10:15:20Z</dcterms:created>
  <dcterms:modified xsi:type="dcterms:W3CDTF">2024-10-19T10:29:29Z</dcterms:modified>
</cp:coreProperties>
</file>