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28" r:id="rId3"/>
    <p:sldId id="257" r:id="rId4"/>
    <p:sldId id="329" r:id="rId5"/>
    <p:sldId id="258" r:id="rId6"/>
    <p:sldId id="260" r:id="rId7"/>
    <p:sldId id="261" r:id="rId8"/>
    <p:sldId id="262" r:id="rId9"/>
    <p:sldId id="330" r:id="rId10"/>
    <p:sldId id="331" r:id="rId11"/>
    <p:sldId id="263" r:id="rId12"/>
    <p:sldId id="268" r:id="rId13"/>
    <p:sldId id="271" r:id="rId14"/>
    <p:sldId id="277" r:id="rId15"/>
    <p:sldId id="332" r:id="rId16"/>
    <p:sldId id="282" r:id="rId17"/>
    <p:sldId id="283" r:id="rId18"/>
    <p:sldId id="284" r:id="rId19"/>
    <p:sldId id="292" r:id="rId20"/>
    <p:sldId id="294" r:id="rId21"/>
    <p:sldId id="293" r:id="rId22"/>
    <p:sldId id="295" r:id="rId23"/>
    <p:sldId id="300" r:id="rId24"/>
    <p:sldId id="301" r:id="rId25"/>
    <p:sldId id="304" r:id="rId26"/>
    <p:sldId id="306" r:id="rId27"/>
    <p:sldId id="307" r:id="rId28"/>
    <p:sldId id="333" r:id="rId29"/>
    <p:sldId id="334" r:id="rId30"/>
    <p:sldId id="317" r:id="rId31"/>
    <p:sldId id="335" r:id="rId32"/>
    <p:sldId id="327" r:id="rId33"/>
    <p:sldId id="322" r:id="rId34"/>
    <p:sldId id="323" r:id="rId35"/>
    <p:sldId id="326" r:id="rId36"/>
    <p:sldId id="324" r:id="rId37"/>
    <p:sldId id="325" r:id="rId38"/>
    <p:sldId id="3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59FEA4-C6EE-4353-8E8C-7B103922A7F3}">
          <p14:sldIdLst>
            <p14:sldId id="256"/>
            <p14:sldId id="328"/>
            <p14:sldId id="257"/>
            <p14:sldId id="329"/>
            <p14:sldId id="258"/>
            <p14:sldId id="260"/>
            <p14:sldId id="261"/>
            <p14:sldId id="262"/>
            <p14:sldId id="330"/>
            <p14:sldId id="331"/>
            <p14:sldId id="263"/>
            <p14:sldId id="268"/>
            <p14:sldId id="271"/>
            <p14:sldId id="277"/>
            <p14:sldId id="332"/>
            <p14:sldId id="282"/>
            <p14:sldId id="283"/>
            <p14:sldId id="284"/>
            <p14:sldId id="292"/>
            <p14:sldId id="294"/>
            <p14:sldId id="293"/>
            <p14:sldId id="295"/>
            <p14:sldId id="300"/>
            <p14:sldId id="301"/>
            <p14:sldId id="304"/>
          </p14:sldIdLst>
        </p14:section>
        <p14:section name="Untitled Section" id="{0C7535C8-5A35-4731-97A3-951B93D1C7B3}">
          <p14:sldIdLst>
            <p14:sldId id="306"/>
            <p14:sldId id="307"/>
            <p14:sldId id="333"/>
            <p14:sldId id="334"/>
            <p14:sldId id="317"/>
            <p14:sldId id="335"/>
            <p14:sldId id="327"/>
            <p14:sldId id="322"/>
            <p14:sldId id="323"/>
            <p14:sldId id="326"/>
            <p14:sldId id="324"/>
            <p14:sldId id="325"/>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358455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5815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4794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234042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3665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4159648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32268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290347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90392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61705-207F-4674-9AFD-40C7BBC3D982}" type="datetimeFigureOut">
              <a:rPr lang="en-GB" smtClean="0"/>
              <a:t>22/10/2021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32025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219592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61705-207F-4674-9AFD-40C7BBC3D982}" type="datetimeFigureOut">
              <a:rPr lang="en-GB" smtClean="0"/>
              <a:t>22/10/2021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334947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61705-207F-4674-9AFD-40C7BBC3D982}" type="datetimeFigureOut">
              <a:rPr lang="en-GB" smtClean="0"/>
              <a:t>22/10/2021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235980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61705-207F-4674-9AFD-40C7BBC3D982}" type="datetimeFigureOut">
              <a:rPr lang="en-GB" smtClean="0"/>
              <a:t>22/10/2021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237681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127812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C61705-207F-4674-9AFD-40C7BBC3D982}" type="datetimeFigureOut">
              <a:rPr lang="en-GB" smtClean="0"/>
              <a:t>22/10/2021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D34048-7890-44A7-AC74-828157DD17A9}" type="slidenum">
              <a:rPr lang="en-GB" smtClean="0"/>
              <a:t>‹#›</a:t>
            </a:fld>
            <a:endParaRPr lang="en-GB"/>
          </a:p>
        </p:txBody>
      </p:sp>
    </p:spTree>
    <p:extLst>
      <p:ext uri="{BB962C8B-B14F-4D97-AF65-F5344CB8AC3E}">
        <p14:creationId xmlns:p14="http://schemas.microsoft.com/office/powerpoint/2010/main" val="410345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C61705-207F-4674-9AFD-40C7BBC3D982}" type="datetimeFigureOut">
              <a:rPr lang="en-GB" smtClean="0"/>
              <a:t>22/10/2021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D34048-7890-44A7-AC74-828157DD17A9}" type="slidenum">
              <a:rPr lang="en-GB" smtClean="0"/>
              <a:t>‹#›</a:t>
            </a:fld>
            <a:endParaRPr lang="en-GB"/>
          </a:p>
        </p:txBody>
      </p:sp>
    </p:spTree>
    <p:extLst>
      <p:ext uri="{BB962C8B-B14F-4D97-AF65-F5344CB8AC3E}">
        <p14:creationId xmlns:p14="http://schemas.microsoft.com/office/powerpoint/2010/main" val="27816231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rdekho.com/used-cars+in+faridabad" TargetMode="External"/><Relationship Id="rId2" Type="http://schemas.openxmlformats.org/officeDocument/2006/relationships/hyperlink" Target="https://www.cars24.com/buy-used-cars/?utm_source=bing&amp;utm_medium=CPC&amp;utm_campaign=C2C_Search&amp;utm_source=bing&amp;utm_medium=CPC&amp;utm_keyword=buy%20cars%20used&amp;utm_matchtype=e&amp;utm_device=c&amp;adgroup_id=1231453256395046&amp;campaign_id=412354997&amp;msclkid=d7f61619d15b1aff5e357768e94ed891&amp;utm_campaign=Search%20|%20Buy%20|%20NCR_BUYER&amp;utm_term=buy%20cars%20used&amp;utm_content=Buy%20second%20hand%20Ca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lx.in/olxautos/?utm_source=bing&amp;utm_medium=cpc&amp;utm_campaign_id=413114177&amp;utm_adgroup_id=1363395291294270&amp;utm_campaign=IN|DNCR|GS|Pros|Web|CPA|Leads-Conversions|Booking|PriceReference&amp;utm_term=used%20cars%20for%20sale&amp;utm_content=&amp;utm_source=bing&amp;utm_medium=cpc&amp;utm_campaign_id=413114177&amp;utm_adgroup_id=1363395291294270&amp;utm_campaign=IN|DNCR|GS|Pros|Web|CPA|Leads-Conversions|Booking|PriceReference&amp;utm_term=used%20cars%20for%20sale&amp;utm_content=&amp;msclkid=8000e09e9ca6140c0abd81efa4b311c7" TargetMode="External"/><Relationship Id="rId2" Type="http://schemas.openxmlformats.org/officeDocument/2006/relationships/hyperlink" Target="https://in.search.yahoo.com/search?fr=mcafee&amp;type=E210IN1316G0&amp;p=used+cars+for+sa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4">
              <a:lumMod val="40000"/>
              <a:lumOff val="60000"/>
            </a:schemeClr>
          </a:solidFill>
        </p:spPr>
        <p:txBody>
          <a:bodyPr>
            <a:normAutofit fontScale="90000"/>
          </a:bodyPr>
          <a:lstStyle/>
          <a:p>
            <a:r>
              <a:rPr lang="en-GB" dirty="0" smtClean="0"/>
              <a:t/>
            </a:r>
            <a:br>
              <a:rPr lang="en-GB" dirty="0" smtClean="0"/>
            </a:br>
            <a:r>
              <a:rPr lang="en-GB" b="1" dirty="0" smtClean="0"/>
              <a:t>Project</a:t>
            </a:r>
            <a:r>
              <a:rPr lang="en-GB" dirty="0" smtClean="0"/>
              <a:t>-</a:t>
            </a:r>
            <a:r>
              <a:rPr lang="en-IN" b="1" dirty="0" smtClean="0"/>
              <a:t>Used Car Price Prediction</a:t>
            </a:r>
          </a:p>
        </p:txBody>
      </p:sp>
      <p:sp>
        <p:nvSpPr>
          <p:cNvPr id="3" name="Subtitle 2"/>
          <p:cNvSpPr>
            <a:spLocks noGrp="1"/>
          </p:cNvSpPr>
          <p:nvPr>
            <p:ph type="subTitle" idx="1"/>
          </p:nvPr>
        </p:nvSpPr>
        <p:spPr>
          <a:solidFill>
            <a:schemeClr val="accent1">
              <a:lumMod val="40000"/>
              <a:lumOff val="60000"/>
            </a:schemeClr>
          </a:solidFill>
          <a:ln>
            <a:solidFill>
              <a:schemeClr val="accent1">
                <a:lumMod val="60000"/>
                <a:lumOff val="40000"/>
              </a:schemeClr>
            </a:solidFill>
          </a:ln>
        </p:spPr>
        <p:txBody>
          <a:bodyPr>
            <a:normAutofit fontScale="77500" lnSpcReduction="20000"/>
          </a:bodyPr>
          <a:lstStyle/>
          <a:p>
            <a:endParaRPr lang="en-GB" dirty="0"/>
          </a:p>
          <a:p>
            <a:r>
              <a:rPr lang="en-IN" sz="2900" b="1" dirty="0"/>
              <a:t>Submitted by:</a:t>
            </a:r>
            <a:endParaRPr lang="en-GB" sz="2900" dirty="0"/>
          </a:p>
          <a:p>
            <a:r>
              <a:rPr lang="en-GB" sz="2900" b="1" dirty="0" smtClean="0"/>
              <a:t>ABHISHEK KUMAR</a:t>
            </a:r>
            <a:endParaRPr lang="en-GB" sz="2900" dirty="0"/>
          </a:p>
          <a:p>
            <a:endParaRPr lang="en-GB" dirty="0"/>
          </a:p>
        </p:txBody>
      </p:sp>
      <p:pic>
        <p:nvPicPr>
          <p:cNvPr id="4" name="Picture 3"/>
          <p:cNvPicPr/>
          <p:nvPr/>
        </p:nvPicPr>
        <p:blipFill rotWithShape="1">
          <a:blip r:embed="rId2">
            <a:extLst>
              <a:ext uri="{28A0092B-C50C-407E-A947-70E740481C1C}">
                <a14:useLocalDpi xmlns:a14="http://schemas.microsoft.com/office/drawing/2010/main" val="0"/>
              </a:ext>
            </a:extLst>
          </a:blip>
          <a:srcRect l="6093" t="35396" r="4003" b="36426"/>
          <a:stretch/>
        </p:blipFill>
        <p:spPr bwMode="auto">
          <a:xfrm>
            <a:off x="4289686" y="-140677"/>
            <a:ext cx="3837709" cy="1600326"/>
          </a:xfrm>
          <a:prstGeom prst="rect">
            <a:avLst/>
          </a:prstGeom>
          <a:noFill/>
          <a:ln>
            <a:noFill/>
          </a:ln>
        </p:spPr>
      </p:pic>
    </p:spTree>
    <p:extLst>
      <p:ext uri="{BB962C8B-B14F-4D97-AF65-F5344CB8AC3E}">
        <p14:creationId xmlns:p14="http://schemas.microsoft.com/office/powerpoint/2010/main" val="1276471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fontScale="92500" lnSpcReduction="20000"/>
          </a:bodyPr>
          <a:lstStyle/>
          <a:p>
            <a:pPr lvl="0"/>
            <a:r>
              <a:rPr lang="en-GB" b="1" dirty="0"/>
              <a:t>4. Used Car Variety is Hard to Beat</a:t>
            </a:r>
            <a:endParaRPr lang="en-GB" dirty="0"/>
          </a:p>
          <a:p>
            <a:pPr lvl="0"/>
            <a:r>
              <a:rPr lang="en-GB" dirty="0"/>
              <a:t>Somewhere between 300 and 400 new car models go up for sale every year in the U.S., but the used car market holds even more variety. Carmakers discontinue trims and models on a regular basis, and your perfect car may be lurking a few years back in the trim made for only one year. For example, maybe you're looking for a small pickup. That type of vehicle is harder to find in the current market with crossovers dominating, but if you look used, then Ford Rangers, older Toyota </a:t>
            </a:r>
            <a:r>
              <a:rPr lang="en-GB" dirty="0" err="1"/>
              <a:t>Tacomas</a:t>
            </a:r>
            <a:r>
              <a:rPr lang="en-GB" dirty="0"/>
              <a:t> and Chevy </a:t>
            </a:r>
            <a:r>
              <a:rPr lang="en-GB" dirty="0" err="1"/>
              <a:t>Colorados</a:t>
            </a:r>
            <a:r>
              <a:rPr lang="en-GB" dirty="0"/>
              <a:t> and S-10s are everywhere.</a:t>
            </a:r>
          </a:p>
          <a:p>
            <a:pPr lvl="0"/>
            <a:r>
              <a:rPr lang="en-GB" b="1" dirty="0"/>
              <a:t>Cars Last Longer</a:t>
            </a:r>
            <a:endParaRPr lang="en-GB" dirty="0"/>
          </a:p>
          <a:p>
            <a:pPr lvl="0"/>
            <a:r>
              <a:rPr lang="en-GB" dirty="0"/>
              <a:t>The basic truth is that cars are lasting longer than ever. 100,000 miles is no longer the end of a car's life without Toyota or Honda in the name. Many automakers have models that can go well past that and several even offer warranties that go up to that mileage. It's always good to have your prospective used car purchase inspected by a mechanic, but 100,000 miles or more on the odometer should no longer be a major deterrent.</a:t>
            </a:r>
          </a:p>
          <a:p>
            <a:endParaRPr lang="en-GB" dirty="0"/>
          </a:p>
        </p:txBody>
      </p:sp>
    </p:spTree>
    <p:extLst>
      <p:ext uri="{BB962C8B-B14F-4D97-AF65-F5344CB8AC3E}">
        <p14:creationId xmlns:p14="http://schemas.microsoft.com/office/powerpoint/2010/main" val="2830092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Analytical Problem </a:t>
            </a:r>
            <a:r>
              <a:rPr lang="en-IN" b="1" dirty="0" smtClean="0"/>
              <a:t>Framing</a:t>
            </a:r>
            <a:endParaRPr lang="en-GB" dirty="0"/>
          </a:p>
        </p:txBody>
      </p:sp>
      <p:sp>
        <p:nvSpPr>
          <p:cNvPr id="3" name="Content Placeholder 2"/>
          <p:cNvSpPr>
            <a:spLocks noGrp="1"/>
          </p:cNvSpPr>
          <p:nvPr>
            <p:ph idx="1"/>
          </p:nvPr>
        </p:nvSpPr>
        <p:spPr/>
        <p:txBody>
          <a:bodyPr>
            <a:normAutofit/>
          </a:bodyPr>
          <a:lstStyle/>
          <a:p>
            <a:pPr lvl="0"/>
            <a:r>
              <a:rPr lang="en-IN" b="1" dirty="0"/>
              <a:t>Mathematical/ Analytical </a:t>
            </a:r>
            <a:r>
              <a:rPr lang="en-IN" b="1" dirty="0" err="1"/>
              <a:t>Modeling</a:t>
            </a:r>
            <a:r>
              <a:rPr lang="en-IN" b="1" dirty="0"/>
              <a:t> of the Problem</a:t>
            </a:r>
            <a:endParaRPr lang="en-GB" dirty="0"/>
          </a:p>
          <a:p>
            <a:pPr lvl="0"/>
            <a:r>
              <a:rPr lang="en-IN" dirty="0"/>
              <a:t>This problem is a Linear Regression problem. The dataset is in CSV format and It contains </a:t>
            </a:r>
            <a:r>
              <a:rPr lang="en-IN" i="1" dirty="0"/>
              <a:t>935 </a:t>
            </a:r>
            <a:r>
              <a:rPr lang="en-IN" dirty="0"/>
              <a:t> training data points and 20 features that might help us predict the selling price of a used car. </a:t>
            </a:r>
            <a:endParaRPr lang="en-GB" dirty="0"/>
          </a:p>
          <a:p>
            <a:pPr lvl="0"/>
            <a:r>
              <a:rPr lang="en-IN" dirty="0"/>
              <a:t>Build a model of housing prices to predict median house values in California using the provided dataset.</a:t>
            </a:r>
            <a:endParaRPr lang="en-GB" dirty="0"/>
          </a:p>
          <a:p>
            <a:pPr lvl="0"/>
            <a:r>
              <a:rPr lang="en-IN" dirty="0"/>
              <a:t>Train the model to learn from the data to predict the median housing price in any district, given all the other metrics.</a:t>
            </a:r>
            <a:endParaRPr lang="en-GB" dirty="0"/>
          </a:p>
          <a:p>
            <a:pPr lvl="0"/>
            <a:r>
              <a:rPr lang="en-IN" dirty="0"/>
              <a:t>Predict used car prices based on data and information we collected.</a:t>
            </a:r>
            <a:endParaRPr lang="en-GB" dirty="0"/>
          </a:p>
          <a:p>
            <a:endParaRPr lang="en-GB" dirty="0"/>
          </a:p>
        </p:txBody>
      </p:sp>
    </p:spTree>
    <p:extLst>
      <p:ext uri="{BB962C8B-B14F-4D97-AF65-F5344CB8AC3E}">
        <p14:creationId xmlns:p14="http://schemas.microsoft.com/office/powerpoint/2010/main" val="3853120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229303"/>
          </a:xfrm>
          <a:solidFill>
            <a:schemeClr val="accent4">
              <a:lumMod val="40000"/>
              <a:lumOff val="60000"/>
            </a:schemeClr>
          </a:solidFill>
        </p:spPr>
        <p:txBody>
          <a:bodyPr>
            <a:normAutofit/>
          </a:bodyPr>
          <a:lstStyle/>
          <a:p>
            <a:r>
              <a:rPr lang="en-IN" b="1" dirty="0" smtClean="0"/>
              <a:t>Load Data-</a:t>
            </a:r>
            <a:br>
              <a:rPr lang="en-IN" b="1" dirty="0" smtClean="0"/>
            </a:br>
            <a:r>
              <a:rPr lang="en-IN" b="1" dirty="0" smtClean="0"/>
              <a:t>Data Sources and their formats</a:t>
            </a:r>
            <a:endParaRPr lang="en-GB" dirty="0"/>
          </a:p>
        </p:txBody>
      </p:sp>
      <p:pic>
        <p:nvPicPr>
          <p:cNvPr id="8" name="Content Placeholder 7"/>
          <p:cNvPicPr>
            <a:picLocks noGrp="1"/>
          </p:cNvPicPr>
          <p:nvPr>
            <p:ph idx="1"/>
          </p:nvPr>
        </p:nvPicPr>
        <p:blipFill rotWithShape="1">
          <a:blip r:embed="rId2"/>
          <a:srcRect l="16453" t="20098" r="7102" b="14877"/>
          <a:stretch/>
        </p:blipFill>
        <p:spPr bwMode="auto">
          <a:xfrm>
            <a:off x="5418138" y="987424"/>
            <a:ext cx="5470525" cy="4595957"/>
          </a:xfrm>
          <a:prstGeom prst="rect">
            <a:avLst/>
          </a:prstGeom>
          <a:ln>
            <a:noFill/>
          </a:ln>
          <a:extLst>
            <a:ext uri="{53640926-AAD7-44D8-BBD7-CCE9431645EC}">
              <a14:shadowObscured xmlns:a14="http://schemas.microsoft.com/office/drawing/2010/main"/>
            </a:ext>
          </a:extLst>
        </p:spPr>
      </p:pic>
      <p:sp>
        <p:nvSpPr>
          <p:cNvPr id="4" name="Text Placeholder 3"/>
          <p:cNvSpPr>
            <a:spLocks noGrp="1"/>
          </p:cNvSpPr>
          <p:nvPr>
            <p:ph type="body" sz="half" idx="2"/>
          </p:nvPr>
        </p:nvSpPr>
        <p:spPr>
          <a:xfrm>
            <a:off x="1293811" y="3311236"/>
            <a:ext cx="3718455" cy="1551709"/>
          </a:xfrm>
        </p:spPr>
        <p:txBody>
          <a:bodyPr>
            <a:normAutofit/>
          </a:bodyPr>
          <a:lstStyle/>
          <a:p>
            <a:pPr lvl="0"/>
            <a:r>
              <a:rPr lang="en-IN" dirty="0"/>
              <a:t>The dataset we </a:t>
            </a:r>
            <a:r>
              <a:rPr lang="en-IN" dirty="0" smtClean="0"/>
              <a:t>collected from </a:t>
            </a:r>
            <a:r>
              <a:rPr lang="en-IN" dirty="0"/>
              <a:t>different </a:t>
            </a:r>
            <a:r>
              <a:rPr lang="en-IN" dirty="0" err="1"/>
              <a:t>diffrenrt</a:t>
            </a:r>
            <a:r>
              <a:rPr lang="en-IN" dirty="0"/>
              <a:t> sources and </a:t>
            </a:r>
            <a:r>
              <a:rPr lang="en-IN" dirty="0" err="1"/>
              <a:t>websire</a:t>
            </a:r>
            <a:r>
              <a:rPr lang="en-IN" dirty="0"/>
              <a:t> like- Car24,Olx, </a:t>
            </a:r>
            <a:r>
              <a:rPr lang="en-IN" dirty="0" err="1"/>
              <a:t>etc</a:t>
            </a:r>
            <a:r>
              <a:rPr lang="en-IN" dirty="0"/>
              <a:t>..</a:t>
            </a:r>
            <a:r>
              <a:rPr lang="en-IN" dirty="0" err="1"/>
              <a:t>andused</a:t>
            </a:r>
            <a:r>
              <a:rPr lang="en-IN" dirty="0"/>
              <a:t> it in CSV format. In this dataset, there are 935 rows and 20 columns.</a:t>
            </a:r>
            <a:endParaRPr lang="en-GB" dirty="0"/>
          </a:p>
          <a:p>
            <a:r>
              <a:rPr lang="en-IN" dirty="0" smtClean="0"/>
              <a:t>. </a:t>
            </a:r>
          </a:p>
          <a:p>
            <a:endParaRPr lang="en-IN" dirty="0"/>
          </a:p>
          <a:p>
            <a:endParaRPr lang="en-GB" dirty="0" smtClean="0"/>
          </a:p>
          <a:p>
            <a:endParaRPr lang="en-GB" dirty="0"/>
          </a:p>
        </p:txBody>
      </p:sp>
    </p:spTree>
    <p:extLst>
      <p:ext uri="{BB962C8B-B14F-4D97-AF65-F5344CB8AC3E}">
        <p14:creationId xmlns:p14="http://schemas.microsoft.com/office/powerpoint/2010/main" val="3457176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689789"/>
            <a:ext cx="6096000" cy="5242269"/>
          </a:xfrm>
          <a:prstGeom prst="rect">
            <a:avLst/>
          </a:prstGeom>
        </p:spPr>
        <p:txBody>
          <a:bodyPr>
            <a:spAutoFit/>
          </a:bodyPr>
          <a:lstStyle/>
          <a:p>
            <a:r>
              <a:rPr lang="en-IN" sz="1600" dirty="0"/>
              <a:t>Dataset </a:t>
            </a:r>
            <a:r>
              <a:rPr lang="en-IN" sz="1600" dirty="0" err="1"/>
              <a:t>Informations</a:t>
            </a:r>
            <a:r>
              <a:rPr lang="en-IN" sz="1600" dirty="0"/>
              <a:t>:</a:t>
            </a:r>
            <a:endParaRPr lang="en-GB" sz="1600" dirty="0"/>
          </a:p>
          <a:p>
            <a:r>
              <a:rPr lang="en-GB" sz="1600" dirty="0"/>
              <a:t>[{"metadata":{"</a:t>
            </a:r>
            <a:r>
              <a:rPr lang="en-GB" sz="1600" dirty="0" err="1"/>
              <a:t>trusted":false</a:t>
            </a:r>
            <a:r>
              <a:rPr lang="en-GB" sz="1600" dirty="0"/>
              <a:t>},"</a:t>
            </a:r>
            <a:r>
              <a:rPr lang="en-GB" sz="1600" dirty="0" err="1"/>
              <a:t>cell_type":"code","source":"print</a:t>
            </a:r>
            <a:r>
              <a:rPr lang="en-GB" sz="1600" dirty="0"/>
              <a:t>(df.info())","execution_count":8,"outputs":[{"name":"</a:t>
            </a:r>
            <a:r>
              <a:rPr lang="en-GB" sz="1600" dirty="0" err="1"/>
              <a:t>stdout</a:t>
            </a:r>
            <a:r>
              <a:rPr lang="en-GB" sz="1600" dirty="0"/>
              <a:t>","</a:t>
            </a:r>
            <a:r>
              <a:rPr lang="en-GB" sz="1600" dirty="0" err="1"/>
              <a:t>output_type":"stream","text</a:t>
            </a:r>
            <a:r>
              <a:rPr lang="en-GB" sz="1600" dirty="0"/>
              <a:t>":"\</a:t>
            </a:r>
            <a:r>
              <a:rPr lang="en-GB" sz="1600" dirty="0" err="1"/>
              <a:t>nRangeIndex</a:t>
            </a:r>
            <a:r>
              <a:rPr lang="en-GB" sz="1600" dirty="0"/>
              <a:t>: 935 entries, 0 to 934\</a:t>
            </a:r>
            <a:r>
              <a:rPr lang="en-GB" sz="1600" dirty="0" err="1"/>
              <a:t>nData</a:t>
            </a:r>
            <a:r>
              <a:rPr lang="en-GB" sz="1600" dirty="0"/>
              <a:t> columns (total 20 columns):\n #   Column               Non-Null Count  </a:t>
            </a:r>
            <a:r>
              <a:rPr lang="en-GB" sz="1600" dirty="0" err="1"/>
              <a:t>Dtype</a:t>
            </a:r>
            <a:r>
              <a:rPr lang="en-GB" sz="1600" dirty="0"/>
              <a:t> \n---  ------               --------------  ----- \n 0   Unnamed: 0           935 non-null    int64 \n 1   Car Name             935 non-null    object\n 2   Making Year          935 non-null    int64 \n 3   Registration year    935 non-null    object\n 4   </a:t>
            </a:r>
            <a:r>
              <a:rPr lang="en-GB" sz="1600" dirty="0" err="1"/>
              <a:t>Fule</a:t>
            </a:r>
            <a:r>
              <a:rPr lang="en-GB" sz="1600" dirty="0"/>
              <a:t>                 935 non-null    object\n 5   </a:t>
            </a:r>
            <a:r>
              <a:rPr lang="en-GB" sz="1600" dirty="0" err="1"/>
              <a:t>km_driven</a:t>
            </a:r>
            <a:r>
              <a:rPr lang="en-GB" sz="1600" dirty="0"/>
              <a:t>            935 non-null    object\n 6   </a:t>
            </a:r>
            <a:r>
              <a:rPr lang="en-GB" sz="1600" dirty="0" err="1"/>
              <a:t>Engine_Displacement</a:t>
            </a:r>
            <a:r>
              <a:rPr lang="en-GB" sz="1600" dirty="0"/>
              <a:t>  935 non-null    object\n 7   </a:t>
            </a:r>
            <a:r>
              <a:rPr lang="en-GB" sz="1600" dirty="0" err="1"/>
              <a:t>No_Of_Owner</a:t>
            </a:r>
            <a:r>
              <a:rPr lang="en-GB" sz="1600" dirty="0"/>
              <a:t>          935 non-null    object\n 8   RTO                  935 non-null    object\n 9   Transmission         935 non-null    object\n 10  </a:t>
            </a:r>
            <a:r>
              <a:rPr lang="en-GB" sz="1600" dirty="0" err="1"/>
              <a:t>Insurance_Type</a:t>
            </a:r>
            <a:r>
              <a:rPr lang="en-GB" sz="1600" dirty="0"/>
              <a:t>       935 non-null    object\n 11  </a:t>
            </a:r>
            <a:r>
              <a:rPr lang="en-GB" sz="1600" dirty="0" err="1"/>
              <a:t>Current_Price</a:t>
            </a:r>
            <a:r>
              <a:rPr lang="en-GB" sz="1600" dirty="0"/>
              <a:t>        935 non-null    int64 \n 12  </a:t>
            </a:r>
            <a:r>
              <a:rPr lang="en-GB" sz="1600" dirty="0" err="1"/>
              <a:t>Avg_market_price</a:t>
            </a:r>
            <a:r>
              <a:rPr lang="en-GB" sz="1600" dirty="0"/>
              <a:t>     935 non-null    int64 \n 13  </a:t>
            </a:r>
            <a:r>
              <a:rPr lang="en-GB" sz="1600" dirty="0" err="1"/>
              <a:t>New_Car_Road_Price</a:t>
            </a:r>
            <a:r>
              <a:rPr lang="en-GB" sz="1600" dirty="0"/>
              <a:t>   935 non-null    int64 \n 14  Mileage              935 non-null    object\n 15  Seats                935 non-null    object\n 16  </a:t>
            </a:r>
            <a:r>
              <a:rPr lang="en-GB" sz="1600" dirty="0" err="1"/>
              <a:t>Color</a:t>
            </a:r>
            <a:r>
              <a:rPr lang="en-GB" sz="1600" dirty="0"/>
              <a:t>                930 non-null    object\n 17  Engine               935 non-null    object\n 18  </a:t>
            </a:r>
            <a:r>
              <a:rPr lang="en-GB" sz="1600" dirty="0" err="1"/>
              <a:t>Max_Power</a:t>
            </a:r>
            <a:r>
              <a:rPr lang="en-GB" sz="1600" dirty="0"/>
              <a:t>            935 non-null    object\n 19  Torque               935 non-null    object\</a:t>
            </a:r>
            <a:r>
              <a:rPr lang="en-GB" sz="1600" dirty="0" err="1"/>
              <a:t>ndtypes</a:t>
            </a:r>
            <a:r>
              <a:rPr lang="en-GB" sz="1600" dirty="0"/>
              <a:t>: int64(5), object(15)\</a:t>
            </a:r>
            <a:r>
              <a:rPr lang="en-GB" sz="1600" dirty="0" err="1"/>
              <a:t>nmemory</a:t>
            </a:r>
            <a:r>
              <a:rPr lang="en-GB" sz="1600" dirty="0"/>
              <a:t> usage: 146.2+ KB\</a:t>
            </a:r>
            <a:r>
              <a:rPr lang="en-GB" sz="1600" dirty="0" err="1"/>
              <a:t>nNone</a:t>
            </a:r>
            <a:r>
              <a:rPr lang="en-GB" sz="1600" dirty="0"/>
              <a:t>\n"}]}]</a:t>
            </a: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04951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GB" b="1" dirty="0" smtClean="0">
                <a:solidFill>
                  <a:schemeClr val="tx1"/>
                </a:solidFill>
              </a:rPr>
              <a:t>Check the Data Info</a:t>
            </a:r>
            <a:endParaRPr lang="en-GB" b="1" dirty="0">
              <a:solidFill>
                <a:schemeClr val="tx1"/>
              </a:solidFill>
            </a:endParaRPr>
          </a:p>
        </p:txBody>
      </p:sp>
      <p:sp>
        <p:nvSpPr>
          <p:cNvPr id="3" name="Content Placeholder 2"/>
          <p:cNvSpPr>
            <a:spLocks noGrp="1"/>
          </p:cNvSpPr>
          <p:nvPr>
            <p:ph sz="half" idx="1"/>
          </p:nvPr>
        </p:nvSpPr>
        <p:spPr/>
        <p:txBody>
          <a:bodyPr/>
          <a:lstStyle/>
          <a:p>
            <a:pPr marL="0" indent="0">
              <a:buNone/>
            </a:pPr>
            <a:endParaRPr lang="en-IN" dirty="0" smtClean="0"/>
          </a:p>
          <a:p>
            <a:pPr marL="0" indent="0">
              <a:buNone/>
            </a:pPr>
            <a:r>
              <a:rPr lang="en-IN" dirty="0" smtClean="0"/>
              <a:t>Check </a:t>
            </a:r>
            <a:r>
              <a:rPr lang="en-IN" dirty="0"/>
              <a:t>the Data type</a:t>
            </a:r>
            <a:endParaRPr lang="en-GB" dirty="0"/>
          </a:p>
          <a:p>
            <a:pPr marL="0" indent="0">
              <a:buNone/>
            </a:pPr>
            <a:r>
              <a:rPr lang="en-IN" dirty="0" smtClean="0"/>
              <a:t>print(</a:t>
            </a:r>
            <a:r>
              <a:rPr lang="en-IN" dirty="0" err="1" smtClean="0"/>
              <a:t>df.dtypes</a:t>
            </a:r>
            <a:r>
              <a:rPr lang="en-IN" dirty="0"/>
              <a:t>)</a:t>
            </a:r>
            <a:endParaRPr lang="en-GB" dirty="0"/>
          </a:p>
          <a:p>
            <a:endParaRPr lang="en-GB" dirty="0"/>
          </a:p>
        </p:txBody>
      </p:sp>
      <p:sp>
        <p:nvSpPr>
          <p:cNvPr id="4" name="Content Placeholder 3"/>
          <p:cNvSpPr>
            <a:spLocks noGrp="1"/>
          </p:cNvSpPr>
          <p:nvPr>
            <p:ph sz="half" idx="2"/>
          </p:nvPr>
        </p:nvSpPr>
        <p:spPr/>
        <p:txBody>
          <a:bodyPr/>
          <a:lstStyle/>
          <a:p>
            <a:endParaRPr lang="en-GB"/>
          </a:p>
        </p:txBody>
      </p:sp>
      <p:pic>
        <p:nvPicPr>
          <p:cNvPr id="6" name="Picture 5"/>
          <p:cNvPicPr/>
          <p:nvPr/>
        </p:nvPicPr>
        <p:blipFill rotWithShape="1">
          <a:blip r:embed="rId2"/>
          <a:srcRect l="12629" t="20690" r="43996" b="9852"/>
          <a:stretch/>
        </p:blipFill>
        <p:spPr bwMode="auto">
          <a:xfrm>
            <a:off x="4861369" y="2033847"/>
            <a:ext cx="4715255" cy="40075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91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Data </a:t>
            </a:r>
            <a:r>
              <a:rPr lang="en-IN" b="1" dirty="0" err="1"/>
              <a:t>Preprocessing</a:t>
            </a:r>
            <a:r>
              <a:rPr lang="en-IN" b="1" dirty="0"/>
              <a:t> Done</a:t>
            </a:r>
            <a:endParaRPr lang="en-GB" dirty="0"/>
          </a:p>
        </p:txBody>
      </p:sp>
      <p:sp>
        <p:nvSpPr>
          <p:cNvPr id="3" name="Content Placeholder 2"/>
          <p:cNvSpPr>
            <a:spLocks noGrp="1"/>
          </p:cNvSpPr>
          <p:nvPr>
            <p:ph sz="half" idx="1"/>
          </p:nvPr>
        </p:nvSpPr>
        <p:spPr/>
        <p:txBody>
          <a:bodyPr>
            <a:normAutofit/>
          </a:bodyPr>
          <a:lstStyle/>
          <a:p>
            <a:pPr lvl="1"/>
            <a:r>
              <a:rPr lang="en-IN" dirty="0"/>
              <a:t>I checked the information, data types, null values, correlation of the independent and dependent features and f</a:t>
            </a:r>
            <a:r>
              <a:rPr lang="en-IN" b="1" dirty="0"/>
              <a:t>rom the correlation table. </a:t>
            </a:r>
            <a:endParaRPr lang="en-GB" sz="2800" dirty="0"/>
          </a:p>
          <a:p>
            <a:pPr lvl="1"/>
            <a:r>
              <a:rPr lang="en-IN" dirty="0"/>
              <a:t>Some columns can’t have any negative value, so those columns were treated accordingly.</a:t>
            </a:r>
            <a:endParaRPr lang="en-GB" sz="2800" dirty="0"/>
          </a:p>
          <a:p>
            <a:pPr lvl="1"/>
            <a:r>
              <a:rPr lang="en-IN" dirty="0"/>
              <a:t>Dataset does not have null values so no need to treat them.</a:t>
            </a:r>
            <a:endParaRPr lang="en-GB" sz="2800" dirty="0"/>
          </a:p>
          <a:p>
            <a:pPr lvl="1"/>
            <a:r>
              <a:rPr lang="en-IN" dirty="0"/>
              <a:t>Applied </a:t>
            </a:r>
            <a:r>
              <a:rPr lang="en-IN" dirty="0" err="1"/>
              <a:t>LabelEncoer</a:t>
            </a:r>
            <a:r>
              <a:rPr lang="en-IN" dirty="0"/>
              <a:t>.</a:t>
            </a:r>
            <a:endParaRPr lang="en-GB" sz="2800" dirty="0"/>
          </a:p>
          <a:p>
            <a:pPr lvl="1"/>
            <a:r>
              <a:rPr lang="en-IN" dirty="0"/>
              <a:t>Applied various machine learning model and compared it.</a:t>
            </a:r>
            <a:endParaRPr lang="en-GB" sz="2800" dirty="0"/>
          </a:p>
          <a:p>
            <a:endParaRPr lang="en-GB" dirty="0"/>
          </a:p>
        </p:txBody>
      </p:sp>
      <p:pic>
        <p:nvPicPr>
          <p:cNvPr id="5" name="Content Placeholder 4"/>
          <p:cNvPicPr>
            <a:picLocks noGrp="1"/>
          </p:cNvPicPr>
          <p:nvPr>
            <p:ph sz="half" idx="2"/>
          </p:nvPr>
        </p:nvPicPr>
        <p:blipFill rotWithShape="1">
          <a:blip r:embed="rId2"/>
          <a:srcRect l="15787" t="63547" r="37411" b="13104"/>
          <a:stretch/>
        </p:blipFill>
        <p:spPr bwMode="auto">
          <a:xfrm>
            <a:off x="4975669" y="1930399"/>
            <a:ext cx="4298334" cy="4387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949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IN" b="1" dirty="0"/>
              <a:t>Dropped some columns which were not used for used car </a:t>
            </a:r>
            <a:r>
              <a:rPr lang="en-IN" b="1" dirty="0" smtClean="0"/>
              <a:t>price</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6785" t="26010" r="27874" b="42955"/>
          <a:stretch/>
        </p:blipFill>
        <p:spPr bwMode="auto">
          <a:xfrm>
            <a:off x="1399309" y="2556932"/>
            <a:ext cx="9497288" cy="3318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09531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IN" b="1" dirty="0"/>
              <a:t>Convert string values into </a:t>
            </a:r>
            <a:r>
              <a:rPr lang="en-IN" b="1" dirty="0" err="1"/>
              <a:t>Numirical</a:t>
            </a:r>
            <a:r>
              <a:rPr lang="en-IN" b="1" dirty="0"/>
              <a:t> values</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5454" t="28063" r="22405" b="51106"/>
          <a:stretch/>
        </p:blipFill>
        <p:spPr bwMode="auto">
          <a:xfrm>
            <a:off x="1295401" y="2383053"/>
            <a:ext cx="9732817" cy="36666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674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fontScale="90000"/>
          </a:bodyPr>
          <a:lstStyle/>
          <a:p>
            <a:r>
              <a:rPr lang="en-IN" b="1" dirty="0" smtClean="0"/>
              <a:t/>
            </a:r>
            <a:br>
              <a:rPr lang="en-IN" b="1" dirty="0" smtClean="0"/>
            </a:br>
            <a:r>
              <a:rPr lang="en-IN" b="1" dirty="0" smtClean="0"/>
              <a:t>Data </a:t>
            </a:r>
            <a:r>
              <a:rPr lang="en-IN" b="1" dirty="0"/>
              <a:t>Inputs- Logic- Output Relationships</a:t>
            </a:r>
            <a:r>
              <a:rPr lang="en-GB" dirty="0"/>
              <a:t/>
            </a:r>
            <a:br>
              <a:rPr lang="en-GB" dirty="0"/>
            </a:br>
            <a:r>
              <a:rPr lang="en-IN" sz="2200" dirty="0"/>
              <a:t>Lets check the correlation with target variable “</a:t>
            </a:r>
            <a:r>
              <a:rPr lang="en-IN" sz="2200" dirty="0" err="1"/>
              <a:t>Salesprice</a:t>
            </a:r>
            <a:r>
              <a:rPr lang="en-IN" sz="2200" dirty="0"/>
              <a:t>”.</a:t>
            </a:r>
            <a:r>
              <a:rPr lang="en-GB" dirty="0"/>
              <a:t/>
            </a:r>
            <a:br>
              <a:rPr lang="en-GB" dirty="0"/>
            </a:br>
            <a:endParaRPr lang="en-GB" dirty="0"/>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r>
              <a:rPr lang="en-GB" dirty="0"/>
              <a:t>Observation:</a:t>
            </a:r>
          </a:p>
          <a:p>
            <a:pPr lvl="0"/>
            <a:r>
              <a:rPr lang="en-GB" dirty="0"/>
              <a:t>The column </a:t>
            </a:r>
            <a:r>
              <a:rPr lang="en-GB" dirty="0" smtClean="0"/>
              <a:t>Overall </a:t>
            </a:r>
            <a:r>
              <a:rPr lang="en-GB" dirty="0" err="1" smtClean="0"/>
              <a:t>Qual</a:t>
            </a:r>
            <a:r>
              <a:rPr lang="en-GB" dirty="0" smtClean="0"/>
              <a:t> </a:t>
            </a:r>
            <a:r>
              <a:rPr lang="en-GB" dirty="0"/>
              <a:t>is most positively correlated with </a:t>
            </a:r>
            <a:r>
              <a:rPr lang="en-GB" dirty="0" err="1"/>
              <a:t>SalePrice</a:t>
            </a:r>
            <a:r>
              <a:rPr lang="en-GB" dirty="0"/>
              <a:t>.</a:t>
            </a:r>
          </a:p>
          <a:p>
            <a:endParaRPr lang="en-GB" dirty="0"/>
          </a:p>
        </p:txBody>
      </p:sp>
      <p:pic>
        <p:nvPicPr>
          <p:cNvPr id="6" name="Picture 5"/>
          <p:cNvPicPr/>
          <p:nvPr/>
        </p:nvPicPr>
        <p:blipFill rotWithShape="1">
          <a:blip r:embed="rId2"/>
          <a:srcRect l="37392" t="31626" r="36683" b="22561"/>
          <a:stretch/>
        </p:blipFill>
        <p:spPr bwMode="auto">
          <a:xfrm>
            <a:off x="965921" y="2422144"/>
            <a:ext cx="5351752" cy="3586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92371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35832"/>
          </a:xfrm>
        </p:spPr>
        <p:txBody>
          <a:bodyPr>
            <a:normAutofit/>
          </a:bodyPr>
          <a:lstStyle/>
          <a:p>
            <a:r>
              <a:rPr lang="en-IN" sz="2200" b="1" dirty="0"/>
              <a:t># Let's plot the </a:t>
            </a:r>
            <a:r>
              <a:rPr lang="en-IN" sz="2200" b="1" dirty="0" err="1" smtClean="0"/>
              <a:t>pairplot</a:t>
            </a:r>
            <a:endParaRPr lang="en-GB" dirty="0"/>
          </a:p>
        </p:txBody>
      </p:sp>
      <p:pic>
        <p:nvPicPr>
          <p:cNvPr id="5" name="Content Placeholder 4"/>
          <p:cNvPicPr>
            <a:picLocks noGrp="1"/>
          </p:cNvPicPr>
          <p:nvPr>
            <p:ph idx="1"/>
          </p:nvPr>
        </p:nvPicPr>
        <p:blipFill rotWithShape="1">
          <a:blip r:embed="rId2"/>
          <a:srcRect l="30912" t="14187" r="26046" b="14285"/>
          <a:stretch/>
        </p:blipFill>
        <p:spPr bwMode="auto">
          <a:xfrm>
            <a:off x="1295402" y="1717965"/>
            <a:ext cx="7516089" cy="45581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2762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469" y="1152092"/>
            <a:ext cx="7797899" cy="4389726"/>
          </a:xfrm>
          <a:prstGeom prst="rect">
            <a:avLst/>
          </a:prstGeom>
        </p:spPr>
      </p:pic>
    </p:spTree>
    <p:extLst>
      <p:ext uri="{BB962C8B-B14F-4D97-AF65-F5344CB8AC3E}">
        <p14:creationId xmlns:p14="http://schemas.microsoft.com/office/powerpoint/2010/main" val="1061522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Hardware and Software Requirements and Tools </a:t>
            </a:r>
            <a:r>
              <a:rPr lang="en-IN" b="1" dirty="0" smtClean="0"/>
              <a:t>Used</a:t>
            </a:r>
            <a:endParaRPr lang="en-GB" dirty="0"/>
          </a:p>
        </p:txBody>
      </p:sp>
      <p:sp>
        <p:nvSpPr>
          <p:cNvPr id="3" name="Content Placeholder 2"/>
          <p:cNvSpPr>
            <a:spLocks noGrp="1"/>
          </p:cNvSpPr>
          <p:nvPr>
            <p:ph sz="half" idx="1"/>
          </p:nvPr>
        </p:nvSpPr>
        <p:spPr/>
        <p:txBody>
          <a:bodyPr>
            <a:normAutofit/>
          </a:bodyPr>
          <a:lstStyle/>
          <a:p>
            <a:r>
              <a:rPr lang="en-IN" dirty="0"/>
              <a:t>Windows Edition-Windows 8.1 Pro</a:t>
            </a:r>
            <a:endParaRPr lang="en-GB" dirty="0"/>
          </a:p>
          <a:p>
            <a:r>
              <a:rPr lang="en-IN" dirty="0"/>
              <a:t>Processor-Intel(R) Core(TM) i3-5005U CPU @ 2.00GHz </a:t>
            </a:r>
            <a:r>
              <a:rPr lang="en-IN" dirty="0" err="1"/>
              <a:t>2.00GHz</a:t>
            </a:r>
            <a:endParaRPr lang="en-GB" dirty="0"/>
          </a:p>
          <a:p>
            <a:r>
              <a:rPr lang="en-IN" dirty="0"/>
              <a:t>Installed memory RAM- 4 GB </a:t>
            </a:r>
            <a:endParaRPr lang="en-GB" dirty="0"/>
          </a:p>
          <a:p>
            <a:r>
              <a:rPr lang="en-IN" dirty="0"/>
              <a:t>System Type-64 bit OS, x64 based processor</a:t>
            </a:r>
            <a:endParaRPr lang="en-GB" dirty="0"/>
          </a:p>
          <a:p>
            <a:pPr marL="0" indent="0">
              <a:buNone/>
            </a:pPr>
            <a:endParaRPr lang="en-GB" dirty="0"/>
          </a:p>
          <a:p>
            <a:r>
              <a:rPr lang="en-IN" b="1" dirty="0"/>
              <a:t>Software Requirement- </a:t>
            </a:r>
            <a:r>
              <a:rPr lang="en-IN" dirty="0"/>
              <a:t>Anaconda 4.9.2  , Python 3.8.5,  Jupiter Notebook.</a:t>
            </a:r>
            <a:endParaRPr lang="en-GB" dirty="0"/>
          </a:p>
          <a:p>
            <a:endParaRPr lang="en-GB" dirty="0"/>
          </a:p>
          <a:p>
            <a:endParaRPr lang="en-GB" dirty="0"/>
          </a:p>
        </p:txBody>
      </p:sp>
      <p:sp>
        <p:nvSpPr>
          <p:cNvPr id="4" name="Content Placeholder 3"/>
          <p:cNvSpPr>
            <a:spLocks noGrp="1"/>
          </p:cNvSpPr>
          <p:nvPr>
            <p:ph sz="half" idx="2"/>
          </p:nvPr>
        </p:nvSpPr>
        <p:spPr/>
        <p:txBody>
          <a:bodyPr>
            <a:normAutofit/>
          </a:bodyPr>
          <a:lstStyle/>
          <a:p>
            <a:r>
              <a:rPr lang="en-IN" b="1" dirty="0"/>
              <a:t>Libraries used:- </a:t>
            </a:r>
            <a:endParaRPr lang="en-GB" dirty="0"/>
          </a:p>
          <a:p>
            <a:endParaRPr lang="en-GB" dirty="0"/>
          </a:p>
        </p:txBody>
      </p:sp>
      <p:pic>
        <p:nvPicPr>
          <p:cNvPr id="6" name="Picture 5"/>
          <p:cNvPicPr/>
          <p:nvPr/>
        </p:nvPicPr>
        <p:blipFill rotWithShape="1">
          <a:blip r:embed="rId2"/>
          <a:srcRect l="17948" t="20985" r="46155" b="42660"/>
          <a:stretch/>
        </p:blipFill>
        <p:spPr bwMode="auto">
          <a:xfrm>
            <a:off x="4894389" y="2454674"/>
            <a:ext cx="4595975" cy="3292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03505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Model/s Development and Evaluation </a:t>
            </a:r>
            <a:endParaRPr lang="en-GB" dirty="0"/>
          </a:p>
        </p:txBody>
      </p:sp>
      <p:sp>
        <p:nvSpPr>
          <p:cNvPr id="3" name="Content Placeholder 2"/>
          <p:cNvSpPr>
            <a:spLocks noGrp="1"/>
          </p:cNvSpPr>
          <p:nvPr>
            <p:ph idx="1"/>
          </p:nvPr>
        </p:nvSpPr>
        <p:spPr/>
        <p:txBody>
          <a:bodyPr/>
          <a:lstStyle/>
          <a:p>
            <a:pPr lvl="0"/>
            <a:endParaRPr lang="en-IN" dirty="0" smtClean="0"/>
          </a:p>
          <a:p>
            <a:pPr lvl="0"/>
            <a:r>
              <a:rPr lang="en-IN" b="1" dirty="0"/>
              <a:t>Analytical Approach –</a:t>
            </a:r>
            <a:r>
              <a:rPr lang="en-IN" dirty="0"/>
              <a:t>Based on type of data by performing EDA I have decided which model to be used for this data.</a:t>
            </a:r>
            <a:endParaRPr lang="en-GB" dirty="0"/>
          </a:p>
          <a:p>
            <a:pPr lvl="0"/>
            <a:r>
              <a:rPr lang="en-IN" b="1" dirty="0"/>
              <a:t>Statistical Approach – </a:t>
            </a:r>
            <a:r>
              <a:rPr lang="en-IN" dirty="0"/>
              <a:t>Data should be in scaled manner, it should not be distorted, for that all values using mean method due to continuous data numbers.</a:t>
            </a:r>
            <a:r>
              <a:rPr lang="en-IN" b="1" dirty="0"/>
              <a:t> </a:t>
            </a:r>
            <a:endParaRPr lang="en-GB" dirty="0"/>
          </a:p>
          <a:p>
            <a:pPr marL="0" indent="0">
              <a:buNone/>
            </a:pPr>
            <a:endParaRPr lang="en-GB" dirty="0"/>
          </a:p>
        </p:txBody>
      </p:sp>
    </p:spTree>
    <p:extLst>
      <p:ext uri="{BB962C8B-B14F-4D97-AF65-F5344CB8AC3E}">
        <p14:creationId xmlns:p14="http://schemas.microsoft.com/office/powerpoint/2010/main" val="1746350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Statistical Approach for train </a:t>
            </a:r>
            <a:r>
              <a:rPr lang="en-IN" b="1" dirty="0" smtClean="0"/>
              <a:t>Dataset</a:t>
            </a:r>
            <a:endParaRPr lang="en-GB" dirty="0"/>
          </a:p>
        </p:txBody>
      </p:sp>
      <p:pic>
        <p:nvPicPr>
          <p:cNvPr id="4" name="Content Placeholder 3"/>
          <p:cNvPicPr>
            <a:picLocks noGrp="1"/>
          </p:cNvPicPr>
          <p:nvPr>
            <p:ph idx="1"/>
          </p:nvPr>
        </p:nvPicPr>
        <p:blipFill rotWithShape="1">
          <a:blip r:embed="rId2"/>
          <a:stretch/>
        </p:blipFill>
        <p:spPr bwMode="auto">
          <a:xfrm>
            <a:off x="1524168" y="2160588"/>
            <a:ext cx="6903701" cy="3881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8573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Testing of Identified Approaches (Algorithms</a:t>
            </a:r>
            <a:r>
              <a:rPr lang="en-IN" b="1" dirty="0" smtClean="0"/>
              <a:t>)</a:t>
            </a:r>
            <a:endParaRPr lang="en-GB" dirty="0"/>
          </a:p>
        </p:txBody>
      </p:sp>
      <p:sp>
        <p:nvSpPr>
          <p:cNvPr id="3" name="Content Placeholder 2"/>
          <p:cNvSpPr>
            <a:spLocks noGrp="1"/>
          </p:cNvSpPr>
          <p:nvPr>
            <p:ph sz="half" idx="1"/>
          </p:nvPr>
        </p:nvSpPr>
        <p:spPr/>
        <p:txBody>
          <a:bodyPr>
            <a:normAutofit fontScale="40000" lnSpcReduction="20000"/>
          </a:bodyPr>
          <a:lstStyle/>
          <a:p>
            <a:pPr lvl="0"/>
            <a:r>
              <a:rPr lang="en-IN" dirty="0"/>
              <a:t>All Algorithms list</a:t>
            </a:r>
            <a:endParaRPr lang="en-GB" dirty="0"/>
          </a:p>
          <a:p>
            <a:r>
              <a:rPr lang="en-GB" dirty="0"/>
              <a:t> </a:t>
            </a:r>
          </a:p>
          <a:p>
            <a:pPr lvl="0"/>
            <a:r>
              <a:rPr lang="en-IN" dirty="0"/>
              <a:t>import </a:t>
            </a:r>
            <a:r>
              <a:rPr lang="en-IN" dirty="0" err="1"/>
              <a:t>numpy</a:t>
            </a:r>
            <a:r>
              <a:rPr lang="en-IN" dirty="0"/>
              <a:t> as np</a:t>
            </a:r>
            <a:endParaRPr lang="en-GB" dirty="0"/>
          </a:p>
          <a:p>
            <a:pPr lvl="0"/>
            <a:r>
              <a:rPr lang="en-IN" dirty="0"/>
              <a:t>import pandas as </a:t>
            </a:r>
            <a:r>
              <a:rPr lang="en-IN" dirty="0" err="1"/>
              <a:t>pd</a:t>
            </a:r>
            <a:endParaRPr lang="en-GB" dirty="0"/>
          </a:p>
          <a:p>
            <a:pPr lvl="0"/>
            <a:r>
              <a:rPr lang="en-IN" dirty="0"/>
              <a:t>import </a:t>
            </a:r>
            <a:r>
              <a:rPr lang="en-IN" dirty="0" err="1"/>
              <a:t>seaborn</a:t>
            </a:r>
            <a:r>
              <a:rPr lang="en-IN" dirty="0"/>
              <a:t> as </a:t>
            </a:r>
            <a:r>
              <a:rPr lang="en-IN" dirty="0" err="1"/>
              <a:t>sns</a:t>
            </a:r>
            <a:endParaRPr lang="en-GB" dirty="0"/>
          </a:p>
          <a:p>
            <a:pPr lvl="0"/>
            <a:r>
              <a:rPr lang="en-IN" dirty="0"/>
              <a:t>import </a:t>
            </a:r>
            <a:r>
              <a:rPr lang="en-IN" dirty="0" err="1"/>
              <a:t>matplotlib.pyplot</a:t>
            </a:r>
            <a:r>
              <a:rPr lang="en-IN" dirty="0"/>
              <a:t> as </a:t>
            </a:r>
            <a:r>
              <a:rPr lang="en-IN" dirty="0" err="1"/>
              <a:t>plt</a:t>
            </a:r>
            <a:endParaRPr lang="en-GB" dirty="0"/>
          </a:p>
          <a:p>
            <a:pPr lvl="0"/>
            <a:r>
              <a:rPr lang="en-IN" dirty="0"/>
              <a:t>import </a:t>
            </a:r>
            <a:r>
              <a:rPr lang="en-IN" dirty="0" err="1"/>
              <a:t>sklearn</a:t>
            </a:r>
            <a:endParaRPr lang="en-GB" dirty="0"/>
          </a:p>
          <a:p>
            <a:pPr lvl="0"/>
            <a:r>
              <a:rPr lang="en-IN" dirty="0"/>
              <a:t>from </a:t>
            </a:r>
            <a:r>
              <a:rPr lang="en-IN" dirty="0" err="1"/>
              <a:t>sklearn.preprocessing</a:t>
            </a:r>
            <a:r>
              <a:rPr lang="en-IN" dirty="0"/>
              <a:t> import </a:t>
            </a:r>
            <a:r>
              <a:rPr lang="en-IN" dirty="0" err="1"/>
              <a:t>LabelEncoder</a:t>
            </a:r>
            <a:endParaRPr lang="en-GB" dirty="0"/>
          </a:p>
          <a:p>
            <a:pPr lvl="0"/>
            <a:r>
              <a:rPr lang="en-IN" dirty="0"/>
              <a:t>from </a:t>
            </a:r>
            <a:r>
              <a:rPr lang="en-IN" dirty="0" err="1"/>
              <a:t>sklearn.model_selection</a:t>
            </a:r>
            <a:r>
              <a:rPr lang="en-IN" dirty="0"/>
              <a:t> import </a:t>
            </a:r>
            <a:r>
              <a:rPr lang="en-IN" dirty="0" err="1"/>
              <a:t>train_test_split</a:t>
            </a:r>
            <a:endParaRPr lang="en-GB" dirty="0"/>
          </a:p>
          <a:p>
            <a:pPr lvl="0"/>
            <a:r>
              <a:rPr lang="en-IN" dirty="0"/>
              <a:t>from </a:t>
            </a:r>
            <a:r>
              <a:rPr lang="en-IN" dirty="0" err="1"/>
              <a:t>sklearn.ensemble</a:t>
            </a:r>
            <a:r>
              <a:rPr lang="en-IN" dirty="0"/>
              <a:t> import </a:t>
            </a:r>
            <a:r>
              <a:rPr lang="en-IN" dirty="0" err="1"/>
              <a:t>ExtraTreesRegressor</a:t>
            </a:r>
            <a:endParaRPr lang="en-GB" dirty="0"/>
          </a:p>
          <a:p>
            <a:pPr lvl="0"/>
            <a:r>
              <a:rPr lang="en-IN" dirty="0"/>
              <a:t>import </a:t>
            </a:r>
            <a:r>
              <a:rPr lang="en-IN" dirty="0" err="1"/>
              <a:t>matplotlib.pyplot</a:t>
            </a:r>
            <a:r>
              <a:rPr lang="en-IN" dirty="0"/>
              <a:t> as </a:t>
            </a:r>
            <a:r>
              <a:rPr lang="en-IN" dirty="0" err="1"/>
              <a:t>plt</a:t>
            </a:r>
            <a:endParaRPr lang="en-GB" dirty="0"/>
          </a:p>
          <a:p>
            <a:pPr lvl="0"/>
            <a:r>
              <a:rPr lang="en-IN" dirty="0"/>
              <a:t>from </a:t>
            </a:r>
            <a:r>
              <a:rPr lang="en-IN" dirty="0" err="1"/>
              <a:t>sklearn.ensemble</a:t>
            </a:r>
            <a:r>
              <a:rPr lang="en-IN" dirty="0"/>
              <a:t> import </a:t>
            </a:r>
            <a:r>
              <a:rPr lang="en-IN" dirty="0" err="1"/>
              <a:t>RandomForestRegressor</a:t>
            </a:r>
            <a:endParaRPr lang="en-GB" dirty="0"/>
          </a:p>
          <a:p>
            <a:pPr lvl="0"/>
            <a:r>
              <a:rPr lang="en-IN" dirty="0"/>
              <a:t>from </a:t>
            </a:r>
            <a:r>
              <a:rPr lang="en-IN" dirty="0" err="1"/>
              <a:t>sklearn.model_selection</a:t>
            </a:r>
            <a:r>
              <a:rPr lang="en-IN" dirty="0"/>
              <a:t> import </a:t>
            </a:r>
            <a:r>
              <a:rPr lang="en-IN" dirty="0" err="1"/>
              <a:t>RandomizedSearchCV</a:t>
            </a:r>
            <a:endParaRPr lang="en-GB" dirty="0"/>
          </a:p>
          <a:p>
            <a:pPr lvl="0"/>
            <a:r>
              <a:rPr lang="en-IN" dirty="0"/>
              <a:t>from </a:t>
            </a:r>
            <a:r>
              <a:rPr lang="en-IN" dirty="0" err="1"/>
              <a:t>sklearn</a:t>
            </a:r>
            <a:r>
              <a:rPr lang="en-IN" dirty="0"/>
              <a:t> import metrics</a:t>
            </a:r>
            <a:endParaRPr lang="en-GB" dirty="0"/>
          </a:p>
          <a:p>
            <a:pPr lvl="0"/>
            <a:r>
              <a:rPr lang="en-IN" dirty="0"/>
              <a:t>import </a:t>
            </a:r>
            <a:r>
              <a:rPr lang="en-IN" dirty="0" err="1"/>
              <a:t>joblib</a:t>
            </a:r>
            <a:endParaRPr lang="en-GB" dirty="0"/>
          </a:p>
          <a:p>
            <a:pPr lvl="0"/>
            <a:r>
              <a:rPr lang="en-IN" dirty="0"/>
              <a:t>import pickle</a:t>
            </a:r>
            <a:endParaRPr lang="en-GB" dirty="0"/>
          </a:p>
          <a:p>
            <a:pPr lvl="0"/>
            <a:r>
              <a:rPr lang="en-IN" dirty="0"/>
              <a:t>import warnings</a:t>
            </a:r>
            <a:endParaRPr lang="en-GB" dirty="0"/>
          </a:p>
          <a:p>
            <a:pPr lvl="0"/>
            <a:r>
              <a:rPr lang="en-IN" dirty="0" err="1"/>
              <a:t>warnings.filterwarnings</a:t>
            </a:r>
            <a:r>
              <a:rPr lang="en-IN" dirty="0"/>
              <a:t>("ignore")</a:t>
            </a:r>
            <a:endParaRPr lang="en-GB" dirty="0"/>
          </a:p>
          <a:p>
            <a:endParaRPr lang="en-GB" dirty="0"/>
          </a:p>
        </p:txBody>
      </p:sp>
      <p:sp>
        <p:nvSpPr>
          <p:cNvPr id="4" name="Content Placeholder 3"/>
          <p:cNvSpPr>
            <a:spLocks noGrp="1"/>
          </p:cNvSpPr>
          <p:nvPr>
            <p:ph sz="half" idx="2"/>
          </p:nvPr>
        </p:nvSpPr>
        <p:spPr/>
        <p:txBody>
          <a:bodyPr>
            <a:normAutofit fontScale="40000" lnSpcReduction="20000"/>
          </a:bodyPr>
          <a:lstStyle/>
          <a:p>
            <a:endParaRPr lang="en-GB"/>
          </a:p>
        </p:txBody>
      </p:sp>
      <p:pic>
        <p:nvPicPr>
          <p:cNvPr id="7" name="Picture 6"/>
          <p:cNvPicPr/>
          <p:nvPr/>
        </p:nvPicPr>
        <p:blipFill rotWithShape="1">
          <a:blip r:embed="rId2"/>
          <a:srcRect l="17948" t="20985" r="46155" b="42660"/>
          <a:stretch/>
        </p:blipFill>
        <p:spPr bwMode="auto">
          <a:xfrm>
            <a:off x="4392212" y="1930400"/>
            <a:ext cx="5118100" cy="42210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585222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8978"/>
            <a:ext cx="9601196" cy="1659989"/>
          </a:xfrm>
          <a:solidFill>
            <a:schemeClr val="accent4">
              <a:lumMod val="40000"/>
              <a:lumOff val="60000"/>
            </a:schemeClr>
          </a:solidFill>
        </p:spPr>
        <p:txBody>
          <a:bodyPr>
            <a:normAutofit fontScale="90000"/>
          </a:bodyPr>
          <a:lstStyle/>
          <a:p>
            <a:r>
              <a:rPr lang="en-IN" b="1" dirty="0"/>
              <a:t>Below are Linear Regression algorithms used for the training and testing this dataset</a:t>
            </a:r>
            <a:r>
              <a:rPr lang="en-IN" dirty="0"/>
              <a:t>. </a:t>
            </a:r>
            <a:endParaRPr lang="en-GB" dirty="0"/>
          </a:p>
        </p:txBody>
      </p:sp>
      <p:sp>
        <p:nvSpPr>
          <p:cNvPr id="3" name="Content Placeholder 2"/>
          <p:cNvSpPr>
            <a:spLocks noGrp="1"/>
          </p:cNvSpPr>
          <p:nvPr>
            <p:ph sz="half" idx="1"/>
          </p:nvPr>
        </p:nvSpPr>
        <p:spPr/>
        <p:txBody>
          <a:bodyPr>
            <a:normAutofit/>
          </a:bodyPr>
          <a:lstStyle/>
          <a:p>
            <a:r>
              <a:rPr lang="en-IN" dirty="0"/>
              <a:t>from </a:t>
            </a:r>
            <a:r>
              <a:rPr lang="en-IN" dirty="0" err="1"/>
              <a:t>sklearn.ensemble</a:t>
            </a:r>
            <a:r>
              <a:rPr lang="en-IN" dirty="0"/>
              <a:t> import </a:t>
            </a:r>
            <a:r>
              <a:rPr lang="en-IN" dirty="0" err="1"/>
              <a:t>ExtraTreesRegressor</a:t>
            </a:r>
            <a:endParaRPr lang="en-IN" dirty="0"/>
          </a:p>
          <a:p>
            <a:r>
              <a:rPr lang="en-IN" dirty="0"/>
              <a:t>import </a:t>
            </a:r>
            <a:r>
              <a:rPr lang="en-IN" dirty="0" err="1"/>
              <a:t>matplotlib.pyplot</a:t>
            </a:r>
            <a:r>
              <a:rPr lang="en-IN" dirty="0"/>
              <a:t> as </a:t>
            </a:r>
            <a:r>
              <a:rPr lang="en-IN" dirty="0" err="1" smtClean="0"/>
              <a:t>plt</a:t>
            </a:r>
            <a:endParaRPr lang="en-IN" dirty="0" smtClean="0"/>
          </a:p>
          <a:p>
            <a:r>
              <a:rPr lang="en-GB" dirty="0"/>
              <a:t>model = </a:t>
            </a:r>
            <a:r>
              <a:rPr lang="en-GB" dirty="0" err="1"/>
              <a:t>ExtraTreesRegressor</a:t>
            </a:r>
            <a:r>
              <a:rPr lang="en-GB" dirty="0" smtClean="0"/>
              <a:t>()</a:t>
            </a:r>
          </a:p>
          <a:p>
            <a:r>
              <a:rPr lang="en-GB" dirty="0" err="1"/>
              <a:t>rf</a:t>
            </a:r>
            <a:r>
              <a:rPr lang="en-GB" dirty="0"/>
              <a:t>=</a:t>
            </a:r>
            <a:r>
              <a:rPr lang="en-GB" dirty="0" err="1"/>
              <a:t>RandomForestRegressor</a:t>
            </a:r>
            <a:r>
              <a:rPr lang="en-GB" dirty="0"/>
              <a:t>()</a:t>
            </a:r>
          </a:p>
        </p:txBody>
      </p:sp>
      <p:sp>
        <p:nvSpPr>
          <p:cNvPr id="4" name="Content Placeholder 3"/>
          <p:cNvSpPr>
            <a:spLocks noGrp="1"/>
          </p:cNvSpPr>
          <p:nvPr>
            <p:ph sz="half" idx="2"/>
          </p:nvPr>
        </p:nvSpPr>
        <p:spPr/>
        <p:txBody>
          <a:bodyPr>
            <a:normAutofit/>
          </a:bodyPr>
          <a:lstStyle/>
          <a:p>
            <a:endParaRPr lang="en-GB"/>
          </a:p>
        </p:txBody>
      </p:sp>
      <p:pic>
        <p:nvPicPr>
          <p:cNvPr id="6" name="Picture 5"/>
          <p:cNvPicPr/>
          <p:nvPr/>
        </p:nvPicPr>
        <p:blipFill rotWithShape="1">
          <a:blip r:embed="rId2"/>
          <a:srcRect l="19943" t="19508" r="31359" b="44282"/>
          <a:stretch/>
        </p:blipFill>
        <p:spPr bwMode="auto">
          <a:xfrm>
            <a:off x="4861369" y="2160589"/>
            <a:ext cx="4533900" cy="38807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7687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GB" b="1" dirty="0"/>
              <a:t>plot graph of feature </a:t>
            </a:r>
            <a:r>
              <a:rPr lang="en-GB" b="1" dirty="0" err="1"/>
              <a:t>importances</a:t>
            </a:r>
            <a:r>
              <a:rPr lang="en-GB" b="1" dirty="0"/>
              <a:t> for better visualization</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9608" t="54385" r="47154" b="12512"/>
          <a:stretch/>
        </p:blipFill>
        <p:spPr bwMode="auto">
          <a:xfrm>
            <a:off x="381001" y="2160588"/>
            <a:ext cx="9601196" cy="38807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234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Lets find the best Random forest score</a:t>
            </a:r>
            <a:r>
              <a:rPr lang="en-GB" dirty="0"/>
              <a:t/>
            </a:r>
            <a:br>
              <a:rPr lang="en-GB" dirty="0"/>
            </a:br>
            <a:endParaRPr lang="en-GB" dirty="0"/>
          </a:p>
        </p:txBody>
      </p:sp>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half" idx="2"/>
          </p:nvPr>
        </p:nvSpPr>
        <p:spPr/>
        <p:txBody>
          <a:bodyPr/>
          <a:lstStyle/>
          <a:p>
            <a:pPr fontAlgn="base" latinLnBrk="1"/>
            <a:endParaRPr lang="en-GB" dirty="0" smtClean="0"/>
          </a:p>
          <a:p>
            <a:pPr fontAlgn="base" latinLnBrk="1"/>
            <a:endParaRPr lang="en-GB" dirty="0"/>
          </a:p>
          <a:p>
            <a:pPr fontAlgn="base" latinLnBrk="1"/>
            <a:r>
              <a:rPr lang="en-GB" dirty="0" smtClean="0"/>
              <a:t>max </a:t>
            </a:r>
            <a:r>
              <a:rPr lang="en-GB" dirty="0"/>
              <a:t>r2 score </a:t>
            </a:r>
            <a:r>
              <a:rPr lang="en-GB" dirty="0" smtClean="0"/>
              <a:t>-534559746.28126746</a:t>
            </a:r>
            <a:endParaRPr lang="en-GB" dirty="0"/>
          </a:p>
        </p:txBody>
      </p:sp>
      <p:pic>
        <p:nvPicPr>
          <p:cNvPr id="6" name="Picture 5"/>
          <p:cNvPicPr>
            <a:picLocks noChangeAspect="1"/>
          </p:cNvPicPr>
          <p:nvPr/>
        </p:nvPicPr>
        <p:blipFill rotWithShape="1">
          <a:blip r:embed="rId2"/>
          <a:srcRect l="19440" t="41194" r="61713" b="29640"/>
          <a:stretch/>
        </p:blipFill>
        <p:spPr>
          <a:xfrm>
            <a:off x="4642814" y="514924"/>
            <a:ext cx="4980591" cy="5526437"/>
          </a:xfrm>
          <a:prstGeom prst="rect">
            <a:avLst/>
          </a:prstGeom>
        </p:spPr>
      </p:pic>
    </p:spTree>
    <p:extLst>
      <p:ext uri="{BB962C8B-B14F-4D97-AF65-F5344CB8AC3E}">
        <p14:creationId xmlns:p14="http://schemas.microsoft.com/office/powerpoint/2010/main" val="5118739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GB" b="1" dirty="0" smtClean="0"/>
              <a:t>Split the dataset	into test and train and Run the Model to find best RMSE</a:t>
            </a:r>
            <a:endParaRPr lang="en-GB" b="1"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rotWithShape="1">
          <a:blip r:embed="rId2"/>
          <a:srcRect l="19866" t="44034" r="31685" b="7102"/>
          <a:stretch/>
        </p:blipFill>
        <p:spPr>
          <a:xfrm>
            <a:off x="677334" y="2160589"/>
            <a:ext cx="7978601" cy="3318937"/>
          </a:xfrm>
          <a:prstGeom prst="rect">
            <a:avLst/>
          </a:prstGeom>
        </p:spPr>
      </p:pic>
    </p:spTree>
    <p:extLst>
      <p:ext uri="{BB962C8B-B14F-4D97-AF65-F5344CB8AC3E}">
        <p14:creationId xmlns:p14="http://schemas.microsoft.com/office/powerpoint/2010/main" val="2877820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Run and Evaluate selected </a:t>
            </a:r>
            <a:r>
              <a:rPr lang="en-IN" b="1" dirty="0" smtClean="0"/>
              <a:t>models</a:t>
            </a:r>
            <a:endParaRPr lang="en-GB" b="1" dirty="0"/>
          </a:p>
        </p:txBody>
      </p:sp>
      <p:sp>
        <p:nvSpPr>
          <p:cNvPr id="3" name="Content Placeholder 2"/>
          <p:cNvSpPr>
            <a:spLocks noGrp="1"/>
          </p:cNvSpPr>
          <p:nvPr>
            <p:ph idx="1"/>
          </p:nvPr>
        </p:nvSpPr>
        <p:spPr/>
        <p:txBody>
          <a:bodyPr/>
          <a:lstStyle/>
          <a:p>
            <a:endParaRPr lang="en-GB"/>
          </a:p>
        </p:txBody>
      </p:sp>
      <p:pic>
        <p:nvPicPr>
          <p:cNvPr id="5" name="Picture 4"/>
          <p:cNvPicPr/>
          <p:nvPr/>
        </p:nvPicPr>
        <p:blipFill rotWithShape="1">
          <a:blip r:embed="rId2"/>
          <a:srcRect l="18945" t="19508" r="15080" b="8965"/>
          <a:stretch/>
        </p:blipFill>
        <p:spPr bwMode="auto">
          <a:xfrm>
            <a:off x="819304" y="2148234"/>
            <a:ext cx="8312727" cy="3893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4759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Run and Evaluate selected </a:t>
            </a:r>
            <a:r>
              <a:rPr lang="en-IN" b="1" dirty="0" smtClean="0"/>
              <a:t>models</a:t>
            </a:r>
            <a:endParaRPr lang="en-GB" b="1" dirty="0"/>
          </a:p>
        </p:txBody>
      </p:sp>
      <p:sp>
        <p:nvSpPr>
          <p:cNvPr id="3" name="Content Placeholder 2"/>
          <p:cNvSpPr>
            <a:spLocks noGrp="1"/>
          </p:cNvSpPr>
          <p:nvPr>
            <p:ph idx="1"/>
          </p:nvPr>
        </p:nvSpPr>
        <p:spPr/>
        <p:txBody>
          <a:bodyPr/>
          <a:lstStyle/>
          <a:p>
            <a:endParaRPr lang="en-GB"/>
          </a:p>
        </p:txBody>
      </p:sp>
      <p:pic>
        <p:nvPicPr>
          <p:cNvPr id="6" name="Picture 5"/>
          <p:cNvPicPr/>
          <p:nvPr/>
        </p:nvPicPr>
        <p:blipFill rotWithShape="1">
          <a:blip r:embed="rId2"/>
          <a:srcRect l="18614" t="26601" r="47152" b="31724"/>
          <a:stretch/>
        </p:blipFill>
        <p:spPr bwMode="auto">
          <a:xfrm>
            <a:off x="677334" y="2160589"/>
            <a:ext cx="7978601" cy="3676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455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44060"/>
            <a:ext cx="10515600" cy="1209823"/>
          </a:xfrm>
          <a:solidFill>
            <a:schemeClr val="accent4">
              <a:lumMod val="40000"/>
              <a:lumOff val="60000"/>
            </a:schemeClr>
          </a:solidFill>
        </p:spPr>
        <p:txBody>
          <a:bodyPr>
            <a:normAutofit/>
          </a:bodyPr>
          <a:lstStyle/>
          <a:p>
            <a:r>
              <a:rPr lang="en-IN" b="1" dirty="0" smtClean="0"/>
              <a:t>ACKNOWLEDGMENT</a:t>
            </a:r>
            <a:endParaRPr lang="en-GB" dirty="0"/>
          </a:p>
        </p:txBody>
      </p:sp>
      <p:sp>
        <p:nvSpPr>
          <p:cNvPr id="3" name="Content Placeholder 2"/>
          <p:cNvSpPr>
            <a:spLocks noGrp="1"/>
          </p:cNvSpPr>
          <p:nvPr>
            <p:ph idx="1"/>
          </p:nvPr>
        </p:nvSpPr>
        <p:spPr/>
        <p:txBody>
          <a:bodyPr>
            <a:normAutofit fontScale="92500" lnSpcReduction="10000"/>
          </a:bodyPr>
          <a:lstStyle/>
          <a:p>
            <a:r>
              <a:rPr lang="en-IN" dirty="0"/>
              <a:t>I would like to thanks to Flip </a:t>
            </a:r>
            <a:r>
              <a:rPr lang="en-IN" dirty="0" err="1"/>
              <a:t>Robo</a:t>
            </a:r>
            <a:r>
              <a:rPr lang="en-IN" dirty="0"/>
              <a:t> Technologies to give me a wonderful opportunity. This project is given by my SME Ms </a:t>
            </a:r>
            <a:r>
              <a:rPr lang="en-IN" dirty="0" err="1"/>
              <a:t>Sapna</a:t>
            </a:r>
            <a:r>
              <a:rPr lang="en-IN" dirty="0"/>
              <a:t> Verma.  I have referred below resources that helped and guided me in completion of this project as below:-</a:t>
            </a:r>
            <a:endParaRPr lang="en-GB" dirty="0"/>
          </a:p>
          <a:p>
            <a:r>
              <a:rPr lang="en-IN" dirty="0"/>
              <a:t> </a:t>
            </a:r>
            <a:endParaRPr lang="en-GB" dirty="0"/>
          </a:p>
          <a:p>
            <a:r>
              <a:rPr lang="en-IN" u="sng" dirty="0">
                <a:hlinkClick r:id="rId2"/>
              </a:rPr>
              <a:t>https://www.cars24.com/buy-used-cars/?utm_source=bing&amp;utm_medium=CPC&amp;utm_campaign=C2C_Search&amp;utm_source=bing&amp;utm_medium=CPC&amp;utm_keyword=buy%20cars%20used&amp;utm_matchtype=e&amp;utm_device=c&amp;adgroup_id=1231453256395046&amp;campaign_id=412354997&amp;msclkid=d7f61619d15b1aff5e357768e94ed891&amp;utm_campaign=Search%20%7C%20Buy%20%7C%20NCR_BUYER&amp;utm_term=buy%20cars%20used&amp;utm_content=Buy%20second%20hand%20Car</a:t>
            </a:r>
            <a:endParaRPr lang="en-GB" dirty="0"/>
          </a:p>
          <a:p>
            <a:pPr marL="0" indent="0">
              <a:buNone/>
            </a:pPr>
            <a:r>
              <a:rPr lang="en-IN" dirty="0"/>
              <a:t> </a:t>
            </a:r>
            <a:endParaRPr lang="en-GB" dirty="0"/>
          </a:p>
          <a:p>
            <a:r>
              <a:rPr lang="en-IN" u="sng" dirty="0">
                <a:hlinkClick r:id="rId3"/>
              </a:rPr>
              <a:t>https://www.cardekho.com/used-cars+in+faridabad</a:t>
            </a:r>
            <a:r>
              <a:rPr lang="en-IN" dirty="0"/>
              <a:t> </a:t>
            </a:r>
            <a:endParaRPr lang="en-GB" dirty="0"/>
          </a:p>
          <a:p>
            <a:endParaRPr lang="en-GB" dirty="0"/>
          </a:p>
        </p:txBody>
      </p:sp>
    </p:spTree>
    <p:extLst>
      <p:ext uri="{BB962C8B-B14F-4D97-AF65-F5344CB8AC3E}">
        <p14:creationId xmlns:p14="http://schemas.microsoft.com/office/powerpoint/2010/main" val="499014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2138288"/>
            <a:ext cx="8158688" cy="1436831"/>
          </a:xfrm>
          <a:solidFill>
            <a:schemeClr val="accent4">
              <a:lumMod val="40000"/>
              <a:lumOff val="60000"/>
            </a:schemeClr>
          </a:solidFill>
        </p:spPr>
        <p:txBody>
          <a:bodyPr>
            <a:normAutofit/>
          </a:bodyPr>
          <a:lstStyle/>
          <a:p>
            <a:r>
              <a:rPr lang="en-IN" b="1" dirty="0"/>
              <a:t>Key Metrics for success in solving problem under consideration</a:t>
            </a:r>
            <a:endParaRPr lang="en-GB" dirty="0"/>
          </a:p>
        </p:txBody>
      </p:sp>
      <p:sp>
        <p:nvSpPr>
          <p:cNvPr id="3" name="Text Placeholder 2"/>
          <p:cNvSpPr>
            <a:spLocks noGrp="1"/>
          </p:cNvSpPr>
          <p:nvPr>
            <p:ph type="body" idx="1"/>
          </p:nvPr>
        </p:nvSpPr>
        <p:spPr/>
        <p:txBody>
          <a:bodyPr>
            <a:normAutofit fontScale="92500" lnSpcReduction="20000"/>
          </a:bodyPr>
          <a:lstStyle/>
          <a:p>
            <a:r>
              <a:rPr lang="en-IN" dirty="0"/>
              <a:t>Key </a:t>
            </a:r>
            <a:r>
              <a:rPr lang="en-IN" dirty="0" err="1"/>
              <a:t>Metrices</a:t>
            </a:r>
            <a:r>
              <a:rPr lang="en-IN" dirty="0"/>
              <a:t> used were the r2 Score and </a:t>
            </a:r>
            <a:r>
              <a:rPr lang="en-IN" dirty="0" err="1"/>
              <a:t>GridsearcCV</a:t>
            </a:r>
            <a:r>
              <a:rPr lang="en-IN" dirty="0"/>
              <a:t> score as this was Linear Regression problem and we focus more on R2score metrics to observe Mean absolute error, Mean squared error  and Root Mean Squared </a:t>
            </a:r>
            <a:r>
              <a:rPr lang="en-IN" dirty="0" smtClean="0"/>
              <a:t>Error.</a:t>
            </a:r>
            <a:endParaRPr lang="en-GB" dirty="0"/>
          </a:p>
          <a:p>
            <a:endParaRPr lang="en-GB" dirty="0"/>
          </a:p>
        </p:txBody>
      </p:sp>
    </p:spTree>
    <p:extLst>
      <p:ext uri="{BB962C8B-B14F-4D97-AF65-F5344CB8AC3E}">
        <p14:creationId xmlns:p14="http://schemas.microsoft.com/office/powerpoint/2010/main" val="2818414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Visualizations</a:t>
            </a:r>
            <a:r>
              <a:rPr lang="en-GB" dirty="0"/>
              <a:t/>
            </a:r>
            <a:br>
              <a:rPr lang="en-GB" dirty="0"/>
            </a:br>
            <a:r>
              <a:rPr lang="en-GB" b="1" dirty="0" smtClean="0"/>
              <a:t>RMSE Score</a:t>
            </a:r>
            <a:endParaRPr lang="en-GB" b="1" dirty="0"/>
          </a:p>
        </p:txBody>
      </p:sp>
      <p:pic>
        <p:nvPicPr>
          <p:cNvPr id="4" name="Content Placeholder 3"/>
          <p:cNvPicPr>
            <a:picLocks noGrp="1"/>
          </p:cNvPicPr>
          <p:nvPr>
            <p:ph idx="1"/>
          </p:nvPr>
        </p:nvPicPr>
        <p:blipFill rotWithShape="1">
          <a:blip r:embed="rId2"/>
          <a:srcRect l="13959" t="53497" r="37680" b="25813"/>
          <a:stretch/>
        </p:blipFill>
        <p:spPr bwMode="auto">
          <a:xfrm>
            <a:off x="284021" y="2068946"/>
            <a:ext cx="9095507" cy="37130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7440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GB" b="1" dirty="0"/>
              <a:t>Use Ridge </a:t>
            </a:r>
            <a:r>
              <a:rPr lang="en-GB" b="1" dirty="0" err="1"/>
              <a:t>Regressor</a:t>
            </a:r>
            <a:r>
              <a:rPr lang="en-GB" b="1" dirty="0"/>
              <a:t> to find Best </a:t>
            </a:r>
            <a:r>
              <a:rPr lang="en-GB" b="1" dirty="0" err="1"/>
              <a:t>Perameter</a:t>
            </a:r>
            <a:r>
              <a:rPr lang="en-GB" b="1" dirty="0"/>
              <a:t> </a:t>
            </a:r>
            <a:r>
              <a:rPr lang="en-GB" b="1" dirty="0" smtClean="0"/>
              <a:t>score</a:t>
            </a:r>
            <a:endParaRPr lang="en-GB" dirty="0"/>
          </a:p>
        </p:txBody>
      </p:sp>
      <p:sp>
        <p:nvSpPr>
          <p:cNvPr id="6" name="Rectangle 3"/>
          <p:cNvSpPr>
            <a:spLocks noGrp="1" noChangeArrowheads="1"/>
          </p:cNvSpPr>
          <p:nvPr>
            <p:ph idx="1"/>
          </p:nvPr>
        </p:nvSpPr>
        <p:spPr bwMode="auto">
          <a:xfrm>
            <a:off x="1433945" y="3279372"/>
            <a:ext cx="5924699"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MAE: 1981.4087389399697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MSE: 67863592.30061091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RMSE: 8237.93616754894</a:t>
            </a:r>
            <a:r>
              <a:rPr kumimoji="0" lang="en-US" altLang="en-US" sz="32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568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GB" b="1" dirty="0" smtClean="0"/>
              <a:t>Plot </a:t>
            </a:r>
            <a:r>
              <a:rPr lang="en-GB" b="1" dirty="0"/>
              <a:t>the Scatter plot between test data and predicted </a:t>
            </a:r>
            <a:r>
              <a:rPr lang="en-GB" b="1" dirty="0" smtClean="0"/>
              <a:t>data</a:t>
            </a:r>
            <a:endParaRPr lang="en-GB" b="1" dirty="0"/>
          </a:p>
        </p:txBody>
      </p:sp>
      <p:sp>
        <p:nvSpPr>
          <p:cNvPr id="3" name="Content Placeholder 2"/>
          <p:cNvSpPr>
            <a:spLocks noGrp="1"/>
          </p:cNvSpPr>
          <p:nvPr>
            <p:ph sz="half" idx="1"/>
          </p:nvPr>
        </p:nvSpPr>
        <p:spPr/>
        <p:txBody>
          <a:bodyPr>
            <a:normAutofit/>
          </a:bodyPr>
          <a:lstStyle/>
          <a:p>
            <a:r>
              <a:rPr lang="en-GB" dirty="0"/>
              <a:t>predictions=</a:t>
            </a:r>
            <a:r>
              <a:rPr lang="en-GB" dirty="0" err="1"/>
              <a:t>rf_random.predict</a:t>
            </a:r>
            <a:r>
              <a:rPr lang="en-GB" dirty="0"/>
              <a:t>(</a:t>
            </a:r>
            <a:r>
              <a:rPr lang="en-GB" dirty="0" err="1"/>
              <a:t>x_test</a:t>
            </a:r>
            <a:r>
              <a:rPr lang="en-GB" dirty="0"/>
              <a:t>)</a:t>
            </a:r>
          </a:p>
          <a:p>
            <a:r>
              <a:rPr lang="en-GB" dirty="0" err="1" smtClean="0"/>
              <a:t>plt.scatter</a:t>
            </a:r>
            <a:r>
              <a:rPr lang="en-GB" dirty="0" smtClean="0"/>
              <a:t>(</a:t>
            </a:r>
            <a:r>
              <a:rPr lang="en-GB" dirty="0" err="1" smtClean="0"/>
              <a:t>y_test,predictions</a:t>
            </a:r>
            <a:r>
              <a:rPr lang="en-GB" dirty="0"/>
              <a:t>)</a:t>
            </a:r>
          </a:p>
        </p:txBody>
      </p:sp>
      <p:sp>
        <p:nvSpPr>
          <p:cNvPr id="4" name="Content Placeholder 3"/>
          <p:cNvSpPr>
            <a:spLocks noGrp="1"/>
          </p:cNvSpPr>
          <p:nvPr>
            <p:ph sz="half" idx="2"/>
          </p:nvPr>
        </p:nvSpPr>
        <p:spPr/>
        <p:txBody>
          <a:bodyPr/>
          <a:lstStyle/>
          <a:p>
            <a:endParaRPr lang="en-GB"/>
          </a:p>
        </p:txBody>
      </p:sp>
      <p:pic>
        <p:nvPicPr>
          <p:cNvPr id="6" name="Picture 5"/>
          <p:cNvPicPr/>
          <p:nvPr/>
        </p:nvPicPr>
        <p:blipFill rotWithShape="1">
          <a:blip r:embed="rId2"/>
          <a:srcRect l="18614" t="26601" r="47152" b="31724"/>
          <a:stretch/>
        </p:blipFill>
        <p:spPr bwMode="auto">
          <a:xfrm>
            <a:off x="5131497" y="2160589"/>
            <a:ext cx="4371108" cy="37830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8974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pPr lvl="0"/>
            <a:r>
              <a:rPr lang="en-IN" b="1" dirty="0"/>
              <a:t>Interpretation of the </a:t>
            </a:r>
            <a:r>
              <a:rPr lang="en-IN" b="1" dirty="0" smtClean="0"/>
              <a:t>Results</a:t>
            </a:r>
            <a:endParaRPr lang="en-GB" dirty="0"/>
          </a:p>
        </p:txBody>
      </p:sp>
      <p:sp>
        <p:nvSpPr>
          <p:cNvPr id="7" name="Rectangle 3"/>
          <p:cNvSpPr>
            <a:spLocks noGrp="1" noChangeArrowheads="1"/>
          </p:cNvSpPr>
          <p:nvPr>
            <p:ph idx="1"/>
          </p:nvPr>
        </p:nvSpPr>
        <p:spPr bwMode="auto">
          <a:xfrm>
            <a:off x="1899139" y="4054057"/>
            <a:ext cx="741367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052945" y="2440803"/>
            <a:ext cx="822105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600" b="0" i="0" u="none" strike="noStrike" cap="none" normalizeH="0" baseline="0" dirty="0" smtClean="0">
                <a:ln>
                  <a:noFill/>
                </a:ln>
                <a:solidFill>
                  <a:schemeClr val="tx1"/>
                </a:solidFill>
                <a:effectLst/>
                <a:latin typeface="Tahoma" panose="020B0604030504040204" pitchFamily="34" charset="0"/>
                <a:ea typeface="Calibri" panose="020F0502020204030204" pitchFamily="34" charset="0"/>
                <a:cs typeface="Tahoma" panose="020B0604030504040204" pitchFamily="34" charset="0"/>
              </a:rPr>
              <a:t>Data Pre-processing done by performing EDA (Exploratory Data Analysis), checking for best r2 score. </a:t>
            </a:r>
            <a:endParaRPr kumimoji="0" lang="en-GB"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600" b="0" i="0" u="none" strike="noStrike" cap="none" normalizeH="0" baseline="0" dirty="0" smtClean="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We will save our Model by </a:t>
            </a:r>
            <a:r>
              <a:rPr kumimoji="0" lang="en-GB" altLang="en-US" sz="1600" b="0" i="0" u="none" strike="noStrike" cap="none" normalizeH="0" baseline="0" dirty="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Random forest Regression.</a:t>
            </a:r>
            <a:r>
              <a:rPr kumimoji="0" lang="en-GB" altLang="en-US" sz="1600" b="0" i="0" u="none" strike="noStrike" cap="none" normalizeH="0" baseline="0" dirty="0" smtClean="0">
                <a:ln>
                  <a:noFill/>
                </a:ln>
                <a:solidFill>
                  <a:schemeClr val="tx1"/>
                </a:solidFill>
                <a:effectLst/>
              </a:rPr>
              <a:t> </a:t>
            </a:r>
            <a:endParaRPr kumimoji="0" lang="en-GB"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916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464213" y="1035938"/>
            <a:ext cx="6554371" cy="615553"/>
          </a:xfrm>
          <a:prstGeom prst="rect">
            <a:avLst/>
          </a:prstGeom>
          <a:solidFill>
            <a:schemeClr val="accent4">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4000" b="1" i="0" u="none" strike="noStrike" cap="none" normalizeH="0" baseline="0" dirty="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Model Saving</a:t>
            </a:r>
            <a:r>
              <a:rPr kumimoji="0" lang="en-GB" altLang="en-US" sz="1100" b="0" i="0" u="none" strike="noStrike" cap="none" normalizeH="0" baseline="0" dirty="0" smtClean="0">
                <a:ln>
                  <a:noFill/>
                </a:ln>
                <a:solidFill>
                  <a:schemeClr val="tx1"/>
                </a:solidFill>
                <a:effectLst/>
              </a:rPr>
              <a:t> </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a:xfrm>
            <a:off x="677334" y="2631644"/>
            <a:ext cx="8596668" cy="2847881"/>
          </a:xfrm>
        </p:spPr>
        <p:txBody>
          <a:bodyPr/>
          <a:lstStyle/>
          <a:p>
            <a:endParaRPr lang="en-GB"/>
          </a:p>
        </p:txBody>
      </p:sp>
      <p:pic>
        <p:nvPicPr>
          <p:cNvPr id="3" name="Picture 2"/>
          <p:cNvPicPr>
            <a:picLocks noChangeAspect="1"/>
          </p:cNvPicPr>
          <p:nvPr/>
        </p:nvPicPr>
        <p:blipFill rotWithShape="1">
          <a:blip r:embed="rId2"/>
          <a:srcRect l="19865" t="54640" r="48616" b="29261"/>
          <a:stretch/>
        </p:blipFill>
        <p:spPr>
          <a:xfrm>
            <a:off x="355850" y="2160589"/>
            <a:ext cx="9536296" cy="3318936"/>
          </a:xfrm>
          <a:prstGeom prst="rect">
            <a:avLst/>
          </a:prstGeom>
        </p:spPr>
      </p:pic>
    </p:spTree>
    <p:extLst>
      <p:ext uri="{BB962C8B-B14F-4D97-AF65-F5344CB8AC3E}">
        <p14:creationId xmlns:p14="http://schemas.microsoft.com/office/powerpoint/2010/main" val="1277212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a:bodyPr>
          <a:lstStyle/>
          <a:p>
            <a:pPr lvl="0"/>
            <a:r>
              <a:rPr lang="en-IN" b="1" dirty="0"/>
              <a:t>Key Findings and Conclusions of the Study</a:t>
            </a:r>
            <a:endParaRPr lang="en-GB" dirty="0"/>
          </a:p>
          <a:p>
            <a:pPr lvl="0"/>
            <a:r>
              <a:rPr lang="en-IN" dirty="0"/>
              <a:t>Linear regression models assume that the relationship between a dependent continuous variable Y and one or more explanatory (independent) variables X is linear (that is, a straight line). It’s used to predict values within a continuous range, (e.g. sales, price) rather than trying to classify them into categories (e.g. cat, dog).  </a:t>
            </a:r>
            <a:endParaRPr lang="en-GB" dirty="0"/>
          </a:p>
          <a:p>
            <a:endParaRPr lang="en-GB" dirty="0"/>
          </a:p>
        </p:txBody>
      </p:sp>
    </p:spTree>
    <p:extLst>
      <p:ext uri="{BB962C8B-B14F-4D97-AF65-F5344CB8AC3E}">
        <p14:creationId xmlns:p14="http://schemas.microsoft.com/office/powerpoint/2010/main" val="2861683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fontScale="85000" lnSpcReduction="10000"/>
          </a:bodyPr>
          <a:lstStyle/>
          <a:p>
            <a:pPr lvl="0"/>
            <a:r>
              <a:rPr lang="en-IN" b="1" dirty="0"/>
              <a:t>Learning Outcomes of the Study in respect of Data Science</a:t>
            </a:r>
            <a:endParaRPr lang="en-GB" dirty="0"/>
          </a:p>
          <a:p>
            <a:pPr lvl="0"/>
            <a:r>
              <a:rPr lang="en-IN" dirty="0"/>
              <a:t>This dataset is Linear Regression in nature, we can verify data by using read method &amp; get stats related information for each column using describe method.</a:t>
            </a:r>
            <a:endParaRPr lang="en-GB" dirty="0"/>
          </a:p>
          <a:p>
            <a:pPr lvl="0"/>
            <a:r>
              <a:rPr lang="en-IN" dirty="0"/>
              <a:t>Visualizations, Pre-processing and Data Cleaning part was very crucial as without all these all method we were not able to judge the data effectively and won’t be able to remove the outliers, handling null values and adding into the errors.</a:t>
            </a:r>
            <a:endParaRPr lang="en-GB" dirty="0"/>
          </a:p>
          <a:p>
            <a:pPr lvl="0"/>
            <a:r>
              <a:rPr lang="en-GB" dirty="0"/>
              <a:t>Data contains numerical as well as categorical variable. So we handled them accordingly </a:t>
            </a:r>
          </a:p>
          <a:p>
            <a:pPr lvl="0"/>
            <a:r>
              <a:rPr lang="en-IN" dirty="0"/>
              <a:t>Check the r2 score using Mean absolute error, Mean squared error &amp; get root mean squared error score.</a:t>
            </a:r>
            <a:endParaRPr lang="en-GB" dirty="0"/>
          </a:p>
          <a:p>
            <a:pPr lvl="0"/>
            <a:r>
              <a:rPr lang="en-IN" dirty="0"/>
              <a:t>Train data using Linear Regression models to get the best score &amp; finalise best score giver model for this dataset.</a:t>
            </a:r>
            <a:endParaRPr lang="en-GB" dirty="0"/>
          </a:p>
          <a:p>
            <a:pPr lvl="0"/>
            <a:r>
              <a:rPr lang="en-IN" dirty="0"/>
              <a:t>Get the test score for same model.</a:t>
            </a:r>
            <a:endParaRPr lang="en-GB" dirty="0"/>
          </a:p>
          <a:p>
            <a:pPr lvl="0"/>
            <a:r>
              <a:rPr lang="en-IN" dirty="0"/>
              <a:t>Save file using pickle library.</a:t>
            </a:r>
            <a:endParaRPr lang="en-GB" dirty="0"/>
          </a:p>
          <a:p>
            <a:endParaRPr lang="en-GB" dirty="0"/>
          </a:p>
        </p:txBody>
      </p:sp>
    </p:spTree>
    <p:extLst>
      <p:ext uri="{BB962C8B-B14F-4D97-AF65-F5344CB8AC3E}">
        <p14:creationId xmlns:p14="http://schemas.microsoft.com/office/powerpoint/2010/main" val="1446488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CONCLUSION</a:t>
            </a:r>
            <a:endParaRPr lang="en-GB" dirty="0"/>
          </a:p>
        </p:txBody>
      </p:sp>
      <p:sp>
        <p:nvSpPr>
          <p:cNvPr id="3" name="Content Placeholder 2"/>
          <p:cNvSpPr>
            <a:spLocks noGrp="1"/>
          </p:cNvSpPr>
          <p:nvPr>
            <p:ph idx="1"/>
          </p:nvPr>
        </p:nvSpPr>
        <p:spPr/>
        <p:txBody>
          <a:bodyPr>
            <a:normAutofit/>
          </a:bodyPr>
          <a:lstStyle/>
          <a:p>
            <a:pPr lvl="0"/>
            <a:r>
              <a:rPr lang="en-IN" b="1" dirty="0"/>
              <a:t>Limitations of this work and Scope for Future Work</a:t>
            </a:r>
            <a:endParaRPr lang="en-GB" dirty="0"/>
          </a:p>
          <a:p>
            <a:pPr lvl="0"/>
            <a:r>
              <a:rPr lang="en-IN" dirty="0"/>
              <a:t>Visualizations and EDA process, Pre Processing helped a lot in finding out dataset  values and helped in finding out the features having direct relation between the feature and the label.</a:t>
            </a:r>
            <a:endParaRPr lang="en-GB" dirty="0"/>
          </a:p>
          <a:p>
            <a:pPr lvl="0"/>
            <a:r>
              <a:rPr lang="en-IN" dirty="0"/>
              <a:t>Its always good to </a:t>
            </a:r>
            <a:r>
              <a:rPr lang="en-IN" dirty="0" err="1"/>
              <a:t>to</a:t>
            </a:r>
            <a:r>
              <a:rPr lang="en-IN" dirty="0"/>
              <a:t> have complete data while performing model but 7-8 % of data can be excluded based on performance impact.</a:t>
            </a:r>
            <a:endParaRPr lang="en-GB" dirty="0"/>
          </a:p>
        </p:txBody>
      </p:sp>
    </p:spTree>
    <p:extLst>
      <p:ext uri="{BB962C8B-B14F-4D97-AF65-F5344CB8AC3E}">
        <p14:creationId xmlns:p14="http://schemas.microsoft.com/office/powerpoint/2010/main" val="222425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44060"/>
            <a:ext cx="10515600" cy="1209823"/>
          </a:xfrm>
          <a:solidFill>
            <a:schemeClr val="accent4">
              <a:lumMod val="40000"/>
              <a:lumOff val="60000"/>
            </a:schemeClr>
          </a:solidFill>
        </p:spPr>
        <p:txBody>
          <a:bodyPr>
            <a:normAutofit/>
          </a:bodyPr>
          <a:lstStyle/>
          <a:p>
            <a:r>
              <a:rPr lang="en-IN" b="1" dirty="0" smtClean="0"/>
              <a:t>ACKNOWLEDGMENT</a:t>
            </a:r>
            <a:endParaRPr lang="en-GB" dirty="0"/>
          </a:p>
        </p:txBody>
      </p:sp>
      <p:sp>
        <p:nvSpPr>
          <p:cNvPr id="3" name="Content Placeholder 2"/>
          <p:cNvSpPr>
            <a:spLocks noGrp="1"/>
          </p:cNvSpPr>
          <p:nvPr>
            <p:ph idx="1"/>
          </p:nvPr>
        </p:nvSpPr>
        <p:spPr/>
        <p:txBody>
          <a:bodyPr>
            <a:normAutofit fontScale="92500" lnSpcReduction="10000"/>
          </a:bodyPr>
          <a:lstStyle/>
          <a:p>
            <a:r>
              <a:rPr lang="en-IN" dirty="0"/>
              <a:t>I would like to thanks to Flip </a:t>
            </a:r>
            <a:r>
              <a:rPr lang="en-IN" dirty="0" err="1"/>
              <a:t>Robo</a:t>
            </a:r>
            <a:r>
              <a:rPr lang="en-IN" dirty="0"/>
              <a:t> Technologies to give me a wonderful opportunity. This project is given by my SME Ms </a:t>
            </a:r>
            <a:r>
              <a:rPr lang="en-IN" dirty="0" err="1"/>
              <a:t>Sapna</a:t>
            </a:r>
            <a:r>
              <a:rPr lang="en-IN" dirty="0"/>
              <a:t> Verma.  I have referred below resources that helped and guided me in completion of this project as below:-</a:t>
            </a:r>
            <a:endParaRPr lang="en-GB" dirty="0"/>
          </a:p>
          <a:p>
            <a:r>
              <a:rPr lang="en-IN" dirty="0"/>
              <a:t> </a:t>
            </a:r>
            <a:r>
              <a:rPr lang="en-IN" u="sng" dirty="0">
                <a:hlinkClick r:id="rId2"/>
              </a:rPr>
              <a:t>https://in.search.yahoo.com/search?fr=mcafee&amp;type=E210IN1316G0&amp;p=used+cars+for+sale</a:t>
            </a:r>
            <a:r>
              <a:rPr lang="en-IN" dirty="0"/>
              <a:t> </a:t>
            </a:r>
            <a:endParaRPr lang="en-GB" dirty="0"/>
          </a:p>
          <a:p>
            <a:r>
              <a:rPr lang="en-IN" u="sng" dirty="0">
                <a:hlinkClick r:id="rId3"/>
              </a:rPr>
              <a:t>https://www.olx.in/olxautos/?utm_source=bing&amp;utm_medium=cpc&amp;utm_campaign_id=413114177&amp;utm_adgroup_id=1363395291294270&amp;utm_campaign=IN|DNCR|GS|Pros|Web|CPA|Leads-Conversions|Booking|PriceReference&amp;utm_term=used%20cars%20for%20sale&amp;utm_content=&amp;utm_source=bing&amp;utm_medium=cpc&amp;utm_campaign_id=413114177&amp;utm_adgroup_id=1363395291294270&amp;utm_campaign=IN|DNCR|GS|Pros|Web|CPA|Leads-Conversions|Booking|PriceReference&amp;utm_term=used%20cars%20for%20sale&amp;utm_content=&amp;msclkid=8000e09e9ca6140c0abd81efa4b311c7</a:t>
            </a:r>
            <a:endParaRPr lang="en-GB" dirty="0"/>
          </a:p>
          <a:p>
            <a:endParaRPr lang="en-GB" dirty="0"/>
          </a:p>
        </p:txBody>
      </p:sp>
    </p:spTree>
    <p:extLst>
      <p:ext uri="{BB962C8B-B14F-4D97-AF65-F5344CB8AC3E}">
        <p14:creationId xmlns:p14="http://schemas.microsoft.com/office/powerpoint/2010/main" val="3793829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41901"/>
            <a:ext cx="10515600" cy="923348"/>
          </a:xfrm>
          <a:solidFill>
            <a:schemeClr val="accent4">
              <a:lumMod val="40000"/>
              <a:lumOff val="60000"/>
            </a:schemeClr>
          </a:solidFill>
        </p:spPr>
        <p:txBody>
          <a:bodyPr>
            <a:normAutofit/>
          </a:bodyPr>
          <a:lstStyle/>
          <a:p>
            <a:r>
              <a:rPr lang="en-IN" b="1" dirty="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IN" b="1" dirty="0"/>
              <a:t>Business Problem Framing</a:t>
            </a:r>
            <a:endParaRPr lang="en-GB" dirty="0"/>
          </a:p>
          <a:p>
            <a:r>
              <a:rPr lang="en-IN" dirty="0"/>
              <a:t>New cars are a tempting purchase for anyone looking to replace their old vehicle or add to their garage. Financing is often easier with new cars, and they typically come with all the latest technology and safety features. However, no matter how you look at it, buying a new car is generally not a financially sound decision for several reasons. </a:t>
            </a:r>
            <a:endParaRPr lang="en-GB" dirty="0"/>
          </a:p>
          <a:p>
            <a:endParaRPr lang="en-GB" dirty="0"/>
          </a:p>
          <a:p>
            <a:r>
              <a:rPr lang="en-IN" dirty="0"/>
              <a:t>With the </a:t>
            </a:r>
            <a:r>
              <a:rPr lang="en-IN" dirty="0" err="1"/>
              <a:t>covid</a:t>
            </a:r>
            <a:r>
              <a:rPr lang="en-IN"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IN" dirty="0" err="1"/>
              <a:t>covid</a:t>
            </a:r>
            <a:r>
              <a:rPr lang="en-IN" dirty="0"/>
              <a:t> 19 impact, our client is facing problems with their previous car price valuation machine learning models. So, they are looking for new machine learning models from new data. We have to make car price valuation model.</a:t>
            </a:r>
            <a:endParaRPr lang="en-GB" dirty="0"/>
          </a:p>
        </p:txBody>
      </p:sp>
    </p:spTree>
    <p:extLst>
      <p:ext uri="{BB962C8B-B14F-4D97-AF65-F5344CB8AC3E}">
        <p14:creationId xmlns:p14="http://schemas.microsoft.com/office/powerpoint/2010/main" val="2838369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926"/>
            <a:ext cx="10515600" cy="1322362"/>
          </a:xfrm>
          <a:solidFill>
            <a:schemeClr val="accent4">
              <a:lumMod val="40000"/>
              <a:lumOff val="60000"/>
            </a:schemeClr>
          </a:solidFill>
        </p:spPr>
        <p:txBody>
          <a:bodyPr>
            <a:normAutofit/>
          </a:bodyPr>
          <a:lstStyle/>
          <a:p>
            <a:r>
              <a:rPr lang="en-IN" b="1" dirty="0"/>
              <a:t>Conceptual Background of the Domain Problem</a:t>
            </a:r>
            <a:endParaRPr lang="en-GB" dirty="0"/>
          </a:p>
        </p:txBody>
      </p:sp>
      <p:sp>
        <p:nvSpPr>
          <p:cNvPr id="3" name="Content Placeholder 2"/>
          <p:cNvSpPr>
            <a:spLocks noGrp="1"/>
          </p:cNvSpPr>
          <p:nvPr>
            <p:ph idx="1"/>
          </p:nvPr>
        </p:nvSpPr>
        <p:spPr/>
        <p:txBody>
          <a:bodyPr>
            <a:normAutofit fontScale="62500" lnSpcReduction="20000"/>
          </a:bodyPr>
          <a:lstStyle/>
          <a:p>
            <a:endParaRPr lang="en-IN" dirty="0" smtClean="0"/>
          </a:p>
          <a:p>
            <a:endParaRPr lang="en-IN" dirty="0"/>
          </a:p>
          <a:p>
            <a:r>
              <a:rPr lang="en-IN" dirty="0"/>
              <a:t>Take a look at the reasons why buying used is a smarter choice in the long run.</a:t>
            </a:r>
            <a:endParaRPr lang="en-GB" dirty="0"/>
          </a:p>
          <a:p>
            <a:r>
              <a:rPr lang="en-IN" b="1" dirty="0"/>
              <a:t>New Cars Depreciate Immediately</a:t>
            </a:r>
            <a:endParaRPr lang="en-GB" dirty="0"/>
          </a:p>
          <a:p>
            <a:r>
              <a:rPr lang="en-IN" b="1" dirty="0"/>
              <a:t>Get More For Your Money</a:t>
            </a:r>
            <a:endParaRPr lang="en-GB" dirty="0"/>
          </a:p>
          <a:p>
            <a:r>
              <a:rPr lang="en-IN" b="1" dirty="0"/>
              <a:t>Certified Pre-Owned Cars Provide Peace of Mind</a:t>
            </a:r>
            <a:endParaRPr lang="en-GB" dirty="0"/>
          </a:p>
          <a:p>
            <a:r>
              <a:rPr lang="en-IN" b="1" dirty="0"/>
              <a:t>Used Car Variety is Hard to Beat</a:t>
            </a:r>
            <a:endParaRPr lang="en-GB" dirty="0"/>
          </a:p>
          <a:p>
            <a:r>
              <a:rPr lang="en-IN" b="1" dirty="0"/>
              <a:t>Used Cars Have Data</a:t>
            </a:r>
            <a:endParaRPr lang="en-GB" dirty="0"/>
          </a:p>
          <a:p>
            <a:r>
              <a:rPr lang="en-IN" b="1" dirty="0"/>
              <a:t>Cut Your Insurance Costs</a:t>
            </a:r>
            <a:endParaRPr lang="en-GB" dirty="0"/>
          </a:p>
          <a:p>
            <a:r>
              <a:rPr lang="en-IN" b="1" dirty="0"/>
              <a:t>Cut Your Registration Fees</a:t>
            </a:r>
            <a:endParaRPr lang="en-GB" dirty="0"/>
          </a:p>
          <a:p>
            <a:r>
              <a:rPr lang="en-IN" b="1" dirty="0"/>
              <a:t>Cars Last Longer</a:t>
            </a:r>
            <a:endParaRPr lang="en-GB" dirty="0"/>
          </a:p>
          <a:p>
            <a:r>
              <a:rPr lang="en-IN" b="1" dirty="0"/>
              <a:t>Vehicle History Reports</a:t>
            </a:r>
            <a:endParaRPr lang="en-GB" dirty="0"/>
          </a:p>
          <a:p>
            <a:r>
              <a:rPr lang="en-IN" b="1" dirty="0"/>
              <a:t>The Aftermarket Community is Thriving</a:t>
            </a:r>
            <a:endParaRPr lang="en-GB" dirty="0"/>
          </a:p>
          <a:p>
            <a:r>
              <a:rPr lang="en-IN" dirty="0"/>
              <a:t> </a:t>
            </a:r>
            <a:endParaRPr lang="en-GB" dirty="0"/>
          </a:p>
          <a:p>
            <a:pPr marL="0" indent="0">
              <a:buNone/>
            </a:pPr>
            <a:endParaRPr lang="en-GB" dirty="0"/>
          </a:p>
        </p:txBody>
      </p:sp>
    </p:spTree>
    <p:extLst>
      <p:ext uri="{BB962C8B-B14F-4D97-AF65-F5344CB8AC3E}">
        <p14:creationId xmlns:p14="http://schemas.microsoft.com/office/powerpoint/2010/main" val="2081473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Review of </a:t>
            </a:r>
            <a:r>
              <a:rPr lang="en-IN" b="1" dirty="0" smtClean="0"/>
              <a:t>Literature</a:t>
            </a:r>
            <a:endParaRPr lang="en-GB" dirty="0"/>
          </a:p>
        </p:txBody>
      </p:sp>
      <p:sp>
        <p:nvSpPr>
          <p:cNvPr id="3" name="Content Placeholder 2"/>
          <p:cNvSpPr>
            <a:spLocks noGrp="1"/>
          </p:cNvSpPr>
          <p:nvPr>
            <p:ph idx="1"/>
          </p:nvPr>
        </p:nvSpPr>
        <p:spPr/>
        <p:txBody>
          <a:bodyPr>
            <a:normAutofit fontScale="85000" lnSpcReduction="10000"/>
          </a:bodyPr>
          <a:lstStyle/>
          <a:p>
            <a:r>
              <a:rPr lang="en-IN" dirty="0"/>
              <a:t>We are required to model the price of used car with the available independent variables.</a:t>
            </a:r>
            <a:endParaRPr lang="en-GB" dirty="0"/>
          </a:p>
          <a:p>
            <a:r>
              <a:rPr lang="en-IN" dirty="0"/>
              <a:t>Technical Requirements:</a:t>
            </a:r>
            <a:endParaRPr lang="en-GB" dirty="0"/>
          </a:p>
          <a:p>
            <a:r>
              <a:rPr lang="en-IN" dirty="0"/>
              <a:t>• Data contains 935 entries each having 20 variables.</a:t>
            </a:r>
            <a:endParaRPr lang="en-GB" dirty="0"/>
          </a:p>
          <a:p>
            <a:r>
              <a:rPr lang="en-IN" dirty="0"/>
              <a:t>• Data contains very few Null values. So no need to treat them.</a:t>
            </a:r>
            <a:endParaRPr lang="en-GB" dirty="0"/>
          </a:p>
          <a:p>
            <a:r>
              <a:rPr lang="en-IN" dirty="0"/>
              <a:t>• Extensive EDA has to be performed to gain relationships of important variable and price.</a:t>
            </a:r>
            <a:endParaRPr lang="en-GB" dirty="0"/>
          </a:p>
          <a:p>
            <a:r>
              <a:rPr lang="en-IN" dirty="0"/>
              <a:t>• Data contains numerical as well as categorical variable. We need to handle them accordingly.</a:t>
            </a:r>
            <a:endParaRPr lang="en-GB" dirty="0"/>
          </a:p>
          <a:p>
            <a:r>
              <a:rPr lang="en-IN" dirty="0"/>
              <a:t>• We have to build Machine Learning models, apply regularization and determine the optimal values.</a:t>
            </a:r>
            <a:endParaRPr lang="en-GB" dirty="0"/>
          </a:p>
          <a:p>
            <a:r>
              <a:rPr lang="en-IN" dirty="0"/>
              <a:t>• We need to find important features which affect the price positively or negatively.</a:t>
            </a:r>
            <a:endParaRPr lang="en-GB" dirty="0"/>
          </a:p>
          <a:p>
            <a:r>
              <a:rPr lang="en-IN" dirty="0"/>
              <a:t>• Two datasets are being used in (.csv). </a:t>
            </a:r>
            <a:endParaRPr lang="en-GB" dirty="0"/>
          </a:p>
          <a:p>
            <a:r>
              <a:rPr lang="en-IN" dirty="0"/>
              <a:t>The “Data file.csv” and “Data description.txt” are enclosed with this file.</a:t>
            </a:r>
            <a:endParaRPr lang="en-GB" dirty="0"/>
          </a:p>
          <a:p>
            <a:endParaRPr lang="en-GB" dirty="0"/>
          </a:p>
        </p:txBody>
      </p:sp>
    </p:spTree>
    <p:extLst>
      <p:ext uri="{BB962C8B-B14F-4D97-AF65-F5344CB8AC3E}">
        <p14:creationId xmlns:p14="http://schemas.microsoft.com/office/powerpoint/2010/main" val="384689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a:bodyPr>
          <a:lstStyle/>
          <a:p>
            <a:pPr lvl="0"/>
            <a:r>
              <a:rPr lang="en-GB" b="1" dirty="0"/>
              <a:t>1. New Cars Depreciate Immediately</a:t>
            </a:r>
            <a:endParaRPr lang="en-GB" dirty="0"/>
          </a:p>
          <a:p>
            <a:pPr lvl="0"/>
            <a:r>
              <a:rPr lang="en-GB" dirty="0"/>
              <a:t>If you're trying to decide whether to buy new or used cars, remember that the moment you take your new car off the lot, it goes down in value. Some makes of cars do hold their value better than others, and new cars do last much longer today than they used to. Nevertheless, new cars can still lose as much as 30 percent of their value within the first year.</a:t>
            </a:r>
          </a:p>
          <a:p>
            <a:pPr lvl="0"/>
            <a:r>
              <a:rPr lang="en-GB" dirty="0"/>
              <a:t>Also consider that you've most likely borrowed money to buy that new car, and you're already losing as much as 30 percent of its actual value while making payments on it, including interest. No matter how you view it, buying a new car cannot qualify as a good investment when it loses so much money so quickly.</a:t>
            </a:r>
          </a:p>
          <a:p>
            <a:endParaRPr lang="en-GB" dirty="0"/>
          </a:p>
        </p:txBody>
      </p:sp>
    </p:spTree>
    <p:extLst>
      <p:ext uri="{BB962C8B-B14F-4D97-AF65-F5344CB8AC3E}">
        <p14:creationId xmlns:p14="http://schemas.microsoft.com/office/powerpoint/2010/main" val="265130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IN" b="1" dirty="0"/>
              <a:t>Motivation for the Problem </a:t>
            </a:r>
            <a:r>
              <a:rPr lang="en-IN" b="1" dirty="0" smtClean="0"/>
              <a:t>Undertaken</a:t>
            </a:r>
            <a:endParaRPr lang="en-GB" dirty="0"/>
          </a:p>
        </p:txBody>
      </p:sp>
      <p:sp>
        <p:nvSpPr>
          <p:cNvPr id="3" name="Content Placeholder 2"/>
          <p:cNvSpPr>
            <a:spLocks noGrp="1"/>
          </p:cNvSpPr>
          <p:nvPr>
            <p:ph idx="1"/>
          </p:nvPr>
        </p:nvSpPr>
        <p:spPr/>
        <p:txBody>
          <a:bodyPr>
            <a:normAutofit fontScale="77500" lnSpcReduction="20000"/>
          </a:bodyPr>
          <a:lstStyle/>
          <a:p>
            <a:pPr lvl="0"/>
            <a:r>
              <a:rPr lang="en-GB" b="1" dirty="0"/>
              <a:t>2. Get More For Your Money</a:t>
            </a:r>
            <a:endParaRPr lang="en-GB" dirty="0"/>
          </a:p>
          <a:p>
            <a:pPr lvl="0"/>
            <a:r>
              <a:rPr lang="en-GB" dirty="0"/>
              <a:t>The depreciation on a new car can actually be a boon when you're a used car shopper. Your budget for a new car might only get you the base trim of your </a:t>
            </a:r>
            <a:r>
              <a:rPr lang="en-GB" dirty="0" err="1"/>
              <a:t>favored</a:t>
            </a:r>
            <a:r>
              <a:rPr lang="en-GB" dirty="0"/>
              <a:t> model, but if you shop that model a few years back, you might be able to afford a mid-level or top trim. For example, if you buy a vehicle coming out of a two- or three-year lease, you might be able to save as much as 50 percent off the original sticker price.</a:t>
            </a:r>
          </a:p>
          <a:p>
            <a:pPr lvl="0"/>
            <a:r>
              <a:rPr lang="en-GB" b="1" dirty="0"/>
              <a:t>3. Certified Pre-Owned Cars Provide Peace of Mind</a:t>
            </a:r>
            <a:endParaRPr lang="en-GB" dirty="0"/>
          </a:p>
          <a:p>
            <a:pPr lvl="0"/>
            <a:r>
              <a:rPr lang="en-GB" dirty="0"/>
              <a:t>If you're concerned about not getting a new-vehicle warranty on something used, then it's a good idea to investigate the options available with certified pre-owned cars. Nearly every automaker offers some form of this program to make buying a used car less anxiety-inducing. The CPO system is different with each manufacturer, and it's important to remember that dealer-certified and manufacturer-certified vehicles are not the same.</a:t>
            </a:r>
          </a:p>
          <a:p>
            <a:pPr lvl="0"/>
            <a:r>
              <a:rPr lang="en-GB" dirty="0"/>
              <a:t>Manufacturer certified pre-owned vehicles typically offer a much higher level of protection. The program usually includes some type of warranty based on time or mileage, plus extras like roadside assistance or a free rental when your vehicle needs to spend time in the shop.</a:t>
            </a:r>
          </a:p>
          <a:p>
            <a:r>
              <a:rPr lang="en-IN" dirty="0"/>
              <a:t>However, don't buy a CPO vehicle just because you think it's the only way to get a warranty on a used vehicle. Many dealerships and individual companies allow you to purchase a warranty on a used vehicle as a way to buy an extra layer of peace of mind.</a:t>
            </a:r>
            <a:endParaRPr lang="en-GB" dirty="0"/>
          </a:p>
        </p:txBody>
      </p:sp>
    </p:spTree>
    <p:extLst>
      <p:ext uri="{BB962C8B-B14F-4D97-AF65-F5344CB8AC3E}">
        <p14:creationId xmlns:p14="http://schemas.microsoft.com/office/powerpoint/2010/main" val="2651056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1960</Words>
  <Application>Microsoft Office PowerPoint</Application>
  <PresentationFormat>Widescreen</PresentationFormat>
  <Paragraphs>164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Courier New</vt:lpstr>
      <vt:lpstr>Mangal</vt:lpstr>
      <vt:lpstr>Tahoma</vt:lpstr>
      <vt:lpstr>Times New Roman</vt:lpstr>
      <vt:lpstr>Trebuchet MS</vt:lpstr>
      <vt:lpstr>Wingdings 3</vt:lpstr>
      <vt:lpstr>Facet</vt:lpstr>
      <vt:lpstr> Project-Used Car Price Prediction</vt:lpstr>
      <vt:lpstr>PowerPoint Presentation</vt:lpstr>
      <vt:lpstr>ACKNOWLEDGMENT</vt:lpstr>
      <vt:lpstr>ACKNOWLEDGMENT</vt:lpstr>
      <vt:lpstr>INTRODUCTION</vt:lpstr>
      <vt:lpstr>Conceptual Background of the Domain Problem</vt:lpstr>
      <vt:lpstr>Review of Literature</vt:lpstr>
      <vt:lpstr>Motivation for the Problem Undertaken</vt:lpstr>
      <vt:lpstr>Motivation for the Problem Undertaken</vt:lpstr>
      <vt:lpstr>Motivation for the Problem Undertaken</vt:lpstr>
      <vt:lpstr>Analytical Problem Framing</vt:lpstr>
      <vt:lpstr>Load Data- Data Sources and their formats</vt:lpstr>
      <vt:lpstr>PowerPoint Presentation</vt:lpstr>
      <vt:lpstr>Check the Data Info</vt:lpstr>
      <vt:lpstr>Data Preprocessing Done</vt:lpstr>
      <vt:lpstr>Dropped some columns which were not used for used car price</vt:lpstr>
      <vt:lpstr>Convert string values into Numirical values</vt:lpstr>
      <vt:lpstr> Data Inputs- Logic- Output Relationships Lets check the correlation with target variable “Salesprice”. </vt:lpstr>
      <vt:lpstr># Let's plot the pairplot</vt:lpstr>
      <vt:lpstr>Hardware and Software Requirements and Tools Used</vt:lpstr>
      <vt:lpstr>Model/s Development and Evaluation </vt:lpstr>
      <vt:lpstr>Statistical Approach for train Dataset</vt:lpstr>
      <vt:lpstr>Testing of Identified Approaches (Algorithms)</vt:lpstr>
      <vt:lpstr>Below are Linear Regression algorithms used for the training and testing this dataset. </vt:lpstr>
      <vt:lpstr>plot graph of feature importances for better visualization</vt:lpstr>
      <vt:lpstr>Lets find the best Random forest score </vt:lpstr>
      <vt:lpstr>Split the dataset into test and train and Run the Model to find best RMSE</vt:lpstr>
      <vt:lpstr>Run and Evaluate selected models</vt:lpstr>
      <vt:lpstr>Run and Evaluate selected models</vt:lpstr>
      <vt:lpstr>Key Metrics for success in solving problem under consideration</vt:lpstr>
      <vt:lpstr>Visualizations RMSE Score</vt:lpstr>
      <vt:lpstr>Use Ridge Regressor to find Best Perameter score</vt:lpstr>
      <vt:lpstr>Plot the Scatter plot between test data and predicted data</vt:lpstr>
      <vt:lpstr>Interpretation of the Results</vt:lpstr>
      <vt:lpstr>Model Saving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Project-Housing Price Prediction</dc:title>
  <dc:creator>Neha</dc:creator>
  <cp:lastModifiedBy>Neha</cp:lastModifiedBy>
  <cp:revision>29</cp:revision>
  <dcterms:created xsi:type="dcterms:W3CDTF">2021-09-18T12:23:01Z</dcterms:created>
  <dcterms:modified xsi:type="dcterms:W3CDTF">2021-10-22T14:35:58Z</dcterms:modified>
</cp:coreProperties>
</file>